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75" r:id="rId2"/>
    <p:sldId id="303" r:id="rId3"/>
    <p:sldId id="288" r:id="rId4"/>
    <p:sldId id="298" r:id="rId5"/>
    <p:sldId id="300" r:id="rId6"/>
    <p:sldId id="293" r:id="rId7"/>
    <p:sldId id="294" r:id="rId8"/>
    <p:sldId id="276" r:id="rId9"/>
    <p:sldId id="258" r:id="rId10"/>
    <p:sldId id="310" r:id="rId11"/>
    <p:sldId id="311" r:id="rId12"/>
    <p:sldId id="305" r:id="rId13"/>
    <p:sldId id="308" r:id="rId14"/>
    <p:sldId id="285" r:id="rId15"/>
    <p:sldId id="296" r:id="rId16"/>
    <p:sldId id="301" r:id="rId17"/>
    <p:sldId id="287" r:id="rId18"/>
    <p:sldId id="304" r:id="rId19"/>
    <p:sldId id="29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60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5A759-B2C1-4D98-A48B-7DF7DB78A28C}" type="doc">
      <dgm:prSet loTypeId="urn:microsoft.com/office/officeart/2005/8/layout/hProcess7" loCatId="process" qsTypeId="urn:microsoft.com/office/officeart/2005/8/quickstyle/simple1" qsCatId="simple" csTypeId="urn:microsoft.com/office/officeart/2005/8/colors/colorful3" csCatId="colorful" phldr="1"/>
      <dgm:spPr/>
      <dgm:t>
        <a:bodyPr/>
        <a:lstStyle/>
        <a:p>
          <a:endParaRPr lang="en-US"/>
        </a:p>
      </dgm:t>
    </dgm:pt>
    <dgm:pt modelId="{C22DB2BF-B63A-45E1-A2E7-84EE11589229}">
      <dgm:prSet phldrT="[Text]"/>
      <dgm:spPr/>
      <dgm:t>
        <a:bodyPr/>
        <a:lstStyle/>
        <a:p>
          <a:r>
            <a:rPr lang="en-US" dirty="0" smtClean="0"/>
            <a:t>Analyze</a:t>
          </a:r>
          <a:endParaRPr lang="en-US" dirty="0"/>
        </a:p>
      </dgm:t>
    </dgm:pt>
    <dgm:pt modelId="{3FE6DC52-B0E8-43A3-A153-DB0364F08DA9}" type="parTrans" cxnId="{E0944A6B-BC2A-4D39-BD15-6A79F64C7F32}">
      <dgm:prSet/>
      <dgm:spPr/>
      <dgm:t>
        <a:bodyPr/>
        <a:lstStyle/>
        <a:p>
          <a:endParaRPr lang="en-US"/>
        </a:p>
      </dgm:t>
    </dgm:pt>
    <dgm:pt modelId="{A5EF771A-E08A-4CE9-AA3C-90EF2DDB7D8F}" type="sibTrans" cxnId="{E0944A6B-BC2A-4D39-BD15-6A79F64C7F32}">
      <dgm:prSet/>
      <dgm:spPr/>
      <dgm:t>
        <a:bodyPr/>
        <a:lstStyle/>
        <a:p>
          <a:endParaRPr lang="en-US"/>
        </a:p>
      </dgm:t>
    </dgm:pt>
    <dgm:pt modelId="{E49F3F38-0044-4FCD-9F00-50B9F693C6DA}">
      <dgm:prSet phldrT="[Text]" custT="1"/>
      <dgm:spPr/>
      <dgm:t>
        <a:bodyPr/>
        <a:lstStyle/>
        <a:p>
          <a:r>
            <a:rPr lang="en-US" sz="1100" dirty="0" smtClean="0">
              <a:solidFill>
                <a:schemeClr val="tx2"/>
              </a:solidFill>
              <a:latin typeface="Calibri" panose="020F0502020204030204" pitchFamily="34" charset="0"/>
            </a:rPr>
            <a:t>1. What are inputs required ?</a:t>
          </a:r>
        </a:p>
        <a:p>
          <a:r>
            <a:rPr lang="en-US" sz="1100" dirty="0" smtClean="0">
              <a:solidFill>
                <a:schemeClr val="tx2"/>
              </a:solidFill>
              <a:latin typeface="Calibri" panose="020F0502020204030204" pitchFamily="34" charset="0"/>
            </a:rPr>
            <a:t>2. How analysis could be driven ?</a:t>
          </a:r>
          <a:endParaRPr lang="en-US" sz="1100" dirty="0">
            <a:solidFill>
              <a:schemeClr val="tx2"/>
            </a:solidFill>
            <a:latin typeface="Calibri" panose="020F0502020204030204" pitchFamily="34" charset="0"/>
          </a:endParaRPr>
        </a:p>
      </dgm:t>
    </dgm:pt>
    <dgm:pt modelId="{8325A973-B172-47A4-84A4-7AF3D0145FA6}" type="parTrans" cxnId="{E1712668-B62C-4DA8-BA04-D8C971E8C941}">
      <dgm:prSet/>
      <dgm:spPr/>
      <dgm:t>
        <a:bodyPr/>
        <a:lstStyle/>
        <a:p>
          <a:endParaRPr lang="en-US"/>
        </a:p>
      </dgm:t>
    </dgm:pt>
    <dgm:pt modelId="{9A459BC5-0264-4F8C-8CFF-A404127A9F14}" type="sibTrans" cxnId="{E1712668-B62C-4DA8-BA04-D8C971E8C941}">
      <dgm:prSet/>
      <dgm:spPr/>
      <dgm:t>
        <a:bodyPr/>
        <a:lstStyle/>
        <a:p>
          <a:endParaRPr lang="en-US"/>
        </a:p>
      </dgm:t>
    </dgm:pt>
    <dgm:pt modelId="{137F13A4-849B-4D03-A474-B51D02B1AFF9}">
      <dgm:prSet phldrT="[Text]"/>
      <dgm:spPr/>
      <dgm:t>
        <a:bodyPr/>
        <a:lstStyle/>
        <a:p>
          <a:r>
            <a:rPr lang="en-US" dirty="0" smtClean="0"/>
            <a:t>Enrich</a:t>
          </a:r>
          <a:endParaRPr lang="en-US" dirty="0"/>
        </a:p>
      </dgm:t>
    </dgm:pt>
    <dgm:pt modelId="{656B4382-8BAC-4815-87BD-1D7245EFD3D0}" type="parTrans" cxnId="{62DF5B95-863C-43BD-8414-67C0A45338BF}">
      <dgm:prSet/>
      <dgm:spPr/>
      <dgm:t>
        <a:bodyPr/>
        <a:lstStyle/>
        <a:p>
          <a:endParaRPr lang="en-US"/>
        </a:p>
      </dgm:t>
    </dgm:pt>
    <dgm:pt modelId="{8807CEF6-3DBA-4498-A866-794FAF336D2C}" type="sibTrans" cxnId="{62DF5B95-863C-43BD-8414-67C0A45338BF}">
      <dgm:prSet/>
      <dgm:spPr/>
      <dgm:t>
        <a:bodyPr/>
        <a:lstStyle/>
        <a:p>
          <a:endParaRPr lang="en-US"/>
        </a:p>
      </dgm:t>
    </dgm:pt>
    <dgm:pt modelId="{881FA715-1568-4856-8789-CE1B92073E58}">
      <dgm:prSet phldrT="[Text]" custT="1"/>
      <dgm:spPr/>
      <dgm:t>
        <a:bodyPr/>
        <a:lstStyle/>
        <a:p>
          <a:r>
            <a:rPr lang="en-US" sz="1100" dirty="0" smtClean="0">
              <a:solidFill>
                <a:schemeClr val="tx2"/>
              </a:solidFill>
              <a:latin typeface="Calibri" panose="020F0502020204030204" pitchFamily="34" charset="0"/>
            </a:rPr>
            <a:t>1. How historical data is enriched ?</a:t>
          </a:r>
        </a:p>
        <a:p>
          <a:r>
            <a:rPr lang="en-US" sz="1100" dirty="0" smtClean="0">
              <a:solidFill>
                <a:schemeClr val="tx2"/>
              </a:solidFill>
              <a:latin typeface="Calibri" panose="020F0502020204030204" pitchFamily="34" charset="0"/>
            </a:rPr>
            <a:t>2. How rules can be updated?</a:t>
          </a:r>
          <a:endParaRPr lang="en-US" sz="1100" dirty="0">
            <a:solidFill>
              <a:schemeClr val="tx2"/>
            </a:solidFill>
            <a:latin typeface="Calibri" panose="020F0502020204030204" pitchFamily="34" charset="0"/>
          </a:endParaRPr>
        </a:p>
      </dgm:t>
    </dgm:pt>
    <dgm:pt modelId="{8F3E7BA8-F1B4-430C-9F80-3DA564FC9147}" type="parTrans" cxnId="{4A75E4C2-8153-4449-BA92-D4700088AE45}">
      <dgm:prSet/>
      <dgm:spPr/>
      <dgm:t>
        <a:bodyPr/>
        <a:lstStyle/>
        <a:p>
          <a:endParaRPr lang="en-US"/>
        </a:p>
      </dgm:t>
    </dgm:pt>
    <dgm:pt modelId="{25AE087B-9CA1-418D-9A2D-F01D68A9FE1E}" type="sibTrans" cxnId="{4A75E4C2-8153-4449-BA92-D4700088AE45}">
      <dgm:prSet/>
      <dgm:spPr/>
      <dgm:t>
        <a:bodyPr/>
        <a:lstStyle/>
        <a:p>
          <a:endParaRPr lang="en-US"/>
        </a:p>
      </dgm:t>
    </dgm:pt>
    <dgm:pt modelId="{17CF1D1B-D722-41C5-9416-17EC74507615}">
      <dgm:prSet phldrT="[Text]"/>
      <dgm:spPr/>
      <dgm:t>
        <a:bodyPr/>
        <a:lstStyle/>
        <a:p>
          <a:r>
            <a:rPr lang="en-US" dirty="0" smtClean="0"/>
            <a:t>Adaptation</a:t>
          </a:r>
          <a:endParaRPr lang="en-US" dirty="0"/>
        </a:p>
      </dgm:t>
    </dgm:pt>
    <dgm:pt modelId="{20B4745A-FB0F-47ED-89BC-0A068301EAAA}" type="parTrans" cxnId="{C1C1D7BC-6376-47FD-87AB-C9EC7842807C}">
      <dgm:prSet/>
      <dgm:spPr/>
      <dgm:t>
        <a:bodyPr/>
        <a:lstStyle/>
        <a:p>
          <a:endParaRPr lang="en-US"/>
        </a:p>
      </dgm:t>
    </dgm:pt>
    <dgm:pt modelId="{B7DB36C0-6F43-4EF2-9E3D-3BC73E7F1CD9}" type="sibTrans" cxnId="{C1C1D7BC-6376-47FD-87AB-C9EC7842807C}">
      <dgm:prSet/>
      <dgm:spPr/>
      <dgm:t>
        <a:bodyPr/>
        <a:lstStyle/>
        <a:p>
          <a:endParaRPr lang="en-US"/>
        </a:p>
      </dgm:t>
    </dgm:pt>
    <dgm:pt modelId="{D29ADCB4-0902-4355-BBDB-02E6E92BCC88}">
      <dgm:prSet phldrT="[Text]" custT="1"/>
      <dgm:spPr/>
      <dgm:t>
        <a:bodyPr/>
        <a:lstStyle/>
        <a:p>
          <a:r>
            <a:rPr lang="en-US" sz="1100" dirty="0" smtClean="0">
              <a:solidFill>
                <a:schemeClr val="tx2"/>
              </a:solidFill>
              <a:latin typeface="Calibri" panose="020F0502020204030204" pitchFamily="34" charset="0"/>
            </a:rPr>
            <a:t>1. How learning model can adapt to newer needs ?</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2. How self-learning can be enabled?</a:t>
          </a:r>
        </a:p>
        <a:p>
          <a:endParaRPr lang="en-US" sz="1100" dirty="0">
            <a:solidFill>
              <a:schemeClr val="tx2"/>
            </a:solidFill>
            <a:latin typeface="Calibri" panose="020F0502020204030204" pitchFamily="34" charset="0"/>
          </a:endParaRPr>
        </a:p>
      </dgm:t>
    </dgm:pt>
    <dgm:pt modelId="{F5525B51-80EA-4D35-9237-C3883D33AF74}" type="parTrans" cxnId="{691C30BC-920F-4F88-A2B6-8B1CA0D8E597}">
      <dgm:prSet/>
      <dgm:spPr/>
      <dgm:t>
        <a:bodyPr/>
        <a:lstStyle/>
        <a:p>
          <a:endParaRPr lang="en-US"/>
        </a:p>
      </dgm:t>
    </dgm:pt>
    <dgm:pt modelId="{675E216F-AC50-4D12-A7FB-A7B3F70B6044}" type="sibTrans" cxnId="{691C30BC-920F-4F88-A2B6-8B1CA0D8E597}">
      <dgm:prSet/>
      <dgm:spPr/>
      <dgm:t>
        <a:bodyPr/>
        <a:lstStyle/>
        <a:p>
          <a:endParaRPr lang="en-US"/>
        </a:p>
      </dgm:t>
    </dgm:pt>
    <dgm:pt modelId="{16F59BC6-5487-416C-B3AD-B66AC07BB018}">
      <dgm:prSet phldrT="[Text]"/>
      <dgm:spPr/>
      <dgm:t>
        <a:bodyPr/>
        <a:lstStyle/>
        <a:p>
          <a:r>
            <a:rPr lang="en-US" dirty="0" smtClean="0"/>
            <a:t>Optimization</a:t>
          </a:r>
          <a:endParaRPr lang="en-US" dirty="0"/>
        </a:p>
      </dgm:t>
    </dgm:pt>
    <dgm:pt modelId="{6A365396-3001-45C7-B121-72BBFEBD0546}" type="parTrans" cxnId="{4F0DA122-2313-4D08-81EB-77BD718A8378}">
      <dgm:prSet/>
      <dgm:spPr/>
      <dgm:t>
        <a:bodyPr/>
        <a:lstStyle/>
        <a:p>
          <a:endParaRPr lang="en-US"/>
        </a:p>
      </dgm:t>
    </dgm:pt>
    <dgm:pt modelId="{FCB99FD9-7824-4CD1-8324-1BB96798F6C1}" type="sibTrans" cxnId="{4F0DA122-2313-4D08-81EB-77BD718A8378}">
      <dgm:prSet/>
      <dgm:spPr/>
      <dgm:t>
        <a:bodyPr/>
        <a:lstStyle/>
        <a:p>
          <a:endParaRPr lang="en-US"/>
        </a:p>
      </dgm:t>
    </dgm:pt>
    <dgm:pt modelId="{97214A5A-FEA7-4911-86F0-A2B7FABDCAF9}">
      <dgm:prSet phldrT="[Text]"/>
      <dgm:spPr/>
      <dgm:t>
        <a:bodyPr/>
        <a:lstStyle/>
        <a:p>
          <a:r>
            <a:rPr lang="en-US" dirty="0" smtClean="0"/>
            <a:t>Control</a:t>
          </a:r>
          <a:endParaRPr lang="en-US" dirty="0"/>
        </a:p>
      </dgm:t>
    </dgm:pt>
    <dgm:pt modelId="{3EE559C2-5D49-453B-8532-9484CA5E7800}" type="parTrans" cxnId="{6D35A4EF-418C-4D08-86FE-9AD12A1D8BA8}">
      <dgm:prSet/>
      <dgm:spPr/>
      <dgm:t>
        <a:bodyPr/>
        <a:lstStyle/>
        <a:p>
          <a:endParaRPr lang="en-US"/>
        </a:p>
      </dgm:t>
    </dgm:pt>
    <dgm:pt modelId="{6CCA7E69-0982-4D2B-8DAA-65D4D66B36CA}" type="sibTrans" cxnId="{6D35A4EF-418C-4D08-86FE-9AD12A1D8BA8}">
      <dgm:prSet/>
      <dgm:spPr/>
      <dgm:t>
        <a:bodyPr/>
        <a:lstStyle/>
        <a:p>
          <a:endParaRPr lang="en-US"/>
        </a:p>
      </dgm:t>
    </dgm:pt>
    <dgm:pt modelId="{1A1F2999-D107-4C15-845A-E2301CDF548B}">
      <dgm:prSet phldrT="[Text]" custT="1"/>
      <dgm:spPr/>
      <dgm:t>
        <a:bodyPr/>
        <a:lstStyle/>
        <a:p>
          <a:r>
            <a:rPr lang="en-US" sz="1100" dirty="0" smtClean="0">
              <a:solidFill>
                <a:schemeClr val="tx2"/>
              </a:solidFill>
              <a:latin typeface="Calibri" panose="020F0502020204030204" pitchFamily="34" charset="0"/>
            </a:rPr>
            <a:t>1. How learning model can be corrected ?</a:t>
          </a:r>
        </a:p>
        <a:p>
          <a:r>
            <a:rPr lang="en-US" sz="1100" dirty="0" smtClean="0">
              <a:solidFill>
                <a:schemeClr val="tx2"/>
              </a:solidFill>
              <a:latin typeface="Calibri" panose="020F0502020204030204" pitchFamily="34" charset="0"/>
            </a:rPr>
            <a:t>2. How optimizations can be driven?</a:t>
          </a:r>
          <a:endParaRPr lang="en-US" sz="1100" dirty="0">
            <a:solidFill>
              <a:schemeClr val="tx2"/>
            </a:solidFill>
            <a:latin typeface="Calibri" panose="020F0502020204030204" pitchFamily="34" charset="0"/>
          </a:endParaRPr>
        </a:p>
      </dgm:t>
    </dgm:pt>
    <dgm:pt modelId="{4603E98E-5496-48FC-965D-F2E8FA236F9B}" type="parTrans" cxnId="{4F4ED88C-77FE-4445-A41D-720A7D9B9517}">
      <dgm:prSet/>
      <dgm:spPr/>
      <dgm:t>
        <a:bodyPr/>
        <a:lstStyle/>
        <a:p>
          <a:endParaRPr lang="en-US"/>
        </a:p>
      </dgm:t>
    </dgm:pt>
    <dgm:pt modelId="{3E60FDB1-D76B-438B-B831-E4E399DD1BD3}" type="sibTrans" cxnId="{4F4ED88C-77FE-4445-A41D-720A7D9B9517}">
      <dgm:prSet/>
      <dgm:spPr/>
      <dgm:t>
        <a:bodyPr/>
        <a:lstStyle/>
        <a:p>
          <a:endParaRPr lang="en-US"/>
        </a:p>
      </dgm:t>
    </dgm:pt>
    <dgm:pt modelId="{2DFA1511-364E-439A-9B93-8C983C81F73F}">
      <dgm:prSet phldrT="[Text]" custT="1"/>
      <dgm:spPr/>
      <dgm:t>
        <a:bodyPr/>
        <a:lstStyle/>
        <a:p>
          <a:r>
            <a:rPr lang="en-US" sz="1100" dirty="0" smtClean="0">
              <a:solidFill>
                <a:schemeClr val="tx2"/>
              </a:solidFill>
              <a:latin typeface="Calibri" panose="020F0502020204030204" pitchFamily="34" charset="0"/>
            </a:rPr>
            <a:t>1. How to control the model for maximum accuracy and minimal errors (de-risk)?</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2. How to make it available for low cost and high value?</a:t>
          </a:r>
          <a:endParaRPr lang="en-US" sz="1100" dirty="0">
            <a:solidFill>
              <a:schemeClr val="tx2"/>
            </a:solidFill>
            <a:latin typeface="Calibri" panose="020F0502020204030204" pitchFamily="34" charset="0"/>
          </a:endParaRPr>
        </a:p>
      </dgm:t>
    </dgm:pt>
    <dgm:pt modelId="{84F541DE-6D3D-4F6E-85A1-52D6BEB89982}" type="parTrans" cxnId="{84E30462-F959-4ED8-A114-D6C2C62BA525}">
      <dgm:prSet/>
      <dgm:spPr/>
      <dgm:t>
        <a:bodyPr/>
        <a:lstStyle/>
        <a:p>
          <a:endParaRPr lang="en-US"/>
        </a:p>
      </dgm:t>
    </dgm:pt>
    <dgm:pt modelId="{D27AE8B4-116C-4D3F-8EB4-672CE3736514}" type="sibTrans" cxnId="{84E30462-F959-4ED8-A114-D6C2C62BA525}">
      <dgm:prSet/>
      <dgm:spPr/>
      <dgm:t>
        <a:bodyPr/>
        <a:lstStyle/>
        <a:p>
          <a:endParaRPr lang="en-US"/>
        </a:p>
      </dgm:t>
    </dgm:pt>
    <dgm:pt modelId="{71294147-D95A-4563-9183-671C2E4F8D9C}" type="pres">
      <dgm:prSet presAssocID="{8C45A759-B2C1-4D98-A48B-7DF7DB78A28C}" presName="Name0" presStyleCnt="0">
        <dgm:presLayoutVars>
          <dgm:dir/>
          <dgm:animLvl val="lvl"/>
          <dgm:resizeHandles val="exact"/>
        </dgm:presLayoutVars>
      </dgm:prSet>
      <dgm:spPr/>
      <dgm:t>
        <a:bodyPr/>
        <a:lstStyle/>
        <a:p>
          <a:endParaRPr lang="en-US"/>
        </a:p>
      </dgm:t>
    </dgm:pt>
    <dgm:pt modelId="{32A0CE3A-1B2E-4A4E-A8BE-040B0E0090F8}" type="pres">
      <dgm:prSet presAssocID="{C22DB2BF-B63A-45E1-A2E7-84EE11589229}" presName="compositeNode" presStyleCnt="0">
        <dgm:presLayoutVars>
          <dgm:bulletEnabled val="1"/>
        </dgm:presLayoutVars>
      </dgm:prSet>
      <dgm:spPr/>
    </dgm:pt>
    <dgm:pt modelId="{BBA8EE9D-7B3A-4E60-83B8-921B91A00503}" type="pres">
      <dgm:prSet presAssocID="{C22DB2BF-B63A-45E1-A2E7-84EE11589229}" presName="bgRect" presStyleLbl="node1" presStyleIdx="0" presStyleCnt="5"/>
      <dgm:spPr/>
      <dgm:t>
        <a:bodyPr/>
        <a:lstStyle/>
        <a:p>
          <a:endParaRPr lang="en-US"/>
        </a:p>
      </dgm:t>
    </dgm:pt>
    <dgm:pt modelId="{C7514E50-B73D-42DD-8A53-9CEE304952A1}" type="pres">
      <dgm:prSet presAssocID="{C22DB2BF-B63A-45E1-A2E7-84EE11589229}" presName="parentNode" presStyleLbl="node1" presStyleIdx="0" presStyleCnt="5">
        <dgm:presLayoutVars>
          <dgm:chMax val="0"/>
          <dgm:bulletEnabled val="1"/>
        </dgm:presLayoutVars>
      </dgm:prSet>
      <dgm:spPr/>
      <dgm:t>
        <a:bodyPr/>
        <a:lstStyle/>
        <a:p>
          <a:endParaRPr lang="en-US"/>
        </a:p>
      </dgm:t>
    </dgm:pt>
    <dgm:pt modelId="{D60D1DB4-6E28-444E-A156-545767AC35AA}" type="pres">
      <dgm:prSet presAssocID="{C22DB2BF-B63A-45E1-A2E7-84EE11589229}" presName="childNode" presStyleLbl="node1" presStyleIdx="0" presStyleCnt="5">
        <dgm:presLayoutVars>
          <dgm:bulletEnabled val="1"/>
        </dgm:presLayoutVars>
      </dgm:prSet>
      <dgm:spPr/>
      <dgm:t>
        <a:bodyPr/>
        <a:lstStyle/>
        <a:p>
          <a:endParaRPr lang="en-US"/>
        </a:p>
      </dgm:t>
    </dgm:pt>
    <dgm:pt modelId="{E36A04BB-3687-4071-A579-849ECE2393D5}" type="pres">
      <dgm:prSet presAssocID="{A5EF771A-E08A-4CE9-AA3C-90EF2DDB7D8F}" presName="hSp" presStyleCnt="0"/>
      <dgm:spPr/>
    </dgm:pt>
    <dgm:pt modelId="{65F15259-276A-4843-90EC-A72529ED4E4A}" type="pres">
      <dgm:prSet presAssocID="{A5EF771A-E08A-4CE9-AA3C-90EF2DDB7D8F}" presName="vProcSp" presStyleCnt="0"/>
      <dgm:spPr/>
    </dgm:pt>
    <dgm:pt modelId="{9A3ABEBC-5F6A-475A-9EB2-9EED83668175}" type="pres">
      <dgm:prSet presAssocID="{A5EF771A-E08A-4CE9-AA3C-90EF2DDB7D8F}" presName="vSp1" presStyleCnt="0"/>
      <dgm:spPr/>
    </dgm:pt>
    <dgm:pt modelId="{73A34F13-A17D-40C2-93E4-293E4799E9FB}" type="pres">
      <dgm:prSet presAssocID="{A5EF771A-E08A-4CE9-AA3C-90EF2DDB7D8F}" presName="simulatedConn" presStyleLbl="solidFgAcc1" presStyleIdx="0" presStyleCnt="4"/>
      <dgm:spPr/>
    </dgm:pt>
    <dgm:pt modelId="{EAA8BBDD-382B-4A18-816F-158E8954DEAD}" type="pres">
      <dgm:prSet presAssocID="{A5EF771A-E08A-4CE9-AA3C-90EF2DDB7D8F}" presName="vSp2" presStyleCnt="0"/>
      <dgm:spPr/>
    </dgm:pt>
    <dgm:pt modelId="{8FECDF52-C970-40C3-8B6A-6DD77BDBDA08}" type="pres">
      <dgm:prSet presAssocID="{A5EF771A-E08A-4CE9-AA3C-90EF2DDB7D8F}" presName="sibTrans" presStyleCnt="0"/>
      <dgm:spPr/>
    </dgm:pt>
    <dgm:pt modelId="{5D397A1F-3E84-40FA-9930-D58FD41C904B}" type="pres">
      <dgm:prSet presAssocID="{137F13A4-849B-4D03-A474-B51D02B1AFF9}" presName="compositeNode" presStyleCnt="0">
        <dgm:presLayoutVars>
          <dgm:bulletEnabled val="1"/>
        </dgm:presLayoutVars>
      </dgm:prSet>
      <dgm:spPr/>
    </dgm:pt>
    <dgm:pt modelId="{9740FD25-615F-47DD-8A7B-24A6EF9F3DAC}" type="pres">
      <dgm:prSet presAssocID="{137F13A4-849B-4D03-A474-B51D02B1AFF9}" presName="bgRect" presStyleLbl="node1" presStyleIdx="1" presStyleCnt="5"/>
      <dgm:spPr/>
      <dgm:t>
        <a:bodyPr/>
        <a:lstStyle/>
        <a:p>
          <a:endParaRPr lang="en-US"/>
        </a:p>
      </dgm:t>
    </dgm:pt>
    <dgm:pt modelId="{D0415C2A-E7F7-4384-A194-BA3396B0E718}" type="pres">
      <dgm:prSet presAssocID="{137F13A4-849B-4D03-A474-B51D02B1AFF9}" presName="parentNode" presStyleLbl="node1" presStyleIdx="1" presStyleCnt="5">
        <dgm:presLayoutVars>
          <dgm:chMax val="0"/>
          <dgm:bulletEnabled val="1"/>
        </dgm:presLayoutVars>
      </dgm:prSet>
      <dgm:spPr/>
      <dgm:t>
        <a:bodyPr/>
        <a:lstStyle/>
        <a:p>
          <a:endParaRPr lang="en-US"/>
        </a:p>
      </dgm:t>
    </dgm:pt>
    <dgm:pt modelId="{B98F8739-70AE-4C90-9A50-0F7496CB60C3}" type="pres">
      <dgm:prSet presAssocID="{137F13A4-849B-4D03-A474-B51D02B1AFF9}" presName="childNode" presStyleLbl="node1" presStyleIdx="1" presStyleCnt="5">
        <dgm:presLayoutVars>
          <dgm:bulletEnabled val="1"/>
        </dgm:presLayoutVars>
      </dgm:prSet>
      <dgm:spPr/>
      <dgm:t>
        <a:bodyPr/>
        <a:lstStyle/>
        <a:p>
          <a:endParaRPr lang="en-US"/>
        </a:p>
      </dgm:t>
    </dgm:pt>
    <dgm:pt modelId="{C84281FF-AB61-4E64-A62A-804394493955}" type="pres">
      <dgm:prSet presAssocID="{8807CEF6-3DBA-4498-A866-794FAF336D2C}" presName="hSp" presStyleCnt="0"/>
      <dgm:spPr/>
    </dgm:pt>
    <dgm:pt modelId="{0C84F4EA-6EEE-4C4F-9719-7DF194E13B00}" type="pres">
      <dgm:prSet presAssocID="{8807CEF6-3DBA-4498-A866-794FAF336D2C}" presName="vProcSp" presStyleCnt="0"/>
      <dgm:spPr/>
    </dgm:pt>
    <dgm:pt modelId="{03287A5A-E2C6-49AA-8600-4BCD01E91AA2}" type="pres">
      <dgm:prSet presAssocID="{8807CEF6-3DBA-4498-A866-794FAF336D2C}" presName="vSp1" presStyleCnt="0"/>
      <dgm:spPr/>
    </dgm:pt>
    <dgm:pt modelId="{3B393E86-9705-45C4-A21A-E2E695C6ACFE}" type="pres">
      <dgm:prSet presAssocID="{8807CEF6-3DBA-4498-A866-794FAF336D2C}" presName="simulatedConn" presStyleLbl="solidFgAcc1" presStyleIdx="1" presStyleCnt="4"/>
      <dgm:spPr/>
    </dgm:pt>
    <dgm:pt modelId="{60258039-FB5A-4AF2-9B36-CD6BE99C6F55}" type="pres">
      <dgm:prSet presAssocID="{8807CEF6-3DBA-4498-A866-794FAF336D2C}" presName="vSp2" presStyleCnt="0"/>
      <dgm:spPr/>
    </dgm:pt>
    <dgm:pt modelId="{F477D88B-25B1-459B-891B-939AE2FD6C33}" type="pres">
      <dgm:prSet presAssocID="{8807CEF6-3DBA-4498-A866-794FAF336D2C}" presName="sibTrans" presStyleCnt="0"/>
      <dgm:spPr/>
    </dgm:pt>
    <dgm:pt modelId="{86BB23E8-7619-47AF-8C5A-B0E3371CD303}" type="pres">
      <dgm:prSet presAssocID="{17CF1D1B-D722-41C5-9416-17EC74507615}" presName="compositeNode" presStyleCnt="0">
        <dgm:presLayoutVars>
          <dgm:bulletEnabled val="1"/>
        </dgm:presLayoutVars>
      </dgm:prSet>
      <dgm:spPr/>
    </dgm:pt>
    <dgm:pt modelId="{EDCE84B0-F9E0-421D-A6EA-AF57B84BB7DD}" type="pres">
      <dgm:prSet presAssocID="{17CF1D1B-D722-41C5-9416-17EC74507615}" presName="bgRect" presStyleLbl="node1" presStyleIdx="2" presStyleCnt="5"/>
      <dgm:spPr/>
      <dgm:t>
        <a:bodyPr/>
        <a:lstStyle/>
        <a:p>
          <a:endParaRPr lang="en-US"/>
        </a:p>
      </dgm:t>
    </dgm:pt>
    <dgm:pt modelId="{53A45244-FDE7-4494-B55C-3B687FEC53F6}" type="pres">
      <dgm:prSet presAssocID="{17CF1D1B-D722-41C5-9416-17EC74507615}" presName="parentNode" presStyleLbl="node1" presStyleIdx="2" presStyleCnt="5">
        <dgm:presLayoutVars>
          <dgm:chMax val="0"/>
          <dgm:bulletEnabled val="1"/>
        </dgm:presLayoutVars>
      </dgm:prSet>
      <dgm:spPr/>
      <dgm:t>
        <a:bodyPr/>
        <a:lstStyle/>
        <a:p>
          <a:endParaRPr lang="en-US"/>
        </a:p>
      </dgm:t>
    </dgm:pt>
    <dgm:pt modelId="{934D0D30-0004-4029-9742-E2D071341E53}" type="pres">
      <dgm:prSet presAssocID="{17CF1D1B-D722-41C5-9416-17EC74507615}" presName="childNode" presStyleLbl="node1" presStyleIdx="2" presStyleCnt="5">
        <dgm:presLayoutVars>
          <dgm:bulletEnabled val="1"/>
        </dgm:presLayoutVars>
      </dgm:prSet>
      <dgm:spPr/>
      <dgm:t>
        <a:bodyPr/>
        <a:lstStyle/>
        <a:p>
          <a:endParaRPr lang="en-US"/>
        </a:p>
      </dgm:t>
    </dgm:pt>
    <dgm:pt modelId="{7ACE8826-E243-4EC4-B34E-34B90A3306C8}" type="pres">
      <dgm:prSet presAssocID="{B7DB36C0-6F43-4EF2-9E3D-3BC73E7F1CD9}" presName="hSp" presStyleCnt="0"/>
      <dgm:spPr/>
    </dgm:pt>
    <dgm:pt modelId="{0E7344CC-D759-40D3-80B1-34BC39D0503B}" type="pres">
      <dgm:prSet presAssocID="{B7DB36C0-6F43-4EF2-9E3D-3BC73E7F1CD9}" presName="vProcSp" presStyleCnt="0"/>
      <dgm:spPr/>
    </dgm:pt>
    <dgm:pt modelId="{F83192B0-B496-444F-848D-6B5F9B13CDC7}" type="pres">
      <dgm:prSet presAssocID="{B7DB36C0-6F43-4EF2-9E3D-3BC73E7F1CD9}" presName="vSp1" presStyleCnt="0"/>
      <dgm:spPr/>
    </dgm:pt>
    <dgm:pt modelId="{B385415E-F5F5-4D9E-97D1-7A4D6789A8CC}" type="pres">
      <dgm:prSet presAssocID="{B7DB36C0-6F43-4EF2-9E3D-3BC73E7F1CD9}" presName="simulatedConn" presStyleLbl="solidFgAcc1" presStyleIdx="2" presStyleCnt="4"/>
      <dgm:spPr/>
    </dgm:pt>
    <dgm:pt modelId="{638A5456-4AFF-4E4F-9CA8-806672764473}" type="pres">
      <dgm:prSet presAssocID="{B7DB36C0-6F43-4EF2-9E3D-3BC73E7F1CD9}" presName="vSp2" presStyleCnt="0"/>
      <dgm:spPr/>
    </dgm:pt>
    <dgm:pt modelId="{62ABA709-69E0-43FD-A7D5-5204B945CB0F}" type="pres">
      <dgm:prSet presAssocID="{B7DB36C0-6F43-4EF2-9E3D-3BC73E7F1CD9}" presName="sibTrans" presStyleCnt="0"/>
      <dgm:spPr/>
    </dgm:pt>
    <dgm:pt modelId="{F469B016-224F-4047-AB14-A84A4F7FCDD2}" type="pres">
      <dgm:prSet presAssocID="{16F59BC6-5487-416C-B3AD-B66AC07BB018}" presName="compositeNode" presStyleCnt="0">
        <dgm:presLayoutVars>
          <dgm:bulletEnabled val="1"/>
        </dgm:presLayoutVars>
      </dgm:prSet>
      <dgm:spPr/>
    </dgm:pt>
    <dgm:pt modelId="{03748722-1198-4A2A-9C03-DEA806800C3E}" type="pres">
      <dgm:prSet presAssocID="{16F59BC6-5487-416C-B3AD-B66AC07BB018}" presName="bgRect" presStyleLbl="node1" presStyleIdx="3" presStyleCnt="5"/>
      <dgm:spPr/>
      <dgm:t>
        <a:bodyPr/>
        <a:lstStyle/>
        <a:p>
          <a:endParaRPr lang="en-US"/>
        </a:p>
      </dgm:t>
    </dgm:pt>
    <dgm:pt modelId="{0452CE09-AE26-4090-AF4E-63FC0FCC37D6}" type="pres">
      <dgm:prSet presAssocID="{16F59BC6-5487-416C-B3AD-B66AC07BB018}" presName="parentNode" presStyleLbl="node1" presStyleIdx="3" presStyleCnt="5">
        <dgm:presLayoutVars>
          <dgm:chMax val="0"/>
          <dgm:bulletEnabled val="1"/>
        </dgm:presLayoutVars>
      </dgm:prSet>
      <dgm:spPr/>
      <dgm:t>
        <a:bodyPr/>
        <a:lstStyle/>
        <a:p>
          <a:endParaRPr lang="en-US"/>
        </a:p>
      </dgm:t>
    </dgm:pt>
    <dgm:pt modelId="{322BA586-34CD-4387-BF1F-920591B72A15}" type="pres">
      <dgm:prSet presAssocID="{16F59BC6-5487-416C-B3AD-B66AC07BB018}" presName="childNode" presStyleLbl="node1" presStyleIdx="3" presStyleCnt="5">
        <dgm:presLayoutVars>
          <dgm:bulletEnabled val="1"/>
        </dgm:presLayoutVars>
      </dgm:prSet>
      <dgm:spPr/>
      <dgm:t>
        <a:bodyPr/>
        <a:lstStyle/>
        <a:p>
          <a:endParaRPr lang="en-US"/>
        </a:p>
      </dgm:t>
    </dgm:pt>
    <dgm:pt modelId="{CDE5E3FD-CC50-4D83-AF03-BA62CF2487D0}" type="pres">
      <dgm:prSet presAssocID="{FCB99FD9-7824-4CD1-8324-1BB96798F6C1}" presName="hSp" presStyleCnt="0"/>
      <dgm:spPr/>
    </dgm:pt>
    <dgm:pt modelId="{D044D703-C191-4435-AE02-69AC3ADCE4F5}" type="pres">
      <dgm:prSet presAssocID="{FCB99FD9-7824-4CD1-8324-1BB96798F6C1}" presName="vProcSp" presStyleCnt="0"/>
      <dgm:spPr/>
    </dgm:pt>
    <dgm:pt modelId="{27775063-777F-4FB4-9D58-B8B845543377}" type="pres">
      <dgm:prSet presAssocID="{FCB99FD9-7824-4CD1-8324-1BB96798F6C1}" presName="vSp1" presStyleCnt="0"/>
      <dgm:spPr/>
    </dgm:pt>
    <dgm:pt modelId="{12272FF2-B58E-40A0-89C7-886B486CBDA5}" type="pres">
      <dgm:prSet presAssocID="{FCB99FD9-7824-4CD1-8324-1BB96798F6C1}" presName="simulatedConn" presStyleLbl="solidFgAcc1" presStyleIdx="3" presStyleCnt="4"/>
      <dgm:spPr/>
    </dgm:pt>
    <dgm:pt modelId="{5779F4F4-0C4F-44C1-86C7-D211B566FEC1}" type="pres">
      <dgm:prSet presAssocID="{FCB99FD9-7824-4CD1-8324-1BB96798F6C1}" presName="vSp2" presStyleCnt="0"/>
      <dgm:spPr/>
    </dgm:pt>
    <dgm:pt modelId="{E59C1E15-1AA9-4AD5-98F9-B6A1EFADFF94}" type="pres">
      <dgm:prSet presAssocID="{FCB99FD9-7824-4CD1-8324-1BB96798F6C1}" presName="sibTrans" presStyleCnt="0"/>
      <dgm:spPr/>
    </dgm:pt>
    <dgm:pt modelId="{EF98B1A0-6BAC-4D83-ADDE-9FEF905F8329}" type="pres">
      <dgm:prSet presAssocID="{97214A5A-FEA7-4911-86F0-A2B7FABDCAF9}" presName="compositeNode" presStyleCnt="0">
        <dgm:presLayoutVars>
          <dgm:bulletEnabled val="1"/>
        </dgm:presLayoutVars>
      </dgm:prSet>
      <dgm:spPr/>
    </dgm:pt>
    <dgm:pt modelId="{FCE5B653-05C3-4767-A589-A399BF34F7FE}" type="pres">
      <dgm:prSet presAssocID="{97214A5A-FEA7-4911-86F0-A2B7FABDCAF9}" presName="bgRect" presStyleLbl="node1" presStyleIdx="4" presStyleCnt="5"/>
      <dgm:spPr/>
      <dgm:t>
        <a:bodyPr/>
        <a:lstStyle/>
        <a:p>
          <a:endParaRPr lang="en-US"/>
        </a:p>
      </dgm:t>
    </dgm:pt>
    <dgm:pt modelId="{1697EA5D-C25B-49CC-8DC0-F67F5CCDE17A}" type="pres">
      <dgm:prSet presAssocID="{97214A5A-FEA7-4911-86F0-A2B7FABDCAF9}" presName="parentNode" presStyleLbl="node1" presStyleIdx="4" presStyleCnt="5">
        <dgm:presLayoutVars>
          <dgm:chMax val="0"/>
          <dgm:bulletEnabled val="1"/>
        </dgm:presLayoutVars>
      </dgm:prSet>
      <dgm:spPr/>
      <dgm:t>
        <a:bodyPr/>
        <a:lstStyle/>
        <a:p>
          <a:endParaRPr lang="en-US"/>
        </a:p>
      </dgm:t>
    </dgm:pt>
    <dgm:pt modelId="{97927BA7-28CA-4F2A-8555-6BBA583C2D24}" type="pres">
      <dgm:prSet presAssocID="{97214A5A-FEA7-4911-86F0-A2B7FABDCAF9}" presName="childNode" presStyleLbl="node1" presStyleIdx="4" presStyleCnt="5">
        <dgm:presLayoutVars>
          <dgm:bulletEnabled val="1"/>
        </dgm:presLayoutVars>
      </dgm:prSet>
      <dgm:spPr/>
      <dgm:t>
        <a:bodyPr/>
        <a:lstStyle/>
        <a:p>
          <a:endParaRPr lang="en-US"/>
        </a:p>
      </dgm:t>
    </dgm:pt>
  </dgm:ptLst>
  <dgm:cxnLst>
    <dgm:cxn modelId="{E1712668-B62C-4DA8-BA04-D8C971E8C941}" srcId="{C22DB2BF-B63A-45E1-A2E7-84EE11589229}" destId="{E49F3F38-0044-4FCD-9F00-50B9F693C6DA}" srcOrd="0" destOrd="0" parTransId="{8325A973-B172-47A4-84A4-7AF3D0145FA6}" sibTransId="{9A459BC5-0264-4F8C-8CFF-A404127A9F14}"/>
    <dgm:cxn modelId="{4F0DA122-2313-4D08-81EB-77BD718A8378}" srcId="{8C45A759-B2C1-4D98-A48B-7DF7DB78A28C}" destId="{16F59BC6-5487-416C-B3AD-B66AC07BB018}" srcOrd="3" destOrd="0" parTransId="{6A365396-3001-45C7-B121-72BBFEBD0546}" sibTransId="{FCB99FD9-7824-4CD1-8324-1BB96798F6C1}"/>
    <dgm:cxn modelId="{14AEDD6E-E04B-48A3-8D52-A724E0D05481}" type="presOf" srcId="{1A1F2999-D107-4C15-845A-E2301CDF548B}" destId="{322BA586-34CD-4387-BF1F-920591B72A15}" srcOrd="0" destOrd="0" presId="urn:microsoft.com/office/officeart/2005/8/layout/hProcess7"/>
    <dgm:cxn modelId="{89C27A50-88C7-45A7-9C35-DF7F6A5D1DFF}" type="presOf" srcId="{881FA715-1568-4856-8789-CE1B92073E58}" destId="{B98F8739-70AE-4C90-9A50-0F7496CB60C3}" srcOrd="0" destOrd="0" presId="urn:microsoft.com/office/officeart/2005/8/layout/hProcess7"/>
    <dgm:cxn modelId="{4A75E4C2-8153-4449-BA92-D4700088AE45}" srcId="{137F13A4-849B-4D03-A474-B51D02B1AFF9}" destId="{881FA715-1568-4856-8789-CE1B92073E58}" srcOrd="0" destOrd="0" parTransId="{8F3E7BA8-F1B4-430C-9F80-3DA564FC9147}" sibTransId="{25AE087B-9CA1-418D-9A2D-F01D68A9FE1E}"/>
    <dgm:cxn modelId="{4C64AD50-14D3-4E0F-A1D2-A383A36A2DFD}" type="presOf" srcId="{C22DB2BF-B63A-45E1-A2E7-84EE11589229}" destId="{BBA8EE9D-7B3A-4E60-83B8-921B91A00503}" srcOrd="0" destOrd="0" presId="urn:microsoft.com/office/officeart/2005/8/layout/hProcess7"/>
    <dgm:cxn modelId="{FE549426-ED3E-4605-B3C1-DDDB9A2D8EBB}" type="presOf" srcId="{17CF1D1B-D722-41C5-9416-17EC74507615}" destId="{53A45244-FDE7-4494-B55C-3B687FEC53F6}" srcOrd="1" destOrd="0" presId="urn:microsoft.com/office/officeart/2005/8/layout/hProcess7"/>
    <dgm:cxn modelId="{84E30462-F959-4ED8-A114-D6C2C62BA525}" srcId="{97214A5A-FEA7-4911-86F0-A2B7FABDCAF9}" destId="{2DFA1511-364E-439A-9B93-8C983C81F73F}" srcOrd="0" destOrd="0" parTransId="{84F541DE-6D3D-4F6E-85A1-52D6BEB89982}" sibTransId="{D27AE8B4-116C-4D3F-8EB4-672CE3736514}"/>
    <dgm:cxn modelId="{C40944B8-DB1F-494D-BB49-9B43ABB913B1}" type="presOf" srcId="{16F59BC6-5487-416C-B3AD-B66AC07BB018}" destId="{03748722-1198-4A2A-9C03-DEA806800C3E}" srcOrd="0" destOrd="0" presId="urn:microsoft.com/office/officeart/2005/8/layout/hProcess7"/>
    <dgm:cxn modelId="{DFBFFE55-0EB0-4E55-8BEC-A24B5A501920}" type="presOf" srcId="{137F13A4-849B-4D03-A474-B51D02B1AFF9}" destId="{D0415C2A-E7F7-4384-A194-BA3396B0E718}" srcOrd="1" destOrd="0" presId="urn:microsoft.com/office/officeart/2005/8/layout/hProcess7"/>
    <dgm:cxn modelId="{217A68F0-AC47-4253-A8B8-CB83FF01ABDC}" type="presOf" srcId="{8C45A759-B2C1-4D98-A48B-7DF7DB78A28C}" destId="{71294147-D95A-4563-9183-671C2E4F8D9C}" srcOrd="0" destOrd="0" presId="urn:microsoft.com/office/officeart/2005/8/layout/hProcess7"/>
    <dgm:cxn modelId="{6EEAC875-4D90-4AFA-A898-77BF7F89D1F5}" type="presOf" srcId="{E49F3F38-0044-4FCD-9F00-50B9F693C6DA}" destId="{D60D1DB4-6E28-444E-A156-545767AC35AA}" srcOrd="0" destOrd="0" presId="urn:microsoft.com/office/officeart/2005/8/layout/hProcess7"/>
    <dgm:cxn modelId="{3D64DA67-6A37-4007-8779-598F7D43E2F2}" type="presOf" srcId="{17CF1D1B-D722-41C5-9416-17EC74507615}" destId="{EDCE84B0-F9E0-421D-A6EA-AF57B84BB7DD}" srcOrd="0" destOrd="0" presId="urn:microsoft.com/office/officeart/2005/8/layout/hProcess7"/>
    <dgm:cxn modelId="{E0944A6B-BC2A-4D39-BD15-6A79F64C7F32}" srcId="{8C45A759-B2C1-4D98-A48B-7DF7DB78A28C}" destId="{C22DB2BF-B63A-45E1-A2E7-84EE11589229}" srcOrd="0" destOrd="0" parTransId="{3FE6DC52-B0E8-43A3-A153-DB0364F08DA9}" sibTransId="{A5EF771A-E08A-4CE9-AA3C-90EF2DDB7D8F}"/>
    <dgm:cxn modelId="{4F4ED88C-77FE-4445-A41D-720A7D9B9517}" srcId="{16F59BC6-5487-416C-B3AD-B66AC07BB018}" destId="{1A1F2999-D107-4C15-845A-E2301CDF548B}" srcOrd="0" destOrd="0" parTransId="{4603E98E-5496-48FC-965D-F2E8FA236F9B}" sibTransId="{3E60FDB1-D76B-438B-B831-E4E399DD1BD3}"/>
    <dgm:cxn modelId="{028ABD7A-D0AC-49A3-8F43-2332409DA2EE}" type="presOf" srcId="{16F59BC6-5487-416C-B3AD-B66AC07BB018}" destId="{0452CE09-AE26-4090-AF4E-63FC0FCC37D6}" srcOrd="1" destOrd="0" presId="urn:microsoft.com/office/officeart/2005/8/layout/hProcess7"/>
    <dgm:cxn modelId="{691C30BC-920F-4F88-A2B6-8B1CA0D8E597}" srcId="{17CF1D1B-D722-41C5-9416-17EC74507615}" destId="{D29ADCB4-0902-4355-BBDB-02E6E92BCC88}" srcOrd="0" destOrd="0" parTransId="{F5525B51-80EA-4D35-9237-C3883D33AF74}" sibTransId="{675E216F-AC50-4D12-A7FB-A7B3F70B6044}"/>
    <dgm:cxn modelId="{910EC36D-7FE1-4805-91DD-35D3DFDD4581}" type="presOf" srcId="{2DFA1511-364E-439A-9B93-8C983C81F73F}" destId="{97927BA7-28CA-4F2A-8555-6BBA583C2D24}" srcOrd="0" destOrd="0" presId="urn:microsoft.com/office/officeart/2005/8/layout/hProcess7"/>
    <dgm:cxn modelId="{3CAFCEB2-2A57-4109-99DD-F88CEA7156C9}" type="presOf" srcId="{97214A5A-FEA7-4911-86F0-A2B7FABDCAF9}" destId="{FCE5B653-05C3-4767-A589-A399BF34F7FE}" srcOrd="0" destOrd="0" presId="urn:microsoft.com/office/officeart/2005/8/layout/hProcess7"/>
    <dgm:cxn modelId="{C1C1D7BC-6376-47FD-87AB-C9EC7842807C}" srcId="{8C45A759-B2C1-4D98-A48B-7DF7DB78A28C}" destId="{17CF1D1B-D722-41C5-9416-17EC74507615}" srcOrd="2" destOrd="0" parTransId="{20B4745A-FB0F-47ED-89BC-0A068301EAAA}" sibTransId="{B7DB36C0-6F43-4EF2-9E3D-3BC73E7F1CD9}"/>
    <dgm:cxn modelId="{62DF5B95-863C-43BD-8414-67C0A45338BF}" srcId="{8C45A759-B2C1-4D98-A48B-7DF7DB78A28C}" destId="{137F13A4-849B-4D03-A474-B51D02B1AFF9}" srcOrd="1" destOrd="0" parTransId="{656B4382-8BAC-4815-87BD-1D7245EFD3D0}" sibTransId="{8807CEF6-3DBA-4498-A866-794FAF336D2C}"/>
    <dgm:cxn modelId="{9B9765B5-0752-4991-B27B-E4694FC5FCF5}" type="presOf" srcId="{137F13A4-849B-4D03-A474-B51D02B1AFF9}" destId="{9740FD25-615F-47DD-8A7B-24A6EF9F3DAC}" srcOrd="0" destOrd="0" presId="urn:microsoft.com/office/officeart/2005/8/layout/hProcess7"/>
    <dgm:cxn modelId="{20DEC77C-AFEF-45D1-A463-45A1C91AAA44}" type="presOf" srcId="{97214A5A-FEA7-4911-86F0-A2B7FABDCAF9}" destId="{1697EA5D-C25B-49CC-8DC0-F67F5CCDE17A}" srcOrd="1" destOrd="0" presId="urn:microsoft.com/office/officeart/2005/8/layout/hProcess7"/>
    <dgm:cxn modelId="{DD6BE743-E5F7-4033-9F7D-020967FBD746}" type="presOf" srcId="{C22DB2BF-B63A-45E1-A2E7-84EE11589229}" destId="{C7514E50-B73D-42DD-8A53-9CEE304952A1}" srcOrd="1" destOrd="0" presId="urn:microsoft.com/office/officeart/2005/8/layout/hProcess7"/>
    <dgm:cxn modelId="{D8927330-3D7E-421F-A0E7-E7590C0705A8}" type="presOf" srcId="{D29ADCB4-0902-4355-BBDB-02E6E92BCC88}" destId="{934D0D30-0004-4029-9742-E2D071341E53}" srcOrd="0" destOrd="0" presId="urn:microsoft.com/office/officeart/2005/8/layout/hProcess7"/>
    <dgm:cxn modelId="{6D35A4EF-418C-4D08-86FE-9AD12A1D8BA8}" srcId="{8C45A759-B2C1-4D98-A48B-7DF7DB78A28C}" destId="{97214A5A-FEA7-4911-86F0-A2B7FABDCAF9}" srcOrd="4" destOrd="0" parTransId="{3EE559C2-5D49-453B-8532-9484CA5E7800}" sibTransId="{6CCA7E69-0982-4D2B-8DAA-65D4D66B36CA}"/>
    <dgm:cxn modelId="{2105730A-E6CF-4307-A7F4-0F537AD05004}" type="presParOf" srcId="{71294147-D95A-4563-9183-671C2E4F8D9C}" destId="{32A0CE3A-1B2E-4A4E-A8BE-040B0E0090F8}" srcOrd="0" destOrd="0" presId="urn:microsoft.com/office/officeart/2005/8/layout/hProcess7"/>
    <dgm:cxn modelId="{7A34F14C-8B22-4DDE-9ABB-642B59F44968}" type="presParOf" srcId="{32A0CE3A-1B2E-4A4E-A8BE-040B0E0090F8}" destId="{BBA8EE9D-7B3A-4E60-83B8-921B91A00503}" srcOrd="0" destOrd="0" presId="urn:microsoft.com/office/officeart/2005/8/layout/hProcess7"/>
    <dgm:cxn modelId="{880C073C-7CE4-4716-A5F5-C5B1787CEA3B}" type="presParOf" srcId="{32A0CE3A-1B2E-4A4E-A8BE-040B0E0090F8}" destId="{C7514E50-B73D-42DD-8A53-9CEE304952A1}" srcOrd="1" destOrd="0" presId="urn:microsoft.com/office/officeart/2005/8/layout/hProcess7"/>
    <dgm:cxn modelId="{E6B54E29-A6BC-441E-AEA4-89D6AEC872D6}" type="presParOf" srcId="{32A0CE3A-1B2E-4A4E-A8BE-040B0E0090F8}" destId="{D60D1DB4-6E28-444E-A156-545767AC35AA}" srcOrd="2" destOrd="0" presId="urn:microsoft.com/office/officeart/2005/8/layout/hProcess7"/>
    <dgm:cxn modelId="{93C1864A-8D74-461C-A14E-15B6D4EC440A}" type="presParOf" srcId="{71294147-D95A-4563-9183-671C2E4F8D9C}" destId="{E36A04BB-3687-4071-A579-849ECE2393D5}" srcOrd="1" destOrd="0" presId="urn:microsoft.com/office/officeart/2005/8/layout/hProcess7"/>
    <dgm:cxn modelId="{43BD906A-ABC3-439A-A8FE-A4867A903223}" type="presParOf" srcId="{71294147-D95A-4563-9183-671C2E4F8D9C}" destId="{65F15259-276A-4843-90EC-A72529ED4E4A}" srcOrd="2" destOrd="0" presId="urn:microsoft.com/office/officeart/2005/8/layout/hProcess7"/>
    <dgm:cxn modelId="{1ADA00C5-4AE2-4D86-9BF6-1982E2D6DFDA}" type="presParOf" srcId="{65F15259-276A-4843-90EC-A72529ED4E4A}" destId="{9A3ABEBC-5F6A-475A-9EB2-9EED83668175}" srcOrd="0" destOrd="0" presId="urn:microsoft.com/office/officeart/2005/8/layout/hProcess7"/>
    <dgm:cxn modelId="{E264B88F-3D45-459C-BB4D-37295665417A}" type="presParOf" srcId="{65F15259-276A-4843-90EC-A72529ED4E4A}" destId="{73A34F13-A17D-40C2-93E4-293E4799E9FB}" srcOrd="1" destOrd="0" presId="urn:microsoft.com/office/officeart/2005/8/layout/hProcess7"/>
    <dgm:cxn modelId="{157775C9-256A-43B1-8F73-40CAC9E57A2F}" type="presParOf" srcId="{65F15259-276A-4843-90EC-A72529ED4E4A}" destId="{EAA8BBDD-382B-4A18-816F-158E8954DEAD}" srcOrd="2" destOrd="0" presId="urn:microsoft.com/office/officeart/2005/8/layout/hProcess7"/>
    <dgm:cxn modelId="{0B7C993A-D534-4256-A1F4-A8C6AF7F3DB9}" type="presParOf" srcId="{71294147-D95A-4563-9183-671C2E4F8D9C}" destId="{8FECDF52-C970-40C3-8B6A-6DD77BDBDA08}" srcOrd="3" destOrd="0" presId="urn:microsoft.com/office/officeart/2005/8/layout/hProcess7"/>
    <dgm:cxn modelId="{36379904-C6E7-49EF-A751-29C392661495}" type="presParOf" srcId="{71294147-D95A-4563-9183-671C2E4F8D9C}" destId="{5D397A1F-3E84-40FA-9930-D58FD41C904B}" srcOrd="4" destOrd="0" presId="urn:microsoft.com/office/officeart/2005/8/layout/hProcess7"/>
    <dgm:cxn modelId="{6C484C04-C53D-4AF4-8B13-9F9EABC1AB72}" type="presParOf" srcId="{5D397A1F-3E84-40FA-9930-D58FD41C904B}" destId="{9740FD25-615F-47DD-8A7B-24A6EF9F3DAC}" srcOrd="0" destOrd="0" presId="urn:microsoft.com/office/officeart/2005/8/layout/hProcess7"/>
    <dgm:cxn modelId="{FA45369F-2DD4-4500-8183-3DCC4AA57A52}" type="presParOf" srcId="{5D397A1F-3E84-40FA-9930-D58FD41C904B}" destId="{D0415C2A-E7F7-4384-A194-BA3396B0E718}" srcOrd="1" destOrd="0" presId="urn:microsoft.com/office/officeart/2005/8/layout/hProcess7"/>
    <dgm:cxn modelId="{F3D8D03E-C6B3-4BCD-B59B-6D5C6E7D64C7}" type="presParOf" srcId="{5D397A1F-3E84-40FA-9930-D58FD41C904B}" destId="{B98F8739-70AE-4C90-9A50-0F7496CB60C3}" srcOrd="2" destOrd="0" presId="urn:microsoft.com/office/officeart/2005/8/layout/hProcess7"/>
    <dgm:cxn modelId="{F46D46D4-188C-4C94-9679-222350E1D813}" type="presParOf" srcId="{71294147-D95A-4563-9183-671C2E4F8D9C}" destId="{C84281FF-AB61-4E64-A62A-804394493955}" srcOrd="5" destOrd="0" presId="urn:microsoft.com/office/officeart/2005/8/layout/hProcess7"/>
    <dgm:cxn modelId="{60152AB3-CE93-4173-803F-2C2BFE8CDA7C}" type="presParOf" srcId="{71294147-D95A-4563-9183-671C2E4F8D9C}" destId="{0C84F4EA-6EEE-4C4F-9719-7DF194E13B00}" srcOrd="6" destOrd="0" presId="urn:microsoft.com/office/officeart/2005/8/layout/hProcess7"/>
    <dgm:cxn modelId="{C926BE85-AF39-404D-943B-5637E7CEB59F}" type="presParOf" srcId="{0C84F4EA-6EEE-4C4F-9719-7DF194E13B00}" destId="{03287A5A-E2C6-49AA-8600-4BCD01E91AA2}" srcOrd="0" destOrd="0" presId="urn:microsoft.com/office/officeart/2005/8/layout/hProcess7"/>
    <dgm:cxn modelId="{90177630-E1F5-4BD1-92FD-42F538265CF6}" type="presParOf" srcId="{0C84F4EA-6EEE-4C4F-9719-7DF194E13B00}" destId="{3B393E86-9705-45C4-A21A-E2E695C6ACFE}" srcOrd="1" destOrd="0" presId="urn:microsoft.com/office/officeart/2005/8/layout/hProcess7"/>
    <dgm:cxn modelId="{0605FA80-EF26-4185-8D10-65F0071E4373}" type="presParOf" srcId="{0C84F4EA-6EEE-4C4F-9719-7DF194E13B00}" destId="{60258039-FB5A-4AF2-9B36-CD6BE99C6F55}" srcOrd="2" destOrd="0" presId="urn:microsoft.com/office/officeart/2005/8/layout/hProcess7"/>
    <dgm:cxn modelId="{54E4E537-08E8-46CE-84D9-3890D0B7BFA7}" type="presParOf" srcId="{71294147-D95A-4563-9183-671C2E4F8D9C}" destId="{F477D88B-25B1-459B-891B-939AE2FD6C33}" srcOrd="7" destOrd="0" presId="urn:microsoft.com/office/officeart/2005/8/layout/hProcess7"/>
    <dgm:cxn modelId="{A7B7F82B-650A-4BE9-98AB-9FA85C80568A}" type="presParOf" srcId="{71294147-D95A-4563-9183-671C2E4F8D9C}" destId="{86BB23E8-7619-47AF-8C5A-B0E3371CD303}" srcOrd="8" destOrd="0" presId="urn:microsoft.com/office/officeart/2005/8/layout/hProcess7"/>
    <dgm:cxn modelId="{63CA5683-9A37-4963-BBE6-2849581B2517}" type="presParOf" srcId="{86BB23E8-7619-47AF-8C5A-B0E3371CD303}" destId="{EDCE84B0-F9E0-421D-A6EA-AF57B84BB7DD}" srcOrd="0" destOrd="0" presId="urn:microsoft.com/office/officeart/2005/8/layout/hProcess7"/>
    <dgm:cxn modelId="{05234E20-BE74-4D19-90C7-F6CB96406C80}" type="presParOf" srcId="{86BB23E8-7619-47AF-8C5A-B0E3371CD303}" destId="{53A45244-FDE7-4494-B55C-3B687FEC53F6}" srcOrd="1" destOrd="0" presId="urn:microsoft.com/office/officeart/2005/8/layout/hProcess7"/>
    <dgm:cxn modelId="{7E92D928-139F-4B00-A2FA-901BEC29EE74}" type="presParOf" srcId="{86BB23E8-7619-47AF-8C5A-B0E3371CD303}" destId="{934D0D30-0004-4029-9742-E2D071341E53}" srcOrd="2" destOrd="0" presId="urn:microsoft.com/office/officeart/2005/8/layout/hProcess7"/>
    <dgm:cxn modelId="{F3E644EF-3ED5-400F-8602-982A15F3287A}" type="presParOf" srcId="{71294147-D95A-4563-9183-671C2E4F8D9C}" destId="{7ACE8826-E243-4EC4-B34E-34B90A3306C8}" srcOrd="9" destOrd="0" presId="urn:microsoft.com/office/officeart/2005/8/layout/hProcess7"/>
    <dgm:cxn modelId="{3C71EF5E-AB88-4FDA-A34B-E401AA430992}" type="presParOf" srcId="{71294147-D95A-4563-9183-671C2E4F8D9C}" destId="{0E7344CC-D759-40D3-80B1-34BC39D0503B}" srcOrd="10" destOrd="0" presId="urn:microsoft.com/office/officeart/2005/8/layout/hProcess7"/>
    <dgm:cxn modelId="{F63C8ED7-B291-4F35-9824-FF823FF4A7DF}" type="presParOf" srcId="{0E7344CC-D759-40D3-80B1-34BC39D0503B}" destId="{F83192B0-B496-444F-848D-6B5F9B13CDC7}" srcOrd="0" destOrd="0" presId="urn:microsoft.com/office/officeart/2005/8/layout/hProcess7"/>
    <dgm:cxn modelId="{768E2965-3BD6-490F-8512-521B7CD1514A}" type="presParOf" srcId="{0E7344CC-D759-40D3-80B1-34BC39D0503B}" destId="{B385415E-F5F5-4D9E-97D1-7A4D6789A8CC}" srcOrd="1" destOrd="0" presId="urn:microsoft.com/office/officeart/2005/8/layout/hProcess7"/>
    <dgm:cxn modelId="{9D212F78-8F15-4A03-8154-5A987FF41DED}" type="presParOf" srcId="{0E7344CC-D759-40D3-80B1-34BC39D0503B}" destId="{638A5456-4AFF-4E4F-9CA8-806672764473}" srcOrd="2" destOrd="0" presId="urn:microsoft.com/office/officeart/2005/8/layout/hProcess7"/>
    <dgm:cxn modelId="{7089558C-9571-4006-92C5-5232BFB784F9}" type="presParOf" srcId="{71294147-D95A-4563-9183-671C2E4F8D9C}" destId="{62ABA709-69E0-43FD-A7D5-5204B945CB0F}" srcOrd="11" destOrd="0" presId="urn:microsoft.com/office/officeart/2005/8/layout/hProcess7"/>
    <dgm:cxn modelId="{3898563F-6021-472A-BEEE-10112218ACFF}" type="presParOf" srcId="{71294147-D95A-4563-9183-671C2E4F8D9C}" destId="{F469B016-224F-4047-AB14-A84A4F7FCDD2}" srcOrd="12" destOrd="0" presId="urn:microsoft.com/office/officeart/2005/8/layout/hProcess7"/>
    <dgm:cxn modelId="{9D6FC6BC-DE72-42FB-AAC4-FE4B606EE781}" type="presParOf" srcId="{F469B016-224F-4047-AB14-A84A4F7FCDD2}" destId="{03748722-1198-4A2A-9C03-DEA806800C3E}" srcOrd="0" destOrd="0" presId="urn:microsoft.com/office/officeart/2005/8/layout/hProcess7"/>
    <dgm:cxn modelId="{BE067602-F4A3-442F-895D-1010792D7C7C}" type="presParOf" srcId="{F469B016-224F-4047-AB14-A84A4F7FCDD2}" destId="{0452CE09-AE26-4090-AF4E-63FC0FCC37D6}" srcOrd="1" destOrd="0" presId="urn:microsoft.com/office/officeart/2005/8/layout/hProcess7"/>
    <dgm:cxn modelId="{13B0BAD4-BA71-4D4D-B123-5BEF3849D06C}" type="presParOf" srcId="{F469B016-224F-4047-AB14-A84A4F7FCDD2}" destId="{322BA586-34CD-4387-BF1F-920591B72A15}" srcOrd="2" destOrd="0" presId="urn:microsoft.com/office/officeart/2005/8/layout/hProcess7"/>
    <dgm:cxn modelId="{43EF8EC3-6655-4E72-A242-2CE6134EF15A}" type="presParOf" srcId="{71294147-D95A-4563-9183-671C2E4F8D9C}" destId="{CDE5E3FD-CC50-4D83-AF03-BA62CF2487D0}" srcOrd="13" destOrd="0" presId="urn:microsoft.com/office/officeart/2005/8/layout/hProcess7"/>
    <dgm:cxn modelId="{FC2D4A15-2ADE-48E6-9F8E-7DD619897C79}" type="presParOf" srcId="{71294147-D95A-4563-9183-671C2E4F8D9C}" destId="{D044D703-C191-4435-AE02-69AC3ADCE4F5}" srcOrd="14" destOrd="0" presId="urn:microsoft.com/office/officeart/2005/8/layout/hProcess7"/>
    <dgm:cxn modelId="{32E0C06C-1BC8-4D4C-B46E-A6A793772B0E}" type="presParOf" srcId="{D044D703-C191-4435-AE02-69AC3ADCE4F5}" destId="{27775063-777F-4FB4-9D58-B8B845543377}" srcOrd="0" destOrd="0" presId="urn:microsoft.com/office/officeart/2005/8/layout/hProcess7"/>
    <dgm:cxn modelId="{50C2DA9D-41EF-4E9F-9918-85B871E46745}" type="presParOf" srcId="{D044D703-C191-4435-AE02-69AC3ADCE4F5}" destId="{12272FF2-B58E-40A0-89C7-886B486CBDA5}" srcOrd="1" destOrd="0" presId="urn:microsoft.com/office/officeart/2005/8/layout/hProcess7"/>
    <dgm:cxn modelId="{5AC251B1-78C1-49A3-B8EC-879C1E411C4E}" type="presParOf" srcId="{D044D703-C191-4435-AE02-69AC3ADCE4F5}" destId="{5779F4F4-0C4F-44C1-86C7-D211B566FEC1}" srcOrd="2" destOrd="0" presId="urn:microsoft.com/office/officeart/2005/8/layout/hProcess7"/>
    <dgm:cxn modelId="{4E81328F-DD0F-47E9-8962-52422975FAF3}" type="presParOf" srcId="{71294147-D95A-4563-9183-671C2E4F8D9C}" destId="{E59C1E15-1AA9-4AD5-98F9-B6A1EFADFF94}" srcOrd="15" destOrd="0" presId="urn:microsoft.com/office/officeart/2005/8/layout/hProcess7"/>
    <dgm:cxn modelId="{9E5748D7-F2E4-4250-BED5-312C69F9333B}" type="presParOf" srcId="{71294147-D95A-4563-9183-671C2E4F8D9C}" destId="{EF98B1A0-6BAC-4D83-ADDE-9FEF905F8329}" srcOrd="16" destOrd="0" presId="urn:microsoft.com/office/officeart/2005/8/layout/hProcess7"/>
    <dgm:cxn modelId="{BA876F4B-760E-4F78-BF9C-96CB037ADB64}" type="presParOf" srcId="{EF98B1A0-6BAC-4D83-ADDE-9FEF905F8329}" destId="{FCE5B653-05C3-4767-A589-A399BF34F7FE}" srcOrd="0" destOrd="0" presId="urn:microsoft.com/office/officeart/2005/8/layout/hProcess7"/>
    <dgm:cxn modelId="{4ED25B98-F376-4DB4-A633-372E9C2C3CC6}" type="presParOf" srcId="{EF98B1A0-6BAC-4D83-ADDE-9FEF905F8329}" destId="{1697EA5D-C25B-49CC-8DC0-F67F5CCDE17A}" srcOrd="1" destOrd="0" presId="urn:microsoft.com/office/officeart/2005/8/layout/hProcess7"/>
    <dgm:cxn modelId="{874FCF9B-011D-4B5E-87FF-A26D0330AC05}" type="presParOf" srcId="{EF98B1A0-6BAC-4D83-ADDE-9FEF905F8329}" destId="{97927BA7-28CA-4F2A-8555-6BBA583C2D2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11/5/2017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11/5/2017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1" name="TextBox 10"/>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930400"/>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9"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6" name="Picture 15"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0" name="Picture 9"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9" name="Picture 8" descr="Cognizant_LOGO_on blac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1" r:id="rId6"/>
    <p:sldLayoutId id="2147483650" r:id="rId7"/>
    <p:sldLayoutId id="2147483651" r:id="rId8"/>
    <p:sldLayoutId id="2147483665" r:id="rId9"/>
    <p:sldLayoutId id="2147483668" r:id="rId10"/>
    <p:sldLayoutId id="2147483673" r:id="rId11"/>
    <p:sldLayoutId id="2147483663" r:id="rId12"/>
    <p:sldLayoutId id="2147483664" r:id="rId13"/>
    <p:sldLayoutId id="2147483670" r:id="rId14"/>
    <p:sldLayoutId id="2147483669" r:id="rId15"/>
    <p:sldLayoutId id="2147483667" r:id="rId16"/>
    <p:sldLayoutId id="2147483672" r:id="rId17"/>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October 11 2017</a:t>
            </a:r>
            <a:endParaRPr lang="en-US" dirty="0"/>
          </a:p>
        </p:txBody>
      </p:sp>
      <p:sp>
        <p:nvSpPr>
          <p:cNvPr id="3" name="Text Placeholder 2"/>
          <p:cNvSpPr>
            <a:spLocks noGrp="1"/>
          </p:cNvSpPr>
          <p:nvPr>
            <p:ph type="body" sz="quarter" idx="14"/>
          </p:nvPr>
        </p:nvSpPr>
        <p:spPr>
          <a:xfrm>
            <a:off x="419100" y="2558810"/>
            <a:ext cx="8284633" cy="584775"/>
          </a:xfrm>
        </p:spPr>
        <p:txBody>
          <a:bodyPr/>
          <a:lstStyle/>
          <a:p>
            <a:r>
              <a:rPr lang="en-US" dirty="0" smtClean="0"/>
              <a:t>nWave – </a:t>
            </a:r>
            <a:r>
              <a:rPr lang="en-US" sz="2400" dirty="0" smtClean="0"/>
              <a:t>Auto Architect and Augmented Estimation Tool</a:t>
            </a:r>
            <a:endParaRPr lang="en-US" dirty="0"/>
          </a:p>
        </p:txBody>
      </p:sp>
      <p:sp>
        <p:nvSpPr>
          <p:cNvPr id="4" name="Text Placeholder 3"/>
          <p:cNvSpPr>
            <a:spLocks noGrp="1"/>
          </p:cNvSpPr>
          <p:nvPr>
            <p:ph type="body" sz="quarter" idx="15"/>
          </p:nvPr>
        </p:nvSpPr>
        <p:spPr/>
        <p:txBody>
          <a:bodyPr/>
          <a:lstStyle/>
          <a:p>
            <a:r>
              <a:rPr lang="en-US" dirty="0" smtClean="0"/>
              <a:t>TEAM 1 - Jitendra, Lakshya, Niranjan, Prashanth, Sameet, and Srikanth </a:t>
            </a:r>
            <a:endParaRPr lang="en-US" dirty="0"/>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10</a:t>
            </a:fld>
            <a:endParaRPr lang="en-US" dirty="0"/>
          </a:p>
        </p:txBody>
      </p:sp>
      <p:sp>
        <p:nvSpPr>
          <p:cNvPr id="5" name="Rectangle 4"/>
          <p:cNvSpPr/>
          <p:nvPr/>
        </p:nvSpPr>
        <p:spPr>
          <a:xfrm>
            <a:off x="2823694" y="1669076"/>
            <a:ext cx="3317132" cy="1469431"/>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smtClean="0"/>
              <a:t>Auto Architect</a:t>
            </a:r>
            <a:endParaRPr lang="en-US" dirty="0"/>
          </a:p>
        </p:txBody>
      </p:sp>
      <p:sp>
        <p:nvSpPr>
          <p:cNvPr id="6" name="Flowchart: Magnetic Disk 5"/>
          <p:cNvSpPr/>
          <p:nvPr/>
        </p:nvSpPr>
        <p:spPr>
          <a:xfrm>
            <a:off x="3650545" y="839474"/>
            <a:ext cx="1653702" cy="674519"/>
          </a:xfrm>
          <a:prstGeom prst="flowChartMagneticDisk">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Training Data</a:t>
            </a:r>
            <a:endParaRPr lang="en-US" dirty="0"/>
          </a:p>
        </p:txBody>
      </p:sp>
      <p:sp>
        <p:nvSpPr>
          <p:cNvPr id="8" name="Rounded Rectangle 7"/>
          <p:cNvSpPr/>
          <p:nvPr/>
        </p:nvSpPr>
        <p:spPr>
          <a:xfrm>
            <a:off x="3049355" y="3484621"/>
            <a:ext cx="2973166" cy="1175781"/>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t>Auto Architect</a:t>
            </a:r>
          </a:p>
          <a:p>
            <a:pPr algn="ctr"/>
            <a:r>
              <a:rPr lang="en-US" dirty="0" smtClean="0"/>
              <a:t>(Trained Model)</a:t>
            </a:r>
            <a:endParaRPr lang="en-US" dirty="0"/>
          </a:p>
        </p:txBody>
      </p:sp>
      <p:sp>
        <p:nvSpPr>
          <p:cNvPr id="11" name="Rounded Rectangle 10"/>
          <p:cNvSpPr/>
          <p:nvPr/>
        </p:nvSpPr>
        <p:spPr>
          <a:xfrm>
            <a:off x="3172396" y="2015190"/>
            <a:ext cx="1193131" cy="428017"/>
          </a:xfrm>
          <a:prstGeom prst="roundRect">
            <a:avLst>
              <a:gd name="adj" fmla="val 2272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solidFill>
                  <a:schemeClr val="tx2"/>
                </a:solidFill>
                <a:latin typeface="Calibri" panose="020F0502020204030204" pitchFamily="34" charset="0"/>
              </a:rPr>
              <a:t>Hardware </a:t>
            </a:r>
            <a:r>
              <a:rPr lang="en-US" sz="900" dirty="0" smtClean="0">
                <a:solidFill>
                  <a:schemeClr val="tx2"/>
                </a:solidFill>
                <a:latin typeface="Calibri" panose="020F0502020204030204" pitchFamily="34" charset="0"/>
              </a:rPr>
              <a:t>Predictor</a:t>
            </a:r>
            <a:endParaRPr lang="en-US" sz="900" dirty="0">
              <a:solidFill>
                <a:schemeClr val="tx2"/>
              </a:solidFill>
              <a:latin typeface="Calibri" panose="020F0502020204030204" pitchFamily="34" charset="0"/>
            </a:endParaRPr>
          </a:p>
        </p:txBody>
      </p:sp>
      <p:sp>
        <p:nvSpPr>
          <p:cNvPr id="12" name="Rounded Rectangle 11"/>
          <p:cNvSpPr/>
          <p:nvPr/>
        </p:nvSpPr>
        <p:spPr>
          <a:xfrm>
            <a:off x="4465537" y="2015190"/>
            <a:ext cx="1423796" cy="42801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smtClean="0">
                <a:solidFill>
                  <a:schemeClr val="tx2"/>
                </a:solidFill>
                <a:latin typeface="Calibri" panose="020F0502020204030204" pitchFamily="34" charset="0"/>
              </a:rPr>
              <a:t>Technology/Architecture </a:t>
            </a:r>
            <a:r>
              <a:rPr lang="en-US" sz="900" dirty="0">
                <a:solidFill>
                  <a:schemeClr val="tx2"/>
                </a:solidFill>
                <a:latin typeface="Calibri" panose="020F0502020204030204" pitchFamily="34" charset="0"/>
              </a:rPr>
              <a:t>Specification </a:t>
            </a:r>
            <a:r>
              <a:rPr lang="en-US" sz="900" dirty="0" smtClean="0">
                <a:solidFill>
                  <a:schemeClr val="tx2"/>
                </a:solidFill>
                <a:latin typeface="Calibri" panose="020F0502020204030204" pitchFamily="34" charset="0"/>
              </a:rPr>
              <a:t>Predictor</a:t>
            </a:r>
            <a:endParaRPr lang="en-US" sz="900" dirty="0">
              <a:solidFill>
                <a:schemeClr val="tx2"/>
              </a:solidFill>
              <a:latin typeface="Calibri" panose="020F0502020204030204" pitchFamily="34" charset="0"/>
            </a:endParaRPr>
          </a:p>
        </p:txBody>
      </p:sp>
      <p:sp>
        <p:nvSpPr>
          <p:cNvPr id="13" name="Rounded Rectangle 12"/>
          <p:cNvSpPr/>
          <p:nvPr/>
        </p:nvSpPr>
        <p:spPr>
          <a:xfrm>
            <a:off x="3172396" y="2545279"/>
            <a:ext cx="1209215" cy="476655"/>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900" dirty="0" smtClean="0">
                <a:solidFill>
                  <a:schemeClr val="tx2"/>
                </a:solidFill>
                <a:latin typeface="Calibri" panose="020F0502020204030204" pitchFamily="34" charset="0"/>
              </a:rPr>
              <a:t>Trained Model</a:t>
            </a:r>
          </a:p>
          <a:p>
            <a:pPr algn="ctr"/>
            <a:r>
              <a:rPr lang="en-US" sz="900" dirty="0" smtClean="0">
                <a:solidFill>
                  <a:schemeClr val="tx2"/>
                </a:solidFill>
                <a:latin typeface="Calibri" panose="020F0502020204030204" pitchFamily="34" charset="0"/>
              </a:rPr>
              <a:t>(</a:t>
            </a:r>
            <a:r>
              <a:rPr lang="en-US" sz="900" b="1" dirty="0" smtClean="0">
                <a:solidFill>
                  <a:schemeClr val="tx2"/>
                </a:solidFill>
                <a:latin typeface="Calibri" panose="020F0502020204030204" pitchFamily="34" charset="0"/>
              </a:rPr>
              <a:t>Linear Regression</a:t>
            </a:r>
            <a:r>
              <a:rPr lang="en-US" sz="900" dirty="0" smtClean="0">
                <a:solidFill>
                  <a:schemeClr val="tx2"/>
                </a:solidFill>
                <a:latin typeface="Calibri" panose="020F0502020204030204" pitchFamily="34" charset="0"/>
              </a:rPr>
              <a:t>)</a:t>
            </a:r>
            <a:endParaRPr lang="en-US" sz="900" b="1" dirty="0">
              <a:solidFill>
                <a:schemeClr val="tx2"/>
              </a:solidFill>
              <a:latin typeface="Calibri" panose="020F0502020204030204" pitchFamily="34" charset="0"/>
            </a:endParaRPr>
          </a:p>
        </p:txBody>
      </p:sp>
      <p:sp>
        <p:nvSpPr>
          <p:cNvPr id="14" name="Rounded Rectangle 13"/>
          <p:cNvSpPr/>
          <p:nvPr/>
        </p:nvSpPr>
        <p:spPr>
          <a:xfrm>
            <a:off x="4465537" y="2515621"/>
            <a:ext cx="1423795" cy="477661"/>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900" dirty="0" smtClean="0">
                <a:solidFill>
                  <a:schemeClr val="tx2"/>
                </a:solidFill>
                <a:latin typeface="Calibri" panose="020F0502020204030204" pitchFamily="34" charset="0"/>
              </a:rPr>
              <a:t>Trained Model</a:t>
            </a:r>
          </a:p>
          <a:p>
            <a:pPr algn="ctr"/>
            <a:r>
              <a:rPr lang="en-US" sz="900" dirty="0" smtClean="0">
                <a:solidFill>
                  <a:schemeClr val="tx2"/>
                </a:solidFill>
                <a:latin typeface="Calibri" panose="020F0502020204030204" pitchFamily="34" charset="0"/>
              </a:rPr>
              <a:t>(</a:t>
            </a:r>
            <a:r>
              <a:rPr lang="en-US" sz="900" b="1" dirty="0" smtClean="0">
                <a:solidFill>
                  <a:schemeClr val="tx2"/>
                </a:solidFill>
                <a:latin typeface="Calibri" panose="020F0502020204030204" pitchFamily="34" charset="0"/>
              </a:rPr>
              <a:t>LDA or QDA based</a:t>
            </a:r>
            <a:r>
              <a:rPr lang="en-US" sz="900" dirty="0" smtClean="0">
                <a:solidFill>
                  <a:schemeClr val="tx2"/>
                </a:solidFill>
                <a:latin typeface="Calibri" panose="020F0502020204030204" pitchFamily="34" charset="0"/>
              </a:rPr>
              <a:t>)</a:t>
            </a:r>
            <a:endParaRPr lang="en-US" sz="900" b="1" dirty="0">
              <a:solidFill>
                <a:schemeClr val="tx2"/>
              </a:solidFill>
              <a:latin typeface="Calibri" panose="020F0502020204030204" pitchFamily="34" charset="0"/>
            </a:endParaRPr>
          </a:p>
        </p:txBody>
      </p:sp>
      <p:sp>
        <p:nvSpPr>
          <p:cNvPr id="16" name="TextBox 15"/>
          <p:cNvSpPr txBox="1"/>
          <p:nvPr/>
        </p:nvSpPr>
        <p:spPr>
          <a:xfrm>
            <a:off x="439216" y="784084"/>
            <a:ext cx="2343631" cy="1446550"/>
          </a:xfrm>
          <a:prstGeom prst="rect">
            <a:avLst/>
          </a:prstGeom>
          <a:noFill/>
        </p:spPr>
        <p:txBody>
          <a:bodyPr wrap="square" rtlCol="0">
            <a:spAutoFit/>
          </a:bodyPr>
          <a:lstStyle/>
          <a:p>
            <a:r>
              <a:rPr lang="en-US" sz="1100" b="1" dirty="0">
                <a:solidFill>
                  <a:schemeClr val="tx2"/>
                </a:solidFill>
                <a:latin typeface="Calibri" panose="020F0502020204030204" pitchFamily="34" charset="0"/>
              </a:rPr>
              <a:t>Hardware Sizing:</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Transaction Types  - </a:t>
            </a:r>
            <a:r>
              <a:rPr lang="en-US" sz="1100" dirty="0" smtClean="0">
                <a:solidFill>
                  <a:schemeClr val="tx2"/>
                </a:solidFill>
                <a:latin typeface="Calibri" panose="020F0502020204030204" pitchFamily="34" charset="0"/>
              </a:rPr>
              <a:t>In/Out (Batch</a:t>
            </a:r>
            <a:r>
              <a:rPr lang="en-US" sz="1100" dirty="0">
                <a:solidFill>
                  <a:schemeClr val="tx2"/>
                </a:solidFill>
                <a:latin typeface="Calibri" panose="020F0502020204030204" pitchFamily="34" charset="0"/>
              </a:rPr>
              <a:t>, </a:t>
            </a:r>
            <a:r>
              <a:rPr lang="en-US" sz="1100" dirty="0" smtClean="0">
                <a:solidFill>
                  <a:schemeClr val="tx2"/>
                </a:solidFill>
                <a:latin typeface="Calibri" panose="020F0502020204030204" pitchFamily="34" charset="0"/>
              </a:rPr>
              <a:t>Real time</a:t>
            </a:r>
            <a:r>
              <a:rPr lang="en-US" sz="1100" dirty="0">
                <a:solidFill>
                  <a:schemeClr val="tx2"/>
                </a:solidFill>
                <a:latin typeface="Calibri" panose="020F0502020204030204" pitchFamily="34" charset="0"/>
              </a:rPr>
              <a:t>)</a:t>
            </a:r>
          </a:p>
          <a:p>
            <a:pPr marL="171450" indent="-171450">
              <a:buFont typeface="Arial" panose="020B0604020202020204" pitchFamily="34" charset="0"/>
              <a:buChar char="•"/>
            </a:pPr>
            <a:r>
              <a:rPr lang="en-US" sz="1100" b="1" dirty="0">
                <a:solidFill>
                  <a:schemeClr val="tx2"/>
                </a:solidFill>
                <a:latin typeface="Calibri" panose="020F0502020204030204" pitchFamily="34" charset="0"/>
              </a:rPr>
              <a:t>Transaction Volume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Maximum Message Size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Number of Environments</a:t>
            </a:r>
          </a:p>
          <a:p>
            <a:pPr marL="171450" indent="-171450">
              <a:buFont typeface="Arial" panose="020B0604020202020204" pitchFamily="34" charset="0"/>
              <a:buChar char="•"/>
            </a:pPr>
            <a:r>
              <a:rPr lang="en-US" sz="1100" b="1" dirty="0">
                <a:solidFill>
                  <a:schemeClr val="tx2"/>
                </a:solidFill>
                <a:latin typeface="Calibri" panose="020F0502020204030204" pitchFamily="34" charset="0"/>
              </a:rPr>
              <a:t>Cloud / On Premise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Security / Data </a:t>
            </a:r>
            <a:r>
              <a:rPr lang="en-US" sz="1100" dirty="0" smtClean="0">
                <a:solidFill>
                  <a:schemeClr val="tx2"/>
                </a:solidFill>
                <a:latin typeface="Calibri" panose="020F0502020204030204" pitchFamily="34" charset="0"/>
              </a:rPr>
              <a:t>Standards</a:t>
            </a:r>
            <a:endParaRPr lang="en-US" sz="1100" dirty="0"/>
          </a:p>
        </p:txBody>
      </p:sp>
      <p:sp>
        <p:nvSpPr>
          <p:cNvPr id="19" name="TextBox 18"/>
          <p:cNvSpPr txBox="1"/>
          <p:nvPr/>
        </p:nvSpPr>
        <p:spPr>
          <a:xfrm>
            <a:off x="6461177" y="683684"/>
            <a:ext cx="2597285" cy="1785104"/>
          </a:xfrm>
          <a:prstGeom prst="rect">
            <a:avLst/>
          </a:prstGeom>
          <a:noFill/>
        </p:spPr>
        <p:txBody>
          <a:bodyPr wrap="square" rtlCol="0">
            <a:spAutoFit/>
          </a:bodyPr>
          <a:lstStyle/>
          <a:p>
            <a:r>
              <a:rPr lang="en-US" sz="1100" b="1" dirty="0">
                <a:solidFill>
                  <a:schemeClr val="tx2"/>
                </a:solidFill>
                <a:latin typeface="Calibri" panose="020F0502020204030204" pitchFamily="34" charset="0"/>
              </a:rPr>
              <a:t>Architecture Inputs:</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Biz. Transaction Types </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Expertise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Environment Implementation</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External to Enterprise Consumers</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Channels to Integrate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Systems to Integrate – Enterprise, Custom, and Legacy</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Cloud Applications to Integrate</a:t>
            </a:r>
          </a:p>
          <a:p>
            <a:endParaRPr lang="en-US" sz="1100" dirty="0"/>
          </a:p>
        </p:txBody>
      </p:sp>
      <p:sp>
        <p:nvSpPr>
          <p:cNvPr id="20" name="Rounded Rectangle 19"/>
          <p:cNvSpPr/>
          <p:nvPr/>
        </p:nvSpPr>
        <p:spPr>
          <a:xfrm>
            <a:off x="3187036" y="4249773"/>
            <a:ext cx="1193131" cy="428017"/>
          </a:xfrm>
          <a:prstGeom prst="roundRect">
            <a:avLst>
              <a:gd name="adj" fmla="val 2272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solidFill>
                  <a:schemeClr val="tx2"/>
                </a:solidFill>
                <a:latin typeface="Calibri" panose="020F0502020204030204" pitchFamily="34" charset="0"/>
              </a:rPr>
              <a:t>Hardware </a:t>
            </a:r>
            <a:r>
              <a:rPr lang="en-US" sz="900" dirty="0" smtClean="0">
                <a:solidFill>
                  <a:schemeClr val="tx2"/>
                </a:solidFill>
                <a:latin typeface="Calibri" panose="020F0502020204030204" pitchFamily="34" charset="0"/>
              </a:rPr>
              <a:t>Predictor</a:t>
            </a:r>
            <a:endParaRPr lang="en-US" sz="900" dirty="0">
              <a:solidFill>
                <a:schemeClr val="tx2"/>
              </a:solidFill>
              <a:latin typeface="Calibri" panose="020F0502020204030204" pitchFamily="34" charset="0"/>
            </a:endParaRPr>
          </a:p>
        </p:txBody>
      </p:sp>
      <p:sp>
        <p:nvSpPr>
          <p:cNvPr id="21" name="Rounded Rectangle 20"/>
          <p:cNvSpPr/>
          <p:nvPr/>
        </p:nvSpPr>
        <p:spPr>
          <a:xfrm>
            <a:off x="4462538" y="4243969"/>
            <a:ext cx="1423796" cy="42801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smtClean="0">
                <a:solidFill>
                  <a:schemeClr val="tx2"/>
                </a:solidFill>
                <a:latin typeface="Calibri" panose="020F0502020204030204" pitchFamily="34" charset="0"/>
              </a:rPr>
              <a:t>Technology/Architecture </a:t>
            </a:r>
            <a:r>
              <a:rPr lang="en-US" sz="900" dirty="0">
                <a:solidFill>
                  <a:schemeClr val="tx2"/>
                </a:solidFill>
                <a:latin typeface="Calibri" panose="020F0502020204030204" pitchFamily="34" charset="0"/>
              </a:rPr>
              <a:t>Specification </a:t>
            </a:r>
            <a:r>
              <a:rPr lang="en-US" sz="900" dirty="0" smtClean="0">
                <a:solidFill>
                  <a:schemeClr val="tx2"/>
                </a:solidFill>
                <a:latin typeface="Calibri" panose="020F0502020204030204" pitchFamily="34" charset="0"/>
              </a:rPr>
              <a:t>Predictor</a:t>
            </a:r>
            <a:endParaRPr lang="en-US" sz="900" dirty="0">
              <a:solidFill>
                <a:schemeClr val="tx2"/>
              </a:solidFill>
              <a:latin typeface="Calibri" panose="020F0502020204030204" pitchFamily="34" charset="0"/>
            </a:endParaRPr>
          </a:p>
        </p:txBody>
      </p:sp>
      <p:sp>
        <p:nvSpPr>
          <p:cNvPr id="22" name="Down Arrow 21"/>
          <p:cNvSpPr/>
          <p:nvPr/>
        </p:nvSpPr>
        <p:spPr>
          <a:xfrm>
            <a:off x="4299865" y="1534774"/>
            <a:ext cx="355061" cy="130170"/>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Down Arrow 22"/>
          <p:cNvSpPr/>
          <p:nvPr/>
        </p:nvSpPr>
        <p:spPr>
          <a:xfrm>
            <a:off x="4299865" y="3142639"/>
            <a:ext cx="355061" cy="34198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Chevron 28"/>
          <p:cNvSpPr/>
          <p:nvPr/>
        </p:nvSpPr>
        <p:spPr>
          <a:xfrm>
            <a:off x="2101067" y="3585333"/>
            <a:ext cx="758756" cy="963038"/>
          </a:xfrm>
          <a:prstGeom prst="chevron">
            <a:avLst/>
          </a:prstGeom>
          <a:gradFill flip="none" rotWithShape="1">
            <a:gsLst>
              <a:gs pos="0">
                <a:schemeClr val="accent3">
                  <a:tint val="100000"/>
                  <a:shade val="100000"/>
                  <a:satMod val="130000"/>
                </a:schemeClr>
              </a:gs>
              <a:gs pos="100000">
                <a:schemeClr val="accent3">
                  <a:tint val="50000"/>
                  <a:shade val="100000"/>
                  <a:satMod val="350000"/>
                </a:schemeClr>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6238103" y="3585333"/>
            <a:ext cx="758756" cy="963038"/>
          </a:xfrm>
          <a:prstGeom prst="chevron">
            <a:avLst/>
          </a:prstGeom>
          <a:gradFill flip="none" rotWithShape="1">
            <a:gsLst>
              <a:gs pos="0">
                <a:schemeClr val="accent3">
                  <a:tint val="100000"/>
                  <a:shade val="100000"/>
                  <a:satMod val="130000"/>
                </a:schemeClr>
              </a:gs>
              <a:gs pos="100000">
                <a:schemeClr val="accent3">
                  <a:tint val="50000"/>
                  <a:shade val="100000"/>
                  <a:satMod val="350000"/>
                </a:schemeClr>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39216" y="3766770"/>
            <a:ext cx="1692612"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New Input</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(Hardware Sizing/Architecture Inputs)</a:t>
            </a:r>
            <a:endParaRPr lang="en-US" sz="1100" dirty="0">
              <a:solidFill>
                <a:schemeClr val="tx2"/>
              </a:solidFill>
              <a:latin typeface="Calibri" panose="020F0502020204030204" pitchFamily="34" charset="0"/>
            </a:endParaRPr>
          </a:p>
        </p:txBody>
      </p:sp>
      <p:sp>
        <p:nvSpPr>
          <p:cNvPr id="33" name="TextBox 32"/>
          <p:cNvSpPr txBox="1"/>
          <p:nvPr/>
        </p:nvSpPr>
        <p:spPr>
          <a:xfrm>
            <a:off x="6996859" y="3766770"/>
            <a:ext cx="218872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2"/>
                </a:solidFill>
                <a:latin typeface="Calibri" panose="020F0502020204030204" pitchFamily="34" charset="0"/>
              </a:rPr>
              <a:t>Architecture Options (N) with related </a:t>
            </a:r>
            <a:r>
              <a:rPr lang="en-US" sz="1100" dirty="0" smtClean="0">
                <a:solidFill>
                  <a:schemeClr val="tx2"/>
                </a:solidFill>
                <a:latin typeface="Calibri" panose="020F0502020204030204" pitchFamily="34" charset="0"/>
              </a:rPr>
              <a:t>confidence probability </a:t>
            </a:r>
            <a:endParaRPr lang="en-US" sz="1100" dirty="0">
              <a:solidFill>
                <a:schemeClr val="tx2"/>
              </a:solidFill>
              <a:latin typeface="Calibri" panose="020F0502020204030204" pitchFamily="34" charset="0"/>
            </a:endParaRPr>
          </a:p>
          <a:p>
            <a:pPr marL="171450" indent="-171450">
              <a:buFont typeface="Arial" panose="020B0604020202020204" pitchFamily="34" charset="0"/>
              <a:buChar char="•"/>
            </a:pPr>
            <a:r>
              <a:rPr lang="en-US" sz="1100" dirty="0">
                <a:solidFill>
                  <a:schemeClr val="tx2"/>
                </a:solidFill>
                <a:latin typeface="Calibri" panose="020F0502020204030204" pitchFamily="34" charset="0"/>
              </a:rPr>
              <a:t>Hardware Capacity Numbers (</a:t>
            </a:r>
            <a:r>
              <a:rPr lang="en-US" sz="1100" dirty="0" smtClean="0">
                <a:solidFill>
                  <a:schemeClr val="tx2"/>
                </a:solidFill>
                <a:latin typeface="Calibri" panose="020F0502020204030204" pitchFamily="34" charset="0"/>
              </a:rPr>
              <a:t>1)</a:t>
            </a:r>
            <a:endParaRPr lang="en-US" sz="1100" dirty="0"/>
          </a:p>
        </p:txBody>
      </p:sp>
      <p:sp>
        <p:nvSpPr>
          <p:cNvPr id="24" name="Title 4"/>
          <p:cNvSpPr>
            <a:spLocks noGrp="1"/>
          </p:cNvSpPr>
          <p:nvPr>
            <p:ph type="title"/>
          </p:nvPr>
        </p:nvSpPr>
        <p:spPr>
          <a:xfrm>
            <a:off x="303444" y="170155"/>
            <a:ext cx="8464987" cy="455444"/>
          </a:xfrm>
        </p:spPr>
        <p:txBody>
          <a:bodyPr>
            <a:normAutofit fontScale="90000"/>
          </a:bodyPr>
          <a:lstStyle/>
          <a:p>
            <a:r>
              <a:rPr lang="en-US" dirty="0" smtClean="0"/>
              <a:t>Auto Architect – Story Line</a:t>
            </a:r>
            <a:endParaRPr lang="en-US" dirty="0"/>
          </a:p>
        </p:txBody>
      </p:sp>
      <p:sp>
        <p:nvSpPr>
          <p:cNvPr id="3" name="TextBox 2"/>
          <p:cNvSpPr txBox="1"/>
          <p:nvPr/>
        </p:nvSpPr>
        <p:spPr>
          <a:xfrm>
            <a:off x="6461177" y="2416400"/>
            <a:ext cx="2597285" cy="800219"/>
          </a:xfrm>
          <a:prstGeom prst="rect">
            <a:avLst/>
          </a:prstGeom>
          <a:noFill/>
        </p:spPr>
        <p:txBody>
          <a:bodyPr wrap="square" rtlCol="0">
            <a:spAutoFit/>
          </a:bodyPr>
          <a:lstStyle/>
          <a:p>
            <a:r>
              <a:rPr lang="en-US" dirty="0" smtClean="0"/>
              <a:t>Next step - </a:t>
            </a:r>
          </a:p>
          <a:p>
            <a:r>
              <a:rPr lang="en-US" sz="1400" dirty="0" smtClean="0"/>
              <a:t>Self-learn for Predictive Maintenance</a:t>
            </a:r>
            <a:endParaRPr lang="en-US" sz="1400" dirty="0"/>
          </a:p>
        </p:txBody>
      </p:sp>
      <p:sp>
        <p:nvSpPr>
          <p:cNvPr id="25" name="Rectangle 24"/>
          <p:cNvSpPr/>
          <p:nvPr/>
        </p:nvSpPr>
        <p:spPr>
          <a:xfrm>
            <a:off x="439216" y="644279"/>
            <a:ext cx="8704784" cy="403592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endParaRPr lang="en-US" dirty="0"/>
          </a:p>
        </p:txBody>
      </p:sp>
      <p:sp>
        <p:nvSpPr>
          <p:cNvPr id="4" name="Striped Right Arrow 3"/>
          <p:cNvSpPr/>
          <p:nvPr/>
        </p:nvSpPr>
        <p:spPr>
          <a:xfrm>
            <a:off x="2782847" y="1040301"/>
            <a:ext cx="719956" cy="525294"/>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riped Right Arrow 25"/>
          <p:cNvSpPr/>
          <p:nvPr/>
        </p:nvSpPr>
        <p:spPr>
          <a:xfrm rot="10800000">
            <a:off x="5451989" y="982065"/>
            <a:ext cx="719956" cy="525294"/>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907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11</a:t>
            </a:fld>
            <a:endParaRPr lang="en-US" dirty="0"/>
          </a:p>
        </p:txBody>
      </p:sp>
      <p:sp>
        <p:nvSpPr>
          <p:cNvPr id="3" name="Title 2"/>
          <p:cNvSpPr>
            <a:spLocks noGrp="1"/>
          </p:cNvSpPr>
          <p:nvPr>
            <p:ph type="title"/>
          </p:nvPr>
        </p:nvSpPr>
        <p:spPr>
          <a:xfrm>
            <a:off x="309243" y="191510"/>
            <a:ext cx="8464987" cy="455444"/>
          </a:xfrm>
        </p:spPr>
        <p:txBody>
          <a:bodyPr>
            <a:normAutofit fontScale="90000"/>
          </a:bodyPr>
          <a:lstStyle/>
          <a:p>
            <a:r>
              <a:rPr lang="en-US" dirty="0"/>
              <a:t>Auto Architect – </a:t>
            </a:r>
            <a:r>
              <a:rPr lang="en-US" dirty="0" smtClean="0"/>
              <a:t>Example</a:t>
            </a:r>
            <a:endParaRPr lang="en-US" dirty="0"/>
          </a:p>
        </p:txBody>
      </p:sp>
      <p:pic>
        <p:nvPicPr>
          <p:cNvPr id="5" name="Picture 4"/>
          <p:cNvPicPr>
            <a:picLocks noChangeAspect="1"/>
          </p:cNvPicPr>
          <p:nvPr/>
        </p:nvPicPr>
        <p:blipFill>
          <a:blip r:embed="rId2"/>
          <a:stretch>
            <a:fillRect/>
          </a:stretch>
        </p:blipFill>
        <p:spPr>
          <a:xfrm>
            <a:off x="3434574" y="638812"/>
            <a:ext cx="1788470" cy="988988"/>
          </a:xfrm>
          <a:prstGeom prst="rect">
            <a:avLst/>
          </a:prstGeom>
        </p:spPr>
      </p:pic>
      <p:sp>
        <p:nvSpPr>
          <p:cNvPr id="6" name="TextBox 5"/>
          <p:cNvSpPr txBox="1"/>
          <p:nvPr/>
        </p:nvSpPr>
        <p:spPr>
          <a:xfrm>
            <a:off x="2636196" y="1729879"/>
            <a:ext cx="3385226" cy="600164"/>
          </a:xfrm>
          <a:prstGeom prst="rect">
            <a:avLst/>
          </a:prstGeom>
          <a:noFill/>
        </p:spPr>
        <p:txBody>
          <a:bodyPr wrap="square" rtlCol="0">
            <a:spAutoFit/>
          </a:bodyPr>
          <a:lstStyle/>
          <a:p>
            <a:pPr algn="ctr"/>
            <a:r>
              <a:rPr lang="en-US" sz="1100" dirty="0" smtClean="0"/>
              <a:t>Hardware Predictor</a:t>
            </a:r>
          </a:p>
          <a:p>
            <a:pPr algn="ctr"/>
            <a:r>
              <a:rPr lang="en-US" sz="1100" dirty="0" smtClean="0">
                <a:solidFill>
                  <a:schemeClr val="tx2"/>
                </a:solidFill>
              </a:rPr>
              <a:t>(Linear Regression)</a:t>
            </a:r>
          </a:p>
          <a:p>
            <a:r>
              <a:rPr lang="en-US" sz="1100" dirty="0" smtClean="0">
                <a:solidFill>
                  <a:schemeClr val="tx2"/>
                </a:solidFill>
              </a:rPr>
              <a:t>Forward Stepwise / Backward Stepwise Selection</a:t>
            </a:r>
            <a:endParaRPr lang="en-US" sz="1100" dirty="0">
              <a:solidFill>
                <a:schemeClr val="tx2"/>
              </a:solidFill>
            </a:endParaRPr>
          </a:p>
        </p:txBody>
      </p:sp>
      <p:sp>
        <p:nvSpPr>
          <p:cNvPr id="7" name="TextBox 6"/>
          <p:cNvSpPr txBox="1"/>
          <p:nvPr/>
        </p:nvSpPr>
        <p:spPr>
          <a:xfrm>
            <a:off x="39646" y="1133306"/>
            <a:ext cx="3064212" cy="430887"/>
          </a:xfrm>
          <a:prstGeom prst="rect">
            <a:avLst/>
          </a:prstGeom>
          <a:noFill/>
        </p:spPr>
        <p:txBody>
          <a:bodyPr wrap="square" rtlCol="0">
            <a:spAutoFit/>
          </a:bodyPr>
          <a:lstStyle/>
          <a:p>
            <a:r>
              <a:rPr lang="en-US" sz="1100" dirty="0" smtClean="0">
                <a:solidFill>
                  <a:schemeClr val="tx2"/>
                </a:solidFill>
                <a:latin typeface="Calibri" panose="020F0502020204030204" pitchFamily="34" charset="0"/>
              </a:rPr>
              <a:t>RAM~Max.Message Size + Transaction Type + Total Messages in a Process at a given time</a:t>
            </a:r>
            <a:endParaRPr lang="en-US" sz="1100" dirty="0">
              <a:solidFill>
                <a:schemeClr val="tx2"/>
              </a:solidFill>
              <a:latin typeface="Calibri" panose="020F0502020204030204" pitchFamily="34" charset="0"/>
            </a:endParaRPr>
          </a:p>
        </p:txBody>
      </p:sp>
      <p:sp>
        <p:nvSpPr>
          <p:cNvPr id="8" name="Striped Right Arrow 7"/>
          <p:cNvSpPr/>
          <p:nvPr/>
        </p:nvSpPr>
        <p:spPr>
          <a:xfrm>
            <a:off x="2918298" y="1228284"/>
            <a:ext cx="516276" cy="450555"/>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triped Right Arrow 8"/>
          <p:cNvSpPr/>
          <p:nvPr/>
        </p:nvSpPr>
        <p:spPr>
          <a:xfrm>
            <a:off x="5223044" y="1228283"/>
            <a:ext cx="516276" cy="450555"/>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07551" y="285572"/>
            <a:ext cx="2782111" cy="229293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100" b="1" u="sng" dirty="0" smtClean="0">
                <a:solidFill>
                  <a:schemeClr val="tx2"/>
                </a:solidFill>
                <a:latin typeface="Calibri" panose="020F0502020204030204" pitchFamily="34" charset="0"/>
              </a:rPr>
              <a:t>Outcome</a:t>
            </a:r>
            <a:endParaRPr lang="en-US" sz="1100" u="sng"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 </a:t>
            </a:r>
          </a:p>
          <a:p>
            <a:r>
              <a:rPr lang="en-US" sz="1100" dirty="0" smtClean="0">
                <a:solidFill>
                  <a:schemeClr val="tx2"/>
                </a:solidFill>
                <a:latin typeface="Calibri" panose="020F0502020204030204" pitchFamily="34" charset="0"/>
              </a:rPr>
              <a:t>Hardware </a:t>
            </a:r>
            <a:r>
              <a:rPr lang="en-US" sz="1100" dirty="0">
                <a:solidFill>
                  <a:schemeClr val="tx2"/>
                </a:solidFill>
                <a:latin typeface="Calibri" panose="020F0502020204030204" pitchFamily="34" charset="0"/>
              </a:rPr>
              <a:t>Capacity Numbers (1)</a:t>
            </a:r>
            <a:endParaRPr lang="en-US" sz="1100" dirty="0"/>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RAM = Beta0 + Beta1*Maximum Message Size + Beta2 * Transaction Type + Beta3 * Total messages in process at a given time</a:t>
            </a:r>
          </a:p>
          <a:p>
            <a:endParaRPr lang="en-US" sz="1100" dirty="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If response is not in accepted limits, polynomial model could be better fit</a:t>
            </a:r>
          </a:p>
          <a:p>
            <a:endParaRPr lang="en-US" sz="1100" dirty="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Using cross validation technique, one can find out best model fit</a:t>
            </a:r>
            <a:endParaRPr lang="en-US" sz="1100" dirty="0">
              <a:solidFill>
                <a:schemeClr val="tx2"/>
              </a:solidFill>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2988521" y="2550972"/>
            <a:ext cx="2750799" cy="1178914"/>
          </a:xfrm>
          <a:prstGeom prst="rect">
            <a:avLst/>
          </a:prstGeom>
        </p:spPr>
      </p:pic>
      <p:sp>
        <p:nvSpPr>
          <p:cNvPr id="13" name="TextBox 12"/>
          <p:cNvSpPr txBox="1"/>
          <p:nvPr/>
        </p:nvSpPr>
        <p:spPr>
          <a:xfrm>
            <a:off x="2671307" y="3834079"/>
            <a:ext cx="3385226" cy="600164"/>
          </a:xfrm>
          <a:prstGeom prst="rect">
            <a:avLst/>
          </a:prstGeom>
          <a:noFill/>
        </p:spPr>
        <p:txBody>
          <a:bodyPr wrap="square" rtlCol="0">
            <a:spAutoFit/>
          </a:bodyPr>
          <a:lstStyle/>
          <a:p>
            <a:pPr algn="ctr"/>
            <a:r>
              <a:rPr lang="en-US" sz="1100" dirty="0" smtClean="0"/>
              <a:t>Architecture/Technology Stack Predictor</a:t>
            </a:r>
          </a:p>
          <a:p>
            <a:pPr algn="ctr"/>
            <a:r>
              <a:rPr lang="en-US" sz="1100" dirty="0" smtClean="0">
                <a:solidFill>
                  <a:schemeClr val="tx2"/>
                </a:solidFill>
              </a:rPr>
              <a:t>Use LDA (Linear Discriminant Analysis) or QDA (Quadratic Discriminant Analysis)</a:t>
            </a:r>
            <a:endParaRPr lang="en-US" sz="1100" dirty="0">
              <a:solidFill>
                <a:schemeClr val="tx2"/>
              </a:solidFill>
            </a:endParaRPr>
          </a:p>
        </p:txBody>
      </p:sp>
      <p:sp>
        <p:nvSpPr>
          <p:cNvPr id="14" name="TextBox 13"/>
          <p:cNvSpPr txBox="1"/>
          <p:nvPr/>
        </p:nvSpPr>
        <p:spPr>
          <a:xfrm>
            <a:off x="2519144" y="2740844"/>
            <a:ext cx="1936833" cy="338554"/>
          </a:xfrm>
          <a:prstGeom prst="rect">
            <a:avLst/>
          </a:prstGeom>
          <a:noFill/>
        </p:spPr>
        <p:txBody>
          <a:bodyPr wrap="square" rtlCol="0">
            <a:spAutoFit/>
          </a:bodyPr>
          <a:lstStyle/>
          <a:p>
            <a:r>
              <a:rPr lang="en-US" sz="800" dirty="0" smtClean="0">
                <a:solidFill>
                  <a:schemeClr val="tx2"/>
                </a:solidFill>
                <a:latin typeface="Calibri" panose="020F0502020204030204" pitchFamily="34" charset="0"/>
              </a:rPr>
              <a:t>Find Model Parameters </a:t>
            </a:r>
          </a:p>
          <a:p>
            <a:r>
              <a:rPr lang="en-US" sz="800" dirty="0" smtClean="0">
                <a:solidFill>
                  <a:schemeClr val="tx2"/>
                </a:solidFill>
                <a:latin typeface="Calibri" panose="020F0502020204030204" pitchFamily="34" charset="0"/>
              </a:rPr>
              <a:t>or Beta Values</a:t>
            </a:r>
            <a:endParaRPr lang="en-US" sz="800" dirty="0">
              <a:solidFill>
                <a:schemeClr val="tx2"/>
              </a:solidFill>
              <a:latin typeface="Calibri" panose="020F0502020204030204" pitchFamily="34" charset="0"/>
            </a:endParaRPr>
          </a:p>
        </p:txBody>
      </p:sp>
      <p:sp>
        <p:nvSpPr>
          <p:cNvPr id="15" name="Striped Right Arrow 14"/>
          <p:cNvSpPr/>
          <p:nvPr/>
        </p:nvSpPr>
        <p:spPr>
          <a:xfrm>
            <a:off x="2730383" y="3069400"/>
            <a:ext cx="516276" cy="450555"/>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107551" y="2578507"/>
            <a:ext cx="2782111" cy="212365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100" b="1" u="sng" dirty="0" smtClean="0">
                <a:solidFill>
                  <a:schemeClr val="tx2"/>
                </a:solidFill>
                <a:latin typeface="Calibri" panose="020F0502020204030204" pitchFamily="34" charset="0"/>
              </a:rPr>
              <a:t>Outcome</a:t>
            </a:r>
            <a:r>
              <a:rPr lang="en-US" sz="1100" dirty="0" smtClean="0">
                <a:solidFill>
                  <a:schemeClr val="tx2"/>
                </a:solidFill>
                <a:latin typeface="Calibri" panose="020F0502020204030204" pitchFamily="34" charset="0"/>
              </a:rPr>
              <a:t> </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Architecture </a:t>
            </a:r>
            <a:r>
              <a:rPr lang="en-US" sz="1100" dirty="0">
                <a:solidFill>
                  <a:schemeClr val="tx2"/>
                </a:solidFill>
                <a:latin typeface="Calibri" panose="020F0502020204030204" pitchFamily="34" charset="0"/>
              </a:rPr>
              <a:t>Options (N) with related confidence probability </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Output is a value between 0 and 1 indicating Confidence rate</a:t>
            </a:r>
          </a:p>
          <a:p>
            <a:endParaRPr lang="en-US" sz="1100" dirty="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Model uses Bayes’ theorem and uses prior probability along with some assumption of type of distribution to predict the posterior probability</a:t>
            </a:r>
            <a:endParaRPr lang="en-US" sz="1100" dirty="0">
              <a:solidFill>
                <a:schemeClr val="tx2"/>
              </a:solidFill>
              <a:latin typeface="Calibri" panose="020F0502020204030204" pitchFamily="34" charset="0"/>
            </a:endParaRPr>
          </a:p>
        </p:txBody>
      </p:sp>
      <p:sp>
        <p:nvSpPr>
          <p:cNvPr id="17" name="TextBox 16"/>
          <p:cNvSpPr txBox="1"/>
          <p:nvPr/>
        </p:nvSpPr>
        <p:spPr>
          <a:xfrm>
            <a:off x="207121" y="2784465"/>
            <a:ext cx="2597285" cy="1785104"/>
          </a:xfrm>
          <a:prstGeom prst="rect">
            <a:avLst/>
          </a:prstGeom>
          <a:noFill/>
        </p:spPr>
        <p:txBody>
          <a:bodyPr wrap="square" rtlCol="0">
            <a:spAutoFit/>
          </a:bodyPr>
          <a:lstStyle/>
          <a:p>
            <a:r>
              <a:rPr lang="en-US" sz="1100" b="1" dirty="0">
                <a:solidFill>
                  <a:schemeClr val="tx2"/>
                </a:solidFill>
                <a:latin typeface="Calibri" panose="020F0502020204030204" pitchFamily="34" charset="0"/>
              </a:rPr>
              <a:t>Architecture Inputs:</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Biz. Transaction Types </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Expertise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Environment Implementation</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External to Enterprise Consumers</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Channels to Integrate</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Systems to Integrate – Enterprise, Custom, and Legacy</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Cloud Applications to Integrate</a:t>
            </a:r>
          </a:p>
          <a:p>
            <a:endParaRPr lang="en-US" sz="1100" dirty="0"/>
          </a:p>
        </p:txBody>
      </p:sp>
      <p:sp>
        <p:nvSpPr>
          <p:cNvPr id="18" name="Striped Right Arrow 17"/>
          <p:cNvSpPr/>
          <p:nvPr/>
        </p:nvSpPr>
        <p:spPr>
          <a:xfrm>
            <a:off x="5223044" y="3068233"/>
            <a:ext cx="516276" cy="450555"/>
          </a:xfrm>
          <a:prstGeom prst="striped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8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Auto Architect - Highlights</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12</a:t>
            </a:fld>
            <a:endParaRPr lang="en-US" dirty="0"/>
          </a:p>
        </p:txBody>
      </p:sp>
      <p:sp>
        <p:nvSpPr>
          <p:cNvPr id="3" name="Rectangle 2"/>
          <p:cNvSpPr/>
          <p:nvPr/>
        </p:nvSpPr>
        <p:spPr>
          <a:xfrm>
            <a:off x="505838" y="703141"/>
            <a:ext cx="8356060" cy="363539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r>
              <a:rPr lang="en-US" dirty="0" smtClean="0"/>
              <a:t>How it will benefit EAS-IPM?</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Change of approach from mining for best architecture to pick and customize as relevant for ask</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Architects to invest time productively in detailing the required blocks than building from scratch</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Hardware sizing estimate made easy based upon different Technology options and inputs</a:t>
            </a:r>
          </a:p>
          <a:p>
            <a:endParaRPr lang="en-US" sz="1100" dirty="0" smtClean="0">
              <a:solidFill>
                <a:schemeClr val="tx2"/>
              </a:solidFill>
              <a:latin typeface="Calibri" panose="020F0502020204030204" pitchFamily="34" charset="0"/>
            </a:endParaRPr>
          </a:p>
          <a:p>
            <a:r>
              <a:rPr lang="en-US" dirty="0" smtClean="0"/>
              <a:t>What kind of Historical Data is required?</a:t>
            </a:r>
            <a:endParaRPr lang="en-US" dirty="0"/>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Different reference architectures for various Integration Scenarios – On Prem. and Cloud</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Integration Patterns and Complexities involved</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Suitable technologies for Integration Stack considering Internal and External Enterprise Consumers </a:t>
            </a:r>
          </a:p>
          <a:p>
            <a:endParaRPr lang="en-US" dirty="0"/>
          </a:p>
          <a:p>
            <a:r>
              <a:rPr lang="en-US" dirty="0"/>
              <a:t>Technology </a:t>
            </a:r>
            <a:r>
              <a:rPr lang="en-US" dirty="0" smtClean="0"/>
              <a:t>Suggestions</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R</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MASS library (for regression, LDA or QDA)</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R Studio</a:t>
            </a:r>
          </a:p>
          <a:p>
            <a:r>
              <a:rPr lang="en-US" b="1" dirty="0" smtClean="0">
                <a:solidFill>
                  <a:schemeClr val="tx2"/>
                </a:solidFill>
                <a:latin typeface="Calibri" panose="020F0502020204030204" pitchFamily="34" charset="0"/>
              </a:rPr>
              <a:t>	</a:t>
            </a:r>
            <a:endParaRPr lang="en-US" dirty="0" smtClean="0"/>
          </a:p>
          <a:p>
            <a:endParaRPr lang="en-US" dirty="0" smtClean="0"/>
          </a:p>
          <a:p>
            <a:endParaRPr lang="en-US" sz="1200" dirty="0">
              <a:solidFill>
                <a:schemeClr val="tx2"/>
              </a:solidFill>
              <a:latin typeface="Calibri" panose="020F0502020204030204" pitchFamily="34" charset="0"/>
            </a:endParaRPr>
          </a:p>
          <a:p>
            <a:endParaRPr lang="en-US" dirty="0"/>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dirty="0" smtClean="0"/>
          </a:p>
          <a:p>
            <a:endParaRPr lang="en-US" dirty="0"/>
          </a:p>
          <a:p>
            <a:endParaRPr lang="en-US" dirty="0"/>
          </a:p>
        </p:txBody>
      </p:sp>
    </p:spTree>
    <p:extLst>
      <p:ext uri="{BB962C8B-B14F-4D97-AF65-F5344CB8AC3E}">
        <p14:creationId xmlns:p14="http://schemas.microsoft.com/office/powerpoint/2010/main" val="684745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b="1" dirty="0"/>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t>13</a:t>
            </a:fld>
            <a:endParaRPr lang="en-US" dirty="0"/>
          </a:p>
        </p:txBody>
      </p:sp>
    </p:spTree>
    <p:extLst>
      <p:ext uri="{BB962C8B-B14F-4D97-AF65-F5344CB8AC3E}">
        <p14:creationId xmlns:p14="http://schemas.microsoft.com/office/powerpoint/2010/main" val="37320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14</a:t>
            </a:fld>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Appendix</a:t>
            </a:r>
            <a:endParaRPr lang="en-US" dirty="0"/>
          </a:p>
        </p:txBody>
      </p:sp>
    </p:spTree>
    <p:extLst>
      <p:ext uri="{BB962C8B-B14F-4D97-AF65-F5344CB8AC3E}">
        <p14:creationId xmlns:p14="http://schemas.microsoft.com/office/powerpoint/2010/main" val="1812907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15</a:t>
            </a:fld>
            <a:endParaRPr lang="en-US" dirty="0"/>
          </a:p>
        </p:txBody>
      </p:sp>
      <p:sp>
        <p:nvSpPr>
          <p:cNvPr id="4" name="Rectangle 3"/>
          <p:cNvSpPr/>
          <p:nvPr/>
        </p:nvSpPr>
        <p:spPr>
          <a:xfrm>
            <a:off x="505838" y="778213"/>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What kind of Learning Model need to be built ?</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PCA </a:t>
            </a:r>
            <a:r>
              <a:rPr lang="en-US" sz="1100" dirty="0">
                <a:solidFill>
                  <a:schemeClr val="tx2"/>
                </a:solidFill>
                <a:latin typeface="Calibri" panose="020F0502020204030204" pitchFamily="34" charset="0"/>
              </a:rPr>
              <a:t>Algorithm for supervise learning model</a:t>
            </a:r>
          </a:p>
          <a:p>
            <a:r>
              <a:rPr lang="en-US" sz="1100" dirty="0">
                <a:solidFill>
                  <a:schemeClr val="tx2"/>
                </a:solidFill>
                <a:latin typeface="Calibri" panose="020F0502020204030204" pitchFamily="34" charset="0"/>
              </a:rPr>
              <a:t>The main idea of principal component analysis (PCA) is to reduce the dimensionality of a data set consisting of many variables correlated with each other, either heavily or lightly, while retaining the variation present in the dataset, up to the maximum extent. The same is done by transforming the variables to a new set of variables, which are known as the principal components (or simply, the PCs) and are orthogonal, ordered such that the retention of variation present in the original variables decreases as we move down in the order. So, in this way, the 1st principal component retains maximum variation that was present in the original components. The principal components are the eigenvectors of a covariance matrix, and hence they are orthogonal.</a:t>
            </a:r>
          </a:p>
          <a:p>
            <a:endParaRPr lang="en-US" sz="1100" dirty="0">
              <a:solidFill>
                <a:schemeClr val="tx2"/>
              </a:solidFill>
              <a:latin typeface="Calibri" panose="020F0502020204030204" pitchFamily="34" charset="0"/>
            </a:endParaRPr>
          </a:p>
          <a:p>
            <a:r>
              <a:rPr lang="en-US" sz="1100" dirty="0">
                <a:solidFill>
                  <a:schemeClr val="tx2"/>
                </a:solidFill>
                <a:latin typeface="Calibri" panose="020F0502020204030204" pitchFamily="34" charset="0"/>
              </a:rPr>
              <a:t>Importantly, the dataset on which PCA technique is to be used must be scaled. The results are also sensitive to the relative scaling. As a layman, it is a method of summarizing data. Imagine some wine bottles on a dining table. Each wine is described by its attributes like colour, strength, age, etc. But redundancy will arise because many of them will measure related properties. So what PCA will do in this case is summarize each wine in the stock with less characteristics.           </a:t>
            </a:r>
          </a:p>
          <a:p>
            <a:endParaRPr lang="en-US" sz="1100" dirty="0">
              <a:solidFill>
                <a:schemeClr val="tx2"/>
              </a:solidFill>
              <a:latin typeface="Calibri" panose="020F0502020204030204" pitchFamily="34" charset="0"/>
            </a:endParaRPr>
          </a:p>
          <a:p>
            <a:r>
              <a:rPr lang="en-US" sz="1100" dirty="0">
                <a:solidFill>
                  <a:schemeClr val="tx2"/>
                </a:solidFill>
                <a:latin typeface="Calibri" panose="020F0502020204030204" pitchFamily="34" charset="0"/>
              </a:rPr>
              <a:t>Intuitively, Principal Component Analysis can supply the user with a lower-dimensional picture, a projection or "shadow" of this object when viewed from its most informative viewpoint.</a:t>
            </a:r>
          </a:p>
          <a:p>
            <a:endParaRPr lang="en-US" sz="1100" dirty="0" smtClean="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Title 4"/>
          <p:cNvSpPr>
            <a:spLocks noGrp="1"/>
          </p:cNvSpPr>
          <p:nvPr>
            <p:ph type="title"/>
          </p:nvPr>
        </p:nvSpPr>
        <p:spPr>
          <a:xfrm>
            <a:off x="304362" y="247696"/>
            <a:ext cx="8464987" cy="455444"/>
          </a:xfrm>
        </p:spPr>
        <p:txBody>
          <a:bodyPr>
            <a:normAutofit fontScale="90000"/>
          </a:bodyPr>
          <a:lstStyle/>
          <a:p>
            <a:r>
              <a:rPr lang="en-US" dirty="0"/>
              <a:t>Augmented Estimation </a:t>
            </a:r>
            <a:r>
              <a:rPr lang="en-US" dirty="0" smtClean="0"/>
              <a:t>– Approach - PCA</a:t>
            </a:r>
            <a:endParaRPr lang="en-US" dirty="0"/>
          </a:p>
        </p:txBody>
      </p:sp>
    </p:spTree>
    <p:extLst>
      <p:ext uri="{BB962C8B-B14F-4D97-AF65-F5344CB8AC3E}">
        <p14:creationId xmlns:p14="http://schemas.microsoft.com/office/powerpoint/2010/main" val="2580041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Augmented Estimation – Approach - PCA</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16</a:t>
            </a:fld>
            <a:endParaRPr lang="en-US" dirty="0"/>
          </a:p>
        </p:txBody>
      </p:sp>
      <p:sp>
        <p:nvSpPr>
          <p:cNvPr id="4" name="Rectangle 3"/>
          <p:cNvSpPr/>
          <p:nvPr/>
        </p:nvSpPr>
        <p:spPr>
          <a:xfrm>
            <a:off x="505838" y="935832"/>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lvl="0" defTabSz="914400" eaLnBrk="0" fontAlgn="base" hangingPunct="0">
              <a:spcBef>
                <a:spcPct val="0"/>
              </a:spcBef>
              <a:spcAft>
                <a:spcPct val="0"/>
              </a:spcAft>
            </a:pPr>
            <a:endParaRPr lang="en-US" altLang="en-US" sz="1400" dirty="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alt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altLang="en-US" sz="1400" dirty="0">
              <a:solidFill>
                <a:srgbClr val="111111"/>
              </a:solidFill>
              <a:latin typeface="Helvetica" panose="020B0604020202020204" pitchFamily="34" charset="0"/>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smtClean="0">
              <a:solidFill>
                <a:srgbClr val="111111"/>
              </a:solidFill>
              <a:latin typeface="+mj-lt"/>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a:solidFill>
                <a:srgbClr val="111111"/>
              </a:solidFill>
              <a:latin typeface="+mj-lt"/>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smtClean="0">
              <a:solidFill>
                <a:srgbClr val="111111"/>
              </a:solidFill>
              <a:latin typeface="+mj-lt"/>
            </a:endParaRPr>
          </a:p>
          <a:p>
            <a:pPr lvl="0" defTabSz="914400" eaLnBrk="0" fontAlgn="base" hangingPunct="0">
              <a:spcBef>
                <a:spcPct val="0"/>
              </a:spcBef>
              <a:spcAft>
                <a:spcPct val="0"/>
              </a:spcAft>
              <a:buFontTx/>
              <a:buChar char="•"/>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dirty="0"/>
          </a:p>
        </p:txBody>
      </p:sp>
      <p:sp>
        <p:nvSpPr>
          <p:cNvPr id="6" name="Rectangle 2"/>
          <p:cNvSpPr>
            <a:spLocks noChangeArrowheads="1"/>
          </p:cNvSpPr>
          <p:nvPr/>
        </p:nvSpPr>
        <p:spPr bwMode="auto">
          <a:xfrm>
            <a:off x="0" y="54044"/>
            <a:ext cx="65" cy="349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578841" y="1079770"/>
            <a:ext cx="8190508" cy="3647152"/>
          </a:xfrm>
          <a:prstGeom prst="rect">
            <a:avLst/>
          </a:prstGeom>
          <a:noFill/>
        </p:spPr>
        <p:txBody>
          <a:bodyPr wrap="square" rtlCol="0">
            <a:spAutoFit/>
          </a:bodyPr>
          <a:lstStyle/>
          <a:p>
            <a:pPr marL="171450" indent="-171450" defTabSz="914400" eaLnBrk="0" fontAlgn="base" hangingPunct="0">
              <a:spcBef>
                <a:spcPct val="0"/>
              </a:spcBef>
              <a:spcAft>
                <a:spcPct val="0"/>
              </a:spcAft>
              <a:buFont typeface="Wingdings" panose="05000000000000000000" pitchFamily="2" charset="2"/>
              <a:buChar char="Ø"/>
            </a:pPr>
            <a:r>
              <a:rPr lang="en-US" altLang="en-US" sz="1100" dirty="0">
                <a:solidFill>
                  <a:srgbClr val="111111"/>
                </a:solidFill>
                <a:latin typeface="Calibri" panose="020F0502020204030204" pitchFamily="34" charset="0"/>
              </a:rPr>
              <a:t>Standardize the data.</a:t>
            </a:r>
          </a:p>
          <a:p>
            <a:pPr marL="171450" indent="-171450" defTabSz="914400" eaLnBrk="0" fontAlgn="base" hangingPunct="0">
              <a:spcBef>
                <a:spcPct val="0"/>
              </a:spcBef>
              <a:spcAft>
                <a:spcPct val="0"/>
              </a:spcAft>
              <a:buFont typeface="Wingdings" panose="05000000000000000000" pitchFamily="2" charset="2"/>
              <a:buChar char="Ø"/>
            </a:pPr>
            <a:r>
              <a:rPr lang="en-US" altLang="en-US" sz="1100" dirty="0">
                <a:solidFill>
                  <a:srgbClr val="111111"/>
                </a:solidFill>
                <a:latin typeface="Calibri" panose="020F0502020204030204" pitchFamily="34" charset="0"/>
              </a:rPr>
              <a:t>Obtain the Eigenvectors and Eigenvalues from the covariance matrix or correlation matrix, or perform Singular Vector Decomposition.</a:t>
            </a:r>
          </a:p>
          <a:p>
            <a:pPr marL="171450" indent="-171450" defTabSz="914400" eaLnBrk="0" fontAlgn="base" hangingPunct="0">
              <a:spcBef>
                <a:spcPct val="0"/>
              </a:spcBef>
              <a:spcAft>
                <a:spcPct val="0"/>
              </a:spcAft>
              <a:buFont typeface="Wingdings" panose="05000000000000000000" pitchFamily="2" charset="2"/>
              <a:buChar char="Ø"/>
            </a:pPr>
            <a:r>
              <a:rPr lang="en-US" altLang="en-US" sz="1100" dirty="0">
                <a:solidFill>
                  <a:srgbClr val="111111"/>
                </a:solidFill>
                <a:latin typeface="Calibri" panose="020F0502020204030204" pitchFamily="34" charset="0"/>
              </a:rPr>
              <a:t>Sort eigenvalues in descending order and choose the k eigenvectors that correspond to the k largest eigenvalues where k is the number of dimensions of the new feature subspace (k≤d).</a:t>
            </a:r>
          </a:p>
          <a:p>
            <a:pPr marL="171450" indent="-171450" defTabSz="914400" eaLnBrk="0" fontAlgn="base" hangingPunct="0">
              <a:spcBef>
                <a:spcPct val="0"/>
              </a:spcBef>
              <a:spcAft>
                <a:spcPct val="0"/>
              </a:spcAft>
              <a:buFont typeface="Wingdings" panose="05000000000000000000" pitchFamily="2" charset="2"/>
              <a:buChar char="Ø"/>
            </a:pPr>
            <a:r>
              <a:rPr lang="en-US" altLang="en-US" sz="1100" dirty="0">
                <a:solidFill>
                  <a:srgbClr val="111111"/>
                </a:solidFill>
                <a:latin typeface="Calibri" panose="020F0502020204030204" pitchFamily="34" charset="0"/>
              </a:rPr>
              <a:t>Construct the projection matrix W from the selected k eigenvectors.</a:t>
            </a:r>
          </a:p>
          <a:p>
            <a:pPr marL="171450" indent="-171450" defTabSz="914400" eaLnBrk="0" fontAlgn="base" hangingPunct="0">
              <a:spcBef>
                <a:spcPct val="0"/>
              </a:spcBef>
              <a:spcAft>
                <a:spcPct val="0"/>
              </a:spcAft>
              <a:buFont typeface="Wingdings" panose="05000000000000000000" pitchFamily="2" charset="2"/>
              <a:buChar char="Ø"/>
            </a:pPr>
            <a:r>
              <a:rPr lang="en-US" altLang="en-US" sz="1100" dirty="0">
                <a:solidFill>
                  <a:srgbClr val="111111"/>
                </a:solidFill>
                <a:latin typeface="Calibri" panose="020F0502020204030204" pitchFamily="34" charset="0"/>
              </a:rPr>
              <a:t>Transform the original dataset X  via W  to obtain a k-dimensional feature subspace Y.</a:t>
            </a:r>
          </a:p>
          <a:p>
            <a:pPr lvl="0" defTabSz="914400" eaLnBrk="0" fontAlgn="base" hangingPunct="0">
              <a:spcBef>
                <a:spcPct val="0"/>
              </a:spcBef>
              <a:spcAft>
                <a:spcPct val="0"/>
              </a:spcAft>
            </a:pPr>
            <a:endParaRPr lang="en-US" altLang="en-US" sz="1100" dirty="0">
              <a:solidFill>
                <a:srgbClr val="111111"/>
              </a:solidFill>
              <a:latin typeface="Calibri" panose="020F0502020204030204" pitchFamily="34" charset="0"/>
            </a:endParaRPr>
          </a:p>
          <a:p>
            <a:pPr lvl="0" defTabSz="914400" eaLnBrk="0" fontAlgn="base" hangingPunct="0">
              <a:spcBef>
                <a:spcPct val="0"/>
              </a:spcBef>
              <a:spcAft>
                <a:spcPct val="0"/>
              </a:spcAft>
            </a:pPr>
            <a:r>
              <a:rPr lang="en-US" altLang="en-US" sz="1100" b="1" dirty="0">
                <a:solidFill>
                  <a:srgbClr val="111111"/>
                </a:solidFill>
                <a:latin typeface="Calibri" panose="020F0502020204030204" pitchFamily="34" charset="0"/>
              </a:rPr>
              <a:t>Covariance Matrix</a:t>
            </a:r>
          </a:p>
          <a:p>
            <a:pPr lvl="0" defTabSz="914400" eaLnBrk="0" fontAlgn="base" hangingPunct="0">
              <a:spcBef>
                <a:spcPct val="0"/>
              </a:spcBef>
              <a:spcAft>
                <a:spcPct val="0"/>
              </a:spcAft>
            </a:pPr>
            <a:r>
              <a:rPr lang="en-US" altLang="en-US" sz="1100" dirty="0">
                <a:solidFill>
                  <a:srgbClr val="111111"/>
                </a:solidFill>
                <a:latin typeface="Calibri" panose="020F0502020204030204" pitchFamily="34" charset="0"/>
              </a:rPr>
              <a:t>The classic approach to PCA is to perform the </a:t>
            </a:r>
            <a:r>
              <a:rPr lang="en-US" altLang="en-US" sz="1100" dirty="0" err="1">
                <a:solidFill>
                  <a:srgbClr val="111111"/>
                </a:solidFill>
                <a:latin typeface="Calibri" panose="020F0502020204030204" pitchFamily="34" charset="0"/>
              </a:rPr>
              <a:t>eigen</a:t>
            </a:r>
            <a:r>
              <a:rPr lang="en-US" altLang="en-US" sz="1100" dirty="0">
                <a:solidFill>
                  <a:srgbClr val="111111"/>
                </a:solidFill>
                <a:latin typeface="Calibri" panose="020F0502020204030204" pitchFamily="34" charset="0"/>
              </a:rPr>
              <a:t> decomposition on the covariance matrix Σ, which is a d×d matrix where each element represents the covariance between two features. The covariance between two features is calculated as follows:</a:t>
            </a:r>
          </a:p>
          <a:p>
            <a:pPr lvl="0" defTabSz="914400" eaLnBrk="0" fontAlgn="base" hangingPunct="0">
              <a:spcBef>
                <a:spcPct val="0"/>
              </a:spcBef>
              <a:spcAft>
                <a:spcPct val="0"/>
              </a:spcAft>
            </a:pPr>
            <a:endParaRPr lang="en-US" altLang="en-US" sz="1100" dirty="0">
              <a:solidFill>
                <a:srgbClr val="111111"/>
              </a:solidFill>
              <a:latin typeface="Calibri" panose="020F0502020204030204" pitchFamily="34" charset="0"/>
            </a:endParaRPr>
          </a:p>
          <a:p>
            <a:pPr lvl="0" defTabSz="914400" eaLnBrk="0" fontAlgn="base" hangingPunct="0">
              <a:spcBef>
                <a:spcPct val="0"/>
              </a:spcBef>
              <a:spcAft>
                <a:spcPct val="0"/>
              </a:spcAft>
            </a:pPr>
            <a:r>
              <a:rPr lang="en-US" altLang="en-US" sz="1100" b="1" dirty="0" smtClean="0">
                <a:solidFill>
                  <a:srgbClr val="111111"/>
                </a:solidFill>
                <a:latin typeface="Calibri" panose="020F0502020204030204" pitchFamily="34" charset="0"/>
              </a:rPr>
              <a:t>Example</a:t>
            </a:r>
          </a:p>
          <a:p>
            <a:pPr lvl="0" defTabSz="914400" eaLnBrk="0" fontAlgn="base" hangingPunct="0">
              <a:spcBef>
                <a:spcPct val="0"/>
              </a:spcBef>
              <a:spcAft>
                <a:spcPct val="0"/>
              </a:spcAft>
            </a:pPr>
            <a:endParaRPr lang="en-US" altLang="en-US" sz="1100" b="1" dirty="0">
              <a:solidFill>
                <a:srgbClr val="111111"/>
              </a:solidFill>
              <a:latin typeface="Calibri" panose="020F0502020204030204" pitchFamily="34" charset="0"/>
            </a:endParaRPr>
          </a:p>
          <a:p>
            <a:pPr lvl="0" defTabSz="914400" eaLnBrk="0" fontAlgn="base" hangingPunct="0">
              <a:spcBef>
                <a:spcPct val="0"/>
              </a:spcBef>
              <a:spcAft>
                <a:spcPct val="0"/>
              </a:spcAft>
            </a:pPr>
            <a:r>
              <a:rPr lang="en-US" altLang="en-US" sz="1100" b="1" dirty="0" smtClean="0">
                <a:solidFill>
                  <a:srgbClr val="111111"/>
                </a:solidFill>
                <a:latin typeface="Calibri" panose="020F0502020204030204" pitchFamily="34" charset="0"/>
              </a:rPr>
              <a:t>Inputs =&gt; [Co Variance Matrix] =&gt; Eigen Vector {Key-Value Pairs} and Eigen Value</a:t>
            </a:r>
          </a:p>
          <a:p>
            <a:pPr lvl="0" defTabSz="914400" eaLnBrk="0" fontAlgn="base" hangingPunct="0">
              <a:spcBef>
                <a:spcPct val="0"/>
              </a:spcBef>
              <a:spcAft>
                <a:spcPct val="0"/>
              </a:spcAft>
            </a:pPr>
            <a:endParaRPr lang="en-US" altLang="en-US" sz="1100" b="1" dirty="0">
              <a:solidFill>
                <a:srgbClr val="111111"/>
              </a:solidFill>
              <a:latin typeface="Calibri" panose="020F0502020204030204" pitchFamily="34" charset="0"/>
            </a:endParaRPr>
          </a:p>
          <a:p>
            <a:pPr lvl="0" defTabSz="914400" eaLnBrk="0" fontAlgn="base" hangingPunct="0">
              <a:spcBef>
                <a:spcPct val="0"/>
              </a:spcBef>
              <a:spcAft>
                <a:spcPct val="0"/>
              </a:spcAft>
            </a:pPr>
            <a:r>
              <a:rPr lang="en-US" altLang="en-US" sz="1100" b="1" dirty="0" smtClean="0">
                <a:solidFill>
                  <a:srgbClr val="111111"/>
                </a:solidFill>
                <a:latin typeface="Calibri" panose="020F0502020204030204" pitchFamily="34" charset="0"/>
              </a:rPr>
              <a:t>1. Input – Training Model and Questions</a:t>
            </a:r>
            <a:endParaRPr lang="en-US" altLang="en-US" sz="1100" b="1" dirty="0">
              <a:solidFill>
                <a:srgbClr val="111111"/>
              </a:solidFill>
              <a:latin typeface="Calibri" panose="020F0502020204030204" pitchFamily="34" charset="0"/>
            </a:endParaRPr>
          </a:p>
          <a:p>
            <a:pPr lvl="0" defTabSz="914400" eaLnBrk="0" fontAlgn="base" hangingPunct="0">
              <a:spcBef>
                <a:spcPct val="0"/>
              </a:spcBef>
              <a:spcAft>
                <a:spcPct val="0"/>
              </a:spcAft>
            </a:pPr>
            <a:r>
              <a:rPr lang="en-US" altLang="en-US" sz="1100" b="1" dirty="0" smtClean="0">
                <a:solidFill>
                  <a:srgbClr val="111111"/>
                </a:solidFill>
                <a:latin typeface="Calibri" panose="020F0502020204030204" pitchFamily="34" charset="0"/>
              </a:rPr>
              <a:t>2. Eigen Vector – E.g. Key: File Adapter with High Complexity Value: Interface Type (Fine Grained etc.)</a:t>
            </a:r>
          </a:p>
          <a:p>
            <a:pPr lvl="0" defTabSz="914400" eaLnBrk="0" fontAlgn="base" hangingPunct="0">
              <a:spcBef>
                <a:spcPct val="0"/>
              </a:spcBef>
              <a:spcAft>
                <a:spcPct val="0"/>
              </a:spcAft>
            </a:pPr>
            <a:r>
              <a:rPr lang="en-US" altLang="en-US" sz="1100" b="1" dirty="0">
                <a:solidFill>
                  <a:srgbClr val="111111"/>
                </a:solidFill>
                <a:latin typeface="Calibri" panose="020F0502020204030204" pitchFamily="34" charset="0"/>
              </a:rPr>
              <a:t> </a:t>
            </a:r>
            <a:r>
              <a:rPr lang="en-US" altLang="en-US" sz="1100" b="1" dirty="0" smtClean="0">
                <a:solidFill>
                  <a:srgbClr val="111111"/>
                </a:solidFill>
                <a:latin typeface="Calibri" panose="020F0502020204030204" pitchFamily="34" charset="0"/>
              </a:rPr>
              <a:t>    Eigen Value – Estimation (Time)</a:t>
            </a:r>
            <a:endParaRPr lang="en-US" altLang="en-US" sz="1100" b="1" dirty="0">
              <a:solidFill>
                <a:srgbClr val="111111"/>
              </a:solidFill>
              <a:latin typeface="Calibri" panose="020F0502020204030204" pitchFamily="34" charset="0"/>
            </a:endParaRPr>
          </a:p>
          <a:p>
            <a:pPr lvl="0" defTabSz="914400" eaLnBrk="0" fontAlgn="base" hangingPunct="0">
              <a:spcBef>
                <a:spcPct val="0"/>
              </a:spcBef>
              <a:spcAft>
                <a:spcPct val="0"/>
              </a:spcAft>
            </a:pPr>
            <a:endParaRPr lang="en-US" altLang="en-US" sz="1100" b="1" dirty="0">
              <a:latin typeface="Calibri" panose="020F0502020204030204" pitchFamily="34" charset="0"/>
            </a:endParaRPr>
          </a:p>
          <a:p>
            <a:pPr lvl="0" defTabSz="914400" eaLnBrk="0" fontAlgn="base" hangingPunct="0">
              <a:spcBef>
                <a:spcPct val="0"/>
              </a:spcBef>
              <a:spcAft>
                <a:spcPct val="0"/>
              </a:spcAft>
              <a:buFontTx/>
              <a:buChar char="•"/>
            </a:pPr>
            <a:endParaRPr lang="en-US" sz="1100" dirty="0">
              <a:solidFill>
                <a:srgbClr val="111111"/>
              </a:solidFill>
              <a:latin typeface="Calibri" panose="020F0502020204030204" pitchFamily="34" charset="0"/>
            </a:endParaRPr>
          </a:p>
          <a:p>
            <a:endParaRPr lang="en-US" sz="1100" dirty="0">
              <a:latin typeface="Calibri" panose="020F0502020204030204" pitchFamily="34" charset="0"/>
            </a:endParaRPr>
          </a:p>
        </p:txBody>
      </p:sp>
    </p:spTree>
    <p:extLst>
      <p:ext uri="{BB962C8B-B14F-4D97-AF65-F5344CB8AC3E}">
        <p14:creationId xmlns:p14="http://schemas.microsoft.com/office/powerpoint/2010/main" val="1113641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Augmented Estimation </a:t>
            </a:r>
            <a:r>
              <a:rPr lang="en-US" dirty="0" smtClean="0"/>
              <a:t>– Approach - PCA</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17</a:t>
            </a:fld>
            <a:endParaRPr lang="en-US" dirty="0"/>
          </a:p>
        </p:txBody>
      </p:sp>
      <p:sp>
        <p:nvSpPr>
          <p:cNvPr id="4" name="Rectangle 3"/>
          <p:cNvSpPr/>
          <p:nvPr/>
        </p:nvSpPr>
        <p:spPr>
          <a:xfrm>
            <a:off x="505838" y="778213"/>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sz="1100" dirty="0" smtClean="0">
              <a:latin typeface="Calibri" panose="020F0502020204030204" pitchFamily="34" charset="0"/>
            </a:endParaRPr>
          </a:p>
          <a:p>
            <a:endParaRPr lang="en-US" dirty="0"/>
          </a:p>
          <a:p>
            <a:endParaRPr lang="en-US" dirty="0" smtClean="0"/>
          </a:p>
          <a:p>
            <a:endParaRPr lang="en-US" dirty="0"/>
          </a:p>
          <a:p>
            <a:r>
              <a:rPr lang="en-US" dirty="0" smtClean="0"/>
              <a:t>What kind of Learning Model need to be built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p:nvPr/>
        </p:nvPicPr>
        <p:blipFill>
          <a:blip r:embed="rId2"/>
          <a:stretch>
            <a:fillRect/>
          </a:stretch>
        </p:blipFill>
        <p:spPr>
          <a:xfrm>
            <a:off x="719920" y="1447240"/>
            <a:ext cx="5943600" cy="2726690"/>
          </a:xfrm>
          <a:prstGeom prst="rect">
            <a:avLst/>
          </a:prstGeom>
        </p:spPr>
      </p:pic>
      <p:pic>
        <p:nvPicPr>
          <p:cNvPr id="7" name="Picture 6" descr="https://s3.amazonaws.com/files.dezyre.com/images/Tutorials/Covariance+Matrix.JPG"/>
          <p:cNvPicPr/>
          <p:nvPr/>
        </p:nvPicPr>
        <p:blipFill>
          <a:blip r:embed="rId3">
            <a:extLst>
              <a:ext uri="{28A0092B-C50C-407E-A947-70E740481C1C}">
                <a14:useLocalDpi xmlns:a14="http://schemas.microsoft.com/office/drawing/2010/main" val="0"/>
              </a:ext>
            </a:extLst>
          </a:blip>
          <a:srcRect/>
          <a:stretch>
            <a:fillRect/>
          </a:stretch>
        </p:blipFill>
        <p:spPr bwMode="auto">
          <a:xfrm>
            <a:off x="5414848" y="3766036"/>
            <a:ext cx="3030826" cy="563880"/>
          </a:xfrm>
          <a:prstGeom prst="rect">
            <a:avLst/>
          </a:prstGeom>
          <a:noFill/>
          <a:ln>
            <a:noFill/>
          </a:ln>
        </p:spPr>
      </p:pic>
      <p:sp>
        <p:nvSpPr>
          <p:cNvPr id="3" name="Rectangle 2"/>
          <p:cNvSpPr/>
          <p:nvPr/>
        </p:nvSpPr>
        <p:spPr>
          <a:xfrm>
            <a:off x="6005015" y="778213"/>
            <a:ext cx="2856883" cy="3143809"/>
          </a:xfrm>
          <a:prstGeom prst="rect">
            <a:avLst/>
          </a:prstGeom>
        </p:spPr>
        <p:txBody>
          <a:bodyPr wrap="square">
            <a:spAutoFit/>
          </a:bodyPr>
          <a:lstStyle/>
          <a:p>
            <a:pPr>
              <a:lnSpc>
                <a:spcPct val="107000"/>
              </a:lnSpc>
              <a:spcAft>
                <a:spcPts val="800"/>
              </a:spcAft>
            </a:pPr>
            <a:r>
              <a:rPr lang="en-US" sz="1000"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Note </a:t>
            </a:r>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that Var[X1] = Cov[X1,X1] and Var[X2] = Cov[X2,X2</a:t>
            </a:r>
            <a:r>
              <a:rPr lang="en-US" sz="1000"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a:t>
            </a:r>
          </a:p>
          <a:p>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This is the final step where we actually form the principal components using all the math we did till here. For the same, we take the transpose of the feature vector and left-multiply it with the transpose of scaled version of original dataset.</a:t>
            </a:r>
          </a:p>
          <a:p>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NewData = FeatureVectorT x ScaledDataT</a:t>
            </a:r>
          </a:p>
          <a:p>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Here, NewData is the Matrix consisting of the principal components, FeatureVector is the matrix we formed using the eigenvectors we chose to keep, and ScaledData is the scaled version of original dataset</a:t>
            </a:r>
          </a:p>
          <a:p>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p>
          <a:p>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(‘T’ in the superscript denotes transpose of a matrix which is formed by interchanging the rows to columns and vice versa. In particular, a 2x3 matrix has a transpose of size 3x2)</a:t>
            </a:r>
          </a:p>
          <a:p>
            <a:pPr>
              <a:lnSpc>
                <a:spcPct val="107000"/>
              </a:lnSpc>
              <a:spcAft>
                <a:spcPts val="800"/>
              </a:spcAft>
            </a:pPr>
            <a:endPar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7415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18</a:t>
            </a:fld>
            <a:endParaRPr lang="en-US" dirty="0"/>
          </a:p>
        </p:txBody>
      </p:sp>
      <p:sp>
        <p:nvSpPr>
          <p:cNvPr id="3" name="Title 2"/>
          <p:cNvSpPr>
            <a:spLocks noGrp="1"/>
          </p:cNvSpPr>
          <p:nvPr>
            <p:ph type="title"/>
          </p:nvPr>
        </p:nvSpPr>
        <p:spPr/>
        <p:txBody>
          <a:bodyPr>
            <a:normAutofit fontScale="90000"/>
          </a:bodyPr>
          <a:lstStyle/>
          <a:p>
            <a:r>
              <a:rPr lang="en-US" dirty="0" smtClean="0"/>
              <a:t>Auto Architect – Linear Regression</a:t>
            </a:r>
            <a:endParaRPr lang="en-US" dirty="0"/>
          </a:p>
        </p:txBody>
      </p:sp>
      <p:sp>
        <p:nvSpPr>
          <p:cNvPr id="7" name="Rectangle 6"/>
          <p:cNvSpPr/>
          <p:nvPr/>
        </p:nvSpPr>
        <p:spPr>
          <a:xfrm>
            <a:off x="413289" y="759840"/>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smtClean="0"/>
          </a:p>
          <a:p>
            <a:endParaRPr lang="en-US" dirty="0" smtClean="0"/>
          </a:p>
        </p:txBody>
      </p:sp>
      <p:sp>
        <p:nvSpPr>
          <p:cNvPr id="8" name="TextBox 7"/>
          <p:cNvSpPr txBox="1"/>
          <p:nvPr/>
        </p:nvSpPr>
        <p:spPr>
          <a:xfrm>
            <a:off x="505838" y="1093452"/>
            <a:ext cx="8263511" cy="1446550"/>
          </a:xfrm>
          <a:prstGeom prst="rect">
            <a:avLst/>
          </a:prstGeom>
          <a:noFill/>
        </p:spPr>
        <p:txBody>
          <a:bodyPr wrap="square" rtlCol="0">
            <a:spAutoFit/>
          </a:bodyPr>
          <a:lstStyle/>
          <a:p>
            <a:r>
              <a:rPr lang="en-US" sz="1100" dirty="0">
                <a:solidFill>
                  <a:schemeClr val="tx2"/>
                </a:solidFill>
                <a:latin typeface="Calibri" panose="020F0502020204030204" pitchFamily="34" charset="0"/>
              </a:rPr>
              <a:t>As such, linear regression was developed in the field of statistics and is studied as a model for understanding the relationship between input and output numerical variables, but has been borrowed by machine </a:t>
            </a:r>
            <a:r>
              <a:rPr lang="en-US" sz="1100" dirty="0" smtClean="0">
                <a:solidFill>
                  <a:schemeClr val="tx2"/>
                </a:solidFill>
                <a:latin typeface="Calibri" panose="020F0502020204030204" pitchFamily="34" charset="0"/>
              </a:rPr>
              <a:t>learning.</a:t>
            </a:r>
          </a:p>
          <a:p>
            <a:endParaRPr lang="en-US" sz="1100" b="1" dirty="0">
              <a:solidFill>
                <a:schemeClr val="tx2"/>
              </a:solidFill>
              <a:latin typeface="Calibri" panose="020F0502020204030204" pitchFamily="34" charset="0"/>
            </a:endParaRPr>
          </a:p>
          <a:p>
            <a:r>
              <a:rPr lang="en-US" sz="1100" dirty="0">
                <a:solidFill>
                  <a:schemeClr val="tx2"/>
                </a:solidFill>
                <a:latin typeface="Calibri" panose="020F0502020204030204" pitchFamily="34" charset="0"/>
              </a:rPr>
              <a:t>Linear regression is a </a:t>
            </a:r>
            <a:r>
              <a:rPr lang="en-US" sz="1100" b="1" dirty="0">
                <a:solidFill>
                  <a:schemeClr val="tx2"/>
                </a:solidFill>
                <a:latin typeface="Calibri" panose="020F0502020204030204" pitchFamily="34" charset="0"/>
              </a:rPr>
              <a:t>linear model</a:t>
            </a:r>
            <a:r>
              <a:rPr lang="en-US" sz="1100" dirty="0">
                <a:solidFill>
                  <a:schemeClr val="tx2"/>
                </a:solidFill>
                <a:latin typeface="Calibri" panose="020F0502020204030204" pitchFamily="34" charset="0"/>
              </a:rPr>
              <a:t>, e.g. a model that assumes a linear relationship between the input variables (x) and the single output variable (y). </a:t>
            </a:r>
            <a:r>
              <a:rPr lang="en-US" sz="1100" dirty="0" smtClean="0">
                <a:solidFill>
                  <a:schemeClr val="tx2"/>
                </a:solidFill>
                <a:latin typeface="Calibri" panose="020F0502020204030204" pitchFamily="34" charset="0"/>
              </a:rPr>
              <a:t>In case, the relationship is non-linear then we can use “Polynomial Regression” which is a similar variant of Linear Regression.</a:t>
            </a:r>
          </a:p>
          <a:p>
            <a:endParaRPr lang="en-US" sz="1100" dirty="0" smtClean="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The method basically comes up with a list of parameters which identify the contribution of each variable to the outcome/response. Once, we have these parameters, we can use them to make future predictions. Also, these parameters help us in interpreting the model and understand</a:t>
            </a:r>
            <a:endParaRPr lang="en-US" sz="1100" b="1" dirty="0">
              <a:solidFill>
                <a:schemeClr val="tx2"/>
              </a:solidFill>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973" y="2557349"/>
            <a:ext cx="2738337" cy="1775049"/>
          </a:xfrm>
          <a:prstGeom prst="rect">
            <a:avLst/>
          </a:prstGeom>
        </p:spPr>
      </p:pic>
      <p:sp>
        <p:nvSpPr>
          <p:cNvPr id="10" name="TextBox 9"/>
          <p:cNvSpPr txBox="1"/>
          <p:nvPr/>
        </p:nvSpPr>
        <p:spPr>
          <a:xfrm>
            <a:off x="505838" y="742493"/>
            <a:ext cx="2096265" cy="369332"/>
          </a:xfrm>
          <a:prstGeom prst="rect">
            <a:avLst/>
          </a:prstGeom>
          <a:noFill/>
        </p:spPr>
        <p:txBody>
          <a:bodyPr wrap="square" rtlCol="0">
            <a:spAutoFit/>
          </a:bodyPr>
          <a:lstStyle/>
          <a:p>
            <a:r>
              <a:rPr lang="en-US" dirty="0" smtClean="0"/>
              <a:t>Linear Regression</a:t>
            </a:r>
            <a:endParaRPr lang="en-US" dirty="0"/>
          </a:p>
        </p:txBody>
      </p:sp>
      <p:sp>
        <p:nvSpPr>
          <p:cNvPr id="11" name="TextBox 10"/>
          <p:cNvSpPr txBox="1"/>
          <p:nvPr/>
        </p:nvSpPr>
        <p:spPr>
          <a:xfrm>
            <a:off x="505838" y="2694562"/>
            <a:ext cx="3779150" cy="1446550"/>
          </a:xfrm>
          <a:prstGeom prst="rect">
            <a:avLst/>
          </a:prstGeom>
          <a:noFill/>
        </p:spPr>
        <p:txBody>
          <a:bodyPr wrap="square" rtlCol="0">
            <a:spAutoFit/>
          </a:bodyPr>
          <a:lstStyle/>
          <a:p>
            <a:r>
              <a:rPr lang="en-US" sz="1100" dirty="0">
                <a:solidFill>
                  <a:schemeClr val="tx2"/>
                </a:solidFill>
                <a:latin typeface="Calibri" panose="020F0502020204030204" pitchFamily="34" charset="0"/>
              </a:rPr>
              <a:t>The method basically comes up with a list of parameters which identify the contribution of each variable to the outcome/response. Once, we have these parameters, we can use them to make future predictions. Also, these parameters help us in interpreting the model and understand the business</a:t>
            </a:r>
            <a:r>
              <a:rPr lang="en-US" sz="1100" dirty="0" smtClean="0">
                <a:solidFill>
                  <a:schemeClr val="tx2"/>
                </a:solidFill>
                <a:latin typeface="Calibri" panose="020F0502020204030204" pitchFamily="34" charset="0"/>
              </a:rPr>
              <a:t>. The diagram on the right is an example of coming up with such parameters and fitting the line to the data points. This line then can be used to make future predictions.</a:t>
            </a:r>
            <a:endParaRPr lang="en-US" dirty="0"/>
          </a:p>
        </p:txBody>
      </p:sp>
    </p:spTree>
    <p:extLst>
      <p:ext uri="{BB962C8B-B14F-4D97-AF65-F5344CB8AC3E}">
        <p14:creationId xmlns:p14="http://schemas.microsoft.com/office/powerpoint/2010/main" val="2599508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Auto Architect - LDA</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19</a:t>
            </a:fld>
            <a:endParaRPr lang="en-US" dirty="0"/>
          </a:p>
        </p:txBody>
      </p:sp>
      <p:sp>
        <p:nvSpPr>
          <p:cNvPr id="4" name="Rectangle 3"/>
          <p:cNvSpPr/>
          <p:nvPr/>
        </p:nvSpPr>
        <p:spPr>
          <a:xfrm>
            <a:off x="505838" y="778213"/>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LDA – Linear Discriminant Analysis</a:t>
            </a:r>
          </a:p>
          <a:p>
            <a:endParaRPr lang="en-US" dirty="0" smtClean="0"/>
          </a:p>
          <a:p>
            <a:r>
              <a:rPr lang="en-US" sz="1100" dirty="0" smtClean="0">
                <a:solidFill>
                  <a:schemeClr val="tx2"/>
                </a:solidFill>
                <a:latin typeface="Calibri" panose="020F0502020204030204" pitchFamily="34" charset="0"/>
              </a:rPr>
              <a:t>LDA is one of the classical classification algorithms which performs very well when there are more than two classes to predict. LDA looks for a linear combination of features which give us a great advantage in explaining the relationship between the variables and the response.  </a:t>
            </a:r>
          </a:p>
          <a:p>
            <a:pPr lvl="0"/>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r>
              <a:rPr lang="en-US" sz="1100" dirty="0" smtClean="0">
                <a:solidFill>
                  <a:schemeClr val="tx2"/>
                </a:solidFill>
                <a:latin typeface="Calibri" panose="020F0502020204030204" pitchFamily="34" charset="0"/>
              </a:rPr>
              <a:t>The reason I think LDA would be better is because </a:t>
            </a:r>
          </a:p>
          <a:p>
            <a:pPr marL="628650" lvl="1" indent="-171450">
              <a:buFont typeface="Arial" panose="020B0604020202020204" pitchFamily="34" charset="0"/>
              <a:buChar char="•"/>
            </a:pPr>
            <a:r>
              <a:rPr lang="en-US" sz="1100" dirty="0" smtClean="0">
                <a:solidFill>
                  <a:schemeClr val="tx2"/>
                </a:solidFill>
                <a:latin typeface="Calibri" panose="020F0502020204030204" pitchFamily="34" charset="0"/>
              </a:rPr>
              <a:t>Not expecting too many features.</a:t>
            </a:r>
          </a:p>
          <a:p>
            <a:pPr marL="628650" lvl="1" indent="-171450">
              <a:buFont typeface="Arial" panose="020B0604020202020204" pitchFamily="34" charset="0"/>
              <a:buChar char="•"/>
            </a:pPr>
            <a:r>
              <a:rPr lang="en-US" sz="1100" dirty="0" smtClean="0">
                <a:solidFill>
                  <a:schemeClr val="tx2"/>
                </a:solidFill>
                <a:latin typeface="Calibri" panose="020F0502020204030204" pitchFamily="34" charset="0"/>
              </a:rPr>
              <a:t>The number of historical samples would be substantially</a:t>
            </a:r>
          </a:p>
          <a:p>
            <a:pPr marL="627063" lvl="1"/>
            <a:r>
              <a:rPr lang="en-US" sz="1100" dirty="0" smtClean="0">
                <a:solidFill>
                  <a:schemeClr val="tx2"/>
                </a:solidFill>
                <a:latin typeface="Calibri" panose="020F0502020204030204" pitchFamily="34" charset="0"/>
              </a:rPr>
              <a:t>higher than the number of features.</a:t>
            </a:r>
          </a:p>
          <a:p>
            <a:pPr marL="628650" lvl="1" indent="-171450">
              <a:buFont typeface="Arial" panose="020B0604020202020204" pitchFamily="34" charset="0"/>
              <a:buChar char="•"/>
            </a:pPr>
            <a:r>
              <a:rPr lang="en-US" sz="1100" dirty="0">
                <a:solidFill>
                  <a:schemeClr val="tx2"/>
                </a:solidFill>
                <a:latin typeface="Calibri" panose="020F0502020204030204" pitchFamily="34" charset="0"/>
              </a:rPr>
              <a:t>It shall provide the related confidence probability of the prediction</a:t>
            </a:r>
          </a:p>
          <a:p>
            <a:pPr marL="628650" lvl="1" indent="-171450">
              <a:buFont typeface="Arial" panose="020B0604020202020204" pitchFamily="34" charset="0"/>
              <a:buChar char="•"/>
            </a:pPr>
            <a:r>
              <a:rPr lang="en-US" sz="1100" dirty="0" smtClean="0">
                <a:solidFill>
                  <a:schemeClr val="tx2"/>
                </a:solidFill>
                <a:latin typeface="Calibri" panose="020F0502020204030204" pitchFamily="34" charset="0"/>
              </a:rPr>
              <a:t>If the relationship between the data and the response appears to be</a:t>
            </a:r>
          </a:p>
          <a:p>
            <a:pPr marL="627063" lvl="1">
              <a:tabLst>
                <a:tab pos="627063" algn="l"/>
              </a:tabLst>
            </a:pPr>
            <a:r>
              <a:rPr lang="en-US" sz="1100" dirty="0" smtClean="0">
                <a:solidFill>
                  <a:schemeClr val="tx2"/>
                </a:solidFill>
                <a:latin typeface="Calibri" panose="020F0502020204030204" pitchFamily="34" charset="0"/>
              </a:rPr>
              <a:t>linear, then we can use QDA (Quadratic Discriminant Analysis, </a:t>
            </a:r>
          </a:p>
          <a:p>
            <a:pPr marL="627063" lvl="1">
              <a:tabLst>
                <a:tab pos="627063" algn="l"/>
              </a:tabLst>
            </a:pPr>
            <a:r>
              <a:rPr lang="en-US" sz="1100" dirty="0">
                <a:solidFill>
                  <a:schemeClr val="tx2"/>
                </a:solidFill>
                <a:latin typeface="Calibri" panose="020F0502020204030204" pitchFamily="34" charset="0"/>
              </a:rPr>
              <a:t>n</a:t>
            </a:r>
            <a:r>
              <a:rPr lang="en-US" sz="1100" dirty="0" smtClean="0">
                <a:solidFill>
                  <a:schemeClr val="tx2"/>
                </a:solidFill>
                <a:latin typeface="Calibri" panose="020F0502020204030204" pitchFamily="34" charset="0"/>
              </a:rPr>
              <a:t>on linear version of LDA).</a:t>
            </a: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smtClean="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pPr marL="171450" lvl="0" indent="-171450">
              <a:buFont typeface="Arial" panose="020B0604020202020204" pitchFamily="34" charset="0"/>
              <a:buChar char="•"/>
            </a:pPr>
            <a:endParaRPr lang="en-US" sz="1100" dirty="0">
              <a:solidFill>
                <a:schemeClr val="tx2"/>
              </a:solidFill>
              <a:latin typeface="Calibri" panose="020F0502020204030204" pitchFamily="34" charset="0"/>
            </a:endParaRPr>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238" y="1856168"/>
            <a:ext cx="2848583" cy="2136437"/>
          </a:xfrm>
          <a:prstGeom prst="rect">
            <a:avLst/>
          </a:prstGeom>
        </p:spPr>
      </p:pic>
    </p:spTree>
    <p:extLst>
      <p:ext uri="{BB962C8B-B14F-4D97-AF65-F5344CB8AC3E}">
        <p14:creationId xmlns:p14="http://schemas.microsoft.com/office/powerpoint/2010/main" val="2257217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Introduction &amp; Theme</a:t>
            </a:r>
            <a:endParaRPr lang="en-US" dirty="0"/>
          </a:p>
        </p:txBody>
      </p:sp>
      <p:graphicFrame>
        <p:nvGraphicFramePr>
          <p:cNvPr id="8" name="Diagram 7"/>
          <p:cNvGraphicFramePr/>
          <p:nvPr>
            <p:extLst>
              <p:ext uri="{D42A27DB-BD31-4B8C-83A1-F6EECF244321}">
                <p14:modId xmlns:p14="http://schemas.microsoft.com/office/powerpoint/2010/main" val="2046721268"/>
              </p:ext>
            </p:extLst>
          </p:nvPr>
        </p:nvGraphicFramePr>
        <p:xfrm>
          <a:off x="376659" y="2150516"/>
          <a:ext cx="8526866" cy="2780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370632" y="1456590"/>
            <a:ext cx="2378416" cy="364273"/>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00" b="1" dirty="0" smtClean="0">
                <a:solidFill>
                  <a:schemeClr val="tx2"/>
                </a:solidFill>
                <a:latin typeface="Calibri" panose="020F0502020204030204" pitchFamily="34" charset="0"/>
              </a:rPr>
              <a:t>Augmented Estimation</a:t>
            </a:r>
            <a:endParaRPr lang="en-US" sz="1100" b="1" dirty="0">
              <a:solidFill>
                <a:schemeClr val="tx2"/>
              </a:solidFill>
              <a:latin typeface="Calibri" panose="020F0502020204030204" pitchFamily="34" charset="0"/>
            </a:endParaRPr>
          </a:p>
        </p:txBody>
      </p:sp>
      <p:sp>
        <p:nvSpPr>
          <p:cNvPr id="10" name="Rectangle 9"/>
          <p:cNvSpPr/>
          <p:nvPr/>
        </p:nvSpPr>
        <p:spPr>
          <a:xfrm>
            <a:off x="6364603" y="1456589"/>
            <a:ext cx="2538922" cy="36427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00" b="1" dirty="0">
                <a:solidFill>
                  <a:schemeClr val="tx2"/>
                </a:solidFill>
                <a:latin typeface="Calibri" panose="020F0502020204030204" pitchFamily="34" charset="0"/>
              </a:rPr>
              <a:t>Auto Architect</a:t>
            </a:r>
          </a:p>
        </p:txBody>
      </p:sp>
      <p:sp>
        <p:nvSpPr>
          <p:cNvPr id="11" name="Rectangle 10"/>
          <p:cNvSpPr/>
          <p:nvPr/>
        </p:nvSpPr>
        <p:spPr>
          <a:xfrm>
            <a:off x="376659" y="1032922"/>
            <a:ext cx="2378419" cy="36884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2"/>
                </a:solidFill>
                <a:latin typeface="Calibri" panose="020F0502020204030204" pitchFamily="34" charset="0"/>
              </a:rPr>
              <a:t>Auto Map</a:t>
            </a:r>
            <a:endParaRPr lang="en-US" sz="1100" dirty="0">
              <a:solidFill>
                <a:schemeClr val="tx2"/>
              </a:solidFill>
              <a:latin typeface="Calibri" panose="020F0502020204030204" pitchFamily="34" charset="0"/>
            </a:endParaRPr>
          </a:p>
        </p:txBody>
      </p:sp>
      <p:sp>
        <p:nvSpPr>
          <p:cNvPr id="12" name="Rectangle 11"/>
          <p:cNvSpPr/>
          <p:nvPr/>
        </p:nvSpPr>
        <p:spPr>
          <a:xfrm>
            <a:off x="3370631" y="1032922"/>
            <a:ext cx="2378417" cy="36884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2"/>
                </a:solidFill>
                <a:latin typeface="Calibri" panose="020F0502020204030204" pitchFamily="34" charset="0"/>
              </a:rPr>
              <a:t>Auto Code Creation</a:t>
            </a:r>
            <a:endParaRPr lang="en-US" sz="1100" dirty="0">
              <a:solidFill>
                <a:schemeClr val="tx2"/>
              </a:solidFill>
              <a:latin typeface="Calibri" panose="020F0502020204030204" pitchFamily="34" charset="0"/>
            </a:endParaRPr>
          </a:p>
        </p:txBody>
      </p:sp>
      <p:sp>
        <p:nvSpPr>
          <p:cNvPr id="13" name="Rectangle 12"/>
          <p:cNvSpPr/>
          <p:nvPr/>
        </p:nvSpPr>
        <p:spPr>
          <a:xfrm>
            <a:off x="6364606" y="1032922"/>
            <a:ext cx="2538919" cy="36884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2"/>
                </a:solidFill>
                <a:latin typeface="Calibri" panose="020F0502020204030204" pitchFamily="34" charset="0"/>
              </a:rPr>
              <a:t>Code Generator from Mapping Spec.</a:t>
            </a:r>
            <a:endParaRPr lang="en-US" sz="1100" dirty="0">
              <a:solidFill>
                <a:schemeClr val="tx2"/>
              </a:solidFill>
              <a:latin typeface="Calibri" panose="020F0502020204030204" pitchFamily="34" charset="0"/>
            </a:endParaRPr>
          </a:p>
        </p:txBody>
      </p:sp>
      <p:sp>
        <p:nvSpPr>
          <p:cNvPr id="14" name="Rectangle 13"/>
          <p:cNvSpPr/>
          <p:nvPr/>
        </p:nvSpPr>
        <p:spPr>
          <a:xfrm>
            <a:off x="376660" y="1456590"/>
            <a:ext cx="2378418" cy="36427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2"/>
                </a:solidFill>
                <a:latin typeface="Calibri" panose="020F0502020204030204" pitchFamily="34" charset="0"/>
              </a:rPr>
              <a:t>Cognitive RFP Processor</a:t>
            </a:r>
            <a:endParaRPr lang="en-US" sz="1100" dirty="0">
              <a:solidFill>
                <a:schemeClr val="tx2"/>
              </a:solidFill>
              <a:latin typeface="Calibri" panose="020F0502020204030204" pitchFamily="34" charset="0"/>
            </a:endParaRPr>
          </a:p>
        </p:txBody>
      </p:sp>
      <p:sp>
        <p:nvSpPr>
          <p:cNvPr id="15" name="TextBox 14"/>
          <p:cNvSpPr txBox="1"/>
          <p:nvPr/>
        </p:nvSpPr>
        <p:spPr>
          <a:xfrm>
            <a:off x="376659" y="703140"/>
            <a:ext cx="8526866" cy="261610"/>
          </a:xfrm>
          <a:prstGeom prst="rect">
            <a:avLst/>
          </a:prstGeom>
          <a:noFill/>
        </p:spPr>
        <p:txBody>
          <a:bodyPr wrap="square" rtlCol="0">
            <a:spAutoFit/>
          </a:bodyPr>
          <a:lstStyle/>
          <a:p>
            <a:r>
              <a:rPr lang="en-US" sz="1100" dirty="0" smtClean="0">
                <a:solidFill>
                  <a:schemeClr val="tx2"/>
                </a:solidFill>
                <a:latin typeface="Calibri" panose="020F0502020204030204" pitchFamily="34" charset="0"/>
              </a:rPr>
              <a:t>Team proposed individual Ideas and shortlisted Augmented Estimation and Auto Architect to show case in this forum.</a:t>
            </a:r>
            <a:endParaRPr lang="en-US" sz="1100" dirty="0">
              <a:solidFill>
                <a:schemeClr val="tx2"/>
              </a:solidFill>
              <a:latin typeface="Calibri" panose="020F0502020204030204" pitchFamily="34" charset="0"/>
            </a:endParaRPr>
          </a:p>
        </p:txBody>
      </p:sp>
      <p:sp>
        <p:nvSpPr>
          <p:cNvPr id="16" name="TextBox 15"/>
          <p:cNvSpPr txBox="1"/>
          <p:nvPr/>
        </p:nvSpPr>
        <p:spPr>
          <a:xfrm>
            <a:off x="376659" y="2181897"/>
            <a:ext cx="8526866" cy="261610"/>
          </a:xfrm>
          <a:prstGeom prst="rect">
            <a:avLst/>
          </a:prstGeom>
          <a:noFill/>
        </p:spPr>
        <p:txBody>
          <a:bodyPr wrap="square" rtlCol="0">
            <a:spAutoFit/>
          </a:bodyPr>
          <a:lstStyle/>
          <a:p>
            <a:r>
              <a:rPr lang="en-US" sz="1100" dirty="0" smtClean="0">
                <a:solidFill>
                  <a:schemeClr val="tx2"/>
                </a:solidFill>
                <a:latin typeface="Calibri" panose="020F0502020204030204" pitchFamily="34" charset="0"/>
              </a:rPr>
              <a:t>We further aligned on Thinking through below pointers to define the Model.</a:t>
            </a:r>
            <a:endParaRPr lang="en-US" sz="11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669314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a:t>
            </a:fld>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Augmented Estimation – Niranjan &amp; Prashanth</a:t>
            </a:r>
            <a:endParaRPr lang="en-US" dirty="0"/>
          </a:p>
        </p:txBody>
      </p:sp>
    </p:spTree>
    <p:extLst>
      <p:ext uri="{BB962C8B-B14F-4D97-AF65-F5344CB8AC3E}">
        <p14:creationId xmlns:p14="http://schemas.microsoft.com/office/powerpoint/2010/main" val="2013264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is Augmented Estimation?</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4</a:t>
            </a:fld>
            <a:endParaRPr lang="en-US" dirty="0"/>
          </a:p>
        </p:txBody>
      </p:sp>
      <p:sp>
        <p:nvSpPr>
          <p:cNvPr id="3" name="Rectangle 2"/>
          <p:cNvSpPr/>
          <p:nvPr/>
        </p:nvSpPr>
        <p:spPr>
          <a:xfrm>
            <a:off x="505838" y="778213"/>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endParaRPr lang="en-US" sz="1200" dirty="0"/>
          </a:p>
          <a:p>
            <a:endParaRPr lang="en-US" sz="1200" dirty="0" smtClean="0"/>
          </a:p>
          <a:p>
            <a:endParaRPr lang="en-US" sz="1200" dirty="0" smtClean="0"/>
          </a:p>
          <a:p>
            <a:endParaRPr lang="en-US" sz="1200" dirty="0" smtClean="0"/>
          </a:p>
          <a:p>
            <a:endParaRPr lang="en-US" sz="1200" dirty="0"/>
          </a:p>
          <a:p>
            <a:endParaRPr lang="en-US" sz="1200" dirty="0" smtClean="0"/>
          </a:p>
          <a:p>
            <a:endParaRPr lang="en-US" dirty="0" smtClean="0"/>
          </a:p>
          <a:p>
            <a:endParaRPr lang="en-US" dirty="0" smtClean="0"/>
          </a:p>
          <a:p>
            <a:endParaRPr lang="en-US" sz="1600" dirty="0" smtClean="0"/>
          </a:p>
          <a:p>
            <a:r>
              <a:rPr lang="en-US" sz="1600" dirty="0" smtClean="0"/>
              <a:t>What </a:t>
            </a:r>
            <a:r>
              <a:rPr lang="en-US" sz="1600" dirty="0"/>
              <a:t>is the Idea for ?</a:t>
            </a:r>
          </a:p>
          <a:p>
            <a:r>
              <a:rPr lang="en-US" sz="1050" dirty="0">
                <a:solidFill>
                  <a:schemeClr val="tx2"/>
                </a:solidFill>
                <a:latin typeface="Calibri" panose="020F0502020204030204" pitchFamily="34" charset="0"/>
              </a:rPr>
              <a:t>To provide </a:t>
            </a:r>
            <a:r>
              <a:rPr lang="en-US" sz="1050" b="1" u="sng" dirty="0" smtClean="0">
                <a:solidFill>
                  <a:schemeClr val="tx2"/>
                </a:solidFill>
                <a:latin typeface="Calibri" panose="020F0502020204030204" pitchFamily="34" charset="0"/>
              </a:rPr>
              <a:t>Augmented Estimation App</a:t>
            </a:r>
            <a:r>
              <a:rPr lang="en-US" sz="1050" dirty="0" smtClean="0">
                <a:solidFill>
                  <a:schemeClr val="tx2"/>
                </a:solidFill>
                <a:latin typeface="Calibri" panose="020F0502020204030204" pitchFamily="34" charset="0"/>
              </a:rPr>
              <a:t> </a:t>
            </a:r>
            <a:r>
              <a:rPr lang="en-US" sz="1050" dirty="0">
                <a:solidFill>
                  <a:schemeClr val="tx2"/>
                </a:solidFill>
                <a:latin typeface="Calibri" panose="020F0502020204030204" pitchFamily="34" charset="0"/>
              </a:rPr>
              <a:t>to understand the requirement </a:t>
            </a:r>
            <a:r>
              <a:rPr lang="en-US" sz="1050" dirty="0" smtClean="0">
                <a:solidFill>
                  <a:schemeClr val="tx2"/>
                </a:solidFill>
                <a:latin typeface="Calibri" panose="020F0502020204030204" pitchFamily="34" charset="0"/>
              </a:rPr>
              <a:t>documents </a:t>
            </a:r>
            <a:r>
              <a:rPr lang="en-US" sz="1050" dirty="0">
                <a:solidFill>
                  <a:schemeClr val="tx2"/>
                </a:solidFill>
                <a:latin typeface="Calibri" panose="020F0502020204030204" pitchFamily="34" charset="0"/>
              </a:rPr>
              <a:t>in </a:t>
            </a:r>
            <a:r>
              <a:rPr lang="en-US" sz="1050" b="1" u="sng" dirty="0">
                <a:solidFill>
                  <a:schemeClr val="tx2"/>
                </a:solidFill>
                <a:latin typeface="Calibri" panose="020F0502020204030204" pitchFamily="34" charset="0"/>
              </a:rPr>
              <a:t>natural language</a:t>
            </a:r>
            <a:r>
              <a:rPr lang="en-US" sz="1050" dirty="0">
                <a:solidFill>
                  <a:schemeClr val="tx2"/>
                </a:solidFill>
                <a:latin typeface="Calibri" panose="020F0502020204030204" pitchFamily="34" charset="0"/>
              </a:rPr>
              <a:t> and provide the estimations for SDLC phases. </a:t>
            </a:r>
            <a:r>
              <a:rPr lang="en-US" sz="1050" dirty="0" smtClean="0">
                <a:solidFill>
                  <a:schemeClr val="tx2"/>
                </a:solidFill>
                <a:latin typeface="Calibri" panose="020F0502020204030204" pitchFamily="34" charset="0"/>
              </a:rPr>
              <a:t>To </a:t>
            </a:r>
            <a:r>
              <a:rPr lang="en-US" sz="1050" dirty="0">
                <a:solidFill>
                  <a:schemeClr val="tx2"/>
                </a:solidFill>
                <a:latin typeface="Calibri" panose="020F0502020204030204" pitchFamily="34" charset="0"/>
              </a:rPr>
              <a:t>build an </a:t>
            </a:r>
            <a:r>
              <a:rPr lang="en-US" sz="1050" dirty="0" smtClean="0">
                <a:solidFill>
                  <a:schemeClr val="tx2"/>
                </a:solidFill>
                <a:latin typeface="Calibri" panose="020F0502020204030204" pitchFamily="34" charset="0"/>
              </a:rPr>
              <a:t>App </a:t>
            </a:r>
            <a:r>
              <a:rPr lang="en-US" sz="1050" dirty="0">
                <a:solidFill>
                  <a:schemeClr val="tx2"/>
                </a:solidFill>
                <a:latin typeface="Calibri" panose="020F0502020204030204" pitchFamily="34" charset="0"/>
              </a:rPr>
              <a:t>to provide the estimations to the RFP solution based on predefine trained models and templates feeds from different technology practices </a:t>
            </a:r>
            <a:r>
              <a:rPr lang="en-US" sz="1050" dirty="0" smtClean="0">
                <a:solidFill>
                  <a:schemeClr val="tx2"/>
                </a:solidFill>
                <a:latin typeface="Calibri" panose="020F0502020204030204" pitchFamily="34" charset="0"/>
              </a:rPr>
              <a:t>with in </a:t>
            </a:r>
            <a:r>
              <a:rPr lang="en-US" sz="1050" dirty="0">
                <a:solidFill>
                  <a:schemeClr val="tx2"/>
                </a:solidFill>
                <a:latin typeface="Calibri" panose="020F0502020204030204" pitchFamily="34" charset="0"/>
              </a:rPr>
              <a:t>IPM.</a:t>
            </a:r>
            <a:endParaRPr lang="en-US" sz="1050" dirty="0" smtClean="0">
              <a:solidFill>
                <a:schemeClr val="tx2"/>
              </a:solidFill>
              <a:latin typeface="Calibri" panose="020F0502020204030204" pitchFamily="34" charset="0"/>
            </a:endParaRPr>
          </a:p>
          <a:p>
            <a:endParaRPr lang="en-US" sz="1200" dirty="0"/>
          </a:p>
          <a:p>
            <a:r>
              <a:rPr lang="en-US" sz="1600" dirty="0">
                <a:latin typeface="Calibri" panose="020F0502020204030204" pitchFamily="34" charset="0"/>
              </a:rPr>
              <a:t>AS IS and TO BE Scenario</a:t>
            </a:r>
          </a:p>
          <a:p>
            <a:r>
              <a:rPr lang="en-US" sz="1100" b="1" dirty="0" smtClean="0">
                <a:solidFill>
                  <a:schemeClr val="tx2"/>
                </a:solidFill>
                <a:latin typeface="Calibri" panose="020F0502020204030204" pitchFamily="34" charset="0"/>
              </a:rPr>
              <a:t>AS IS</a:t>
            </a:r>
            <a:r>
              <a:rPr lang="en-US" sz="1100" dirty="0" smtClean="0">
                <a:solidFill>
                  <a:schemeClr val="tx2"/>
                </a:solidFill>
                <a:latin typeface="Calibri" panose="020F0502020204030204" pitchFamily="34" charset="0"/>
              </a:rPr>
              <a:t>: </a:t>
            </a:r>
          </a:p>
          <a:p>
            <a:r>
              <a:rPr lang="en-US" sz="1050" dirty="0" smtClean="0">
                <a:solidFill>
                  <a:schemeClr val="tx2"/>
                </a:solidFill>
                <a:latin typeface="Calibri" panose="020F0502020204030204" pitchFamily="34" charset="0"/>
              </a:rPr>
              <a:t>As </a:t>
            </a:r>
            <a:r>
              <a:rPr lang="en-US" sz="1050" dirty="0">
                <a:solidFill>
                  <a:schemeClr val="tx2"/>
                </a:solidFill>
                <a:latin typeface="Calibri" panose="020F0502020204030204" pitchFamily="34" charset="0"/>
              </a:rPr>
              <a:t>of now IPM practice </a:t>
            </a:r>
            <a:r>
              <a:rPr lang="en-US" sz="1050" dirty="0" smtClean="0">
                <a:solidFill>
                  <a:schemeClr val="tx2"/>
                </a:solidFill>
                <a:latin typeface="Calibri" panose="020F0502020204030204" pitchFamily="34" charset="0"/>
              </a:rPr>
              <a:t>is using </a:t>
            </a:r>
            <a:r>
              <a:rPr lang="en-US" sz="1050" dirty="0">
                <a:solidFill>
                  <a:schemeClr val="tx2"/>
                </a:solidFill>
                <a:latin typeface="Calibri" panose="020F0502020204030204" pitchFamily="34" charset="0"/>
              </a:rPr>
              <a:t>the predefined estimation templates and need to feed information about the interface details, complexity factors and assumptions to get </a:t>
            </a:r>
            <a:r>
              <a:rPr lang="en-US" sz="1050" dirty="0" smtClean="0">
                <a:solidFill>
                  <a:schemeClr val="tx2"/>
                </a:solidFill>
                <a:latin typeface="Calibri" panose="020F0502020204030204" pitchFamily="34" charset="0"/>
              </a:rPr>
              <a:t>SDLC estimations for </a:t>
            </a:r>
            <a:r>
              <a:rPr lang="en-US" sz="1050" dirty="0">
                <a:solidFill>
                  <a:schemeClr val="tx2"/>
                </a:solidFill>
                <a:latin typeface="Calibri" panose="020F0502020204030204" pitchFamily="34" charset="0"/>
              </a:rPr>
              <a:t>specific solutions</a:t>
            </a:r>
            <a:r>
              <a:rPr lang="en-US" sz="1050" dirty="0" smtClean="0">
                <a:solidFill>
                  <a:schemeClr val="tx2"/>
                </a:solidFill>
                <a:latin typeface="Calibri" panose="020F0502020204030204" pitchFamily="34" charset="0"/>
              </a:rPr>
              <a:t>. </a:t>
            </a:r>
          </a:p>
          <a:p>
            <a:endParaRPr lang="en-US" sz="1100" dirty="0">
              <a:solidFill>
                <a:schemeClr val="tx2"/>
              </a:solidFill>
              <a:latin typeface="Calibri" panose="020F0502020204030204" pitchFamily="34" charset="0"/>
            </a:endParaRPr>
          </a:p>
          <a:p>
            <a:r>
              <a:rPr lang="en-US" sz="1100" b="1" dirty="0" smtClean="0">
                <a:solidFill>
                  <a:schemeClr val="tx2"/>
                </a:solidFill>
                <a:latin typeface="Calibri" panose="020F0502020204030204" pitchFamily="34" charset="0"/>
              </a:rPr>
              <a:t>TO BE:</a:t>
            </a:r>
            <a:r>
              <a:rPr lang="en-US" sz="1100" dirty="0" smtClean="0">
                <a:solidFill>
                  <a:schemeClr val="tx2"/>
                </a:solidFill>
                <a:latin typeface="Calibri" panose="020F0502020204030204" pitchFamily="34" charset="0"/>
              </a:rPr>
              <a:t> </a:t>
            </a:r>
          </a:p>
          <a:p>
            <a:pPr marL="171450" indent="-171450">
              <a:buFont typeface="Arial" panose="020B0604020202020204" pitchFamily="34" charset="0"/>
              <a:buChar char="•"/>
            </a:pPr>
            <a:r>
              <a:rPr lang="en-US" sz="1050" dirty="0" smtClean="0">
                <a:solidFill>
                  <a:schemeClr val="tx2"/>
                </a:solidFill>
                <a:latin typeface="Calibri" panose="020F0502020204030204" pitchFamily="34" charset="0"/>
              </a:rPr>
              <a:t>To upload the interface details / Talk to an App with requirement details on high level to provide the estimations</a:t>
            </a:r>
          </a:p>
          <a:p>
            <a:pPr marL="171450" indent="-171450">
              <a:buFont typeface="Arial" panose="020B0604020202020204" pitchFamily="34" charset="0"/>
              <a:buChar char="•"/>
            </a:pPr>
            <a:r>
              <a:rPr lang="en-US" sz="1050" dirty="0" smtClean="0">
                <a:solidFill>
                  <a:schemeClr val="tx2"/>
                </a:solidFill>
                <a:latin typeface="Calibri" panose="020F0502020204030204" pitchFamily="34" charset="0"/>
              </a:rPr>
              <a:t>App provides assumptions with detail estimations for overall proposal/CR with minimum understanding on the requirements</a:t>
            </a:r>
          </a:p>
          <a:p>
            <a:pPr marL="171450" indent="-171450">
              <a:buFont typeface="Arial" panose="020B0604020202020204" pitchFamily="34" charset="0"/>
              <a:buChar char="•"/>
            </a:pPr>
            <a:r>
              <a:rPr lang="en-US" sz="1050" dirty="0" smtClean="0">
                <a:solidFill>
                  <a:schemeClr val="tx2"/>
                </a:solidFill>
                <a:latin typeface="Calibri" panose="020F0502020204030204" pitchFamily="34" charset="0"/>
              </a:rPr>
              <a:t>To </a:t>
            </a:r>
            <a:r>
              <a:rPr lang="en-US" sz="1050" dirty="0">
                <a:solidFill>
                  <a:schemeClr val="tx2"/>
                </a:solidFill>
                <a:latin typeface="Calibri" panose="020F0502020204030204" pitchFamily="34" charset="0"/>
              </a:rPr>
              <a:t>implement augmented </a:t>
            </a:r>
            <a:r>
              <a:rPr lang="en-US" sz="1050" dirty="0" smtClean="0">
                <a:solidFill>
                  <a:schemeClr val="tx2"/>
                </a:solidFill>
                <a:latin typeface="Calibri" panose="020F0502020204030204" pitchFamily="34" charset="0"/>
              </a:rPr>
              <a:t>App </a:t>
            </a:r>
            <a:r>
              <a:rPr lang="en-US" sz="1050" dirty="0">
                <a:solidFill>
                  <a:schemeClr val="tx2"/>
                </a:solidFill>
                <a:latin typeface="Calibri" panose="020F0502020204030204" pitchFamily="34" charset="0"/>
              </a:rPr>
              <a:t>to get  estimation for the solution based on Key intents/notes as technologies </a:t>
            </a:r>
            <a:endParaRPr lang="en-US" sz="1050" dirty="0" smtClean="0">
              <a:solidFill>
                <a:schemeClr val="tx2"/>
              </a:solidFill>
              <a:latin typeface="Calibri" panose="020F0502020204030204" pitchFamily="34" charset="0"/>
            </a:endParaRPr>
          </a:p>
          <a:p>
            <a:pPr marL="171450" indent="-171450">
              <a:buFont typeface="Arial" panose="020B0604020202020204" pitchFamily="34" charset="0"/>
              <a:buChar char="•"/>
            </a:pPr>
            <a:r>
              <a:rPr lang="en-US" sz="1050" dirty="0" smtClean="0">
                <a:solidFill>
                  <a:schemeClr val="tx2"/>
                </a:solidFill>
                <a:latin typeface="Calibri" panose="020F0502020204030204" pitchFamily="34" charset="0"/>
              </a:rPr>
              <a:t>Applying </a:t>
            </a:r>
            <a:r>
              <a:rPr lang="en-US" sz="1050" dirty="0">
                <a:solidFill>
                  <a:schemeClr val="tx2"/>
                </a:solidFill>
                <a:latin typeface="Calibri" panose="020F0502020204030204" pitchFamily="34" charset="0"/>
              </a:rPr>
              <a:t>Natural language processing and use trained model based on previous </a:t>
            </a:r>
            <a:r>
              <a:rPr lang="en-US" sz="1050" dirty="0" smtClean="0">
                <a:solidFill>
                  <a:schemeClr val="tx2"/>
                </a:solidFill>
                <a:latin typeface="Calibri" panose="020F0502020204030204" pitchFamily="34" charset="0"/>
              </a:rPr>
              <a:t>engagements</a:t>
            </a:r>
          </a:p>
          <a:p>
            <a:endParaRPr lang="en-US" sz="1100" b="1" u="sng" dirty="0" smtClean="0">
              <a:solidFill>
                <a:schemeClr val="tx2"/>
              </a:solidFill>
              <a:latin typeface="Calibri" panose="020F0502020204030204" pitchFamily="34" charset="0"/>
            </a:endParaRPr>
          </a:p>
          <a:p>
            <a:r>
              <a:rPr lang="en-US" sz="1100" b="1" u="sng" dirty="0" smtClean="0">
                <a:solidFill>
                  <a:schemeClr val="tx2"/>
                </a:solidFill>
                <a:latin typeface="Calibri" panose="020F0502020204030204" pitchFamily="34" charset="0"/>
              </a:rPr>
              <a:t>Advantages</a:t>
            </a:r>
            <a:endParaRPr lang="en-US" sz="1100" b="1" u="sng" dirty="0">
              <a:solidFill>
                <a:schemeClr val="tx2"/>
              </a:solidFill>
              <a:latin typeface="Calibri" panose="020F0502020204030204" pitchFamily="34" charset="0"/>
            </a:endParaRP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Natural </a:t>
            </a:r>
            <a:r>
              <a:rPr lang="en-US" sz="900" dirty="0">
                <a:solidFill>
                  <a:schemeClr val="tx2"/>
                </a:solidFill>
                <a:latin typeface="Calibri" panose="020F0502020204030204" pitchFamily="34" charset="0"/>
              </a:rPr>
              <a:t>language processing of problem statement and involved parties for integration in to get the estimations.</a:t>
            </a: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Time </a:t>
            </a:r>
            <a:r>
              <a:rPr lang="en-US" sz="900" dirty="0">
                <a:solidFill>
                  <a:schemeClr val="tx2"/>
                </a:solidFill>
                <a:latin typeface="Calibri" panose="020F0502020204030204" pitchFamily="34" charset="0"/>
              </a:rPr>
              <a:t>Saving to get </a:t>
            </a:r>
            <a:r>
              <a:rPr lang="en-US" sz="900" dirty="0" smtClean="0">
                <a:solidFill>
                  <a:schemeClr val="tx2"/>
                </a:solidFill>
                <a:latin typeface="Calibri" panose="020F0502020204030204" pitchFamily="34" charset="0"/>
              </a:rPr>
              <a:t>estimations. Self </a:t>
            </a:r>
            <a:r>
              <a:rPr lang="en-US" sz="900" dirty="0">
                <a:solidFill>
                  <a:schemeClr val="tx2"/>
                </a:solidFill>
                <a:latin typeface="Calibri" panose="020F0502020204030204" pitchFamily="34" charset="0"/>
              </a:rPr>
              <a:t>learning model for new type of connectors/protocols</a:t>
            </a: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Provides </a:t>
            </a:r>
            <a:r>
              <a:rPr lang="en-US" sz="900" dirty="0">
                <a:solidFill>
                  <a:schemeClr val="tx2"/>
                </a:solidFill>
                <a:latin typeface="Calibri" panose="020F0502020204030204" pitchFamily="34" charset="0"/>
              </a:rPr>
              <a:t>estimations with confidence level to </a:t>
            </a:r>
            <a:r>
              <a:rPr lang="en-US" sz="900" dirty="0" smtClean="0">
                <a:solidFill>
                  <a:schemeClr val="tx2"/>
                </a:solidFill>
                <a:latin typeface="Calibri" panose="020F0502020204030204" pitchFamily="34" charset="0"/>
              </a:rPr>
              <a:t>decide. Easy </a:t>
            </a:r>
            <a:r>
              <a:rPr lang="en-US" sz="900" dirty="0">
                <a:solidFill>
                  <a:schemeClr val="tx2"/>
                </a:solidFill>
                <a:latin typeface="Calibri" panose="020F0502020204030204" pitchFamily="34" charset="0"/>
              </a:rPr>
              <a:t>extendable model for new technologies with updated training </a:t>
            </a:r>
            <a:r>
              <a:rPr lang="en-US" sz="900" dirty="0" smtClean="0">
                <a:solidFill>
                  <a:schemeClr val="tx2"/>
                </a:solidFill>
                <a:latin typeface="Calibri" panose="020F0502020204030204" pitchFamily="34" charset="0"/>
              </a:rPr>
              <a:t>models</a:t>
            </a: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Validation of Estimations is feasible </a:t>
            </a:r>
          </a:p>
          <a:p>
            <a:pPr marL="171450" indent="-171450">
              <a:buFont typeface="Arial" panose="020B0604020202020204" pitchFamily="34" charset="0"/>
              <a:buChar char="•"/>
            </a:pPr>
            <a:endParaRPr lang="en-US" sz="900" dirty="0">
              <a:solidFill>
                <a:schemeClr val="tx2"/>
              </a:solidFill>
              <a:latin typeface="Calibri" panose="020F0502020204030204" pitchFamily="34" charset="0"/>
            </a:endParaRPr>
          </a:p>
          <a:p>
            <a:endParaRPr lang="en-US" sz="1100" dirty="0" smtClean="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p:txBody>
      </p:sp>
    </p:spTree>
    <p:extLst>
      <p:ext uri="{BB962C8B-B14F-4D97-AF65-F5344CB8AC3E}">
        <p14:creationId xmlns:p14="http://schemas.microsoft.com/office/powerpoint/2010/main" val="88757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Augmented Estimation – Story Line</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5</a:t>
            </a:fld>
            <a:endParaRPr lang="en-US" dirty="0"/>
          </a:p>
        </p:txBody>
      </p:sp>
      <p:sp>
        <p:nvSpPr>
          <p:cNvPr id="4" name="Rectangle 3"/>
          <p:cNvSpPr/>
          <p:nvPr/>
        </p:nvSpPr>
        <p:spPr>
          <a:xfrm>
            <a:off x="505838" y="880390"/>
            <a:ext cx="8356060" cy="367120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lvl="0" defTabSz="914400" eaLnBrk="0" fontAlgn="base" hangingPunct="0">
              <a:spcBef>
                <a:spcPct val="0"/>
              </a:spcBef>
              <a:spcAft>
                <a:spcPct val="0"/>
              </a:spcAft>
            </a:pPr>
            <a:endParaRPr lang="en-US" altLang="en-US" sz="1400" dirty="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alt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altLang="en-US" sz="1400" dirty="0">
              <a:solidFill>
                <a:srgbClr val="111111"/>
              </a:solidFill>
              <a:latin typeface="Helvetica" panose="020B0604020202020204" pitchFamily="34" charset="0"/>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smtClean="0">
              <a:solidFill>
                <a:srgbClr val="111111"/>
              </a:solidFill>
              <a:latin typeface="+mj-lt"/>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a:solidFill>
                <a:srgbClr val="111111"/>
              </a:solidFill>
              <a:latin typeface="+mj-lt"/>
            </a:endParaRPr>
          </a:p>
          <a:p>
            <a:pPr marL="171450" indent="-171450" defTabSz="914400" eaLnBrk="0" fontAlgn="base" hangingPunct="0">
              <a:spcBef>
                <a:spcPct val="0"/>
              </a:spcBef>
              <a:spcAft>
                <a:spcPct val="0"/>
              </a:spcAft>
              <a:buFont typeface="Wingdings" panose="05000000000000000000" pitchFamily="2" charset="2"/>
              <a:buChar char="Ø"/>
            </a:pPr>
            <a:endParaRPr lang="en-US" altLang="en-US" sz="1200" dirty="0" smtClean="0">
              <a:solidFill>
                <a:srgbClr val="111111"/>
              </a:solidFill>
              <a:latin typeface="+mj-lt"/>
            </a:endParaRPr>
          </a:p>
          <a:p>
            <a:pPr lvl="0" defTabSz="914400" eaLnBrk="0" fontAlgn="base" hangingPunct="0">
              <a:spcBef>
                <a:spcPct val="0"/>
              </a:spcBef>
              <a:spcAft>
                <a:spcPct val="0"/>
              </a:spcAft>
              <a:buFontTx/>
              <a:buChar char="•"/>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a:solidFill>
                <a:srgbClr val="111111"/>
              </a:solidFill>
              <a:latin typeface="Helvetica" panose="020B0604020202020204" pitchFamily="34" charset="0"/>
            </a:endParaRPr>
          </a:p>
          <a:p>
            <a:pPr lvl="0" defTabSz="914400" eaLnBrk="0" fontAlgn="base" hangingPunct="0">
              <a:spcBef>
                <a:spcPct val="0"/>
              </a:spcBef>
              <a:spcAft>
                <a:spcPct val="0"/>
              </a:spcAft>
            </a:pPr>
            <a:endParaRPr lang="en-US" sz="1400" dirty="0" smtClean="0">
              <a:solidFill>
                <a:srgbClr val="111111"/>
              </a:solidFill>
              <a:latin typeface="Helvetica" panose="020B0604020202020204" pitchFamily="34" charset="0"/>
            </a:endParaRPr>
          </a:p>
          <a:p>
            <a:pPr lvl="0" defTabSz="914400" eaLnBrk="0" fontAlgn="base" hangingPunct="0">
              <a:spcBef>
                <a:spcPct val="0"/>
              </a:spcBef>
              <a:spcAft>
                <a:spcPct val="0"/>
              </a:spcAft>
              <a:buFontTx/>
              <a:buChar char="•"/>
            </a:pPr>
            <a:endParaRPr lang="en-US" dirty="0"/>
          </a:p>
        </p:txBody>
      </p:sp>
      <p:sp>
        <p:nvSpPr>
          <p:cNvPr id="6" name="Rectangle 2"/>
          <p:cNvSpPr>
            <a:spLocks noChangeArrowheads="1"/>
          </p:cNvSpPr>
          <p:nvPr/>
        </p:nvSpPr>
        <p:spPr bwMode="auto">
          <a:xfrm>
            <a:off x="0" y="54044"/>
            <a:ext cx="65" cy="349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Line Callout 3 (Accent Bar) 7"/>
          <p:cNvSpPr/>
          <p:nvPr/>
        </p:nvSpPr>
        <p:spPr>
          <a:xfrm>
            <a:off x="1847659" y="1134853"/>
            <a:ext cx="1420238" cy="1079770"/>
          </a:xfrm>
          <a:prstGeom prst="accentCallout3">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2"/>
                </a:solidFill>
                <a:latin typeface="Calibri" panose="020F0502020204030204" pitchFamily="34" charset="0"/>
              </a:rPr>
              <a:t>Can you provide </a:t>
            </a:r>
            <a:r>
              <a:rPr lang="en-US" sz="1100" u="sng" dirty="0" smtClean="0">
                <a:solidFill>
                  <a:schemeClr val="tx2"/>
                </a:solidFill>
                <a:latin typeface="Calibri" panose="020F0502020204030204" pitchFamily="34" charset="0"/>
              </a:rPr>
              <a:t>estimations </a:t>
            </a:r>
            <a:r>
              <a:rPr lang="en-US" sz="1100" dirty="0" smtClean="0">
                <a:solidFill>
                  <a:schemeClr val="tx2"/>
                </a:solidFill>
                <a:latin typeface="Calibri" panose="020F0502020204030204" pitchFamily="34" charset="0"/>
              </a:rPr>
              <a:t>for </a:t>
            </a:r>
            <a:r>
              <a:rPr lang="en-US" sz="1100" u="sng" dirty="0" smtClean="0">
                <a:solidFill>
                  <a:schemeClr val="tx2"/>
                </a:solidFill>
                <a:latin typeface="Calibri" panose="020F0502020204030204" pitchFamily="34" charset="0"/>
              </a:rPr>
              <a:t>file transfer </a:t>
            </a:r>
            <a:r>
              <a:rPr lang="en-US" sz="1100" dirty="0" smtClean="0">
                <a:solidFill>
                  <a:schemeClr val="tx2"/>
                </a:solidFill>
                <a:latin typeface="Calibri" panose="020F0502020204030204" pitchFamily="34" charset="0"/>
              </a:rPr>
              <a:t>from </a:t>
            </a:r>
            <a:r>
              <a:rPr lang="en-US" sz="1100" u="sng" dirty="0" smtClean="0">
                <a:solidFill>
                  <a:schemeClr val="tx2"/>
                </a:solidFill>
                <a:latin typeface="Calibri" panose="020F0502020204030204" pitchFamily="34" charset="0"/>
              </a:rPr>
              <a:t>source XYZ</a:t>
            </a:r>
            <a:r>
              <a:rPr lang="en-US" sz="1100" dirty="0" smtClean="0">
                <a:solidFill>
                  <a:schemeClr val="tx2"/>
                </a:solidFill>
                <a:latin typeface="Calibri" panose="020F0502020204030204" pitchFamily="34" charset="0"/>
              </a:rPr>
              <a:t> to </a:t>
            </a:r>
            <a:r>
              <a:rPr lang="en-US" sz="1100" u="sng" dirty="0" smtClean="0">
                <a:solidFill>
                  <a:schemeClr val="tx2"/>
                </a:solidFill>
                <a:latin typeface="Calibri" panose="020F0502020204030204" pitchFamily="34" charset="0"/>
              </a:rPr>
              <a:t>target ABC?</a:t>
            </a:r>
            <a:endParaRPr lang="en-US" sz="1100" u="sng" dirty="0">
              <a:solidFill>
                <a:schemeClr val="tx2"/>
              </a:solidFill>
              <a:latin typeface="Calibri" panose="020F0502020204030204" pitchFamily="34" charset="0"/>
            </a:endParaRPr>
          </a:p>
        </p:txBody>
      </p:sp>
      <p:sp>
        <p:nvSpPr>
          <p:cNvPr id="9" name="Equal 8"/>
          <p:cNvSpPr/>
          <p:nvPr/>
        </p:nvSpPr>
        <p:spPr>
          <a:xfrm>
            <a:off x="3248788" y="1625425"/>
            <a:ext cx="408561" cy="215985"/>
          </a:xfrm>
          <a:prstGeom prst="mathEqual">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3511434" y="1469782"/>
            <a:ext cx="291830" cy="476656"/>
          </a:xfrm>
          <a:prstGeom prst="chevr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7261985" y="1564708"/>
            <a:ext cx="1492098" cy="430887"/>
          </a:xfrm>
          <a:prstGeom prst="rect">
            <a:avLst/>
          </a:prstGeom>
          <a:noFill/>
        </p:spPr>
        <p:txBody>
          <a:bodyPr wrap="square" rtlCol="0">
            <a:spAutoFit/>
          </a:bodyPr>
          <a:lstStyle/>
          <a:p>
            <a:r>
              <a:rPr lang="en-US" sz="1100" dirty="0" smtClean="0">
                <a:latin typeface="Calibri" panose="020F0502020204030204" pitchFamily="34" charset="0"/>
              </a:rPr>
              <a:t>Training Key Words</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Estimation</a:t>
            </a:r>
            <a:endParaRPr lang="en-US" sz="1100" dirty="0">
              <a:solidFill>
                <a:schemeClr val="tx2"/>
              </a:solidFill>
              <a:latin typeface="Calibri" panose="020F0502020204030204" pitchFamily="34" charset="0"/>
            </a:endParaRPr>
          </a:p>
        </p:txBody>
      </p:sp>
      <p:sp>
        <p:nvSpPr>
          <p:cNvPr id="20" name="TextBox 19"/>
          <p:cNvSpPr txBox="1"/>
          <p:nvPr/>
        </p:nvSpPr>
        <p:spPr>
          <a:xfrm>
            <a:off x="7293455" y="1865948"/>
            <a:ext cx="1492098" cy="430887"/>
          </a:xfrm>
          <a:prstGeom prst="rect">
            <a:avLst/>
          </a:prstGeom>
          <a:noFill/>
        </p:spPr>
        <p:txBody>
          <a:bodyPr wrap="square" rtlCol="0">
            <a:spAutoFit/>
          </a:bodyPr>
          <a:lstStyle/>
          <a:p>
            <a:r>
              <a:rPr lang="en-US" sz="1100" dirty="0" smtClean="0">
                <a:latin typeface="Calibri" panose="020F0502020204030204" pitchFamily="34" charset="0"/>
              </a:rPr>
              <a:t>Intent Key Words</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File Transfer</a:t>
            </a:r>
            <a:endParaRPr lang="en-US" sz="1100" dirty="0">
              <a:solidFill>
                <a:schemeClr val="tx2"/>
              </a:solidFill>
              <a:latin typeface="Calibri" panose="020F0502020204030204" pitchFamily="34" charset="0"/>
            </a:endParaRPr>
          </a:p>
        </p:txBody>
      </p:sp>
      <p:sp>
        <p:nvSpPr>
          <p:cNvPr id="12" name="Rectangle 11"/>
          <p:cNvSpPr/>
          <p:nvPr/>
        </p:nvSpPr>
        <p:spPr>
          <a:xfrm>
            <a:off x="5841632" y="1164454"/>
            <a:ext cx="885218" cy="46097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schemeClr val="tx2"/>
                </a:solidFill>
                <a:latin typeface="Calibri" panose="020F0502020204030204" pitchFamily="34" charset="0"/>
              </a:rPr>
              <a:t>NLP</a:t>
            </a:r>
          </a:p>
          <a:p>
            <a:pPr algn="ctr"/>
            <a:r>
              <a:rPr lang="en-US" sz="900" dirty="0" smtClean="0">
                <a:solidFill>
                  <a:schemeClr val="tx2"/>
                </a:solidFill>
                <a:latin typeface="Calibri" panose="020F0502020204030204" pitchFamily="34" charset="0"/>
              </a:rPr>
              <a:t>Extracts keywords</a:t>
            </a:r>
            <a:endParaRPr lang="en-US" sz="900" dirty="0">
              <a:solidFill>
                <a:schemeClr val="tx2"/>
              </a:solidFill>
              <a:latin typeface="Calibri" panose="020F0502020204030204" pitchFamily="34" charset="0"/>
            </a:endParaRPr>
          </a:p>
        </p:txBody>
      </p:sp>
      <p:sp>
        <p:nvSpPr>
          <p:cNvPr id="14" name="Right Brace 13"/>
          <p:cNvSpPr/>
          <p:nvPr/>
        </p:nvSpPr>
        <p:spPr>
          <a:xfrm>
            <a:off x="1275422" y="1301088"/>
            <a:ext cx="223736" cy="739302"/>
          </a:xfrm>
          <a:prstGeom prst="rightBrace">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a:latin typeface="Calibri" panose="020F0502020204030204" pitchFamily="34" charset="0"/>
            </a:endParaRPr>
          </a:p>
        </p:txBody>
      </p:sp>
      <p:sp>
        <p:nvSpPr>
          <p:cNvPr id="21" name="TextBox 20"/>
          <p:cNvSpPr txBox="1"/>
          <p:nvPr/>
        </p:nvSpPr>
        <p:spPr>
          <a:xfrm>
            <a:off x="573197" y="1345501"/>
            <a:ext cx="1147864" cy="646331"/>
          </a:xfrm>
          <a:prstGeom prst="rect">
            <a:avLst/>
          </a:prstGeom>
          <a:noFill/>
        </p:spPr>
        <p:txBody>
          <a:bodyPr wrap="square" rtlCol="0">
            <a:spAutoFit/>
          </a:bodyPr>
          <a:lstStyle/>
          <a:p>
            <a:pPr marL="171450" indent="-171450">
              <a:buFont typeface="Arial" panose="020B0604020202020204" pitchFamily="34" charset="0"/>
              <a:buChar char="•"/>
            </a:pPr>
            <a:r>
              <a:rPr lang="en-US" sz="900" dirty="0" err="1" smtClean="0">
                <a:solidFill>
                  <a:schemeClr val="tx2"/>
                </a:solidFill>
                <a:latin typeface="Calibri" panose="020F0502020204030204" pitchFamily="34" charset="0"/>
              </a:rPr>
              <a:t>ChatBot</a:t>
            </a:r>
            <a:endParaRPr lang="en-US" sz="900" dirty="0" smtClean="0">
              <a:solidFill>
                <a:schemeClr val="tx2"/>
              </a:solidFill>
              <a:latin typeface="Calibri" panose="020F0502020204030204" pitchFamily="34" charset="0"/>
            </a:endParaRP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Email</a:t>
            </a: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Template</a:t>
            </a:r>
          </a:p>
          <a:p>
            <a:pPr marL="171450" indent="-171450">
              <a:buFont typeface="Arial" panose="020B0604020202020204" pitchFamily="34" charset="0"/>
              <a:buChar char="•"/>
            </a:pPr>
            <a:r>
              <a:rPr lang="en-US" sz="900" dirty="0" smtClean="0">
                <a:solidFill>
                  <a:schemeClr val="tx2"/>
                </a:solidFill>
                <a:latin typeface="Calibri" panose="020F0502020204030204" pitchFamily="34" charset="0"/>
              </a:rPr>
              <a:t>Excel</a:t>
            </a:r>
            <a:endParaRPr lang="en-US" sz="900" dirty="0">
              <a:solidFill>
                <a:schemeClr val="tx2"/>
              </a:solidFill>
              <a:latin typeface="Calibri" panose="020F0502020204030204" pitchFamily="34" charset="0"/>
            </a:endParaRPr>
          </a:p>
        </p:txBody>
      </p:sp>
      <p:sp>
        <p:nvSpPr>
          <p:cNvPr id="22" name="Equal 21"/>
          <p:cNvSpPr/>
          <p:nvPr/>
        </p:nvSpPr>
        <p:spPr>
          <a:xfrm>
            <a:off x="6731231" y="1333198"/>
            <a:ext cx="403283" cy="215985"/>
          </a:xfrm>
          <a:prstGeom prst="mathEqual">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latin typeface="Calibri" panose="020F0502020204030204" pitchFamily="34" charset="0"/>
            </a:endParaRPr>
          </a:p>
        </p:txBody>
      </p:sp>
      <p:sp>
        <p:nvSpPr>
          <p:cNvPr id="23" name="Chevron 22"/>
          <p:cNvSpPr/>
          <p:nvPr/>
        </p:nvSpPr>
        <p:spPr>
          <a:xfrm>
            <a:off x="6992369" y="1177555"/>
            <a:ext cx="288060" cy="476656"/>
          </a:xfrm>
          <a:prstGeom prst="chevr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latin typeface="Calibri" panose="020F0502020204030204" pitchFamily="34" charset="0"/>
            </a:endParaRPr>
          </a:p>
        </p:txBody>
      </p:sp>
      <p:sp>
        <p:nvSpPr>
          <p:cNvPr id="24" name="TextBox 23"/>
          <p:cNvSpPr txBox="1"/>
          <p:nvPr/>
        </p:nvSpPr>
        <p:spPr>
          <a:xfrm>
            <a:off x="7261985" y="1257048"/>
            <a:ext cx="1091381" cy="371628"/>
          </a:xfrm>
          <a:prstGeom prst="rect">
            <a:avLst/>
          </a:prstGeom>
          <a:noFill/>
        </p:spPr>
        <p:txBody>
          <a:bodyPr wrap="square" rtlCol="0">
            <a:spAutoFit/>
          </a:bodyPr>
          <a:lstStyle/>
          <a:p>
            <a:pPr algn="ctr"/>
            <a:r>
              <a:rPr lang="en-US" sz="900" dirty="0" smtClean="0">
                <a:solidFill>
                  <a:schemeClr val="tx2"/>
                </a:solidFill>
                <a:latin typeface="Calibri" panose="020F0502020204030204" pitchFamily="34" charset="0"/>
              </a:rPr>
              <a:t>Intents to search in Estimation Model</a:t>
            </a:r>
            <a:endParaRPr lang="en-US" sz="900" dirty="0">
              <a:solidFill>
                <a:schemeClr val="tx2"/>
              </a:solidFill>
              <a:latin typeface="Calibri" panose="020F0502020204030204" pitchFamily="34" charset="0"/>
            </a:endParaRPr>
          </a:p>
        </p:txBody>
      </p:sp>
      <p:sp>
        <p:nvSpPr>
          <p:cNvPr id="25" name="Flowchart: Magnetic Disk 24"/>
          <p:cNvSpPr/>
          <p:nvPr/>
        </p:nvSpPr>
        <p:spPr>
          <a:xfrm>
            <a:off x="5891980" y="1820276"/>
            <a:ext cx="885218" cy="327506"/>
          </a:xfrm>
          <a:prstGeom prst="flowChartMagneticDisk">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t="100000" r="100000"/>
            </a:path>
            <a:tileRect l="-100000" b="-100000"/>
          </a:gra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2"/>
                </a:solidFill>
                <a:latin typeface="Calibri" panose="020F0502020204030204" pitchFamily="34" charset="0"/>
              </a:rPr>
              <a:t>Trained Set on Intents</a:t>
            </a:r>
          </a:p>
        </p:txBody>
      </p:sp>
      <p:sp>
        <p:nvSpPr>
          <p:cNvPr id="27" name="Up Arrow 26"/>
          <p:cNvSpPr/>
          <p:nvPr/>
        </p:nvSpPr>
        <p:spPr>
          <a:xfrm>
            <a:off x="6201037" y="1643377"/>
            <a:ext cx="223736" cy="243191"/>
          </a:xfrm>
          <a:prstGeom prst="upArrow">
            <a:avLst/>
          </a:prstGeom>
          <a:gradFill flip="none" rotWithShape="1">
            <a:gsLst>
              <a:gs pos="0">
                <a:schemeClr val="accent2">
                  <a:tint val="100000"/>
                  <a:shade val="100000"/>
                  <a:satMod val="130000"/>
                </a:schemeClr>
              </a:gs>
              <a:gs pos="100000">
                <a:schemeClr val="accent2">
                  <a:tint val="50000"/>
                  <a:shade val="100000"/>
                  <a:satMod val="350000"/>
                </a:schemeClr>
              </a:gs>
            </a:gsLst>
            <a:lin ang="16200000" scaled="1"/>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900">
              <a:latin typeface="Calibri" panose="020F0502020204030204" pitchFamily="34" charset="0"/>
            </a:endParaRPr>
          </a:p>
        </p:txBody>
      </p:sp>
      <p:sp>
        <p:nvSpPr>
          <p:cNvPr id="28" name="Rectangle 27"/>
          <p:cNvSpPr/>
          <p:nvPr/>
        </p:nvSpPr>
        <p:spPr>
          <a:xfrm>
            <a:off x="4487263" y="1060324"/>
            <a:ext cx="4282086" cy="1200800"/>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878454" y="1039478"/>
            <a:ext cx="593320" cy="261610"/>
          </a:xfrm>
          <a:prstGeom prst="rect">
            <a:avLst/>
          </a:prstGeom>
          <a:noFill/>
        </p:spPr>
        <p:txBody>
          <a:bodyPr wrap="square" rtlCol="0">
            <a:spAutoFit/>
          </a:bodyPr>
          <a:lstStyle/>
          <a:p>
            <a:r>
              <a:rPr lang="en-US" sz="1100" b="1" dirty="0" smtClean="0">
                <a:solidFill>
                  <a:schemeClr val="tx2"/>
                </a:solidFill>
                <a:latin typeface="Calibri" panose="020F0502020204030204" pitchFamily="34" charset="0"/>
              </a:rPr>
              <a:t>Step 1</a:t>
            </a:r>
            <a:endParaRPr lang="en-US" sz="1100" b="1" dirty="0">
              <a:solidFill>
                <a:schemeClr val="tx2"/>
              </a:solidFill>
              <a:latin typeface="Calibri" panose="020F0502020204030204" pitchFamily="34" charset="0"/>
            </a:endParaRPr>
          </a:p>
        </p:txBody>
      </p:sp>
      <p:sp>
        <p:nvSpPr>
          <p:cNvPr id="30" name="TextBox 29"/>
          <p:cNvSpPr txBox="1"/>
          <p:nvPr/>
        </p:nvSpPr>
        <p:spPr>
          <a:xfrm>
            <a:off x="8251867" y="1061028"/>
            <a:ext cx="593320" cy="261610"/>
          </a:xfrm>
          <a:prstGeom prst="rect">
            <a:avLst/>
          </a:prstGeom>
          <a:noFill/>
        </p:spPr>
        <p:txBody>
          <a:bodyPr wrap="square" rtlCol="0">
            <a:spAutoFit/>
          </a:bodyPr>
          <a:lstStyle/>
          <a:p>
            <a:r>
              <a:rPr lang="en-US" sz="1100" b="1" dirty="0" smtClean="0">
                <a:solidFill>
                  <a:schemeClr val="tx2"/>
                </a:solidFill>
                <a:latin typeface="Calibri" panose="020F0502020204030204" pitchFamily="34" charset="0"/>
              </a:rPr>
              <a:t>Step 2</a:t>
            </a:r>
            <a:endParaRPr lang="en-US" sz="1100" b="1" dirty="0">
              <a:solidFill>
                <a:schemeClr val="tx2"/>
              </a:solidFill>
              <a:latin typeface="Calibri" panose="020F0502020204030204" pitchFamily="34" charset="0"/>
            </a:endParaRPr>
          </a:p>
        </p:txBody>
      </p:sp>
      <p:sp>
        <p:nvSpPr>
          <p:cNvPr id="31" name="Rectangle 30"/>
          <p:cNvSpPr/>
          <p:nvPr/>
        </p:nvSpPr>
        <p:spPr>
          <a:xfrm>
            <a:off x="4492135" y="2301275"/>
            <a:ext cx="4282086" cy="1434145"/>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8281308" y="2242368"/>
            <a:ext cx="593320" cy="261610"/>
          </a:xfrm>
          <a:prstGeom prst="rect">
            <a:avLst/>
          </a:prstGeom>
          <a:noFill/>
        </p:spPr>
        <p:txBody>
          <a:bodyPr wrap="square" rtlCol="0">
            <a:spAutoFit/>
          </a:bodyPr>
          <a:lstStyle/>
          <a:p>
            <a:r>
              <a:rPr lang="en-US" sz="1100" b="1" dirty="0" smtClean="0">
                <a:solidFill>
                  <a:schemeClr val="tx2"/>
                </a:solidFill>
                <a:latin typeface="Calibri" panose="020F0502020204030204" pitchFamily="34" charset="0"/>
              </a:rPr>
              <a:t>Step 3</a:t>
            </a:r>
            <a:endParaRPr lang="en-US" sz="1100" b="1" dirty="0">
              <a:solidFill>
                <a:schemeClr val="tx2"/>
              </a:solidFill>
              <a:latin typeface="Calibri" panose="020F0502020204030204" pitchFamily="34" charset="0"/>
            </a:endParaRPr>
          </a:p>
        </p:txBody>
      </p:sp>
      <p:sp>
        <p:nvSpPr>
          <p:cNvPr id="33" name="TextBox 32"/>
          <p:cNvSpPr txBox="1"/>
          <p:nvPr/>
        </p:nvSpPr>
        <p:spPr>
          <a:xfrm>
            <a:off x="4713206" y="2246835"/>
            <a:ext cx="4691845" cy="261610"/>
          </a:xfrm>
          <a:prstGeom prst="rect">
            <a:avLst/>
          </a:prstGeom>
          <a:noFill/>
        </p:spPr>
        <p:txBody>
          <a:bodyPr wrap="square" rtlCol="0">
            <a:spAutoFit/>
          </a:bodyPr>
          <a:lstStyle/>
          <a:p>
            <a:r>
              <a:rPr lang="en-US" sz="1100" b="1" dirty="0">
                <a:solidFill>
                  <a:schemeClr val="tx2"/>
                </a:solidFill>
                <a:latin typeface="Calibri" panose="020F0502020204030204" pitchFamily="34" charset="0"/>
              </a:rPr>
              <a:t>Covariance Matrix</a:t>
            </a:r>
            <a:r>
              <a:rPr lang="en-US" sz="1100" baseline="30000" dirty="0">
                <a:solidFill>
                  <a:schemeClr val="tx2"/>
                </a:solidFill>
                <a:latin typeface="Calibri" panose="020F0502020204030204" pitchFamily="34" charset="0"/>
              </a:rPr>
              <a:t> </a:t>
            </a:r>
            <a:r>
              <a:rPr lang="en-US" sz="1100" baseline="30000" dirty="0" smtClean="0">
                <a:solidFill>
                  <a:schemeClr val="tx2"/>
                </a:solidFill>
                <a:latin typeface="Calibri" panose="020F0502020204030204" pitchFamily="34" charset="0"/>
              </a:rPr>
              <a:t> </a:t>
            </a:r>
            <a:r>
              <a:rPr lang="en-US" sz="1100" dirty="0" smtClean="0">
                <a:solidFill>
                  <a:schemeClr val="tx2"/>
                </a:solidFill>
                <a:latin typeface="Calibri" panose="020F0502020204030204" pitchFamily="34" charset="0"/>
              </a:rPr>
              <a:t>Obtain EugenVectors and EugenValues</a:t>
            </a:r>
            <a:endParaRPr lang="en-US" sz="1100" dirty="0">
              <a:solidFill>
                <a:schemeClr val="tx2"/>
              </a:solidFill>
              <a:latin typeface="Calibri" panose="020F050202020403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2343877496"/>
              </p:ext>
            </p:extLst>
          </p:nvPr>
        </p:nvGraphicFramePr>
        <p:xfrm>
          <a:off x="4527300" y="2586274"/>
          <a:ext cx="4166374" cy="1051560"/>
        </p:xfrm>
        <a:graphic>
          <a:graphicData uri="http://schemas.openxmlformats.org/drawingml/2006/table">
            <a:tbl>
              <a:tblPr firstRow="1" bandRow="1">
                <a:tableStyleId>{5C22544A-7EE6-4342-B048-85BDC9FD1C3A}</a:tableStyleId>
              </a:tblPr>
              <a:tblGrid>
                <a:gridCol w="708124">
                  <a:extLst>
                    <a:ext uri="{9D8B030D-6E8A-4147-A177-3AD203B41FA5}">
                      <a16:colId xmlns:a16="http://schemas.microsoft.com/office/drawing/2014/main" xmlns="" val="20000"/>
                    </a:ext>
                  </a:extLst>
                </a:gridCol>
                <a:gridCol w="777357">
                  <a:extLst>
                    <a:ext uri="{9D8B030D-6E8A-4147-A177-3AD203B41FA5}">
                      <a16:colId xmlns:a16="http://schemas.microsoft.com/office/drawing/2014/main" xmlns="" val="20001"/>
                    </a:ext>
                  </a:extLst>
                </a:gridCol>
                <a:gridCol w="808664">
                  <a:extLst>
                    <a:ext uri="{9D8B030D-6E8A-4147-A177-3AD203B41FA5}">
                      <a16:colId xmlns:a16="http://schemas.microsoft.com/office/drawing/2014/main" xmlns="" val="20002"/>
                    </a:ext>
                  </a:extLst>
                </a:gridCol>
                <a:gridCol w="861401">
                  <a:extLst>
                    <a:ext uri="{9D8B030D-6E8A-4147-A177-3AD203B41FA5}">
                      <a16:colId xmlns:a16="http://schemas.microsoft.com/office/drawing/2014/main" xmlns="" val="20003"/>
                    </a:ext>
                  </a:extLst>
                </a:gridCol>
                <a:gridCol w="1010828">
                  <a:extLst>
                    <a:ext uri="{9D8B030D-6E8A-4147-A177-3AD203B41FA5}">
                      <a16:colId xmlns:a16="http://schemas.microsoft.com/office/drawing/2014/main" xmlns="" val="20004"/>
                    </a:ext>
                  </a:extLst>
                </a:gridCol>
              </a:tblGrid>
              <a:tr h="0">
                <a:tc>
                  <a:txBody>
                    <a:bodyPr/>
                    <a:lstStyle/>
                    <a:p>
                      <a:r>
                        <a:rPr lang="en-US" sz="700" dirty="0" smtClean="0">
                          <a:solidFill>
                            <a:schemeClr val="tx2"/>
                          </a:solidFill>
                          <a:latin typeface="Calibri" panose="020F0502020204030204" pitchFamily="34" charset="0"/>
                        </a:rPr>
                        <a:t>1. Interface</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2. Complexity</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3.Classification</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4. Operation</a:t>
                      </a:r>
                      <a:r>
                        <a:rPr lang="en-US" sz="700" baseline="0" dirty="0" smtClean="0">
                          <a:solidFill>
                            <a:schemeClr val="tx2"/>
                          </a:solidFill>
                          <a:latin typeface="Calibri" panose="020F0502020204030204" pitchFamily="34" charset="0"/>
                        </a:rPr>
                        <a:t> Type</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5. Pattern</a:t>
                      </a:r>
                      <a:endParaRPr lang="en-US" sz="7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0"/>
                  </a:ext>
                </a:extLst>
              </a:tr>
              <a:tr h="0">
                <a:tc>
                  <a:txBody>
                    <a:bodyPr/>
                    <a:lstStyle/>
                    <a:p>
                      <a:r>
                        <a:rPr lang="en-US" sz="800" dirty="0" smtClean="0">
                          <a:solidFill>
                            <a:schemeClr val="tx2"/>
                          </a:solidFill>
                          <a:latin typeface="Calibri" panose="020F0502020204030204" pitchFamily="34" charset="0"/>
                        </a:rPr>
                        <a:t>File Transfer</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High</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SFTP</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New</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Request/Reply</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1"/>
                  </a:ext>
                </a:extLst>
              </a:tr>
              <a:tr h="0">
                <a:tc>
                  <a:txBody>
                    <a:bodyPr/>
                    <a:lstStyle/>
                    <a:p>
                      <a:r>
                        <a:rPr lang="en-US" sz="800" dirty="0" smtClean="0">
                          <a:solidFill>
                            <a:schemeClr val="tx2"/>
                          </a:solidFill>
                          <a:latin typeface="Calibri" panose="020F0502020204030204" pitchFamily="34" charset="0"/>
                        </a:rPr>
                        <a:t>File Transfer</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Medium</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SFTP</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Reuse</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One Way</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2"/>
                  </a:ext>
                </a:extLst>
              </a:tr>
              <a:tr h="0">
                <a:tc>
                  <a:txBody>
                    <a:bodyPr/>
                    <a:lstStyle/>
                    <a:p>
                      <a:r>
                        <a:rPr lang="en-US" sz="800" dirty="0" smtClean="0">
                          <a:solidFill>
                            <a:schemeClr val="tx2"/>
                          </a:solidFill>
                          <a:latin typeface="Calibri" panose="020F0502020204030204" pitchFamily="34" charset="0"/>
                        </a:rPr>
                        <a:t>DB Adapter</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High</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Oracle</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New</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Transaction</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3"/>
                  </a:ext>
                </a:extLst>
              </a:tr>
              <a:tr h="0">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4"/>
                  </a:ext>
                </a:extLst>
              </a:tr>
            </a:tbl>
          </a:graphicData>
        </a:graphic>
      </p:graphicFrame>
      <p:sp>
        <p:nvSpPr>
          <p:cNvPr id="36" name="Rectangle 35"/>
          <p:cNvSpPr/>
          <p:nvPr/>
        </p:nvSpPr>
        <p:spPr>
          <a:xfrm>
            <a:off x="576740" y="1060324"/>
            <a:ext cx="3876483" cy="1391172"/>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91302" y="2482171"/>
            <a:ext cx="3861921" cy="1992552"/>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3930804" y="2485459"/>
            <a:ext cx="593320" cy="261610"/>
          </a:xfrm>
          <a:prstGeom prst="rect">
            <a:avLst/>
          </a:prstGeom>
          <a:noFill/>
        </p:spPr>
        <p:txBody>
          <a:bodyPr wrap="square" rtlCol="0">
            <a:spAutoFit/>
          </a:bodyPr>
          <a:lstStyle/>
          <a:p>
            <a:r>
              <a:rPr lang="en-US" sz="1100" b="1" dirty="0" smtClean="0">
                <a:solidFill>
                  <a:schemeClr val="tx2"/>
                </a:solidFill>
                <a:latin typeface="Calibri" panose="020F0502020204030204" pitchFamily="34" charset="0"/>
              </a:rPr>
              <a:t>Step 4</a:t>
            </a:r>
            <a:endParaRPr lang="en-US" sz="1100" b="1" dirty="0">
              <a:solidFill>
                <a:schemeClr val="tx2"/>
              </a:solidFill>
              <a:latin typeface="Calibri" panose="020F0502020204030204" pitchFamily="34" charset="0"/>
            </a:endParaRPr>
          </a:p>
        </p:txBody>
      </p:sp>
      <p:sp>
        <p:nvSpPr>
          <p:cNvPr id="39" name="TextBox 38"/>
          <p:cNvSpPr txBox="1"/>
          <p:nvPr/>
        </p:nvSpPr>
        <p:spPr>
          <a:xfrm>
            <a:off x="661481" y="2519583"/>
            <a:ext cx="3269323" cy="369332"/>
          </a:xfrm>
          <a:prstGeom prst="rect">
            <a:avLst/>
          </a:prstGeom>
          <a:noFill/>
        </p:spPr>
        <p:txBody>
          <a:bodyPr wrap="square" rtlCol="0">
            <a:spAutoFit/>
          </a:bodyPr>
          <a:lstStyle/>
          <a:p>
            <a:r>
              <a:rPr lang="en-US" sz="900" dirty="0" smtClean="0">
                <a:solidFill>
                  <a:schemeClr val="tx2"/>
                </a:solidFill>
                <a:latin typeface="Calibri" panose="020F0502020204030204" pitchFamily="34" charset="0"/>
              </a:rPr>
              <a:t>X</a:t>
            </a:r>
            <a:r>
              <a:rPr lang="en-US" sz="900" baseline="30000" dirty="0" smtClean="0">
                <a:solidFill>
                  <a:schemeClr val="tx2"/>
                </a:solidFill>
                <a:latin typeface="Calibri" panose="020F0502020204030204" pitchFamily="34" charset="0"/>
              </a:rPr>
              <a:t>t </a:t>
            </a:r>
            <a:r>
              <a:rPr lang="en-US" sz="900" dirty="0" smtClean="0">
                <a:solidFill>
                  <a:schemeClr val="tx2"/>
                </a:solidFill>
                <a:latin typeface="Calibri" panose="020F0502020204030204" pitchFamily="34" charset="0"/>
              </a:rPr>
              <a:t>=&gt; {X1,X2,X3,X4,X5} =     =&gt; {Interface name, Complexity, Classification, Operation Type, Pattern}  </a:t>
            </a:r>
            <a:r>
              <a:rPr lang="en-US" sz="900" b="1" dirty="0" smtClean="0">
                <a:solidFill>
                  <a:schemeClr val="tx2"/>
                </a:solidFill>
                <a:latin typeface="Calibri" panose="020F0502020204030204" pitchFamily="34" charset="0"/>
              </a:rPr>
              <a:t>Covariance Matrix</a:t>
            </a:r>
            <a:r>
              <a:rPr lang="en-US" sz="900" baseline="30000" dirty="0" smtClean="0">
                <a:solidFill>
                  <a:schemeClr val="tx2"/>
                </a:solidFill>
                <a:latin typeface="Calibri" panose="020F0502020204030204" pitchFamily="34" charset="0"/>
              </a:rPr>
              <a:t> </a:t>
            </a:r>
            <a:endParaRPr lang="en-US" sz="1100" baseline="30000" dirty="0" smtClean="0">
              <a:latin typeface="Calibri" panose="020F0502020204030204" pitchFamily="34" charset="0"/>
            </a:endParaRPr>
          </a:p>
        </p:txBody>
      </p:sp>
      <p:pic>
        <p:nvPicPr>
          <p:cNvPr id="41" name="Picture 40"/>
          <p:cNvPicPr>
            <a:picLocks noChangeAspect="1"/>
          </p:cNvPicPr>
          <p:nvPr/>
        </p:nvPicPr>
        <p:blipFill>
          <a:blip r:embed="rId2"/>
          <a:stretch>
            <a:fillRect/>
          </a:stretch>
        </p:blipFill>
        <p:spPr>
          <a:xfrm>
            <a:off x="661481" y="2837062"/>
            <a:ext cx="3380254" cy="380651"/>
          </a:xfrm>
          <a:prstGeom prst="rect">
            <a:avLst/>
          </a:prstGeom>
        </p:spPr>
      </p:pic>
      <p:graphicFrame>
        <p:nvGraphicFramePr>
          <p:cNvPr id="42" name="Table 41"/>
          <p:cNvGraphicFramePr>
            <a:graphicFrameLocks noGrp="1"/>
          </p:cNvGraphicFramePr>
          <p:nvPr>
            <p:extLst>
              <p:ext uri="{D42A27DB-BD31-4B8C-83A1-F6EECF244321}">
                <p14:modId xmlns:p14="http://schemas.microsoft.com/office/powerpoint/2010/main" val="1897406256"/>
              </p:ext>
            </p:extLst>
          </p:nvPr>
        </p:nvGraphicFramePr>
        <p:xfrm>
          <a:off x="714878" y="3250184"/>
          <a:ext cx="3326857" cy="838200"/>
        </p:xfrm>
        <a:graphic>
          <a:graphicData uri="http://schemas.openxmlformats.org/drawingml/2006/table">
            <a:tbl>
              <a:tblPr firstRow="1" bandRow="1">
                <a:tableStyleId>{5C22544A-7EE6-4342-B048-85BDC9FD1C3A}</a:tableStyleId>
              </a:tblPr>
              <a:tblGrid>
                <a:gridCol w="345924">
                  <a:extLst>
                    <a:ext uri="{9D8B030D-6E8A-4147-A177-3AD203B41FA5}">
                      <a16:colId xmlns:a16="http://schemas.microsoft.com/office/drawing/2014/main" xmlns="" val="20000"/>
                    </a:ext>
                  </a:extLst>
                </a:gridCol>
                <a:gridCol w="828145">
                  <a:extLst>
                    <a:ext uri="{9D8B030D-6E8A-4147-A177-3AD203B41FA5}">
                      <a16:colId xmlns:a16="http://schemas.microsoft.com/office/drawing/2014/main" xmlns="" val="20001"/>
                    </a:ext>
                  </a:extLst>
                </a:gridCol>
                <a:gridCol w="644429">
                  <a:extLst>
                    <a:ext uri="{9D8B030D-6E8A-4147-A177-3AD203B41FA5}">
                      <a16:colId xmlns:a16="http://schemas.microsoft.com/office/drawing/2014/main" xmlns="" val="20002"/>
                    </a:ext>
                  </a:extLst>
                </a:gridCol>
                <a:gridCol w="670383">
                  <a:extLst>
                    <a:ext uri="{9D8B030D-6E8A-4147-A177-3AD203B41FA5}">
                      <a16:colId xmlns:a16="http://schemas.microsoft.com/office/drawing/2014/main" xmlns="" val="20003"/>
                    </a:ext>
                  </a:extLst>
                </a:gridCol>
                <a:gridCol w="837976">
                  <a:extLst>
                    <a:ext uri="{9D8B030D-6E8A-4147-A177-3AD203B41FA5}">
                      <a16:colId xmlns:a16="http://schemas.microsoft.com/office/drawing/2014/main" xmlns="" val="20004"/>
                    </a:ext>
                  </a:extLst>
                </a:gridCol>
              </a:tblGrid>
              <a:tr h="0">
                <a:tc rowSpan="4">
                  <a:txBody>
                    <a:bodyPr/>
                    <a:lstStyle/>
                    <a:p>
                      <a:r>
                        <a:rPr lang="en-US" sz="700" dirty="0" smtClean="0">
                          <a:solidFill>
                            <a:schemeClr val="tx2"/>
                          </a:solidFill>
                          <a:latin typeface="Calibri" panose="020F0502020204030204" pitchFamily="34" charset="0"/>
                        </a:rPr>
                        <a:t>Eugen Vector</a:t>
                      </a:r>
                      <a:endParaRPr lang="en-US" sz="700" dirty="0">
                        <a:solidFill>
                          <a:schemeClr val="tx2"/>
                        </a:solidFill>
                        <a:latin typeface="Calibri" panose="020F0502020204030204" pitchFamily="34" charset="0"/>
                      </a:endParaRPr>
                    </a:p>
                  </a:txBody>
                  <a:tcPr vert="vert270"/>
                </a:tc>
                <a:tc>
                  <a:txBody>
                    <a:bodyPr/>
                    <a:lstStyle/>
                    <a:p>
                      <a:r>
                        <a:rPr lang="en-US" sz="700" dirty="0" smtClean="0">
                          <a:solidFill>
                            <a:schemeClr val="tx2"/>
                          </a:solidFill>
                          <a:latin typeface="Calibri" panose="020F0502020204030204" pitchFamily="34" charset="0"/>
                        </a:rPr>
                        <a:t>Interface</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Complexity</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Classification</a:t>
                      </a:r>
                      <a:endParaRPr lang="en-US" sz="700" dirty="0">
                        <a:solidFill>
                          <a:schemeClr val="tx2"/>
                        </a:solidFill>
                        <a:latin typeface="Calibri" panose="020F0502020204030204" pitchFamily="34" charset="0"/>
                      </a:endParaRPr>
                    </a:p>
                  </a:txBody>
                  <a:tcPr/>
                </a:tc>
                <a:tc>
                  <a:txBody>
                    <a:bodyPr/>
                    <a:lstStyle/>
                    <a:p>
                      <a:r>
                        <a:rPr lang="en-US" sz="700" dirty="0" smtClean="0">
                          <a:solidFill>
                            <a:schemeClr val="tx2"/>
                          </a:solidFill>
                          <a:latin typeface="Calibri" panose="020F0502020204030204" pitchFamily="34" charset="0"/>
                        </a:rPr>
                        <a:t>Format</a:t>
                      </a:r>
                      <a:endParaRPr lang="en-US" sz="7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0"/>
                  </a:ext>
                </a:extLst>
              </a:tr>
              <a:tr h="0">
                <a:tc vMerge="1">
                  <a:txBody>
                    <a:bodyPr/>
                    <a:lstStyle/>
                    <a:p>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File Transfer</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High</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SFTP</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SOAP-XML</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1"/>
                  </a:ext>
                </a:extLst>
              </a:tr>
              <a:tr h="0">
                <a:tc vMerge="1">
                  <a:txBody>
                    <a:bodyPr/>
                    <a:lstStyle/>
                    <a:p>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File Transfer</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Medium</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SFTP</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CSV</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2"/>
                  </a:ext>
                </a:extLst>
              </a:tr>
              <a:tr h="0">
                <a:tc vMerge="1">
                  <a:txBody>
                    <a:bodyPr/>
                    <a:lstStyle/>
                    <a:p>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tc>
                  <a:txBody>
                    <a:bodyPr/>
                    <a:lstStyle/>
                    <a:p>
                      <a:r>
                        <a:rPr lang="en-US" sz="800" dirty="0" smtClean="0">
                          <a:solidFill>
                            <a:schemeClr val="tx2"/>
                          </a:solidFill>
                          <a:latin typeface="Calibri" panose="020F0502020204030204" pitchFamily="34" charset="0"/>
                        </a:rPr>
                        <a:t>…</a:t>
                      </a:r>
                      <a:endParaRPr lang="en-US" sz="800" dirty="0">
                        <a:solidFill>
                          <a:schemeClr val="tx2"/>
                        </a:solidFill>
                        <a:latin typeface="Calibri" panose="020F0502020204030204" pitchFamily="34" charset="0"/>
                      </a:endParaRPr>
                    </a:p>
                  </a:txBody>
                  <a:tcPr/>
                </a:tc>
                <a:extLst>
                  <a:ext uri="{0D108BD9-81ED-4DB2-BD59-A6C34878D82A}">
                    <a16:rowId xmlns:a16="http://schemas.microsoft.com/office/drawing/2014/main" xmlns="" val="10003"/>
                  </a:ext>
                </a:extLst>
              </a:tr>
            </a:tbl>
          </a:graphicData>
        </a:graphic>
      </p:graphicFrame>
      <p:sp>
        <p:nvSpPr>
          <p:cNvPr id="43" name="TextBox 42"/>
          <p:cNvSpPr txBox="1"/>
          <p:nvPr/>
        </p:nvSpPr>
        <p:spPr>
          <a:xfrm>
            <a:off x="714878" y="4088384"/>
            <a:ext cx="3326857" cy="369332"/>
          </a:xfrm>
          <a:prstGeom prst="rect">
            <a:avLst/>
          </a:prstGeom>
          <a:noFill/>
        </p:spPr>
        <p:txBody>
          <a:bodyPr wrap="square" rtlCol="0">
            <a:spAutoFit/>
          </a:bodyPr>
          <a:lstStyle/>
          <a:p>
            <a:r>
              <a:rPr lang="en-US" b="1" dirty="0" smtClean="0"/>
              <a:t>Eugen Value = {5,4,2,4,5}</a:t>
            </a:r>
            <a:endParaRPr lang="en-US" b="1" dirty="0"/>
          </a:p>
        </p:txBody>
      </p:sp>
      <p:sp>
        <p:nvSpPr>
          <p:cNvPr id="44" name="Rectangle 43"/>
          <p:cNvSpPr/>
          <p:nvPr/>
        </p:nvSpPr>
        <p:spPr>
          <a:xfrm>
            <a:off x="5251760" y="3983722"/>
            <a:ext cx="650663" cy="46937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chemeClr val="tx2"/>
                </a:solidFill>
              </a:rPr>
              <a:t>NLP</a:t>
            </a:r>
            <a:endParaRPr lang="en-US" dirty="0">
              <a:solidFill>
                <a:schemeClr val="tx2"/>
              </a:solidFill>
            </a:endParaRPr>
          </a:p>
        </p:txBody>
      </p:sp>
      <p:sp>
        <p:nvSpPr>
          <p:cNvPr id="45" name="Rectangle 44"/>
          <p:cNvSpPr/>
          <p:nvPr/>
        </p:nvSpPr>
        <p:spPr>
          <a:xfrm>
            <a:off x="6989500" y="3983722"/>
            <a:ext cx="792631" cy="46937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2"/>
                </a:solidFill>
              </a:rPr>
              <a:t>PCA</a:t>
            </a:r>
          </a:p>
        </p:txBody>
      </p:sp>
      <p:sp>
        <p:nvSpPr>
          <p:cNvPr id="46" name="TextBox 45"/>
          <p:cNvSpPr txBox="1"/>
          <p:nvPr/>
        </p:nvSpPr>
        <p:spPr>
          <a:xfrm>
            <a:off x="4640033" y="4097499"/>
            <a:ext cx="806633" cy="261610"/>
          </a:xfrm>
          <a:prstGeom prst="rect">
            <a:avLst/>
          </a:prstGeom>
          <a:noFill/>
        </p:spPr>
        <p:txBody>
          <a:bodyPr wrap="square" rtlCol="0">
            <a:spAutoFit/>
          </a:bodyPr>
          <a:lstStyle/>
          <a:p>
            <a:r>
              <a:rPr lang="en-US" sz="1100" dirty="0" smtClean="0">
                <a:solidFill>
                  <a:schemeClr val="tx2"/>
                </a:solidFill>
                <a:latin typeface="Calibri" panose="020F0502020204030204" pitchFamily="34" charset="0"/>
              </a:rPr>
              <a:t>Query </a:t>
            </a:r>
            <a:endParaRPr lang="en-US" sz="1100" dirty="0">
              <a:solidFill>
                <a:schemeClr val="tx2"/>
              </a:solidFill>
              <a:latin typeface="Calibri" panose="020F0502020204030204" pitchFamily="34" charset="0"/>
            </a:endParaRPr>
          </a:p>
        </p:txBody>
      </p:sp>
      <p:sp>
        <p:nvSpPr>
          <p:cNvPr id="47" name="TextBox 46"/>
          <p:cNvSpPr txBox="1"/>
          <p:nvPr/>
        </p:nvSpPr>
        <p:spPr>
          <a:xfrm>
            <a:off x="5917649" y="3979156"/>
            <a:ext cx="806633" cy="507831"/>
          </a:xfrm>
          <a:prstGeom prst="rect">
            <a:avLst/>
          </a:prstGeom>
          <a:noFill/>
        </p:spPr>
        <p:txBody>
          <a:bodyPr wrap="square" rtlCol="0">
            <a:spAutoFit/>
          </a:bodyPr>
          <a:lstStyle/>
          <a:p>
            <a:pPr algn="ctr"/>
            <a:r>
              <a:rPr lang="en-US" sz="900" dirty="0" smtClean="0">
                <a:solidFill>
                  <a:schemeClr val="tx2"/>
                </a:solidFill>
                <a:latin typeface="Calibri" panose="020F0502020204030204" pitchFamily="34" charset="0"/>
              </a:rPr>
              <a:t>Intent from Unstructured Data</a:t>
            </a:r>
            <a:endParaRPr lang="en-US" sz="900" dirty="0">
              <a:solidFill>
                <a:schemeClr val="tx2"/>
              </a:solidFill>
              <a:latin typeface="Calibri" panose="020F0502020204030204" pitchFamily="34" charset="0"/>
            </a:endParaRPr>
          </a:p>
        </p:txBody>
      </p:sp>
      <p:sp>
        <p:nvSpPr>
          <p:cNvPr id="48" name="TextBox 47"/>
          <p:cNvSpPr txBox="1"/>
          <p:nvPr/>
        </p:nvSpPr>
        <p:spPr>
          <a:xfrm>
            <a:off x="7807676" y="3960400"/>
            <a:ext cx="806633" cy="507831"/>
          </a:xfrm>
          <a:prstGeom prst="rect">
            <a:avLst/>
          </a:prstGeom>
          <a:noFill/>
        </p:spPr>
        <p:txBody>
          <a:bodyPr wrap="square" rtlCol="0">
            <a:spAutoFit/>
          </a:bodyPr>
          <a:lstStyle/>
          <a:p>
            <a:pPr algn="ctr"/>
            <a:r>
              <a:rPr lang="en-US" sz="900" dirty="0" smtClean="0">
                <a:solidFill>
                  <a:schemeClr val="tx2"/>
                </a:solidFill>
                <a:latin typeface="Calibri" panose="020F0502020204030204" pitchFamily="34" charset="0"/>
              </a:rPr>
              <a:t>Estimated Values with Confidence</a:t>
            </a:r>
            <a:endParaRPr lang="en-US" sz="900" dirty="0">
              <a:solidFill>
                <a:schemeClr val="tx2"/>
              </a:solidFill>
              <a:latin typeface="Calibri" panose="020F0502020204030204" pitchFamily="34" charset="0"/>
            </a:endParaRPr>
          </a:p>
        </p:txBody>
      </p:sp>
      <p:sp>
        <p:nvSpPr>
          <p:cNvPr id="49" name="Chevron 48"/>
          <p:cNvSpPr/>
          <p:nvPr/>
        </p:nvSpPr>
        <p:spPr>
          <a:xfrm>
            <a:off x="5051521" y="3989976"/>
            <a:ext cx="291830" cy="476656"/>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a:off x="6829749" y="3999913"/>
            <a:ext cx="291830" cy="476656"/>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1" name="Chevron 50"/>
          <p:cNvSpPr/>
          <p:nvPr/>
        </p:nvSpPr>
        <p:spPr>
          <a:xfrm>
            <a:off x="5764756" y="3989976"/>
            <a:ext cx="291830" cy="476656"/>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2" name="Chevron 51"/>
          <p:cNvSpPr/>
          <p:nvPr/>
        </p:nvSpPr>
        <p:spPr>
          <a:xfrm>
            <a:off x="7636588" y="3998067"/>
            <a:ext cx="291830" cy="476656"/>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8073218" y="3726483"/>
            <a:ext cx="793375" cy="261610"/>
          </a:xfrm>
          <a:prstGeom prst="rect">
            <a:avLst/>
          </a:prstGeom>
          <a:noFill/>
        </p:spPr>
        <p:txBody>
          <a:bodyPr wrap="square" rtlCol="0">
            <a:spAutoFit/>
          </a:bodyPr>
          <a:lstStyle/>
          <a:p>
            <a:r>
              <a:rPr lang="en-US" sz="1100" b="1" dirty="0" smtClean="0">
                <a:solidFill>
                  <a:schemeClr val="tx2"/>
                </a:solidFill>
                <a:latin typeface="Calibri" panose="020F0502020204030204" pitchFamily="34" charset="0"/>
              </a:rPr>
              <a:t>Summary</a:t>
            </a:r>
            <a:endParaRPr lang="en-US" sz="1100" b="1" dirty="0">
              <a:solidFill>
                <a:schemeClr val="tx2"/>
              </a:solidFill>
              <a:latin typeface="Calibri" panose="020F0502020204030204" pitchFamily="34" charset="0"/>
            </a:endParaRPr>
          </a:p>
        </p:txBody>
      </p:sp>
      <p:sp>
        <p:nvSpPr>
          <p:cNvPr id="54" name="TextBox 53"/>
          <p:cNvSpPr txBox="1"/>
          <p:nvPr/>
        </p:nvSpPr>
        <p:spPr>
          <a:xfrm>
            <a:off x="7874016" y="3489298"/>
            <a:ext cx="924767" cy="230832"/>
          </a:xfrm>
          <a:prstGeom prst="rect">
            <a:avLst/>
          </a:prstGeom>
          <a:noFill/>
        </p:spPr>
        <p:txBody>
          <a:bodyPr wrap="square" rtlCol="0">
            <a:spAutoFit/>
          </a:bodyPr>
          <a:lstStyle/>
          <a:p>
            <a:r>
              <a:rPr lang="en-US" sz="900" b="1" dirty="0" smtClean="0">
                <a:solidFill>
                  <a:schemeClr val="tx2"/>
                </a:solidFill>
                <a:latin typeface="Calibri" panose="020F0502020204030204" pitchFamily="34" charset="0"/>
              </a:rPr>
              <a:t>E.g. Rows: 500</a:t>
            </a:r>
            <a:endParaRPr lang="en-US" sz="900" b="1" dirty="0">
              <a:solidFill>
                <a:schemeClr val="tx2"/>
              </a:solidFill>
              <a:latin typeface="Calibri" panose="020F0502020204030204" pitchFamily="34" charset="0"/>
            </a:endParaRPr>
          </a:p>
        </p:txBody>
      </p:sp>
      <p:sp>
        <p:nvSpPr>
          <p:cNvPr id="55" name="TextBox 54"/>
          <p:cNvSpPr txBox="1"/>
          <p:nvPr/>
        </p:nvSpPr>
        <p:spPr>
          <a:xfrm>
            <a:off x="4446753" y="2445308"/>
            <a:ext cx="1088285" cy="230832"/>
          </a:xfrm>
          <a:prstGeom prst="rect">
            <a:avLst/>
          </a:prstGeom>
          <a:noFill/>
        </p:spPr>
        <p:txBody>
          <a:bodyPr wrap="square" rtlCol="0">
            <a:spAutoFit/>
          </a:bodyPr>
          <a:lstStyle/>
          <a:p>
            <a:r>
              <a:rPr lang="en-US" sz="900" b="1" dirty="0" smtClean="0">
                <a:solidFill>
                  <a:schemeClr val="tx2"/>
                </a:solidFill>
                <a:latin typeface="Calibri" panose="020F0502020204030204" pitchFamily="34" charset="0"/>
              </a:rPr>
              <a:t>E.g. 500X5 Matrix</a:t>
            </a:r>
            <a:endParaRPr lang="en-US" sz="900" b="1" dirty="0">
              <a:solidFill>
                <a:schemeClr val="tx2"/>
              </a:solidFill>
              <a:latin typeface="Calibri" panose="020F0502020204030204" pitchFamily="34" charset="0"/>
            </a:endParaRPr>
          </a:p>
        </p:txBody>
      </p:sp>
      <p:sp>
        <p:nvSpPr>
          <p:cNvPr id="57" name="TextBox 56"/>
          <p:cNvSpPr txBox="1"/>
          <p:nvPr/>
        </p:nvSpPr>
        <p:spPr>
          <a:xfrm>
            <a:off x="3518711" y="1504930"/>
            <a:ext cx="1091381" cy="369332"/>
          </a:xfrm>
          <a:prstGeom prst="rect">
            <a:avLst/>
          </a:prstGeom>
          <a:noFill/>
        </p:spPr>
        <p:txBody>
          <a:bodyPr wrap="square" rtlCol="0">
            <a:spAutoFit/>
          </a:bodyPr>
          <a:lstStyle/>
          <a:p>
            <a:pPr algn="ctr"/>
            <a:r>
              <a:rPr lang="en-US" sz="900" dirty="0" smtClean="0">
                <a:solidFill>
                  <a:schemeClr val="tx2"/>
                </a:solidFill>
                <a:latin typeface="Calibri" panose="020F0502020204030204" pitchFamily="34" charset="0"/>
              </a:rPr>
              <a:t>Query </a:t>
            </a:r>
          </a:p>
          <a:p>
            <a:pPr algn="ctr"/>
            <a:r>
              <a:rPr lang="en-US" sz="900" dirty="0" smtClean="0">
                <a:solidFill>
                  <a:schemeClr val="tx2"/>
                </a:solidFill>
                <a:latin typeface="Calibri" panose="020F0502020204030204" pitchFamily="34" charset="0"/>
              </a:rPr>
              <a:t>Builder</a:t>
            </a:r>
            <a:endParaRPr lang="en-US" sz="900" dirty="0">
              <a:solidFill>
                <a:schemeClr val="tx2"/>
              </a:solidFill>
              <a:latin typeface="Calibri" panose="020F0502020204030204" pitchFamily="34" charset="0"/>
            </a:endParaRPr>
          </a:p>
        </p:txBody>
      </p:sp>
      <p:sp>
        <p:nvSpPr>
          <p:cNvPr id="58" name="TextBox 57"/>
          <p:cNvSpPr txBox="1"/>
          <p:nvPr/>
        </p:nvSpPr>
        <p:spPr>
          <a:xfrm>
            <a:off x="4544844" y="1307435"/>
            <a:ext cx="1091381" cy="230832"/>
          </a:xfrm>
          <a:prstGeom prst="rect">
            <a:avLst/>
          </a:prstGeom>
          <a:noFill/>
        </p:spPr>
        <p:txBody>
          <a:bodyPr wrap="square" rtlCol="0">
            <a:spAutoFit/>
          </a:bodyPr>
          <a:lstStyle/>
          <a:p>
            <a:pPr algn="ctr"/>
            <a:r>
              <a:rPr lang="en-US" sz="900" dirty="0" smtClean="0">
                <a:solidFill>
                  <a:schemeClr val="tx2"/>
                </a:solidFill>
                <a:latin typeface="Calibri" panose="020F0502020204030204" pitchFamily="34" charset="0"/>
              </a:rPr>
              <a:t>Query </a:t>
            </a:r>
          </a:p>
        </p:txBody>
      </p:sp>
      <p:sp>
        <p:nvSpPr>
          <p:cNvPr id="59" name="Equal 58"/>
          <p:cNvSpPr/>
          <p:nvPr/>
        </p:nvSpPr>
        <p:spPr>
          <a:xfrm>
            <a:off x="5276819" y="1328150"/>
            <a:ext cx="408561" cy="215985"/>
          </a:xfrm>
          <a:prstGeom prst="mathEqual">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Chevron 59"/>
          <p:cNvSpPr/>
          <p:nvPr/>
        </p:nvSpPr>
        <p:spPr>
          <a:xfrm>
            <a:off x="5539465" y="1172507"/>
            <a:ext cx="291830" cy="476656"/>
          </a:xfrm>
          <a:prstGeom prst="chevr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5276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is Pseudo Logic behind it</a:t>
            </a:r>
            <a:r>
              <a:rPr lang="en-US" dirty="0"/>
              <a:t>?</a:t>
            </a:r>
          </a:p>
        </p:txBody>
      </p:sp>
      <p:sp>
        <p:nvSpPr>
          <p:cNvPr id="2" name="Slide Number Placeholder 1"/>
          <p:cNvSpPr>
            <a:spLocks noGrp="1"/>
          </p:cNvSpPr>
          <p:nvPr>
            <p:ph type="sldNum" sz="quarter" idx="12"/>
          </p:nvPr>
        </p:nvSpPr>
        <p:spPr/>
        <p:txBody>
          <a:bodyPr/>
          <a:lstStyle/>
          <a:p>
            <a:fld id="{B32AB80A-78BA-6B42-BA0D-B44ACF890F5A}" type="slidenum">
              <a:rPr lang="en-US" smtClean="0"/>
              <a:t>6</a:t>
            </a:fld>
            <a:endParaRPr lang="en-US" dirty="0"/>
          </a:p>
        </p:txBody>
      </p:sp>
      <p:sp>
        <p:nvSpPr>
          <p:cNvPr id="4" name="Rectangle 3"/>
          <p:cNvSpPr/>
          <p:nvPr/>
        </p:nvSpPr>
        <p:spPr>
          <a:xfrm>
            <a:off x="505838" y="778213"/>
            <a:ext cx="8356060" cy="383950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r>
              <a:rPr lang="en-US" dirty="0" smtClean="0">
                <a:latin typeface="Calibri" panose="020F0502020204030204" pitchFamily="34" charset="0"/>
              </a:rPr>
              <a:t>Process Flow</a:t>
            </a:r>
          </a:p>
          <a:p>
            <a:endParaRPr lang="en-US" dirty="0" smtClean="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543249" y="1270001"/>
            <a:ext cx="8226100" cy="3230170"/>
          </a:xfrm>
          <a:prstGeom prst="rect">
            <a:avLst/>
          </a:prstGeom>
        </p:spPr>
      </p:pic>
    </p:spTree>
    <p:extLst>
      <p:ext uri="{BB962C8B-B14F-4D97-AF65-F5344CB8AC3E}">
        <p14:creationId xmlns:p14="http://schemas.microsoft.com/office/powerpoint/2010/main" val="3723392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Augmented Estimation - Highlights</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7</a:t>
            </a:fld>
            <a:endParaRPr lang="en-US" dirty="0"/>
          </a:p>
        </p:txBody>
      </p:sp>
      <p:sp>
        <p:nvSpPr>
          <p:cNvPr id="3" name="Rectangle 2"/>
          <p:cNvSpPr/>
          <p:nvPr/>
        </p:nvSpPr>
        <p:spPr>
          <a:xfrm>
            <a:off x="505838" y="778213"/>
            <a:ext cx="8356060" cy="35603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endParaRPr lang="en-US" sz="1200" dirty="0"/>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dirty="0" smtClean="0"/>
          </a:p>
          <a:p>
            <a:endParaRPr lang="en-US" dirty="0"/>
          </a:p>
          <a:p>
            <a:endParaRPr lang="en-US" dirty="0" smtClean="0"/>
          </a:p>
          <a:p>
            <a:endParaRPr lang="en-US" dirty="0"/>
          </a:p>
          <a:p>
            <a:endParaRPr lang="en-US" dirty="0" smtClean="0"/>
          </a:p>
          <a:p>
            <a:pPr defTabSz="169863"/>
            <a:endParaRPr lang="en-US" dirty="0" smtClean="0">
              <a:latin typeface="Calibri" panose="020F0502020204030204" pitchFamily="34" charset="0"/>
            </a:endParaRPr>
          </a:p>
          <a:p>
            <a:pPr defTabSz="169863"/>
            <a:endParaRPr lang="en-US" dirty="0">
              <a:latin typeface="Calibri" panose="020F0502020204030204" pitchFamily="34" charset="0"/>
            </a:endParaRPr>
          </a:p>
          <a:p>
            <a:pPr defTabSz="169863"/>
            <a:endParaRPr lang="en-US" dirty="0" smtClean="0">
              <a:latin typeface="Calibri" panose="020F0502020204030204" pitchFamily="34" charset="0"/>
            </a:endParaRPr>
          </a:p>
          <a:p>
            <a:pPr defTabSz="169863"/>
            <a:r>
              <a:rPr lang="en-US" sz="1400" dirty="0" smtClean="0">
                <a:latin typeface="Calibri" panose="020F0502020204030204" pitchFamily="34" charset="0"/>
              </a:rPr>
              <a:t>What kind of </a:t>
            </a:r>
            <a:r>
              <a:rPr lang="en-US" sz="1400" dirty="0">
                <a:latin typeface="Calibri" panose="020F0502020204030204" pitchFamily="34" charset="0"/>
              </a:rPr>
              <a:t>Historical Data </a:t>
            </a:r>
            <a:r>
              <a:rPr lang="en-US" sz="1400" dirty="0" smtClean="0">
                <a:latin typeface="Calibri" panose="020F0502020204030204" pitchFamily="34" charset="0"/>
              </a:rPr>
              <a:t>is required </a:t>
            </a:r>
            <a:r>
              <a:rPr lang="en-US" sz="1400" dirty="0">
                <a:latin typeface="Calibri" panose="020F0502020204030204" pitchFamily="34" charset="0"/>
              </a:rPr>
              <a:t>?</a:t>
            </a:r>
          </a:p>
          <a:p>
            <a:pPr marL="231775" lvl="1" indent="-171450">
              <a:buFont typeface="Arial" panose="020B0604020202020204" pitchFamily="34" charset="0"/>
              <a:buChar char="•"/>
            </a:pPr>
            <a:r>
              <a:rPr lang="en-US" sz="1100" dirty="0">
                <a:solidFill>
                  <a:schemeClr val="tx2"/>
                </a:solidFill>
                <a:latin typeface="Calibri" panose="020F0502020204030204" pitchFamily="34" charset="0"/>
              </a:rPr>
              <a:t>Estimation templates from different practices/technologies</a:t>
            </a:r>
          </a:p>
          <a:p>
            <a:pPr marL="231775" lvl="1" indent="-171450">
              <a:buFont typeface="Arial" panose="020B0604020202020204" pitchFamily="34" charset="0"/>
              <a:buChar char="•"/>
            </a:pPr>
            <a:r>
              <a:rPr lang="en-US" sz="1100" dirty="0">
                <a:solidFill>
                  <a:schemeClr val="tx2"/>
                </a:solidFill>
                <a:latin typeface="Calibri" panose="020F0502020204030204" pitchFamily="34" charset="0"/>
              </a:rPr>
              <a:t>Help from the SME/Architects on different technologies to train the model</a:t>
            </a:r>
          </a:p>
          <a:p>
            <a:pPr marL="231775" lvl="1" indent="-171450">
              <a:buFont typeface="Arial" panose="020B0604020202020204" pitchFamily="34" charset="0"/>
              <a:buChar char="•"/>
            </a:pPr>
            <a:r>
              <a:rPr lang="en-US" sz="1100" dirty="0">
                <a:solidFill>
                  <a:schemeClr val="tx2"/>
                </a:solidFill>
                <a:latin typeface="Calibri" panose="020F0502020204030204" pitchFamily="34" charset="0"/>
              </a:rPr>
              <a:t>Data and factors for driver estimation </a:t>
            </a:r>
            <a:r>
              <a:rPr lang="en-US" sz="1100" dirty="0" smtClean="0">
                <a:solidFill>
                  <a:schemeClr val="tx2"/>
                </a:solidFill>
                <a:latin typeface="Calibri" panose="020F0502020204030204" pitchFamily="34" charset="0"/>
              </a:rPr>
              <a:t>details</a:t>
            </a:r>
          </a:p>
          <a:p>
            <a:pPr marL="231775" lvl="1" indent="-171450">
              <a:buFont typeface="Arial" panose="020B0604020202020204" pitchFamily="34" charset="0"/>
              <a:buChar char="•"/>
            </a:pPr>
            <a:r>
              <a:rPr lang="en-US" sz="1100" dirty="0" smtClean="0">
                <a:solidFill>
                  <a:schemeClr val="tx2"/>
                </a:solidFill>
                <a:latin typeface="Calibri" panose="020F0502020204030204" pitchFamily="34" charset="0"/>
              </a:rPr>
              <a:t>Consider the complexity , Interface with protocol for integration/Driver related details</a:t>
            </a:r>
            <a:endParaRPr lang="en-US" dirty="0"/>
          </a:p>
          <a:p>
            <a:endParaRPr lang="en-US" dirty="0" smtClean="0">
              <a:latin typeface="Calibri" panose="020F0502020204030204" pitchFamily="34" charset="0"/>
            </a:endParaRPr>
          </a:p>
          <a:p>
            <a:r>
              <a:rPr lang="en-US" sz="1400" dirty="0" smtClean="0">
                <a:latin typeface="Calibri" panose="020F0502020204030204" pitchFamily="34" charset="0"/>
              </a:rPr>
              <a:t>Technology </a:t>
            </a:r>
            <a:r>
              <a:rPr lang="en-US" sz="1400" dirty="0">
                <a:latin typeface="Calibri" panose="020F0502020204030204" pitchFamily="34" charset="0"/>
              </a:rPr>
              <a:t>Suggestions</a:t>
            </a:r>
          </a:p>
          <a:p>
            <a:pPr marL="171450" indent="-171450">
              <a:buFont typeface="Arial" panose="020B0604020202020204" pitchFamily="34" charset="0"/>
              <a:buChar char="•"/>
            </a:pPr>
            <a:r>
              <a:rPr lang="en-US" sz="1100" dirty="0" smtClean="0">
                <a:solidFill>
                  <a:schemeClr val="tx2"/>
                </a:solidFill>
                <a:latin typeface="Calibri" panose="020F0502020204030204" pitchFamily="34" charset="0"/>
              </a:rPr>
              <a:t>Python</a:t>
            </a:r>
            <a:endParaRPr lang="en-US" sz="1100" dirty="0">
              <a:solidFill>
                <a:schemeClr val="tx2"/>
              </a:solidFill>
              <a:latin typeface="Calibri" panose="020F0502020204030204" pitchFamily="34" charset="0"/>
            </a:endParaRPr>
          </a:p>
          <a:p>
            <a:pPr marL="171450" indent="-171450">
              <a:buFont typeface="Arial" panose="020B0604020202020204" pitchFamily="34" charset="0"/>
              <a:buChar char="•"/>
            </a:pPr>
            <a:r>
              <a:rPr lang="en-US" sz="1100" dirty="0">
                <a:solidFill>
                  <a:schemeClr val="tx2"/>
                </a:solidFill>
                <a:latin typeface="Calibri" panose="020F0502020204030204" pitchFamily="34" charset="0"/>
              </a:rPr>
              <a:t>Scikit learn - PCA</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Tensor Flow</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Eclipse PyDev</a:t>
            </a:r>
          </a:p>
          <a:p>
            <a:pPr defTabSz="169863"/>
            <a:endParaRPr lang="en-US" sz="1400" dirty="0" smtClean="0">
              <a:latin typeface="Calibri" panose="020F0502020204030204" pitchFamily="34" charset="0"/>
            </a:endParaRPr>
          </a:p>
          <a:p>
            <a:pPr defTabSz="169863"/>
            <a:r>
              <a:rPr lang="en-US" sz="1400" dirty="0" smtClean="0">
                <a:latin typeface="Calibri" panose="020F0502020204030204" pitchFamily="34" charset="0"/>
              </a:rPr>
              <a:t>How </a:t>
            </a:r>
            <a:r>
              <a:rPr lang="en-US" sz="1400" dirty="0">
                <a:latin typeface="Calibri" panose="020F0502020204030204" pitchFamily="34" charset="0"/>
              </a:rPr>
              <a:t>it will benefit EAS-IPM?</a:t>
            </a:r>
          </a:p>
          <a:p>
            <a:pPr marL="171450" indent="-171450">
              <a:buFont typeface="Arial" panose="020B0604020202020204" pitchFamily="34" charset="0"/>
              <a:buChar char="•"/>
            </a:pPr>
            <a:r>
              <a:rPr lang="en-US" sz="1100" dirty="0">
                <a:solidFill>
                  <a:schemeClr val="tx2"/>
                </a:solidFill>
                <a:latin typeface="Calibri" panose="020F0502020204030204" pitchFamily="34" charset="0"/>
              </a:rPr>
              <a:t>Get the estimations for solution based on Natural language within minutes</a:t>
            </a:r>
          </a:p>
          <a:p>
            <a:pPr marL="171450" indent="-171450" defTabSz="169863">
              <a:buFont typeface="Arial" panose="020B0604020202020204" pitchFamily="34" charset="0"/>
              <a:buChar char="•"/>
            </a:pPr>
            <a:r>
              <a:rPr lang="en-US" sz="1100" dirty="0">
                <a:solidFill>
                  <a:schemeClr val="tx2"/>
                </a:solidFill>
                <a:latin typeface="Calibri" panose="020F0502020204030204" pitchFamily="34" charset="0"/>
              </a:rPr>
              <a:t>Provide assumptions and risks based on the technologies and methodologies use for a new project proposal</a:t>
            </a:r>
          </a:p>
          <a:p>
            <a:pPr marL="171450" indent="-171450" defTabSz="169863">
              <a:buFont typeface="Arial" panose="020B0604020202020204" pitchFamily="34" charset="0"/>
              <a:buChar char="•"/>
            </a:pPr>
            <a:r>
              <a:rPr lang="en-US" sz="1100" dirty="0">
                <a:solidFill>
                  <a:schemeClr val="tx2"/>
                </a:solidFill>
                <a:latin typeface="Calibri" panose="020F0502020204030204" pitchFamily="34" charset="0"/>
              </a:rPr>
              <a:t>Extended to new technologies by retrain the model as incremental with minor configurations</a:t>
            </a:r>
          </a:p>
          <a:p>
            <a:pPr marL="171450" indent="-171450" defTabSz="169863">
              <a:buFont typeface="Arial" panose="020B0604020202020204" pitchFamily="34" charset="0"/>
              <a:buChar char="•"/>
            </a:pPr>
            <a:r>
              <a:rPr lang="en-US" sz="1100" dirty="0">
                <a:solidFill>
                  <a:schemeClr val="tx2"/>
                </a:solidFill>
                <a:latin typeface="Calibri" panose="020F0502020204030204" pitchFamily="34" charset="0"/>
              </a:rPr>
              <a:t>By mining the historical estimation we can get an accurate estimate</a:t>
            </a:r>
          </a:p>
          <a:p>
            <a:pPr marL="171450" indent="-171450" defTabSz="169863">
              <a:buFont typeface="Arial" panose="020B0604020202020204" pitchFamily="34" charset="0"/>
              <a:buChar char="•"/>
            </a:pPr>
            <a:r>
              <a:rPr lang="en-US" sz="1100" dirty="0">
                <a:solidFill>
                  <a:schemeClr val="tx2"/>
                </a:solidFill>
                <a:latin typeface="Calibri" panose="020F0502020204030204" pitchFamily="34" charset="0"/>
              </a:rPr>
              <a:t>By not over estimating, ensure probability of winning deals and by not under estimating, ensure that the project does not go to red </a:t>
            </a:r>
            <a:r>
              <a:rPr lang="en-US" sz="1100" dirty="0" smtClean="0">
                <a:solidFill>
                  <a:schemeClr val="tx2"/>
                </a:solidFill>
                <a:latin typeface="Calibri" panose="020F0502020204030204" pitchFamily="34" charset="0"/>
              </a:rPr>
              <a:t>status</a:t>
            </a:r>
          </a:p>
          <a:p>
            <a:pPr marL="171450" indent="-171450" defTabSz="169863">
              <a:buFont typeface="Arial" panose="020B0604020202020204" pitchFamily="34" charset="0"/>
              <a:buChar char="•"/>
            </a:pPr>
            <a:r>
              <a:rPr lang="en-US" sz="1100" b="1" dirty="0" smtClean="0">
                <a:solidFill>
                  <a:schemeClr val="tx2"/>
                </a:solidFill>
                <a:latin typeface="Calibri" panose="020F0502020204030204" pitchFamily="34" charset="0"/>
              </a:rPr>
              <a:t>Ability to create augmented model for estimation based on historical data, and continuous adaptation for self-learning </a:t>
            </a:r>
            <a:endParaRPr lang="en-US" sz="1100" b="1" dirty="0">
              <a:solidFill>
                <a:schemeClr val="tx2"/>
              </a:solidFill>
              <a:latin typeface="Calibri" panose="020F0502020204030204" pitchFamily="34" charset="0"/>
            </a:endParaRPr>
          </a:p>
          <a:p>
            <a:pPr defTabSz="169863"/>
            <a:endParaRPr lang="en-US" sz="1100" dirty="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a:p>
            <a:endParaRPr lang="en-US" sz="1100" dirty="0">
              <a:latin typeface="Calibri" panose="020F0502020204030204" pitchFamily="34" charset="0"/>
            </a:endParaRPr>
          </a:p>
          <a:p>
            <a:endParaRPr lang="en-US" sz="1100" dirty="0" smtClean="0">
              <a:latin typeface="Calibri" panose="020F0502020204030204" pitchFamily="34" charset="0"/>
            </a:endParaRPr>
          </a:p>
          <a:p>
            <a:endParaRPr lang="en-US" sz="1100" dirty="0">
              <a:latin typeface="Calibri" panose="020F0502020204030204" pitchFamily="34" charset="0"/>
            </a:endParaRP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4" name="TextBox 3"/>
          <p:cNvSpPr txBox="1"/>
          <p:nvPr/>
        </p:nvSpPr>
        <p:spPr>
          <a:xfrm>
            <a:off x="4980562" y="2519464"/>
            <a:ext cx="3608961" cy="523220"/>
          </a:xfrm>
          <a:prstGeom prst="rect">
            <a:avLst/>
          </a:prstGeom>
          <a:noFill/>
        </p:spPr>
        <p:txBody>
          <a:bodyPr wrap="square" rtlCol="0">
            <a:spAutoFit/>
          </a:bodyPr>
          <a:lstStyle/>
          <a:p>
            <a:r>
              <a:rPr lang="en-US" sz="1400" dirty="0" smtClean="0"/>
              <a:t>This model relies on Supervised Learning. Unsupervised learning is the next step.</a:t>
            </a:r>
            <a:endParaRPr lang="en-US" dirty="0"/>
          </a:p>
        </p:txBody>
      </p:sp>
    </p:spTree>
    <p:extLst>
      <p:ext uri="{BB962C8B-B14F-4D97-AF65-F5344CB8AC3E}">
        <p14:creationId xmlns:p14="http://schemas.microsoft.com/office/powerpoint/2010/main" val="481708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8</a:t>
            </a:fld>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Auto Architect - Jitendra</a:t>
            </a:r>
            <a:endParaRPr lang="en-US" dirty="0"/>
          </a:p>
        </p:txBody>
      </p:sp>
    </p:spTree>
    <p:extLst>
      <p:ext uri="{BB962C8B-B14F-4D97-AF65-F5344CB8AC3E}">
        <p14:creationId xmlns:p14="http://schemas.microsoft.com/office/powerpoint/2010/main" val="277461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is Auto Architect ?</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t>9</a:t>
            </a:fld>
            <a:endParaRPr lang="en-US" dirty="0"/>
          </a:p>
        </p:txBody>
      </p:sp>
      <p:sp>
        <p:nvSpPr>
          <p:cNvPr id="3" name="Rectangle 2"/>
          <p:cNvSpPr/>
          <p:nvPr/>
        </p:nvSpPr>
        <p:spPr>
          <a:xfrm>
            <a:off x="505838" y="703141"/>
            <a:ext cx="8356060" cy="363539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r>
              <a:rPr lang="en-US" dirty="0" smtClean="0">
                <a:latin typeface="Calibri" panose="020F0502020204030204" pitchFamily="34" charset="0"/>
              </a:rPr>
              <a:t>What is the Idea for ?</a:t>
            </a:r>
          </a:p>
          <a:p>
            <a:r>
              <a:rPr lang="en-US" sz="1100" dirty="0">
                <a:solidFill>
                  <a:schemeClr val="tx2"/>
                </a:solidFill>
                <a:latin typeface="Calibri" panose="020F0502020204030204" pitchFamily="34" charset="0"/>
              </a:rPr>
              <a:t>The idea is to develop a machine </a:t>
            </a:r>
            <a:r>
              <a:rPr lang="en-US" sz="1100" dirty="0" smtClean="0">
                <a:solidFill>
                  <a:schemeClr val="tx2"/>
                </a:solidFill>
                <a:latin typeface="Calibri" panose="020F0502020204030204" pitchFamily="34" charset="0"/>
              </a:rPr>
              <a:t>learning application which </a:t>
            </a:r>
            <a:r>
              <a:rPr lang="en-US" sz="1100" dirty="0">
                <a:solidFill>
                  <a:schemeClr val="tx2"/>
                </a:solidFill>
                <a:latin typeface="Calibri" panose="020F0502020204030204" pitchFamily="34" charset="0"/>
              </a:rPr>
              <a:t>will automatically come up with hardware </a:t>
            </a:r>
            <a:r>
              <a:rPr lang="en-US" sz="1100" dirty="0" smtClean="0">
                <a:solidFill>
                  <a:schemeClr val="tx2"/>
                </a:solidFill>
                <a:latin typeface="Calibri" panose="020F0502020204030204" pitchFamily="34" charset="0"/>
              </a:rPr>
              <a:t>specification, technology stack and a suitable architecture</a:t>
            </a:r>
            <a:r>
              <a:rPr lang="en-US" sz="1100" dirty="0">
                <a:solidFill>
                  <a:schemeClr val="tx2"/>
                </a:solidFill>
                <a:latin typeface="Calibri" panose="020F0502020204030204" pitchFamily="34" charset="0"/>
              </a:rPr>
              <a:t>. This will dramatically reduce the number of hours spent on coming up with architectural </a:t>
            </a:r>
            <a:r>
              <a:rPr lang="en-US" sz="1100" dirty="0" smtClean="0">
                <a:solidFill>
                  <a:schemeClr val="tx2"/>
                </a:solidFill>
                <a:latin typeface="Calibri" panose="020F0502020204030204" pitchFamily="34" charset="0"/>
              </a:rPr>
              <a:t>suggestions</a:t>
            </a:r>
            <a:endParaRPr lang="en-US" sz="1100" dirty="0">
              <a:solidFill>
                <a:schemeClr val="tx2"/>
              </a:solidFill>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a:p>
            <a:r>
              <a:rPr lang="en-US" dirty="0" smtClean="0">
                <a:latin typeface="Calibri" panose="020F0502020204030204" pitchFamily="34" charset="0"/>
              </a:rPr>
              <a:t>AS IS and TO BE Scenario</a:t>
            </a:r>
          </a:p>
          <a:p>
            <a:r>
              <a:rPr lang="en-US" sz="1100" dirty="0">
                <a:solidFill>
                  <a:schemeClr val="tx2"/>
                </a:solidFill>
                <a:latin typeface="Calibri" panose="020F0502020204030204" pitchFamily="34" charset="0"/>
              </a:rPr>
              <a:t>In the current world, once we get a green signal to commence with a project, we have to bring in a group of architects to decide upon the technology stack, the architecture and the hardware specification. This results into lots of effort. Also, the solution may or may not be up to mark due to subjective human element</a:t>
            </a:r>
            <a:r>
              <a:rPr lang="en-US" sz="1100" dirty="0" smtClean="0">
                <a:solidFill>
                  <a:schemeClr val="tx2"/>
                </a:solidFill>
                <a:latin typeface="Calibri" panose="020F0502020204030204" pitchFamily="34" charset="0"/>
              </a:rPr>
              <a:t>. </a:t>
            </a:r>
          </a:p>
          <a:p>
            <a:endParaRPr lang="en-US" sz="1100" dirty="0">
              <a:solidFill>
                <a:schemeClr val="tx2"/>
              </a:solidFill>
              <a:latin typeface="Calibri" panose="020F0502020204030204" pitchFamily="34" charset="0"/>
            </a:endParaRPr>
          </a:p>
          <a:p>
            <a:r>
              <a:rPr lang="en-US" sz="1100" dirty="0" smtClean="0">
                <a:solidFill>
                  <a:schemeClr val="tx2"/>
                </a:solidFill>
                <a:latin typeface="Calibri" panose="020F0502020204030204" pitchFamily="34" charset="0"/>
              </a:rPr>
              <a:t>Post implementation of this Idea, </a:t>
            </a:r>
            <a:r>
              <a:rPr lang="en-US" sz="1100" dirty="0">
                <a:solidFill>
                  <a:schemeClr val="tx2"/>
                </a:solidFill>
                <a:latin typeface="Calibri" panose="020F0502020204030204" pitchFamily="34" charset="0"/>
              </a:rPr>
              <a:t>the time and resources taken to come up with the overall architectural specification will reduce drastically. It will be lot more consistent due to reduction in subjective element.</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03396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COGNIZANT_Corp_16x9_2016</Template>
  <TotalTime>927</TotalTime>
  <Words>2156</Words>
  <Application>Microsoft Office PowerPoint</Application>
  <PresentationFormat>On-screen Show (16:9)</PresentationFormat>
  <Paragraphs>579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vt:lpstr>
      <vt:lpstr>Times New Roman</vt:lpstr>
      <vt:lpstr>Wingdings</vt:lpstr>
      <vt:lpstr>Cognizant_16x9</vt:lpstr>
      <vt:lpstr>PowerPoint Presentation</vt:lpstr>
      <vt:lpstr>Introduction &amp; Theme</vt:lpstr>
      <vt:lpstr>PowerPoint Presentation</vt:lpstr>
      <vt:lpstr>What is Augmented Estimation?</vt:lpstr>
      <vt:lpstr>Augmented Estimation – Story Line</vt:lpstr>
      <vt:lpstr>What is Pseudo Logic behind it?</vt:lpstr>
      <vt:lpstr>Augmented Estimation - Highlights</vt:lpstr>
      <vt:lpstr>PowerPoint Presentation</vt:lpstr>
      <vt:lpstr>What is Auto Architect ?</vt:lpstr>
      <vt:lpstr>Auto Architect – Story Line</vt:lpstr>
      <vt:lpstr>Auto Architect – Example</vt:lpstr>
      <vt:lpstr>Auto Architect - Highlights</vt:lpstr>
      <vt:lpstr>PowerPoint Presentation</vt:lpstr>
      <vt:lpstr>PowerPoint Presentation</vt:lpstr>
      <vt:lpstr>Augmented Estimation – Approach - PCA</vt:lpstr>
      <vt:lpstr>Augmented Estimation – Approach - PCA</vt:lpstr>
      <vt:lpstr>Augmented Estimation – Approach - PCA</vt:lpstr>
      <vt:lpstr>Auto Architect – Linear Regression</vt:lpstr>
      <vt:lpstr>Auto Architect - LDA</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Mangipudi, Srikanth (Cognizant)</dc:creator>
  <cp:lastModifiedBy>S, Gunalan (Cognizant)</cp:lastModifiedBy>
  <cp:revision>154</cp:revision>
  <dcterms:created xsi:type="dcterms:W3CDTF">2017-10-05T03:56:25Z</dcterms:created>
  <dcterms:modified xsi:type="dcterms:W3CDTF">2017-11-05T03:56:31Z</dcterms:modified>
</cp:coreProperties>
</file>