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71"/>
  </p:notesMasterIdLst>
  <p:sldIdLst>
    <p:sldId id="256" r:id="rId5"/>
    <p:sldId id="257" r:id="rId6"/>
    <p:sldId id="258" r:id="rId7"/>
    <p:sldId id="260" r:id="rId8"/>
    <p:sldId id="261" r:id="rId9"/>
    <p:sldId id="262" r:id="rId10"/>
    <p:sldId id="263" r:id="rId11"/>
    <p:sldId id="265" r:id="rId12"/>
    <p:sldId id="266" r:id="rId13"/>
    <p:sldId id="268" r:id="rId14"/>
    <p:sldId id="269" r:id="rId15"/>
    <p:sldId id="270" r:id="rId16"/>
    <p:sldId id="271" r:id="rId17"/>
    <p:sldId id="272" r:id="rId18"/>
    <p:sldId id="304" r:id="rId19"/>
    <p:sldId id="273" r:id="rId20"/>
    <p:sldId id="274" r:id="rId21"/>
    <p:sldId id="275" r:id="rId22"/>
    <p:sldId id="276" r:id="rId23"/>
    <p:sldId id="277" r:id="rId24"/>
    <p:sldId id="278" r:id="rId25"/>
    <p:sldId id="279" r:id="rId26"/>
    <p:sldId id="280" r:id="rId27"/>
    <p:sldId id="281" r:id="rId28"/>
    <p:sldId id="305" r:id="rId29"/>
    <p:sldId id="323" r:id="rId30"/>
    <p:sldId id="324" r:id="rId31"/>
    <p:sldId id="282" r:id="rId32"/>
    <p:sldId id="283" r:id="rId33"/>
    <p:sldId id="284" r:id="rId34"/>
    <p:sldId id="285" r:id="rId35"/>
    <p:sldId id="286" r:id="rId36"/>
    <p:sldId id="287" r:id="rId37"/>
    <p:sldId id="288" r:id="rId38"/>
    <p:sldId id="289" r:id="rId39"/>
    <p:sldId id="290" r:id="rId40"/>
    <p:sldId id="291" r:id="rId41"/>
    <p:sldId id="292" r:id="rId42"/>
    <p:sldId id="302" r:id="rId43"/>
    <p:sldId id="303"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8" r:id="rId57"/>
    <p:sldId id="319" r:id="rId58"/>
    <p:sldId id="320" r:id="rId59"/>
    <p:sldId id="322" r:id="rId60"/>
    <p:sldId id="321" r:id="rId61"/>
    <p:sldId id="293" r:id="rId62"/>
    <p:sldId id="294" r:id="rId63"/>
    <p:sldId id="295" r:id="rId64"/>
    <p:sldId id="296" r:id="rId65"/>
    <p:sldId id="297" r:id="rId66"/>
    <p:sldId id="298" r:id="rId67"/>
    <p:sldId id="299" r:id="rId68"/>
    <p:sldId id="300" r:id="rId69"/>
    <p:sldId id="301"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4767" autoAdjust="0"/>
  </p:normalViewPr>
  <p:slideViewPr>
    <p:cSldViewPr>
      <p:cViewPr varScale="1">
        <p:scale>
          <a:sx n="61" d="100"/>
          <a:sy n="61" d="100"/>
        </p:scale>
        <p:origin x="-159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s>
</file>

<file path=ppt/charts/chart1.xml><?xml version="1.0" encoding="utf-8"?>
<c:chartSpace xmlns:c="http://schemas.openxmlformats.org/drawingml/2006/chart" xmlns:a="http://schemas.openxmlformats.org/drawingml/2006/main" xmlns:r="http://schemas.openxmlformats.org/officeDocument/2006/relationships">
  <c:lang val="en-GB"/>
  <c:roundedCorners val="1"/>
  <c:style val="34"/>
  <c:chart>
    <c:autoTitleDeleted val="1"/>
    <c:plotArea>
      <c:layout/>
      <c:barChart>
        <c:barDir val="bar"/>
        <c:grouping val="clustered"/>
        <c:varyColors val="1"/>
        <c:ser>
          <c:idx val="0"/>
          <c:order val="0"/>
          <c:tx>
            <c:strRef>
              <c:f>label 0</c:f>
              <c:strCache>
                <c:ptCount val="1"/>
                <c:pt idx="0">
                  <c:v>Hypapp </c:v>
                </c:pt>
              </c:strCache>
            </c:strRef>
          </c:tx>
          <c:invertIfNegative val="1"/>
          <c:dLbls>
            <c:spPr>
              <a:noFill/>
              <a:ln>
                <a:noFill/>
              </a:ln>
              <a:effectLst/>
            </c:spPr>
            <c:txPr>
              <a:bodyPr/>
              <a:lstStyle/>
              <a:p>
                <a:pPr>
                  <a:defRPr lang="en-US"/>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0</c:f>
              <c:numCache>
                <c:formatCode>General</c:formatCode>
                <c:ptCount val="5"/>
                <c:pt idx="0">
                  <c:v>3939</c:v>
                </c:pt>
                <c:pt idx="1">
                  <c:v>9138</c:v>
                </c:pt>
                <c:pt idx="2">
                  <c:v>9391</c:v>
                </c:pt>
                <c:pt idx="3">
                  <c:v>3500</c:v>
                </c:pt>
                <c:pt idx="4">
                  <c:v>2200</c:v>
                </c:pt>
              </c:numCache>
            </c:numRef>
          </c:val>
          <c:extLst xmlns:c16r2="http://schemas.microsoft.com/office/drawing/2015/06/chart">
            <c:ext xmlns:c16="http://schemas.microsoft.com/office/drawing/2014/chart" uri="{C3380CC4-5D6E-409C-BE32-E72D297353CC}">
              <c16:uniqueId val="{00000000-1A92-4A72-B76D-6DCE905F9BFA}"/>
            </c:ext>
          </c:extLst>
        </c:ser>
        <c:ser>
          <c:idx val="1"/>
          <c:order val="1"/>
          <c:tx>
            <c:strRef>
              <c:f>label 1</c:f>
              <c:strCache>
                <c:ptCount val="1"/>
                <c:pt idx="0">
                  <c:v>XMHF core </c:v>
                </c:pt>
              </c:strCache>
            </c:strRef>
          </c:tx>
          <c:invertIfNegative val="1"/>
          <c:dLbls>
            <c:spPr>
              <a:noFill/>
              <a:ln>
                <a:noFill/>
              </a:ln>
              <a:effectLst/>
            </c:spPr>
            <c:txPr>
              <a:bodyPr/>
              <a:lstStyle/>
              <a:p>
                <a:pPr>
                  <a:defRPr lang="en-US"/>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1</c:f>
              <c:numCache>
                <c:formatCode>General</c:formatCode>
                <c:ptCount val="5"/>
                <c:pt idx="0">
                  <c:v>6018</c:v>
                </c:pt>
                <c:pt idx="1">
                  <c:v>6018</c:v>
                </c:pt>
                <c:pt idx="2">
                  <c:v>6018</c:v>
                </c:pt>
                <c:pt idx="3">
                  <c:v>6018</c:v>
                </c:pt>
                <c:pt idx="4">
                  <c:v>6018</c:v>
                </c:pt>
              </c:numCache>
            </c:numRef>
          </c:val>
          <c:extLst xmlns:c16r2="http://schemas.microsoft.com/office/drawing/2015/06/chart">
            <c:ext xmlns:c16="http://schemas.microsoft.com/office/drawing/2014/chart" uri="{C3380CC4-5D6E-409C-BE32-E72D297353CC}">
              <c16:uniqueId val="{00000001-1A92-4A72-B76D-6DCE905F9BFA}"/>
            </c:ext>
          </c:extLst>
        </c:ser>
        <c:ser>
          <c:idx val="2"/>
          <c:order val="2"/>
          <c:tx>
            <c:strRef>
              <c:f>label 2</c:f>
              <c:strCache>
                <c:ptCount val="1"/>
                <c:pt idx="0">
                  <c:v>Total </c:v>
                </c:pt>
              </c:strCache>
            </c:strRef>
          </c:tx>
          <c:invertIfNegative val="1"/>
          <c:dLbls>
            <c:spPr>
              <a:noFill/>
              <a:ln>
                <a:noFill/>
              </a:ln>
              <a:effectLst/>
            </c:spPr>
            <c:txPr>
              <a:bodyPr/>
              <a:lstStyle/>
              <a:p>
                <a:pPr>
                  <a:defRPr lang="en-US"/>
                </a:pPr>
                <a:endParaRPr lang="en-US"/>
              </a:p>
            </c:txPr>
            <c:showLegendKey val="1"/>
            <c:showVal val="1"/>
            <c:showCatName val="1"/>
            <c:showSerName val="1"/>
            <c:showPercent val="1"/>
            <c:showBubbleSize val="1"/>
            <c:extLst xmlns:c16r2="http://schemas.microsoft.com/office/drawing/2015/06/chart">
              <c:ext xmlns:c15="http://schemas.microsoft.com/office/drawing/2012/chart" uri="{CE6537A1-D6FC-4f65-9D91-7224C49458BB}">
                <c15:showLeaderLines val="0"/>
              </c:ext>
            </c:extLst>
          </c:dLbls>
          <c:cat>
            <c:strRef>
              <c:f>categories</c:f>
              <c:strCache>
                <c:ptCount val="5"/>
                <c:pt idx="0">
                  <c:v>TrustVisor </c:v>
                </c:pt>
                <c:pt idx="1">
                  <c:v>TGVisor </c:v>
                </c:pt>
                <c:pt idx="2">
                  <c:v>LockDown </c:v>
                </c:pt>
                <c:pt idx="3">
                  <c:v>XTRec </c:v>
                </c:pt>
                <c:pt idx="4">
                  <c:v>SecVisor </c:v>
                </c:pt>
              </c:strCache>
            </c:strRef>
          </c:cat>
          <c:val>
            <c:numRef>
              <c:f>2</c:f>
              <c:numCache>
                <c:formatCode>General</c:formatCode>
                <c:ptCount val="5"/>
                <c:pt idx="0">
                  <c:v>9957</c:v>
                </c:pt>
                <c:pt idx="1">
                  <c:v>15156</c:v>
                </c:pt>
                <c:pt idx="2">
                  <c:v>15409</c:v>
                </c:pt>
                <c:pt idx="3">
                  <c:v>9518</c:v>
                </c:pt>
                <c:pt idx="4">
                  <c:v>8218</c:v>
                </c:pt>
              </c:numCache>
            </c:numRef>
          </c:val>
          <c:extLst xmlns:c16r2="http://schemas.microsoft.com/office/drawing/2015/06/chart">
            <c:ext xmlns:c16="http://schemas.microsoft.com/office/drawing/2014/chart" uri="{C3380CC4-5D6E-409C-BE32-E72D297353CC}">
              <c16:uniqueId val="{00000002-1A92-4A72-B76D-6DCE905F9BFA}"/>
            </c:ext>
          </c:extLst>
        </c:ser>
        <c:dLbls>
          <c:showLegendKey val="1"/>
          <c:showVal val="1"/>
          <c:showCatName val="1"/>
          <c:showSerName val="1"/>
          <c:showPercent val="1"/>
          <c:showBubbleSize val="1"/>
        </c:dLbls>
        <c:gapWidth val="75"/>
        <c:axId val="133526272"/>
        <c:axId val="133527808"/>
      </c:barChart>
      <c:catAx>
        <c:axId val="133526272"/>
        <c:scaling>
          <c:orientation val="minMax"/>
        </c:scaling>
        <c:delete val="1"/>
        <c:axPos val="l"/>
        <c:numFmt formatCode="General" sourceLinked="1"/>
        <c:majorTickMark val="none"/>
        <c:minorTickMark val="cross"/>
        <c:tickLblPos val="nextTo"/>
        <c:crossAx val="133527808"/>
        <c:crosses val="autoZero"/>
        <c:auto val="1"/>
        <c:lblAlgn val="ctr"/>
        <c:lblOffset val="100"/>
        <c:noMultiLvlLbl val="1"/>
      </c:catAx>
      <c:valAx>
        <c:axId val="133527808"/>
        <c:scaling>
          <c:orientation val="minMax"/>
        </c:scaling>
        <c:delete val="1"/>
        <c:axPos val="b"/>
        <c:numFmt formatCode="General" sourceLinked="0"/>
        <c:majorTickMark val="none"/>
        <c:minorTickMark val="cross"/>
        <c:tickLblPos val="nextTo"/>
        <c:crossAx val="133526272"/>
        <c:crosses val="autoZero"/>
        <c:crossBetween val="between"/>
      </c:valAx>
    </c:plotArea>
    <c:legend>
      <c:legendPos val="b"/>
      <c:overlay val="1"/>
      <c:txPr>
        <a:bodyPr/>
        <a:lstStyle/>
        <a:p>
          <a:pPr>
            <a:defRPr lang="en-US"/>
          </a:pPr>
          <a:endParaRPr lang="en-US"/>
        </a:p>
      </c:txPr>
    </c:legend>
    <c:plotVisOnly val="1"/>
    <c:dispBlanksAs val="zero"/>
    <c:showDLblsOverMax val="1"/>
  </c:chart>
  <c:txPr>
    <a:bodyPr/>
    <a:lstStyle/>
    <a:p>
      <a:pPr>
        <a:defRPr sz="1800"/>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c:lang val="en-GB"/>
  <c:roundedCorners val="1"/>
  <c:chart>
    <c:autoTitleDeleted val="1"/>
    <c:view3D>
      <c:rotX val="0"/>
      <c:rotY val="0"/>
      <c:rAngAx val="1"/>
    </c:view3D>
    <c:floor>
      <c:spPr>
        <a:noFill/>
        <a:ln w="9360">
          <a:noFill/>
        </a:ln>
      </c:spPr>
    </c:floor>
    <c:backWall>
      <c:spPr>
        <a:noFill/>
        <a:ln w="9360">
          <a:noFill/>
        </a:ln>
      </c:spPr>
    </c:backWall>
    <c:plotArea>
      <c:layout/>
      <c:bar3DChart>
        <c:barDir val="col"/>
        <c:grouping val="clustered"/>
        <c:varyColors val="1"/>
        <c:ser>
          <c:idx val="0"/>
          <c:order val="0"/>
          <c:tx>
            <c:strRef>
              <c:f>label 0</c:f>
              <c:strCache>
                <c:ptCount val="1"/>
                <c:pt idx="0">
                  <c:v>Native Linux</c:v>
                </c:pt>
              </c:strCache>
            </c:strRef>
          </c:tx>
          <c:spPr>
            <a:solidFill>
              <a:srgbClr val="00A3E1"/>
            </a:solidFill>
            <a:ln>
              <a:noFill/>
            </a:ln>
          </c:spPr>
          <c:invertIfNegative val="1"/>
          <c:cat>
            <c:strRef>
              <c:f>categories</c:f>
              <c:strCache>
                <c:ptCount val="1"/>
                <c:pt idx="0">
                  <c:v>Remote attestation</c:v>
                </c:pt>
              </c:strCache>
            </c:strRef>
          </c:cat>
          <c:val>
            <c:numRef>
              <c:f>0</c:f>
              <c:numCache>
                <c:formatCode>General</c:formatCode>
                <c:ptCount val="1"/>
                <c:pt idx="0">
                  <c:v>518.1</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0-999C-4173-B144-77B6673BA5D7}"/>
            </c:ext>
          </c:extLst>
        </c:ser>
        <c:ser>
          <c:idx val="1"/>
          <c:order val="1"/>
          <c:tx>
            <c:strRef>
              <c:f>label 1</c:f>
              <c:strCache>
                <c:ptCount val="1"/>
                <c:pt idx="0">
                  <c:v>TGVisor</c:v>
                </c:pt>
              </c:strCache>
            </c:strRef>
          </c:tx>
          <c:spPr>
            <a:solidFill>
              <a:srgbClr val="0078CF"/>
            </a:solidFill>
            <a:ln>
              <a:noFill/>
            </a:ln>
          </c:spPr>
          <c:invertIfNegative val="1"/>
          <c:cat>
            <c:strRef>
              <c:f>categories</c:f>
              <c:strCache>
                <c:ptCount val="1"/>
                <c:pt idx="0">
                  <c:v>Remote attestation</c:v>
                </c:pt>
              </c:strCache>
            </c:strRef>
          </c:cat>
          <c:val>
            <c:numRef>
              <c:f>1</c:f>
              <c:numCache>
                <c:formatCode>General</c:formatCode>
                <c:ptCount val="1"/>
                <c:pt idx="0">
                  <c:v>172.1</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1-999C-4173-B144-77B6673BA5D7}"/>
            </c:ext>
          </c:extLst>
        </c:ser>
        <c:ser>
          <c:idx val="2"/>
          <c:order val="2"/>
          <c:tx>
            <c:strRef>
              <c:f>label 2</c:f>
              <c:strCache>
                <c:ptCount val="1"/>
                <c:pt idx="0">
                  <c:v>SecVisor</c:v>
                </c:pt>
              </c:strCache>
            </c:strRef>
          </c:tx>
          <c:spPr>
            <a:solidFill>
              <a:srgbClr val="1AC492"/>
            </a:solidFill>
            <a:ln>
              <a:noFill/>
            </a:ln>
          </c:spPr>
          <c:invertIfNegative val="1"/>
          <c:cat>
            <c:strRef>
              <c:f>categories</c:f>
              <c:strCache>
                <c:ptCount val="1"/>
                <c:pt idx="0">
                  <c:v>Remote attestation</c:v>
                </c:pt>
              </c:strCache>
            </c:strRef>
          </c:cat>
          <c:val>
            <c:numRef>
              <c:f>2</c:f>
              <c:numCache>
                <c:formatCode>General</c:formatCode>
                <c:ptCount val="1"/>
                <c:pt idx="0">
                  <c:v>240.5</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2-999C-4173-B144-77B6673BA5D7}"/>
            </c:ext>
          </c:extLst>
        </c:ser>
        <c:ser>
          <c:idx val="3"/>
          <c:order val="3"/>
          <c:tx>
            <c:strRef>
              <c:f>label 3</c:f>
              <c:strCache>
                <c:ptCount val="1"/>
                <c:pt idx="0">
                  <c:v>LockDown</c:v>
                </c:pt>
              </c:strCache>
            </c:strRef>
          </c:tx>
          <c:spPr>
            <a:solidFill>
              <a:srgbClr val="228C41"/>
            </a:solidFill>
            <a:ln>
              <a:noFill/>
            </a:ln>
          </c:spPr>
          <c:invertIfNegative val="1"/>
          <c:cat>
            <c:strRef>
              <c:f>categories</c:f>
              <c:strCache>
                <c:ptCount val="1"/>
                <c:pt idx="0">
                  <c:v>Remote attestation</c:v>
                </c:pt>
              </c:strCache>
            </c:strRef>
          </c:cat>
          <c:val>
            <c:numRef>
              <c:f>3</c:f>
              <c:numCache>
                <c:formatCode>General</c:formatCode>
                <c:ptCount val="1"/>
                <c:pt idx="0">
                  <c:v>298.3</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3-999C-4173-B144-77B6673BA5D7}"/>
            </c:ext>
          </c:extLst>
        </c:ser>
        <c:ser>
          <c:idx val="4"/>
          <c:order val="4"/>
          <c:tx>
            <c:strRef>
              <c:f>label 4</c:f>
              <c:strCache>
                <c:ptCount val="1"/>
                <c:pt idx="0">
                  <c:v>Proposed</c:v>
                </c:pt>
              </c:strCache>
            </c:strRef>
          </c:tx>
          <c:spPr>
            <a:solidFill>
              <a:srgbClr val="45A09B"/>
            </a:solidFill>
            <a:ln>
              <a:noFill/>
            </a:ln>
          </c:spPr>
          <c:invertIfNegative val="1"/>
          <c:cat>
            <c:strRef>
              <c:f>categories</c:f>
              <c:strCache>
                <c:ptCount val="1"/>
                <c:pt idx="0">
                  <c:v>Remote attestation</c:v>
                </c:pt>
              </c:strCache>
            </c:strRef>
          </c:cat>
          <c:val>
            <c:numRef>
              <c:f>4</c:f>
              <c:numCache>
                <c:formatCode>General</c:formatCode>
                <c:ptCount val="1"/>
                <c:pt idx="0">
                  <c:v>169.8</c:v>
                </c:pt>
              </c:numCache>
            </c:numRef>
          </c:val>
          <c:extLst xmlns:c16r2="http://schemas.microsoft.com/office/drawing/2015/06/chart">
            <c:ext xmlns:c14="http://schemas.microsoft.com/office/drawing/2007/8/2/chart" uri="{6F2FDCE9-48DA-4B69-8628-5D25D57E5C99}">
              <c14:invertSolidFillFmt>
                <c14:spPr xmlns:c14="http://schemas.microsoft.com/office/drawing/2007/8/2/chart">
                  <a:solidFill>
                    <a:srgbClr val="FFFFFF"/>
                  </a:solidFill>
                  <a:ln>
                    <a:noFill/>
                  </a:ln>
                </c14:spPr>
              </c14:invertSolidFillFmt>
            </c:ext>
            <c:ext xmlns:c16="http://schemas.microsoft.com/office/drawing/2014/chart" uri="{C3380CC4-5D6E-409C-BE32-E72D297353CC}">
              <c16:uniqueId val="{00000004-999C-4173-B144-77B6673BA5D7}"/>
            </c:ext>
          </c:extLst>
        </c:ser>
        <c:dLbls/>
        <c:shape val="box"/>
        <c:axId val="134514560"/>
        <c:axId val="134516096"/>
        <c:axId val="0"/>
      </c:bar3DChart>
      <c:catAx>
        <c:axId val="134514560"/>
        <c:scaling>
          <c:orientation val="minMax"/>
        </c:scaling>
        <c:delete val="1"/>
        <c:axPos val="b"/>
        <c:numFmt formatCode="General" sourceLinked="1"/>
        <c:majorTickMark val="none"/>
        <c:minorTickMark val="cross"/>
        <c:tickLblPos val="nextTo"/>
        <c:crossAx val="134516096"/>
        <c:crosses val="autoZero"/>
        <c:auto val="1"/>
        <c:lblAlgn val="ctr"/>
        <c:lblOffset val="100"/>
        <c:noMultiLvlLbl val="1"/>
      </c:catAx>
      <c:valAx>
        <c:axId val="134516096"/>
        <c:scaling>
          <c:orientation val="minMax"/>
        </c:scaling>
        <c:delete val="1"/>
        <c:axPos val="l"/>
        <c:majorGridlines>
          <c:spPr>
            <a:ln w="9360">
              <a:solidFill>
                <a:srgbClr val="D9D9D9"/>
              </a:solidFill>
              <a:round/>
            </a:ln>
          </c:spPr>
        </c:majorGridlines>
        <c:numFmt formatCode="General" sourceLinked="0"/>
        <c:majorTickMark val="none"/>
        <c:minorTickMark val="cross"/>
        <c:tickLblPos val="nextTo"/>
        <c:crossAx val="134514560"/>
        <c:crosses val="autoZero"/>
        <c:crossBetween val="midCat"/>
      </c:valAx>
      <c:spPr>
        <a:noFill/>
        <a:ln w="9360">
          <a:noFill/>
        </a:ln>
      </c:spPr>
    </c:plotArea>
    <c:legend>
      <c:legendPos val="b"/>
      <c:overlay val="1"/>
      <c:spPr>
        <a:noFill/>
        <a:ln>
          <a:noFill/>
        </a:ln>
      </c:spPr>
      <c:txPr>
        <a:bodyPr/>
        <a:lstStyle/>
        <a:p>
          <a:pPr>
            <a:defRPr lang="en-US"/>
          </a:pPr>
          <a:endParaRPr lang="en-US"/>
        </a:p>
      </c:tx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PlaceHolder 1"/>
          <p:cNvSpPr>
            <a:spLocks noGrp="1"/>
          </p:cNvSpPr>
          <p:nvPr>
            <p:ph type="body"/>
          </p:nvPr>
        </p:nvSpPr>
        <p:spPr>
          <a:xfrm>
            <a:off x="756000" y="5078520"/>
            <a:ext cx="6047640" cy="4811040"/>
          </a:xfrm>
          <a:prstGeom prst="rect">
            <a:avLst/>
          </a:prstGeom>
        </p:spPr>
        <p:txBody>
          <a:bodyPr lIns="0" tIns="0" rIns="0" bIns="0"/>
          <a:lstStyle/>
          <a:p>
            <a:r>
              <a:rPr lang="en-IN" sz="2000" b="0" strike="noStrike" spc="-1">
                <a:solidFill>
                  <a:srgbClr val="000000"/>
                </a:solidFill>
                <a:uFill>
                  <a:solidFill>
                    <a:srgbClr val="FFFFFF"/>
                  </a:solidFill>
                </a:uFill>
                <a:latin typeface="Arial"/>
              </a:rPr>
              <a:t>Click to edit the notes format</a:t>
            </a:r>
          </a:p>
        </p:txBody>
      </p:sp>
      <p:sp>
        <p:nvSpPr>
          <p:cNvPr id="149" name="PlaceHolder 2"/>
          <p:cNvSpPr>
            <a:spLocks noGrp="1"/>
          </p:cNvSpPr>
          <p:nvPr>
            <p:ph type="hdr"/>
          </p:nvPr>
        </p:nvSpPr>
        <p:spPr>
          <a:xfrm>
            <a:off x="0" y="0"/>
            <a:ext cx="3280680" cy="534240"/>
          </a:xfrm>
          <a:prstGeom prst="rect">
            <a:avLst/>
          </a:prstGeom>
        </p:spPr>
        <p:txBody>
          <a:bodyPr lIns="0" tIns="0" rIns="0" bIns="0"/>
          <a:lstStyle/>
          <a:p>
            <a:r>
              <a:rPr lang="en-IN" sz="1400" b="0" strike="noStrike" spc="-1">
                <a:solidFill>
                  <a:srgbClr val="000000"/>
                </a:solidFill>
                <a:uFill>
                  <a:solidFill>
                    <a:srgbClr val="FFFFFF"/>
                  </a:solidFill>
                </a:uFill>
                <a:latin typeface="Times New Roman"/>
              </a:rPr>
              <a:t>&lt;header&gt;</a:t>
            </a:r>
          </a:p>
        </p:txBody>
      </p:sp>
      <p:sp>
        <p:nvSpPr>
          <p:cNvPr id="150" name="PlaceHolder 3"/>
          <p:cNvSpPr>
            <a:spLocks noGrp="1"/>
          </p:cNvSpPr>
          <p:nvPr>
            <p:ph type="dt"/>
          </p:nvPr>
        </p:nvSpPr>
        <p:spPr>
          <a:xfrm>
            <a:off x="4278960" y="0"/>
            <a:ext cx="3280680" cy="534240"/>
          </a:xfrm>
          <a:prstGeom prst="rect">
            <a:avLst/>
          </a:prstGeom>
        </p:spPr>
        <p:txBody>
          <a:bodyPr lIns="0" tIns="0" rIns="0" bIns="0"/>
          <a:lstStyle/>
          <a:p>
            <a:pPr algn="r"/>
            <a:r>
              <a:rPr lang="en-IN" sz="1400" b="0" strike="noStrike" spc="-1">
                <a:solidFill>
                  <a:srgbClr val="000000"/>
                </a:solidFill>
                <a:uFill>
                  <a:solidFill>
                    <a:srgbClr val="FFFFFF"/>
                  </a:solidFill>
                </a:uFill>
                <a:latin typeface="Times New Roman"/>
              </a:rPr>
              <a:t>&lt;date/time&gt;</a:t>
            </a:r>
          </a:p>
        </p:txBody>
      </p:sp>
      <p:sp>
        <p:nvSpPr>
          <p:cNvPr id="151" name="PlaceHolder 4"/>
          <p:cNvSpPr>
            <a:spLocks noGrp="1"/>
          </p:cNvSpPr>
          <p:nvPr>
            <p:ph type="ftr"/>
          </p:nvPr>
        </p:nvSpPr>
        <p:spPr>
          <a:xfrm>
            <a:off x="0" y="10157400"/>
            <a:ext cx="3280680" cy="534240"/>
          </a:xfrm>
          <a:prstGeom prst="rect">
            <a:avLst/>
          </a:prstGeom>
        </p:spPr>
        <p:txBody>
          <a:bodyPr lIns="0" tIns="0" rIns="0" bIns="0" anchor="b"/>
          <a:lstStyle/>
          <a:p>
            <a:r>
              <a:rPr lang="en-IN" sz="1400" b="0" strike="noStrike" spc="-1">
                <a:solidFill>
                  <a:srgbClr val="000000"/>
                </a:solidFill>
                <a:uFill>
                  <a:solidFill>
                    <a:srgbClr val="FFFFFF"/>
                  </a:solidFill>
                </a:uFill>
                <a:latin typeface="Times New Roman"/>
              </a:rPr>
              <a:t>&lt;footer&gt;</a:t>
            </a:r>
          </a:p>
        </p:txBody>
      </p:sp>
      <p:sp>
        <p:nvSpPr>
          <p:cNvPr id="152" name="PlaceHolder 5"/>
          <p:cNvSpPr>
            <a:spLocks noGrp="1"/>
          </p:cNvSpPr>
          <p:nvPr>
            <p:ph type="sldNum"/>
          </p:nvPr>
        </p:nvSpPr>
        <p:spPr>
          <a:xfrm>
            <a:off x="4278960" y="10157400"/>
            <a:ext cx="3280680" cy="534240"/>
          </a:xfrm>
          <a:prstGeom prst="rect">
            <a:avLst/>
          </a:prstGeom>
        </p:spPr>
        <p:txBody>
          <a:bodyPr lIns="0" tIns="0" rIns="0" bIns="0" anchor="b"/>
          <a:lstStyle/>
          <a:p>
            <a:pPr algn="r"/>
            <a:fld id="{C2F93CFB-0B72-422A-90F8-A18BA59F4A9B}" type="slidenum">
              <a:rPr lang="en-IN" sz="1400" b="0" strike="noStrike" spc="-1">
                <a:solidFill>
                  <a:srgbClr val="000000"/>
                </a:solidFill>
                <a:uFill>
                  <a:solidFill>
                    <a:srgbClr val="FFFFFF"/>
                  </a:solidFill>
                </a:uFill>
                <a:latin typeface="Times New Roman"/>
              </a:rPr>
              <a:pPr algn="r"/>
              <a:t>‹#›</a:t>
            </a:fld>
            <a:endParaRPr lang="en-IN"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a:solidFill>
                  <a:srgbClr val="000000"/>
                </a:solidFill>
                <a:uFill>
                  <a:solidFill>
                    <a:srgbClr val="FFFFFF"/>
                  </a:solidFill>
                </a:uFill>
                <a:latin typeface="Arial"/>
              </a:rPr>
              <a:t>- As recent surveys have revealed, by resorting to cloud computing services, many companies can greatly reduce costs by offloading data and computation to these services.</a:t>
            </a:r>
          </a:p>
          <a:p>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Simultaneously, many are still hesitant due to outstanding security threats that raise concerns among customers.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Among the most important ones is the potential for data to leak out. This is the threat we’re addressing</a:t>
            </a:r>
          </a:p>
        </p:txBody>
      </p:sp>
      <p:sp>
        <p:nvSpPr>
          <p:cNvPr id="44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92A668C-A415-4382-B1DA-BC7E6BAA7048}" type="slidenum">
              <a:rPr lang="en-IN" sz="1200" b="0" strike="noStrike" spc="-1">
                <a:solidFill>
                  <a:srgbClr val="000000"/>
                </a:solidFill>
                <a:uFill>
                  <a:solidFill>
                    <a:srgbClr val="FFFFFF"/>
                  </a:solidFill>
                </a:uFill>
                <a:latin typeface="+mn-lt"/>
                <a:ea typeface="+mn-ea"/>
              </a:rPr>
              <a:pPr algn="r">
                <a:lnSpc>
                  <a:spcPct val="100000"/>
                </a:lnSpc>
              </a:pPr>
              <a:t>10</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Trusted computing techniques are a good place to start.</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Essentially, a trusted computing platform is an ensemble of hardware and software components running on some host.</a:t>
            </a:r>
          </a:p>
          <a:p>
            <a:pPr marL="216000" indent="-215640">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Their most interesting property is that they indicate to a remote user which configuration – both hw and </a:t>
            </a:r>
            <a:r>
              <a:rPr lang="en-IN" sz="2000" b="0" strike="noStrike" spc="-1" dirty="0" err="1">
                <a:solidFill>
                  <a:srgbClr val="000000"/>
                </a:solidFill>
                <a:uFill>
                  <a:solidFill>
                    <a:srgbClr val="FFFFFF"/>
                  </a:solidFill>
                </a:uFill>
                <a:latin typeface="Arial"/>
              </a:rPr>
              <a:t>sw</a:t>
            </a:r>
            <a:r>
              <a:rPr lang="en-IN" sz="2000" b="0" strike="noStrike" spc="-1" dirty="0">
                <a:solidFill>
                  <a:srgbClr val="000000"/>
                </a:solidFill>
                <a:uFill>
                  <a:solidFill>
                    <a:srgbClr val="FFFFFF"/>
                  </a:solidFill>
                </a:uFill>
                <a:latin typeface="Arial"/>
              </a:rPr>
              <a:t> – the host has booted.</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To enforce these properties, TPs implement mechanisms of secure boot and remote attestation.</a:t>
            </a: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 A crucial component in the implementation of these mechanisms is the TPM, a hardware chip now present in commodity hardware.</a:t>
            </a:r>
          </a:p>
          <a:p>
            <a:pPr>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If the software guarantees its own integrity, then the remote party can identify then through attestation the software that is actually running on the machine until it gets rebooted. This property is very interesting.</a:t>
            </a:r>
          </a:p>
          <a:p>
            <a:pPr>
              <a:lnSpc>
                <a:spcPct val="100000"/>
              </a:lnSpc>
            </a:pPr>
            <a:endParaRPr lang="en-IN" sz="2000" b="0" strike="noStrike" spc="-1" dirty="0">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dirty="0">
                <a:solidFill>
                  <a:srgbClr val="000000"/>
                </a:solidFill>
                <a:uFill>
                  <a:solidFill>
                    <a:srgbClr val="FFFFFF"/>
                  </a:solidFill>
                </a:uFill>
                <a:latin typeface="Arial"/>
              </a:rPr>
              <a:t>Next, I’ll present our proposal to extend this approach in order to make computation of cloud services confidential.</a:t>
            </a:r>
          </a:p>
          <a:p>
            <a:pPr>
              <a:lnSpc>
                <a:spcPct val="100000"/>
              </a:lnSpc>
            </a:pPr>
            <a:endParaRPr lang="en-IN" sz="2000" b="0" strike="noStrike" spc="-1" dirty="0">
              <a:solidFill>
                <a:srgbClr val="000000"/>
              </a:solidFill>
              <a:uFill>
                <a:solidFill>
                  <a:srgbClr val="FFFFFF"/>
                </a:solidFill>
              </a:uFill>
              <a:latin typeface="Arial"/>
            </a:endParaRPr>
          </a:p>
        </p:txBody>
      </p:sp>
      <p:sp>
        <p:nvSpPr>
          <p:cNvPr id="46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DE3A1F-2261-45E0-9FB8-854E8AC64D59}" type="slidenum">
              <a:rPr lang="en-IN" sz="1200" b="0" strike="noStrike" spc="-1">
                <a:solidFill>
                  <a:srgbClr val="000000"/>
                </a:solidFill>
                <a:uFill>
                  <a:solidFill>
                    <a:srgbClr val="FFFFFF"/>
                  </a:solidFill>
                </a:uFill>
                <a:latin typeface="+mn-lt"/>
                <a:ea typeface="+mn-ea"/>
              </a:rPr>
              <a:pPr algn="r">
                <a:lnSpc>
                  <a:spcPct val="100000"/>
                </a:lnSpc>
              </a:pPr>
              <a:t>29</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PlaceHolder 1"/>
          <p:cNvSpPr>
            <a:spLocks noGrp="1"/>
          </p:cNvSpPr>
          <p:nvPr>
            <p:ph type="body"/>
          </p:nvPr>
        </p:nvSpPr>
        <p:spPr>
          <a:xfrm>
            <a:off x="756000" y="5078520"/>
            <a:ext cx="6047280" cy="4810680"/>
          </a:xfrm>
          <a:prstGeom prst="rect">
            <a:avLst/>
          </a:prstGeom>
        </p:spPr>
        <p:txBody>
          <a:bodyPr lIns="0" tIns="0" rIns="0" bIns="0"/>
          <a:lstStyle/>
          <a:p>
            <a:r>
              <a:rPr lang="en-IN" sz="2000" b="0" strike="noStrike" spc="-1">
                <a:solidFill>
                  <a:srgbClr val="000000"/>
                </a:solidFill>
                <a:uFill>
                  <a:solidFill>
                    <a:srgbClr val="FFFFFF"/>
                  </a:solidFill>
                </a:uFill>
                <a:latin typeface="Arial"/>
              </a:rPr>
              <a:t>TrustVisor memory protections from the perspective of executing code. </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host mode, TrustVisor is executing in response to a trap or hypercall, and may manipulate the state of a PAL, or the untrusted legacy OS or applications. </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legacy guest mode, TrustVisor isolates PAL state and its own memory regions from the untrusted legacy code.</a:t>
            </a:r>
          </a:p>
          <a:p>
            <a:pPr marL="228600" indent="-228240">
              <a:lnSpc>
                <a:spcPct val="100000"/>
              </a:lnSpc>
              <a:buClr>
                <a:srgbClr val="000000"/>
              </a:buClr>
              <a:buFont typeface="StarSymbol"/>
              <a:buAutoNum type="alphaLcParenR"/>
            </a:pPr>
            <a:r>
              <a:rPr lang="en-IN" sz="2000" b="0" strike="noStrike" spc="-1">
                <a:solidFill>
                  <a:srgbClr val="000000"/>
                </a:solidFill>
                <a:uFill>
                  <a:solidFill>
                    <a:srgbClr val="FFFFFF"/>
                  </a:solidFill>
                </a:uFill>
                <a:latin typeface="Arial"/>
              </a:rPr>
              <a:t>In secure guest mode, a PAL is executing, and TrustVisor isolates it from the memory regions of TrustVisor and the untrusted legacy OS and applications.</a:t>
            </a:r>
          </a:p>
        </p:txBody>
      </p:sp>
      <p:sp>
        <p:nvSpPr>
          <p:cNvPr id="464"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47886B77-D768-48EB-822E-2E62ECBD57B7}" type="slidenum">
              <a:rPr lang="en-IN" sz="1400" b="0" strike="noStrike" spc="-1">
                <a:solidFill>
                  <a:srgbClr val="000000"/>
                </a:solidFill>
                <a:uFill>
                  <a:solidFill>
                    <a:srgbClr val="FFFFFF"/>
                  </a:solidFill>
                </a:uFill>
                <a:latin typeface="Times New Roman"/>
                <a:ea typeface="+mn-ea"/>
              </a:rPr>
              <a:pPr algn="r">
                <a:lnSpc>
                  <a:spcPct val="100000"/>
                </a:lnSpc>
              </a:pPr>
              <a:t>33</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PlaceHolder 1"/>
          <p:cNvSpPr>
            <a:spLocks noGrp="1"/>
          </p:cNvSpPr>
          <p:nvPr>
            <p:ph type="body"/>
          </p:nvPr>
        </p:nvSpPr>
        <p:spPr>
          <a:xfrm>
            <a:off x="756000" y="5078520"/>
            <a:ext cx="6047280" cy="4810680"/>
          </a:xfrm>
          <a:prstGeom prst="rect">
            <a:avLst/>
          </a:prstGeom>
        </p:spPr>
        <p:txBody>
          <a:bodyPr lIns="0" tIns="0" rIns="0" bIns="0"/>
          <a:lstStyle/>
          <a:p>
            <a:r>
              <a:rPr lang="en-IN" sz="2000" b="0" strike="noStrike" spc="-1" dirty="0">
                <a:solidFill>
                  <a:srgbClr val="000000"/>
                </a:solidFill>
                <a:uFill>
                  <a:solidFill>
                    <a:srgbClr val="FFFFFF"/>
                  </a:solidFill>
                </a:uFill>
                <a:latin typeface="Arial"/>
              </a:rPr>
              <a:t>We divide </a:t>
            </a:r>
            <a:r>
              <a:rPr lang="en-IN" sz="2000" b="0" strike="noStrike" spc="-1" dirty="0" err="1">
                <a:solidFill>
                  <a:srgbClr val="000000"/>
                </a:solidFill>
                <a:uFill>
                  <a:solidFill>
                    <a:srgbClr val="FFFFFF"/>
                  </a:solidFill>
                </a:uFill>
                <a:latin typeface="Arial"/>
              </a:rPr>
              <a:t>TrustVisor’s</a:t>
            </a:r>
            <a:r>
              <a:rPr lang="en-IN" sz="2000" b="0" strike="noStrike" spc="-1" dirty="0">
                <a:solidFill>
                  <a:srgbClr val="000000"/>
                </a:solidFill>
                <a:uFill>
                  <a:solidFill>
                    <a:srgbClr val="FFFFFF"/>
                  </a:solidFill>
                </a:uFill>
                <a:latin typeface="Arial"/>
              </a:rPr>
              <a:t> code into four parts. The debug code provides </a:t>
            </a:r>
            <a:r>
              <a:rPr lang="en-IN" sz="2000" b="0" strike="noStrike" spc="-1" dirty="0" err="1">
                <a:solidFill>
                  <a:srgbClr val="000000"/>
                </a:solidFill>
                <a:uFill>
                  <a:solidFill>
                    <a:srgbClr val="FFFFFF"/>
                  </a:solidFill>
                </a:uFill>
                <a:latin typeface="Arial"/>
              </a:rPr>
              <a:t>printf</a:t>
            </a:r>
            <a:r>
              <a:rPr lang="en-IN" sz="2000" b="0" strike="noStrike" spc="-1" dirty="0">
                <a:solidFill>
                  <a:srgbClr val="000000"/>
                </a:solidFill>
                <a:uFill>
                  <a:solidFill>
                    <a:srgbClr val="FFFFFF"/>
                  </a:solidFill>
                </a:uFill>
                <a:latin typeface="Arial"/>
              </a:rPr>
              <a:t> and serial console functions which are not required on a production system. The initialization code is the initialization portion described in §5.2.1, which is measured by SKINIT and initializes the protected environment. Finally, the runtime code is responsible for providing the guarantees for PALs as described in §4. We further divide the runtime code into core functionality (including </a:t>
            </a:r>
            <a:r>
              <a:rPr lang="en-IN" sz="2000" b="0" strike="noStrike" spc="-1" dirty="0" err="1">
                <a:solidFill>
                  <a:srgbClr val="000000"/>
                </a:solidFill>
                <a:uFill>
                  <a:solidFill>
                    <a:srgbClr val="FFFFFF"/>
                  </a:solidFill>
                </a:uFill>
                <a:latin typeface="Arial"/>
              </a:rPr>
              <a:t>TrustVisor’s</a:t>
            </a:r>
            <a:r>
              <a:rPr lang="en-IN" sz="2000" b="0" strike="noStrike" spc="-1" dirty="0">
                <a:solidFill>
                  <a:srgbClr val="000000"/>
                </a:solidFill>
                <a:uFill>
                  <a:solidFill>
                    <a:srgbClr val="FFFFFF"/>
                  </a:solidFill>
                </a:uFill>
                <a:latin typeface="Arial"/>
              </a:rPr>
              <a:t> basic NPT-based protection framework, PAL management, and parameter </a:t>
            </a:r>
            <a:r>
              <a:rPr lang="en-IN" sz="2000" b="0" strike="noStrike" spc="-1" dirty="0" err="1">
                <a:solidFill>
                  <a:srgbClr val="000000"/>
                </a:solidFill>
                <a:uFill>
                  <a:solidFill>
                    <a:srgbClr val="FFFFFF"/>
                  </a:solidFill>
                </a:uFill>
                <a:latin typeface="Arial"/>
              </a:rPr>
              <a:t>marshaling</a:t>
            </a:r>
            <a:r>
              <a:rPr lang="en-IN" sz="2000" b="0" strike="noStrike" spc="-1" dirty="0">
                <a:solidFill>
                  <a:srgbClr val="000000"/>
                </a:solidFill>
                <a:uFill>
                  <a:solidFill>
                    <a:srgbClr val="FFFFFF"/>
                  </a:solidFill>
                </a:uFill>
                <a:latin typeface="Arial"/>
              </a:rPr>
              <a:t>), µTPM, RSA </a:t>
            </a:r>
            <a:r>
              <a:rPr lang="en-IN" sz="2000" b="0" strike="noStrike" spc="-1" dirty="0" err="1">
                <a:solidFill>
                  <a:srgbClr val="000000"/>
                </a:solidFill>
                <a:uFill>
                  <a:solidFill>
                    <a:srgbClr val="FFFFFF"/>
                  </a:solidFill>
                </a:uFill>
                <a:latin typeface="Arial"/>
              </a:rPr>
              <a:t>librari</a:t>
            </a:r>
            <a:endParaRPr lang="en-IN" sz="2000" b="0" strike="noStrike" spc="-1" dirty="0">
              <a:solidFill>
                <a:srgbClr val="000000"/>
              </a:solidFill>
              <a:uFill>
                <a:solidFill>
                  <a:srgbClr val="FFFFFF"/>
                </a:solidFill>
              </a:uFill>
              <a:latin typeface="Arial"/>
            </a:endParaRPr>
          </a:p>
        </p:txBody>
      </p:sp>
      <p:sp>
        <p:nvSpPr>
          <p:cNvPr id="466" name="TextShape 2"/>
          <p:cNvSpPr txBox="1"/>
          <p:nvPr/>
        </p:nvSpPr>
        <p:spPr>
          <a:xfrm>
            <a:off x="4278960" y="10157400"/>
            <a:ext cx="3280320" cy="533880"/>
          </a:xfrm>
          <a:prstGeom prst="rect">
            <a:avLst/>
          </a:prstGeom>
          <a:noFill/>
          <a:ln>
            <a:noFill/>
          </a:ln>
        </p:spPr>
        <p:txBody>
          <a:bodyPr lIns="0" tIns="0" rIns="0" bIns="0" anchor="b"/>
          <a:lstStyle/>
          <a:p>
            <a:pPr algn="r">
              <a:lnSpc>
                <a:spcPct val="100000"/>
              </a:lnSpc>
            </a:pPr>
            <a:fld id="{11C0217C-FAAC-47BA-9529-EE3C502EB052}" type="slidenum">
              <a:rPr lang="en-IN" sz="1400" b="0" strike="noStrike" spc="-1">
                <a:solidFill>
                  <a:srgbClr val="000000"/>
                </a:solidFill>
                <a:uFill>
                  <a:solidFill>
                    <a:srgbClr val="FFFFFF"/>
                  </a:solidFill>
                </a:uFill>
                <a:latin typeface="Times New Roman"/>
                <a:ea typeface="+mn-ea"/>
              </a:rPr>
              <a:pPr algn="r">
                <a:lnSpc>
                  <a:spcPct val="100000"/>
                </a:lnSpc>
              </a:pPr>
              <a:t>35</a:t>
            </a:fld>
            <a:endParaRPr lang="en-IN"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a:solidFill>
                  <a:srgbClr val="000000"/>
                </a:solidFill>
                <a:uFill>
                  <a:solidFill>
                    <a:srgbClr val="FFFFFF"/>
                  </a:solidFill>
                </a:uFill>
                <a:latin typeface="Arial"/>
              </a:rPr>
              <a:t>- So, here’s a big picture summarizing the parties involved.</a:t>
            </a:r>
          </a:p>
          <a:p>
            <a:endParaRPr lang="en-IN" sz="2000" b="0" strike="noStrike" spc="-1">
              <a:solidFill>
                <a:srgbClr val="000000"/>
              </a:solidFill>
              <a:uFill>
                <a:solidFill>
                  <a:srgbClr val="FFFFFF"/>
                </a:solidFill>
              </a:uFill>
              <a:latin typeface="Arial"/>
            </a:endParaRPr>
          </a:p>
          <a:p>
            <a:r>
              <a:rPr lang="en-IN" sz="2000" b="0" strike="noStrike" spc="-1">
                <a:solidFill>
                  <a:srgbClr val="000000"/>
                </a:solidFill>
                <a:uFill>
                  <a:solidFill>
                    <a:srgbClr val="FFFFFF"/>
                  </a:solidFill>
                </a:uFill>
                <a:latin typeface="Arial"/>
              </a:rPr>
              <a:t>-The provider offers an elastic VM service. We were inspired by Eucalyptus to understand the architecture of these systems. Eucalyptus is an open-source system providing similar interface to EC2’s. We show a simplified description of its components.</a:t>
            </a:r>
          </a:p>
          <a:p>
            <a:endParaRPr lang="en-IN" sz="2000" b="0" strike="noStrike" spc="-1">
              <a:solidFill>
                <a:srgbClr val="000000"/>
              </a:solidFill>
              <a:uFill>
                <a:solidFill>
                  <a:srgbClr val="FFFFFF"/>
                </a:solidFill>
              </a:uFill>
              <a:latin typeface="Arial"/>
            </a:endParaRPr>
          </a:p>
          <a:p>
            <a:r>
              <a:rPr lang="en-IN" sz="2000" b="0" strike="noStrike" spc="-1">
                <a:solidFill>
                  <a:srgbClr val="000000"/>
                </a:solidFill>
                <a:uFill>
                  <a:solidFill>
                    <a:srgbClr val="FFFFFF"/>
                  </a:solidFill>
                </a:uFill>
                <a:latin typeface="Arial"/>
              </a:rPr>
              <a:t>-The provider keeps one or mode clusters with nodes for hosting the guest VMs. Each node runs a virtual machine monitor, typically Xen, on top of which the VMs run.</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 cloud manager manages the entire service – e.g., decide how to assign VMs to physical hosts – and also provides a frontend to the customer.</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In the backend, the provider enforces a security perimeter protecting the hardware components. </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Essentially, customers interact with frontend in order to launch VMs – among other management tasks – and, once the VM is running, the customer can access it directly through standard tools such as ssh.</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Privileged users can access any of the components remotely with root privileges. Potentially, this user can inspect the content of the customer VMs in many possible ways by interfering with the components of the system.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How can we then design a system that guarantees the confidentiality of VMs under these assumptions?</a:t>
            </a:r>
          </a:p>
        </p:txBody>
      </p:sp>
      <p:sp>
        <p:nvSpPr>
          <p:cNvPr id="46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635D1B-008D-45C4-B8D9-5A9F07A4716C}" type="slidenum">
              <a:rPr lang="en-IN" sz="1200" b="0" strike="noStrike" spc="-1">
                <a:solidFill>
                  <a:srgbClr val="000000"/>
                </a:solidFill>
                <a:uFill>
                  <a:solidFill>
                    <a:srgbClr val="FFFFFF"/>
                  </a:solidFill>
                </a:uFill>
                <a:latin typeface="+mn-lt"/>
                <a:ea typeface="+mn-ea"/>
              </a:rPr>
              <a:pPr algn="r">
                <a:lnSpc>
                  <a:spcPct val="100000"/>
                </a:lnSpc>
              </a:pPr>
              <a:t>38</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IN" sz="2000" b="0" strike="noStrike" spc="-1">
                <a:solidFill>
                  <a:srgbClr val="000000"/>
                </a:solidFill>
                <a:uFill>
                  <a:solidFill>
                    <a:srgbClr val="FFFFFF"/>
                  </a:solidFill>
                </a:uFill>
                <a:latin typeface="Arial"/>
              </a:rPr>
              <a:t>-To conclude: in this talk I presented …</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Our next steps will be implementation of a prototype and integration with Eucalyptus.</a:t>
            </a:r>
          </a:p>
          <a:p>
            <a:pPr marL="216000" indent="-215640">
              <a:lnSpc>
                <a:spcPct val="100000"/>
              </a:lnSpc>
            </a:pPr>
            <a:endParaRPr lang="en-IN" sz="2000" b="0" strike="noStrike" spc="-1">
              <a:solidFill>
                <a:srgbClr val="000000"/>
              </a:solidFill>
              <a:uFill>
                <a:solidFill>
                  <a:srgbClr val="FFFFFF"/>
                </a:solidFill>
              </a:uFill>
              <a:latin typeface="Arial"/>
            </a:endParaRPr>
          </a:p>
        </p:txBody>
      </p:sp>
      <p:sp>
        <p:nvSpPr>
          <p:cNvPr id="47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48BB42F-7B21-4881-8D69-89774EF3B086}" type="slidenum">
              <a:rPr lang="en-IN" sz="1200" b="0" strike="noStrike" spc="-1">
                <a:solidFill>
                  <a:srgbClr val="000000"/>
                </a:solidFill>
                <a:uFill>
                  <a:solidFill>
                    <a:srgbClr val="FFFFFF"/>
                  </a:solidFill>
                </a:uFill>
                <a:latin typeface="+mn-lt"/>
                <a:ea typeface="+mn-ea"/>
              </a:rPr>
              <a:pPr algn="r">
                <a:lnSpc>
                  <a:spcPct val="100000"/>
                </a:lnSpc>
              </a:pPr>
              <a:t>63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body"/>
          </p:nvPr>
        </p:nvSpPr>
        <p:spPr>
          <a:xfrm>
            <a:off x="685800" y="4343400"/>
            <a:ext cx="5485680" cy="4114080"/>
          </a:xfrm>
          <a:prstGeom prst="rect">
            <a:avLst/>
          </a:prstGeom>
        </p:spPr>
        <p:txBody>
          <a:bodyPr lIns="0" tIns="0" rIns="0" bIns="0"/>
          <a:lstStyle/>
          <a:p>
            <a:pPr marL="343080" indent="-342360">
              <a:lnSpc>
                <a:spcPct val="100000"/>
              </a:lnSpc>
            </a:pPr>
            <a:r>
              <a:rPr lang="en-IN" sz="2000" b="0" strike="noStrike" spc="-1">
                <a:solidFill>
                  <a:srgbClr val="000000"/>
                </a:solidFill>
                <a:uFill>
                  <a:solidFill>
                    <a:srgbClr val="FFFFFF"/>
                  </a:solidFill>
                </a:uFill>
                <a:latin typeface="Arial"/>
              </a:rPr>
              <a:t>- Users allocate virtual machines at some cloud service provider to run their computation – e.g. Amazon EC2. </a:t>
            </a:r>
          </a:p>
          <a:p>
            <a:pPr marL="343080" indent="-342360">
              <a:lnSpc>
                <a:spcPct val="100000"/>
              </a:lnSpc>
            </a:pPr>
            <a:r>
              <a:rPr lang="en-IN" sz="2000" b="0" strike="noStrike" spc="-1">
                <a:solidFill>
                  <a:srgbClr val="000000"/>
                </a:solidFill>
                <a:uFill>
                  <a:solidFill>
                    <a:srgbClr val="FFFFFF"/>
                  </a:solidFill>
                </a:uFill>
                <a:latin typeface="Arial"/>
              </a:rPr>
              <a:t>- Typically they also use some storage service for persistence.</a:t>
            </a:r>
          </a:p>
          <a:p>
            <a:pPr marL="343080" indent="-342360">
              <a:lnSpc>
                <a:spcPct val="100000"/>
              </a:lnSpc>
            </a:pPr>
            <a:r>
              <a:rPr lang="en-IN" sz="2000" b="0" strike="noStrike" spc="-1">
                <a:solidFill>
                  <a:srgbClr val="000000"/>
                </a:solidFill>
                <a:uFill>
                  <a:solidFill>
                    <a:srgbClr val="FFFFFF"/>
                  </a:solidFill>
                </a:uFill>
                <a:latin typeface="Arial"/>
              </a:rPr>
              <a:t> </a:t>
            </a:r>
          </a:p>
          <a:p>
            <a:pPr marL="343080" indent="-342360">
              <a:lnSpc>
                <a:spcPct val="100000"/>
              </a:lnSpc>
            </a:pPr>
            <a:r>
              <a:rPr lang="en-IN" sz="2000" b="0" strike="noStrike" spc="-1">
                <a:solidFill>
                  <a:srgbClr val="000000"/>
                </a:solidFill>
                <a:uFill>
                  <a:solidFill>
                    <a:srgbClr val="FFFFFF"/>
                  </a:solidFill>
                </a:uFill>
                <a:latin typeface="Arial"/>
              </a:rPr>
              <a:t>- Potential risk of confidentiality violation: a user with enough privileges to access the infrastructure can access data in the VM memory or in storage and leak data</a:t>
            </a:r>
          </a:p>
          <a:p>
            <a:pPr marL="343080" indent="-342360">
              <a:lnSpc>
                <a:spcPct val="100000"/>
              </a:lnSpc>
            </a:pPr>
            <a:r>
              <a:rPr lang="en-IN" sz="2000" b="0" strike="noStrike" spc="-1">
                <a:solidFill>
                  <a:srgbClr val="000000"/>
                </a:solidFill>
                <a:uFill>
                  <a:solidFill>
                    <a:srgbClr val="FFFFFF"/>
                  </a:solidFill>
                </a:uFill>
                <a:latin typeface="Arial"/>
              </a:rPr>
              <a:t>-This can be the result of some operation performed by a system administrator, accidentally but also intentionally.</a:t>
            </a:r>
          </a:p>
          <a:p>
            <a:pPr marL="343080" indent="-342360">
              <a:lnSpc>
                <a:spcPct val="100000"/>
              </a:lnSpc>
            </a:pPr>
            <a:endParaRPr lang="en-IN" sz="2000" b="0" strike="noStrike" spc="-1">
              <a:solidFill>
                <a:srgbClr val="000000"/>
              </a:solidFill>
              <a:uFill>
                <a:solidFill>
                  <a:srgbClr val="FFFFFF"/>
                </a:solidFill>
              </a:uFill>
              <a:latin typeface="Arial"/>
            </a:endParaRPr>
          </a:p>
          <a:p>
            <a:pPr marL="343080" indent="-342360">
              <a:lnSpc>
                <a:spcPct val="100000"/>
              </a:lnSpc>
            </a:pPr>
            <a:r>
              <a:rPr lang="en-IN" sz="2000" b="0" strike="noStrike" spc="-1">
                <a:solidFill>
                  <a:srgbClr val="000000"/>
                </a:solidFill>
                <a:uFill>
                  <a:solidFill>
                    <a:srgbClr val="FFFFFF"/>
                  </a:solidFill>
                </a:uFill>
                <a:latin typeface="Arial"/>
              </a:rPr>
              <a:t>- So, what can users do to protect their data?</a:t>
            </a:r>
          </a:p>
        </p:txBody>
      </p:sp>
      <p:sp>
        <p:nvSpPr>
          <p:cNvPr id="45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A6435D-76E7-4C8A-80E1-B87F3C97685F}" type="slidenum">
              <a:rPr lang="en-IN" sz="1200" b="0" strike="noStrike" spc="-1">
                <a:solidFill>
                  <a:srgbClr val="000000"/>
                </a:solidFill>
                <a:uFill>
                  <a:solidFill>
                    <a:srgbClr val="FFFFFF"/>
                  </a:solidFill>
                </a:uFill>
                <a:latin typeface="+mn-lt"/>
                <a:ea typeface="+mn-ea"/>
              </a:rPr>
              <a:pPr algn="r">
                <a:lnSpc>
                  <a:spcPct val="100000"/>
                </a:lnSpc>
              </a:pPr>
              <a:t>11</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2000" b="0" strike="noStrike" spc="-1">
                <a:solidFill>
                  <a:srgbClr val="000000"/>
                </a:solidFill>
                <a:uFill>
                  <a:solidFill>
                    <a:srgbClr val="FFFFFF"/>
                  </a:solidFill>
                </a:uFill>
                <a:latin typeface="Arial"/>
              </a:rPr>
              <a:t>-Existing VMMs have important limitations that prevent us from using them directly to solving our problem.</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 The figure represents the typical software stack with the VMM managing the resources of the guest VMs and a privileged used setting up the VMM.</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 first limitation of state of the art VMMs is the lack of protection of guest virtual machines from privileged users.</a:t>
            </a: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For example, in Xen, we can use a VM introspection library called Xenacess allows a process executed by the administrator of the machine to map arbitrary memory pages and intercept IO of the VMs.</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-The second issue, these VMMs provide operations such as migration and suspension that export the state of the VM state of the VM outside its physical memory and can easily be used to access the VM memory.</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-Finally, current VMMs still rely on large trusted computing bases, which include, for example the drivers. In the case of Xen a full operating system (Dom0). VMMs with bigger TCB have higher probability to have bugs. To implement a trusted VMM that can convince about its security properties, we believe it’s fundamental to reduce the TCB.</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So, our goal is to design and implement a trusted VMM.</a:t>
            </a:r>
          </a:p>
        </p:txBody>
      </p:sp>
      <p:sp>
        <p:nvSpPr>
          <p:cNvPr id="452"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B89431-87C0-4417-852D-5878F2350C7D}" type="slidenum">
              <a:rPr lang="en-IN" sz="1200" b="0" strike="noStrike" spc="-1">
                <a:solidFill>
                  <a:srgbClr val="000000"/>
                </a:solidFill>
                <a:uFill>
                  <a:solidFill>
                    <a:srgbClr val="FFFFFF"/>
                  </a:solidFill>
                </a:uFill>
                <a:latin typeface="+mn-lt"/>
                <a:ea typeface="+mn-ea"/>
              </a:rPr>
              <a:pPr algn="r">
                <a:lnSpc>
                  <a:spcPct val="100000"/>
                </a:lnSpc>
              </a:pPr>
              <a:t>12</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First of all, the VMM should be able to prevent memory inspection by a privileged user, while at the same time we must minimize the TCB. A challenge here is to put device drivers outside the TCB because drivers can access physical memory using the DMA interface. One solution we are investigating is to use a IOMMU.</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Second, the VMM should still provide a narrow interface that allows launching, migration and other operations in a way that it does not compromise the confidentiality of the guest VMs and limits the management operations.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In addition, the VMM has to guarantee that migration is only allowed to nodes inside the perimeter and running a trusted VMM.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Also, it’s crucial that these changes do not severely impact the performance of the VMs, since it’s goal is to be deployed by real service providers.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Finally, one possible research direction we are exploring is to see whether or not it is possible to further limit the TCB to the memory management operations of the VMM.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But, all of this is future work.</a:t>
            </a:r>
          </a:p>
        </p:txBody>
      </p:sp>
      <p:sp>
        <p:nvSpPr>
          <p:cNvPr id="454"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BEF269A-BCE7-43D5-BAEB-B4702B7D13F9}" type="slidenum">
              <a:rPr lang="en-IN" sz="1200" b="0" strike="noStrike" spc="-1">
                <a:solidFill>
                  <a:srgbClr val="000000"/>
                </a:solidFill>
                <a:uFill>
                  <a:solidFill>
                    <a:srgbClr val="FFFFFF"/>
                  </a:solidFill>
                </a:uFill>
                <a:latin typeface="+mn-lt"/>
                <a:ea typeface="+mn-ea"/>
              </a:rPr>
              <a:pPr algn="r">
                <a:lnSpc>
                  <a:spcPct val="100000"/>
                </a:lnSpc>
              </a:pPr>
              <a:t>13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Encryption would be the first approach. </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While encryption can be used to secure communications and storage, it’s not effective is data needs to be computed, as it is the case of data processed by a VM.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 reason being, the raw data must be kept in memory in order for the processor can compute it. At this point, data can be directly inspected from the memory.</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Thus, there’s the need for a solution to protect the confidentiality of the computation</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 At the same time, the service provider has incentives to minimize the risks of data leakage. By doing so, it can offer more security guarantees and attract more customers.</a:t>
            </a:r>
          </a:p>
          <a:p>
            <a:pPr marL="216000" indent="-215640">
              <a:lnSpc>
                <a:spcPct val="100000"/>
              </a:lnSpc>
            </a:pPr>
            <a:endParaRPr lang="en-IN" sz="2000" b="0" strike="noStrike" spc="-1">
              <a:solidFill>
                <a:srgbClr val="000000"/>
              </a:solidFill>
              <a:uFill>
                <a:solidFill>
                  <a:srgbClr val="FFFFFF"/>
                </a:solidFill>
              </a:uFill>
              <a:latin typeface="Arial"/>
            </a:endParaRPr>
          </a:p>
        </p:txBody>
      </p:sp>
      <p:sp>
        <p:nvSpPr>
          <p:cNvPr id="45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2494CCB-FB39-4329-A5C5-7DF2D2E9DF09}" type="slidenum">
              <a:rPr lang="en-IN" sz="1200" b="0" strike="noStrike" spc="-1">
                <a:solidFill>
                  <a:srgbClr val="000000"/>
                </a:solidFill>
                <a:uFill>
                  <a:solidFill>
                    <a:srgbClr val="FFFFFF"/>
                  </a:solidFill>
                </a:uFill>
                <a:latin typeface="+mn-lt"/>
                <a:ea typeface="+mn-ea"/>
              </a:rPr>
              <a:pPr algn="r">
                <a:lnSpc>
                  <a:spcPct val="100000"/>
                </a:lnSpc>
              </a:pPr>
              <a:t>14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PlaceHolder 1"/>
          <p:cNvSpPr>
            <a:spLocks noGrp="1"/>
          </p:cNvSpPr>
          <p:nvPr>
            <p:ph type="body"/>
          </p:nvPr>
        </p:nvSpPr>
        <p:spPr>
          <a:xfrm>
            <a:off x="685800" y="4343400"/>
            <a:ext cx="5485680" cy="4114080"/>
          </a:xfrm>
          <a:prstGeom prst="rect">
            <a:avLst/>
          </a:prstGeom>
        </p:spPr>
        <p:txBody>
          <a:bodyPr lIns="0" tIns="0" rIns="0" bIns="0"/>
          <a:lstStyle/>
          <a:p>
            <a:pPr marL="216000" indent="-215640">
              <a:lnSpc>
                <a:spcPct val="100000"/>
              </a:lnSpc>
            </a:pPr>
            <a:r>
              <a:rPr lang="en-IN" sz="2000" b="0" strike="noStrike" spc="-1">
                <a:solidFill>
                  <a:srgbClr val="000000"/>
                </a:solidFill>
                <a:uFill>
                  <a:solidFill>
                    <a:srgbClr val="FFFFFF"/>
                  </a:solidFill>
                </a:uFill>
                <a:latin typeface="Arial"/>
              </a:rPr>
              <a:t>-We present Trusted Cloud Computing Platform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This is our goal:</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-build a system to make the computation of a customer’s virtual machines confidential from privileged users of the cloud provider.</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-we rely on the cooperation of the service provider who deploys it on the service backend.</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-provides customers the ability to verify that the system is deployed, and therefore can check that their computation is confidential at that service provider.</a:t>
            </a:r>
          </a:p>
          <a:p>
            <a:pPr>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Before diving into the details, let me first clarify the model and assumptions we make.</a:t>
            </a:r>
          </a:p>
        </p:txBody>
      </p:sp>
      <p:sp>
        <p:nvSpPr>
          <p:cNvPr id="446"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21F0303-3C85-4E1C-8D19-09CA05518A12}" type="slidenum">
              <a:rPr lang="en-IN" sz="1200" b="0" strike="noStrike" spc="-1">
                <a:solidFill>
                  <a:srgbClr val="000000"/>
                </a:solidFill>
                <a:uFill>
                  <a:solidFill>
                    <a:srgbClr val="FFFFFF"/>
                  </a:solidFill>
                </a:uFill>
                <a:latin typeface="+mn-lt"/>
                <a:ea typeface="+mn-ea"/>
              </a:rPr>
              <a:pPr algn="r">
                <a:lnSpc>
                  <a:spcPct val="100000"/>
                </a:lnSpc>
              </a:pPr>
              <a:t>15</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C2F93CFB-0B72-422A-90F8-A18BA59F4A9B}" type="slidenum">
              <a:rPr lang="en-IN" sz="1400" b="0" strike="noStrike" spc="-1" smtClean="0">
                <a:solidFill>
                  <a:srgbClr val="000000"/>
                </a:solidFill>
                <a:uFill>
                  <a:solidFill>
                    <a:srgbClr val="FFFFFF"/>
                  </a:solidFill>
                </a:uFill>
                <a:latin typeface="Times New Roman"/>
              </a:rPr>
              <a:pPr algn="r"/>
              <a:t>20</a:t>
            </a:fld>
            <a:endParaRPr lang="en-IN"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322035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PlaceHolder 1"/>
          <p:cNvSpPr>
            <a:spLocks noGrp="1"/>
          </p:cNvSpPr>
          <p:nvPr>
            <p:ph type="body"/>
          </p:nvPr>
        </p:nvSpPr>
        <p:spPr>
          <a:xfrm>
            <a:off x="685800" y="4343400"/>
            <a:ext cx="5485680" cy="4114080"/>
          </a:xfrm>
          <a:prstGeom prst="rect">
            <a:avLst/>
          </a:prstGeom>
        </p:spPr>
        <p:txBody>
          <a:bodyPr lIns="0" tIns="0" rIns="0" bIns="0"/>
          <a:lstStyle/>
          <a:p>
            <a:r>
              <a:rPr lang="en-IN" sz="2000" b="0" strike="noStrike" spc="-1">
                <a:solidFill>
                  <a:srgbClr val="000000"/>
                </a:solidFill>
                <a:uFill>
                  <a:solidFill>
                    <a:srgbClr val="FFFFFF"/>
                  </a:solidFill>
                </a:uFill>
                <a:latin typeface="Arial"/>
              </a:rPr>
              <a:t>-To our knowledge, cloud providers need the assistance of staff to administer the system: </a:t>
            </a:r>
          </a:p>
          <a:p>
            <a:r>
              <a:rPr lang="en-IN" sz="2000" b="0" strike="noStrike" spc="-1">
                <a:solidFill>
                  <a:srgbClr val="000000"/>
                </a:solidFill>
                <a:uFill>
                  <a:solidFill>
                    <a:srgbClr val="FFFFFF"/>
                  </a:solidFill>
                </a:uFill>
                <a:latin typeface="Arial"/>
              </a:rPr>
              <a:t>-- Manage the software, the workloads, resource management, etc.</a:t>
            </a:r>
          </a:p>
          <a:p>
            <a:r>
              <a:rPr lang="en-IN" sz="2000" b="0" strike="noStrike" spc="-1">
                <a:solidFill>
                  <a:srgbClr val="000000"/>
                </a:solidFill>
                <a:uFill>
                  <a:solidFill>
                    <a:srgbClr val="FFFFFF"/>
                  </a:solidFill>
                </a:uFill>
                <a:latin typeface="Arial"/>
              </a:rPr>
              <a:t>-To do these operations, this staff requires privileged access to the system.</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In our threat model, we assume that the attacker can be one of such users, with full privileges on any machine.</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With such privileges, he has full control over the machine: reconfigure the machine, install and run arbitrary software, reboot, and so on.</a:t>
            </a: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It’s easy to see that, such a user has full freedom to violate the VM confidentiality in numerous ways.</a:t>
            </a:r>
          </a:p>
          <a:p>
            <a:pPr marL="216000" indent="-21564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What about the hardware?</a:t>
            </a:r>
          </a:p>
        </p:txBody>
      </p:sp>
      <p:sp>
        <p:nvSpPr>
          <p:cNvPr id="458"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C7B9224-997D-4019-BF21-51DEABA25B0A}" type="slidenum">
              <a:rPr lang="en-IN" sz="1200" b="0" strike="noStrike" spc="-1">
                <a:solidFill>
                  <a:srgbClr val="000000"/>
                </a:solidFill>
                <a:uFill>
                  <a:solidFill>
                    <a:srgbClr val="FFFFFF"/>
                  </a:solidFill>
                </a:uFill>
                <a:latin typeface="+mn-lt"/>
                <a:ea typeface="+mn-ea"/>
              </a:rPr>
              <a:pPr algn="r">
                <a:lnSpc>
                  <a:spcPct val="100000"/>
                </a:lnSpc>
              </a:pPr>
              <a:t>23</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PlaceHolder 1"/>
          <p:cNvSpPr>
            <a:spLocks noGrp="1"/>
          </p:cNvSpPr>
          <p:nvPr>
            <p:ph type="body"/>
          </p:nvPr>
        </p:nvSpPr>
        <p:spPr>
          <a:xfrm>
            <a:off x="685800" y="4343400"/>
            <a:ext cx="5485680" cy="4114080"/>
          </a:xfrm>
          <a:prstGeom prst="rect">
            <a:avLst/>
          </a:prstGeom>
        </p:spPr>
        <p:txBody>
          <a:bodyPr lIns="0" tIns="0" rIns="0" bIns="0"/>
          <a:lstStyle/>
          <a:p>
            <a:pPr marL="216000" indent="-216000">
              <a:lnSpc>
                <a:spcPct val="100000"/>
              </a:lnSpc>
            </a:pPr>
            <a:r>
              <a:rPr lang="en-IN" sz="2000" b="0" strike="noStrike" spc="-1">
                <a:solidFill>
                  <a:srgbClr val="000000"/>
                </a:solidFill>
                <a:uFill>
                  <a:solidFill>
                    <a:srgbClr val="FFFFFF"/>
                  </a:solidFill>
                </a:uFill>
                <a:latin typeface="Arial"/>
              </a:rPr>
              <a:t>-If one has access to the hardware, he can bypass any software based protections and inspect the content of the memory.</a:t>
            </a:r>
          </a:p>
          <a:p>
            <a:pPr marL="216000" indent="-216000">
              <a:lnSpc>
                <a:spcPct val="100000"/>
              </a:lnSpc>
            </a:pPr>
            <a:r>
              <a:rPr lang="en-IN" sz="2000" b="0" strike="noStrike" spc="-1">
                <a:solidFill>
                  <a:srgbClr val="000000"/>
                </a:solidFill>
                <a:uFill>
                  <a:solidFill>
                    <a:srgbClr val="FFFFFF"/>
                  </a:solidFill>
                </a:uFill>
                <a:latin typeface="Arial"/>
              </a:rPr>
              <a:t>-Techniques such as cold boot attacks, have been shown to be successful at extracting information from the memory.</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-Fortunately, providers already deploy strict security protections to the hardware. They enforce security perimeters, with surveillance and restricted access policies.</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6000">
              <a:lnSpc>
                <a:spcPct val="100000"/>
              </a:lnSpc>
            </a:pPr>
            <a:r>
              <a:rPr lang="en-IN" sz="2000" b="0" strike="noStrike" spc="-1">
                <a:solidFill>
                  <a:srgbClr val="000000"/>
                </a:solidFill>
                <a:uFill>
                  <a:solidFill>
                    <a:srgbClr val="FFFFFF"/>
                  </a:solidFill>
                </a:uFill>
                <a:latin typeface="Arial"/>
              </a:rPr>
              <a:t>-Because these attacks based on the hardware are more complex, require time, and require physical access to the host we believe that these protections would suffice to detect and prevent these attacks before being successful.</a:t>
            </a:r>
          </a:p>
          <a:p>
            <a:pPr marL="216000" indent="-216000">
              <a:lnSpc>
                <a:spcPct val="100000"/>
              </a:lnSpc>
            </a:pPr>
            <a:endParaRPr lang="en-IN" sz="2000" b="0" strike="noStrike" spc="-1">
              <a:solidFill>
                <a:srgbClr val="000000"/>
              </a:solidFill>
              <a:uFill>
                <a:solidFill>
                  <a:srgbClr val="FFFFFF"/>
                </a:solidFill>
              </a:uFill>
              <a:latin typeface="Arial"/>
            </a:endParaRPr>
          </a:p>
          <a:p>
            <a:pPr marL="216000" indent="-215640">
              <a:lnSpc>
                <a:spcPct val="100000"/>
              </a:lnSpc>
              <a:buClr>
                <a:srgbClr val="000000"/>
              </a:buClr>
              <a:buFont typeface="StarSymbol"/>
              <a:buChar char="-"/>
            </a:pPr>
            <a:r>
              <a:rPr lang="en-IN" sz="2000" b="0" strike="noStrike" spc="-1">
                <a:solidFill>
                  <a:srgbClr val="000000"/>
                </a:solidFill>
                <a:uFill>
                  <a:solidFill>
                    <a:srgbClr val="FFFFFF"/>
                  </a:solidFill>
                </a:uFill>
                <a:latin typeface="Arial"/>
              </a:rPr>
              <a:t>Therefore, in our threat model, the attacker cannot perpetrate hw-based attacks.</a:t>
            </a:r>
          </a:p>
        </p:txBody>
      </p:sp>
      <p:sp>
        <p:nvSpPr>
          <p:cNvPr id="460" name="CustomShape 2"/>
          <p:cNvSpPr/>
          <p:nvPr/>
        </p:nvSpPr>
        <p:spPr>
          <a:xfrm>
            <a:off x="3884760" y="8685360"/>
            <a:ext cx="297108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B465DC-B7D3-41EC-8AA6-9F4E5B641381}" type="slidenum">
              <a:rPr lang="en-IN" sz="1200" b="0" strike="noStrike" spc="-1">
                <a:solidFill>
                  <a:srgbClr val="000000"/>
                </a:solidFill>
                <a:uFill>
                  <a:solidFill>
                    <a:srgbClr val="FFFFFF"/>
                  </a:solidFill>
                </a:uFill>
                <a:latin typeface="+mn-lt"/>
                <a:ea typeface="+mn-ea"/>
              </a:rPr>
              <a:pPr algn="r">
                <a:lnSpc>
                  <a:spcPct val="100000"/>
                </a:lnSpc>
              </a:pPr>
              <a:t>24</a:t>
            </a:fld>
            <a:endParaRPr lang="en-IN" sz="18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36" name="Picture 35"/>
          <p:cNvPicPr/>
          <p:nvPr/>
        </p:nvPicPr>
        <p:blipFill>
          <a:blip r:embed="rId2"/>
          <a:stretch/>
        </p:blipFill>
        <p:spPr>
          <a:xfrm>
            <a:off x="2079000" y="1604520"/>
            <a:ext cx="4984920" cy="3977280"/>
          </a:xfrm>
          <a:prstGeom prst="rect">
            <a:avLst/>
          </a:prstGeom>
          <a:ln>
            <a:noFill/>
          </a:ln>
        </p:spPr>
      </p:pic>
      <p:pic>
        <p:nvPicPr>
          <p:cNvPr id="37" name="Picture 3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73" name="Picture 72"/>
          <p:cNvPicPr/>
          <p:nvPr/>
        </p:nvPicPr>
        <p:blipFill>
          <a:blip r:embed="rId2"/>
          <a:stretch/>
        </p:blipFill>
        <p:spPr>
          <a:xfrm>
            <a:off x="2079000" y="1604520"/>
            <a:ext cx="4984920" cy="3977280"/>
          </a:xfrm>
          <a:prstGeom prst="rect">
            <a:avLst/>
          </a:prstGeom>
          <a:ln>
            <a:noFill/>
          </a:ln>
        </p:spPr>
      </p:pic>
      <p:pic>
        <p:nvPicPr>
          <p:cNvPr id="74" name="Picture 73"/>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8"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0"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2"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3"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7"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8"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89"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1"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2"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3"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5"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6"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97"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4"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5"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09" name="Picture 108"/>
          <p:cNvPicPr/>
          <p:nvPr/>
        </p:nvPicPr>
        <p:blipFill>
          <a:blip r:embed="rId2"/>
          <a:stretch/>
        </p:blipFill>
        <p:spPr>
          <a:xfrm>
            <a:off x="2079000" y="1604520"/>
            <a:ext cx="4984920" cy="3977280"/>
          </a:xfrm>
          <a:prstGeom prst="rect">
            <a:avLst/>
          </a:prstGeom>
          <a:ln>
            <a:noFill/>
          </a:ln>
        </p:spPr>
      </p:pic>
      <p:pic>
        <p:nvPicPr>
          <p:cNvPr id="110" name="Picture 109"/>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6" name="PlaceHolder 2"/>
          <p:cNvSpPr>
            <a:spLocks noGrp="1"/>
          </p:cNvSpPr>
          <p:nvPr>
            <p:ph type="body"/>
          </p:nvPr>
        </p:nvSpPr>
        <p:spPr>
          <a:xfrm>
            <a:off x="457200" y="160452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37" name="PlaceHolder 3"/>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39"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0"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1"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2" name="PlaceHolder 5"/>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4" name="PlaceHolder 2"/>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45" name="PlaceHolder 3"/>
          <p:cNvSpPr>
            <a:spLocks noGrp="1"/>
          </p:cNvSpPr>
          <p:nvPr>
            <p:ph type="body"/>
          </p:nvPr>
        </p:nvSpPr>
        <p:spPr>
          <a:xfrm>
            <a:off x="457200" y="1604520"/>
            <a:ext cx="822924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pic>
        <p:nvPicPr>
          <p:cNvPr id="146" name="Picture 145"/>
          <p:cNvPicPr/>
          <p:nvPr/>
        </p:nvPicPr>
        <p:blipFill>
          <a:blip r:embed="rId2"/>
          <a:stretch/>
        </p:blipFill>
        <p:spPr>
          <a:xfrm>
            <a:off x="2079000" y="1604520"/>
            <a:ext cx="4984920" cy="3977280"/>
          </a:xfrm>
          <a:prstGeom prst="rect">
            <a:avLst/>
          </a:prstGeom>
          <a:ln>
            <a:noFill/>
          </a:ln>
        </p:spPr>
      </p:pic>
      <p:pic>
        <p:nvPicPr>
          <p:cNvPr id="147" name="Picture 146"/>
          <p:cNvPicPr/>
          <p:nvPr/>
        </p:nvPicPr>
        <p:blipFill>
          <a:blip r:embed="rId2"/>
          <a:stretch/>
        </p:blipFill>
        <p:spPr>
          <a:xfrm>
            <a:off x="2079000" y="1604520"/>
            <a:ext cx="4984920" cy="397728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5" name="PlaceHolder 3"/>
          <p:cNvSpPr>
            <a:spLocks noGrp="1"/>
          </p:cNvSpPr>
          <p:nvPr>
            <p:ph type="body"/>
          </p:nvPr>
        </p:nvSpPr>
        <p:spPr>
          <a:xfrm>
            <a:off x="45720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6" name="PlaceHolder 4"/>
          <p:cNvSpPr>
            <a:spLocks noGrp="1"/>
          </p:cNvSpPr>
          <p:nvPr>
            <p:ph type="body"/>
          </p:nvPr>
        </p:nvSpPr>
        <p:spPr>
          <a:xfrm>
            <a:off x="467424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8" name="PlaceHolder 2"/>
          <p:cNvSpPr>
            <a:spLocks noGrp="1"/>
          </p:cNvSpPr>
          <p:nvPr>
            <p:ph type="body"/>
          </p:nvPr>
        </p:nvSpPr>
        <p:spPr>
          <a:xfrm>
            <a:off x="457200" y="1604520"/>
            <a:ext cx="4015800" cy="397728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19"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0" name="PlaceHolder 4"/>
          <p:cNvSpPr>
            <a:spLocks noGrp="1"/>
          </p:cNvSpPr>
          <p:nvPr>
            <p:ph type="body"/>
          </p:nvPr>
        </p:nvSpPr>
        <p:spPr>
          <a:xfrm>
            <a:off x="4674240" y="368208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2" name="PlaceHolder 2"/>
          <p:cNvSpPr>
            <a:spLocks noGrp="1"/>
          </p:cNvSpPr>
          <p:nvPr>
            <p:ph type="body"/>
          </p:nvPr>
        </p:nvSpPr>
        <p:spPr>
          <a:xfrm>
            <a:off x="45720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3" name="PlaceHolder 3"/>
          <p:cNvSpPr>
            <a:spLocks noGrp="1"/>
          </p:cNvSpPr>
          <p:nvPr>
            <p:ph type="body"/>
          </p:nvPr>
        </p:nvSpPr>
        <p:spPr>
          <a:xfrm>
            <a:off x="4674240" y="1604520"/>
            <a:ext cx="401580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
        <p:nvSpPr>
          <p:cNvPr id="24" name="PlaceHolder 4"/>
          <p:cNvSpPr>
            <a:spLocks noGrp="1"/>
          </p:cNvSpPr>
          <p:nvPr>
            <p:ph type="body"/>
          </p:nvPr>
        </p:nvSpPr>
        <p:spPr>
          <a:xfrm>
            <a:off x="457200" y="3682080"/>
            <a:ext cx="8229240" cy="1896840"/>
          </a:xfrm>
          <a:prstGeom prst="rect">
            <a:avLst/>
          </a:prstGeom>
        </p:spPr>
        <p:txBody>
          <a:bodyPr lIns="0" tIns="0" rIns="0" bIns="0"/>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5" name="PlaceHolder 2"/>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 name="PlaceHolder 3"/>
          <p:cNvSpPr>
            <a:spLocks noGrp="1"/>
          </p:cNvSpPr>
          <p:nvPr>
            <p:ph type="body"/>
          </p:nvPr>
        </p:nvSpPr>
        <p:spPr>
          <a:xfrm>
            <a:off x="768240" y="2286000"/>
            <a:ext cx="3556800" cy="402264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3" name="PlaceHolder 4"/>
          <p:cNvSpPr>
            <a:spLocks noGrp="1"/>
          </p:cNvSpPr>
          <p:nvPr>
            <p:ph type="body"/>
          </p:nvPr>
        </p:nvSpPr>
        <p:spPr>
          <a:xfrm>
            <a:off x="4503600" y="2286000"/>
            <a:ext cx="3556800" cy="402264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39"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40"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76" name="PlaceHolder 2"/>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Line 1"/>
          <p:cNvSpPr/>
          <p:nvPr/>
        </p:nvSpPr>
        <p:spPr>
          <a:xfrm flipV="1">
            <a:off x="571320" y="826200"/>
            <a:ext cx="360" cy="914400"/>
          </a:xfrm>
          <a:prstGeom prst="line">
            <a:avLst/>
          </a:prstGeom>
          <a:ln w="19080">
            <a:solidFill>
              <a:schemeClr val="accent1"/>
            </a:solidFill>
            <a:round/>
          </a:ln>
        </p:spPr>
        <p:style>
          <a:lnRef idx="1">
            <a:schemeClr val="accent1"/>
          </a:lnRef>
          <a:fillRef idx="0">
            <a:schemeClr val="accent1"/>
          </a:fillRef>
          <a:effectRef idx="0">
            <a:schemeClr val="accent1"/>
          </a:effectRef>
          <a:fontRef idx="minor"/>
        </p:style>
      </p:sp>
      <p:sp>
        <p:nvSpPr>
          <p:cNvPr id="112" name="PlaceHolder 2"/>
          <p:cNvSpPr>
            <a:spLocks noGrp="1"/>
          </p:cNvSpPr>
          <p:nvPr>
            <p:ph type="title"/>
          </p:nvPr>
        </p:nvSpPr>
        <p:spPr>
          <a:xfrm>
            <a:off x="768240" y="585360"/>
            <a:ext cx="7289280" cy="14990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13" name="PlaceHolder 3"/>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9.xml"/></Relationships>
</file>

<file path=ppt/slides/_rels/slide6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2"/>
          <p:cNvSpPr/>
          <p:nvPr/>
        </p:nvSpPr>
        <p:spPr>
          <a:xfrm>
            <a:off x="533400" y="4495320"/>
            <a:ext cx="4037760" cy="21121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80000"/>
              </a:lnSpc>
            </a:pPr>
            <a:r>
              <a:rPr lang="en-IN" sz="2200" b="0" strike="noStrike" spc="-1" dirty="0">
                <a:solidFill>
                  <a:srgbClr val="C00000"/>
                </a:solidFill>
                <a:uFill>
                  <a:solidFill>
                    <a:srgbClr val="FFFFFF"/>
                  </a:solidFill>
                </a:uFill>
                <a:latin typeface="Tw Cen MT"/>
                <a:ea typeface="DejaVu Sans"/>
              </a:rPr>
              <a:t>         By</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err="1">
                <a:solidFill>
                  <a:srgbClr val="002060"/>
                </a:solidFill>
                <a:uFill>
                  <a:solidFill>
                    <a:srgbClr val="FFFFFF"/>
                  </a:solidFill>
                </a:uFill>
                <a:latin typeface="Tw Cen MT"/>
                <a:ea typeface="DejaVu Sans"/>
              </a:rPr>
              <a:t>T.Gunasekhar</a:t>
            </a:r>
            <a:r>
              <a:rPr lang="en-IN" sz="2200" b="0" strike="noStrike" spc="-1" dirty="0">
                <a:solidFill>
                  <a:srgbClr val="002060"/>
                </a:solidFill>
                <a:uFill>
                  <a:solidFill>
                    <a:srgbClr val="FFFFFF"/>
                  </a:solidFill>
                </a:uFill>
                <a:latin typeface="Tw Cen MT"/>
                <a:ea typeface="DejaVu Sans"/>
              </a:rPr>
              <a:t>,</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a:solidFill>
                  <a:srgbClr val="002060"/>
                </a:solidFill>
                <a:uFill>
                  <a:solidFill>
                    <a:srgbClr val="FFFFFF"/>
                  </a:solidFill>
                </a:uFill>
                <a:latin typeface="Tw Cen MT"/>
                <a:ea typeface="DejaVu Sans"/>
              </a:rPr>
              <a:t>Research Scholar,</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err="1">
                <a:solidFill>
                  <a:srgbClr val="002060"/>
                </a:solidFill>
                <a:uFill>
                  <a:solidFill>
                    <a:srgbClr val="FFFFFF"/>
                  </a:solidFill>
                </a:uFill>
                <a:latin typeface="Tw Cen MT"/>
                <a:ea typeface="DejaVu Sans"/>
              </a:rPr>
              <a:t>Dept</a:t>
            </a:r>
            <a:r>
              <a:rPr lang="en-IN" sz="2200" b="0" strike="noStrike" spc="-1" dirty="0">
                <a:solidFill>
                  <a:srgbClr val="002060"/>
                </a:solidFill>
                <a:uFill>
                  <a:solidFill>
                    <a:srgbClr val="FFFFFF"/>
                  </a:solidFill>
                </a:uFill>
                <a:latin typeface="Tw Cen MT"/>
                <a:ea typeface="DejaVu Sans"/>
              </a:rPr>
              <a:t> of CSE,</a:t>
            </a:r>
            <a:endParaRPr lang="en-IN" sz="1800" b="0" strike="noStrike" spc="-1" dirty="0">
              <a:solidFill>
                <a:srgbClr val="000000"/>
              </a:solidFill>
              <a:uFill>
                <a:solidFill>
                  <a:srgbClr val="FFFFFF"/>
                </a:solidFill>
              </a:uFill>
              <a:latin typeface="Arial"/>
            </a:endParaRPr>
          </a:p>
          <a:p>
            <a:pPr marL="91440" indent="-90720">
              <a:lnSpc>
                <a:spcPct val="80000"/>
              </a:lnSpc>
            </a:pPr>
            <a:r>
              <a:rPr lang="en-IN" sz="2200" b="0" strike="noStrike" spc="-1" dirty="0">
                <a:solidFill>
                  <a:srgbClr val="002060"/>
                </a:solidFill>
                <a:uFill>
                  <a:solidFill>
                    <a:srgbClr val="FFFFFF"/>
                  </a:solidFill>
                </a:uFill>
                <a:latin typeface="Tw Cen MT"/>
                <a:ea typeface="DejaVu Sans"/>
              </a:rPr>
              <a:t>K L University							</a:t>
            </a:r>
            <a:endParaRPr lang="en-IN" sz="1800" b="0" strike="noStrike" spc="-1" dirty="0">
              <a:solidFill>
                <a:srgbClr val="000000"/>
              </a:solidFill>
              <a:uFill>
                <a:solidFill>
                  <a:srgbClr val="FFFFFF"/>
                </a:solidFill>
              </a:uFill>
              <a:latin typeface="Arial"/>
            </a:endParaRPr>
          </a:p>
        </p:txBody>
      </p:sp>
      <p:sp>
        <p:nvSpPr>
          <p:cNvPr id="155" name="CustomShape 3"/>
          <p:cNvSpPr/>
          <p:nvPr/>
        </p:nvSpPr>
        <p:spPr>
          <a:xfrm>
            <a:off x="4714920" y="4500720"/>
            <a:ext cx="4037760" cy="215676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pPr>
            <a:r>
              <a:rPr lang="en-IN" sz="2200" b="0" strike="noStrike" spc="-1">
                <a:solidFill>
                  <a:srgbClr val="C00000"/>
                </a:solidFill>
                <a:uFill>
                  <a:solidFill>
                    <a:srgbClr val="FFFFFF"/>
                  </a:solidFill>
                </a:uFill>
                <a:latin typeface="Tw Cen MT"/>
                <a:ea typeface="DejaVu Sans"/>
              </a:rPr>
              <a:t>Under the Supervision of</a:t>
            </a:r>
            <a:endParaRPr lang="en-IN" sz="1800" b="0" strike="noStrike" spc="-1">
              <a:solidFill>
                <a:srgbClr val="000000"/>
              </a:solidFill>
              <a:uFill>
                <a:solidFill>
                  <a:srgbClr val="FFFFFF"/>
                </a:solidFill>
              </a:uFill>
              <a:latin typeface="Arial"/>
            </a:endParaRPr>
          </a:p>
          <a:p>
            <a:pPr marL="91440" indent="-90720">
              <a:lnSpc>
                <a:spcPct val="100000"/>
              </a:lnSpc>
            </a:pPr>
            <a:r>
              <a:rPr lang="en-IN" sz="2200" b="0" strike="noStrike" spc="-1">
                <a:solidFill>
                  <a:srgbClr val="335B74"/>
                </a:solidFill>
                <a:uFill>
                  <a:solidFill>
                    <a:srgbClr val="FFFFFF"/>
                  </a:solidFill>
                </a:uFill>
                <a:latin typeface="Tw Cen MT"/>
                <a:ea typeface="DejaVu Sans"/>
              </a:rPr>
              <a:t>Dr.K.Thirupathi Rao,</a:t>
            </a:r>
            <a:endParaRPr lang="en-IN" sz="1800" b="0" strike="noStrike" spc="-1">
              <a:solidFill>
                <a:srgbClr val="000000"/>
              </a:solidFill>
              <a:uFill>
                <a:solidFill>
                  <a:srgbClr val="FFFFFF"/>
                </a:solidFill>
              </a:uFill>
              <a:latin typeface="Arial"/>
            </a:endParaRPr>
          </a:p>
          <a:p>
            <a:pPr marL="91440" indent="-90720">
              <a:lnSpc>
                <a:spcPct val="100000"/>
              </a:lnSpc>
            </a:pPr>
            <a:r>
              <a:rPr lang="en-IN" sz="2200" b="0" strike="noStrike" spc="-1">
                <a:solidFill>
                  <a:srgbClr val="335B74"/>
                </a:solidFill>
                <a:uFill>
                  <a:solidFill>
                    <a:srgbClr val="FFFFFF"/>
                  </a:solidFill>
                </a:uFill>
                <a:latin typeface="Tw Cen MT"/>
                <a:ea typeface="DejaVu Sans"/>
              </a:rPr>
              <a:t>Professor, Dept of CSE,</a:t>
            </a:r>
            <a:endParaRPr lang="en-IN" sz="1800" b="0" strike="noStrike" spc="-1">
              <a:solidFill>
                <a:srgbClr val="000000"/>
              </a:solidFill>
              <a:uFill>
                <a:solidFill>
                  <a:srgbClr val="FFFFFF"/>
                </a:solidFill>
              </a:uFill>
              <a:latin typeface="Arial"/>
            </a:endParaRPr>
          </a:p>
          <a:p>
            <a:pPr marL="91440" indent="-90720">
              <a:lnSpc>
                <a:spcPct val="100000"/>
              </a:lnSpc>
            </a:pPr>
            <a:r>
              <a:rPr lang="en-IN" sz="2200" b="0" strike="noStrike" spc="-1">
                <a:solidFill>
                  <a:srgbClr val="335B74"/>
                </a:solidFill>
                <a:uFill>
                  <a:solidFill>
                    <a:srgbClr val="FFFFFF"/>
                  </a:solidFill>
                </a:uFill>
                <a:latin typeface="Tw Cen MT"/>
                <a:ea typeface="DejaVu Sans"/>
              </a:rPr>
              <a:t>K L University</a:t>
            </a:r>
            <a:endParaRPr lang="en-IN" sz="1800" b="0" strike="noStrike" spc="-1">
              <a:solidFill>
                <a:srgbClr val="000000"/>
              </a:solidFill>
              <a:uFill>
                <a:solidFill>
                  <a:srgbClr val="FFFFFF"/>
                </a:solidFill>
              </a:uFill>
              <a:latin typeface="Arial"/>
            </a:endParaRPr>
          </a:p>
        </p:txBody>
      </p:sp>
      <p:sp>
        <p:nvSpPr>
          <p:cNvPr id="156" name="CustomShape 4"/>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57" name="CustomShape 5"/>
          <p:cNvSpPr/>
          <p:nvPr/>
        </p:nvSpPr>
        <p:spPr>
          <a:xfrm>
            <a:off x="1214280" y="1857240"/>
            <a:ext cx="6214320" cy="2832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600" b="0" strike="noStrike" spc="-1" dirty="0">
                <a:solidFill>
                  <a:srgbClr val="000000"/>
                </a:solidFill>
                <a:uFill>
                  <a:solidFill>
                    <a:srgbClr val="FFFFFF"/>
                  </a:solidFill>
                </a:uFill>
                <a:latin typeface="Tw Cen MT"/>
                <a:ea typeface="DejaVu Sans"/>
              </a:rPr>
              <a:t>A Framework for prevention and detection of Insider attacks in cloud </a:t>
            </a:r>
            <a:r>
              <a:rPr lang="en-IN" sz="3600" b="0" strike="noStrike" spc="-1" dirty="0" smtClean="0">
                <a:solidFill>
                  <a:srgbClr val="000000"/>
                </a:solidFill>
                <a:uFill>
                  <a:solidFill>
                    <a:srgbClr val="FFFFFF"/>
                  </a:solidFill>
                </a:uFill>
                <a:latin typeface="Tw Cen MT"/>
                <a:ea typeface="DejaVu Sans"/>
              </a:rPr>
              <a:t>Infrastructure</a:t>
            </a:r>
            <a:endParaRPr lang="en-IN" sz="1800" b="0" strike="noStrike" spc="-1" dirty="0">
              <a:solidFill>
                <a:srgbClr val="000000"/>
              </a:solidFill>
              <a:uFill>
                <a:solidFill>
                  <a:srgbClr val="FFFFFF"/>
                </a:solidFill>
              </a:uFill>
              <a:latin typeface="Arial"/>
            </a:endParaRPr>
          </a:p>
        </p:txBody>
      </p:sp>
    </p:spTree>
  </p:cSld>
  <p:clrMapOvr>
    <a:masterClrMapping/>
  </p:clrMapOvr>
  <p:transition advTm="29000">
    <p:fade thruBlk="1"/>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Cloud computing appealing but still concerns</a:t>
            </a:r>
            <a:endParaRPr lang="en-IN" sz="1800" b="0" strike="noStrike" spc="-1">
              <a:solidFill>
                <a:srgbClr val="000000"/>
              </a:solidFill>
              <a:uFill>
                <a:solidFill>
                  <a:srgbClr val="FFFFFF"/>
                </a:solidFill>
              </a:uFill>
              <a:latin typeface="Arial"/>
            </a:endParaRPr>
          </a:p>
        </p:txBody>
      </p:sp>
      <p:sp>
        <p:nvSpPr>
          <p:cNvPr id="191" name="CustomShape 2"/>
          <p:cNvSpPr/>
          <p:nvPr/>
        </p:nvSpPr>
        <p:spPr>
          <a:xfrm>
            <a:off x="785880" y="2214720"/>
            <a:ext cx="7662240" cy="3266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Many companies can reduce costs using CC services</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But, customers still concerned about security of data</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3200" b="0" strike="noStrike" spc="-1">
                <a:solidFill>
                  <a:srgbClr val="000000"/>
                </a:solidFill>
                <a:uFill>
                  <a:solidFill>
                    <a:srgbClr val="FFFFFF"/>
                  </a:solidFill>
                </a:uFill>
                <a:latin typeface="Tw Cen MT"/>
                <a:ea typeface="DejaVu Sans"/>
              </a:rPr>
              <a:t>Data deployed to CC services can leak out</a:t>
            </a:r>
            <a:endParaRPr lang="en-IN" sz="1800" b="0" strike="noStrike" spc="-1">
              <a:solidFill>
                <a:srgbClr val="000000"/>
              </a:solidFill>
              <a:uFill>
                <a:solidFill>
                  <a:srgbClr val="FFFFFF"/>
                </a:solidFill>
              </a:uFill>
              <a:latin typeface="Arial"/>
            </a:endParaRPr>
          </a:p>
        </p:txBody>
      </p:sp>
      <p:sp>
        <p:nvSpPr>
          <p:cNvPr id="19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9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94"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FB9CA7F7-7EDD-4A27-8D47-BC10B622CF30}" type="slidenum">
              <a:rPr lang="en-IN" sz="1000" b="0" strike="noStrike" spc="-1">
                <a:solidFill>
                  <a:srgbClr val="0D0D0D"/>
                </a:solidFill>
                <a:uFill>
                  <a:solidFill>
                    <a:srgbClr val="FFFFFF"/>
                  </a:solidFill>
                </a:uFill>
                <a:latin typeface="Tw Cen MT Condensed"/>
                <a:ea typeface="DejaVu Sans"/>
              </a:rPr>
              <a:pPr>
                <a:lnSpc>
                  <a:spcPct val="100000"/>
                </a:lnSpc>
              </a:pPr>
              <a:t>10</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Potential data leakage at the provider site</a:t>
            </a:r>
            <a:endParaRPr lang="en-IN" sz="1800" b="0" strike="noStrike" spc="-1">
              <a:solidFill>
                <a:srgbClr val="000000"/>
              </a:solidFill>
              <a:uFill>
                <a:solidFill>
                  <a:srgbClr val="FFFFFF"/>
                </a:solidFill>
              </a:uFill>
              <a:latin typeface="Arial"/>
            </a:endParaRPr>
          </a:p>
        </p:txBody>
      </p:sp>
      <p:sp>
        <p:nvSpPr>
          <p:cNvPr id="196" name="CustomShape 2"/>
          <p:cNvSpPr/>
          <p:nvPr/>
        </p:nvSpPr>
        <p:spPr>
          <a:xfrm>
            <a:off x="352440" y="2434320"/>
            <a:ext cx="4109040" cy="3252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400" b="0" strike="noStrike" spc="-1">
                <a:solidFill>
                  <a:srgbClr val="000000"/>
                </a:solidFill>
                <a:uFill>
                  <a:solidFill>
                    <a:srgbClr val="FFFFFF"/>
                  </a:solidFill>
                </a:uFill>
                <a:latin typeface="Tw Cen MT"/>
                <a:ea typeface="DejaVu Sans"/>
              </a:rPr>
              <a:t>Customer pay virtual machine (VM) to compute data</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2000" b="0" strike="noStrike" spc="-1">
                <a:solidFill>
                  <a:srgbClr val="000000"/>
                </a:solidFill>
                <a:uFill>
                  <a:solidFill>
                    <a:srgbClr val="FFFFFF"/>
                  </a:solidFill>
                </a:uFill>
                <a:latin typeface="Tw Cen MT"/>
                <a:ea typeface="DejaVu Sans"/>
              </a:rPr>
              <a:t>E.g., Amazon EC2</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400" b="0" strike="noStrike" spc="-1">
                <a:solidFill>
                  <a:srgbClr val="000000"/>
                </a:solidFill>
                <a:uFill>
                  <a:solidFill>
                    <a:srgbClr val="FFFFFF"/>
                  </a:solidFill>
                </a:uFill>
                <a:latin typeface="Tw Cen MT"/>
                <a:ea typeface="DejaVu Sans"/>
              </a:rPr>
              <a:t>Privileged user with access to VM state can leak data</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2000" b="0" strike="noStrike" spc="-1">
                <a:solidFill>
                  <a:srgbClr val="000000"/>
                </a:solidFill>
                <a:uFill>
                  <a:solidFill>
                    <a:srgbClr val="FFFFFF"/>
                  </a:solidFill>
                </a:uFill>
                <a:latin typeface="Tw Cen MT"/>
                <a:ea typeface="DejaVu Sans"/>
              </a:rPr>
              <a:t>Accidentally or intentionally</a:t>
            </a:r>
            <a:endParaRPr lang="en-IN" sz="1800" b="0" strike="noStrike" spc="-1">
              <a:solidFill>
                <a:srgbClr val="000000"/>
              </a:solidFill>
              <a:uFill>
                <a:solidFill>
                  <a:srgbClr val="FFFFFF"/>
                </a:solidFill>
              </a:uFill>
              <a:latin typeface="Arial"/>
            </a:endParaRPr>
          </a:p>
        </p:txBody>
      </p:sp>
      <p:sp>
        <p:nvSpPr>
          <p:cNvPr id="197" name="CustomShape 3"/>
          <p:cNvSpPr/>
          <p:nvPr/>
        </p:nvSpPr>
        <p:spPr>
          <a:xfrm>
            <a:off x="5150160" y="6325920"/>
            <a:ext cx="1510200" cy="41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98" name="CustomShape 4"/>
          <p:cNvSpPr/>
          <p:nvPr/>
        </p:nvSpPr>
        <p:spPr>
          <a:xfrm>
            <a:off x="8096400" y="651780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E0EB53D6-50AA-404E-B654-63C63219406B}" type="slidenum">
              <a:rPr lang="en-IN" sz="1000" b="0" strike="noStrike" spc="-1">
                <a:solidFill>
                  <a:srgbClr val="0D0D0D"/>
                </a:solidFill>
                <a:uFill>
                  <a:solidFill>
                    <a:srgbClr val="FFFFFF"/>
                  </a:solidFill>
                </a:uFill>
                <a:latin typeface="Tw Cen MT Condensed"/>
                <a:ea typeface="DejaVu Sans"/>
              </a:rPr>
              <a:pPr>
                <a:lnSpc>
                  <a:spcPct val="100000"/>
                </a:lnSpc>
              </a:pPr>
              <a:t>11</a:t>
            </a:fld>
            <a:endParaRPr lang="en-IN" sz="1800" b="0" strike="noStrike" spc="-1">
              <a:solidFill>
                <a:srgbClr val="000000"/>
              </a:solidFill>
              <a:uFill>
                <a:solidFill>
                  <a:srgbClr val="FFFFFF"/>
                </a:solidFill>
              </a:uFill>
              <a:latin typeface="Arial"/>
            </a:endParaRPr>
          </a:p>
        </p:txBody>
      </p:sp>
      <p:sp>
        <p:nvSpPr>
          <p:cNvPr id="199" name="CustomShape 5"/>
          <p:cNvSpPr/>
          <p:nvPr/>
        </p:nvSpPr>
        <p:spPr>
          <a:xfrm>
            <a:off x="6197760" y="2623680"/>
            <a:ext cx="2628360" cy="3822120"/>
          </a:xfrm>
          <a:custGeom>
            <a:avLst/>
            <a:gdLst/>
            <a:ahLst/>
            <a:cxnLst/>
            <a:rect l="l" t="t" r="r" b="b"/>
            <a:pathLst>
              <a:path w="2628900" h="3822700">
                <a:moveTo>
                  <a:pt x="0" y="571500"/>
                </a:moveTo>
                <a:lnTo>
                  <a:pt x="406400" y="3187700"/>
                </a:lnTo>
                <a:lnTo>
                  <a:pt x="1003300" y="3822700"/>
                </a:lnTo>
                <a:lnTo>
                  <a:pt x="2044700" y="3340100"/>
                </a:lnTo>
                <a:lnTo>
                  <a:pt x="2628900" y="698500"/>
                </a:lnTo>
                <a:lnTo>
                  <a:pt x="1193800" y="0"/>
                </a:lnTo>
                <a:lnTo>
                  <a:pt x="0" y="571500"/>
                </a:lnTo>
                <a:close/>
              </a:path>
            </a:pathLst>
          </a:cu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sp>
        <p:nvSpPr>
          <p:cNvPr id="200" name="CustomShape 6"/>
          <p:cNvSpPr/>
          <p:nvPr/>
        </p:nvSpPr>
        <p:spPr>
          <a:xfrm>
            <a:off x="7620120" y="4038480"/>
            <a:ext cx="608760" cy="608760"/>
          </a:xfrm>
          <a:prstGeom prst="can">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201" name="CustomShape 7"/>
          <p:cNvSpPr/>
          <p:nvPr/>
        </p:nvSpPr>
        <p:spPr>
          <a:xfrm>
            <a:off x="7086600" y="4417920"/>
            <a:ext cx="532800" cy="720"/>
          </a:xfrm>
          <a:custGeom>
            <a:avLst/>
            <a:gdLst/>
            <a:ahLst/>
            <a:cxnLst/>
            <a:rect l="l" t="t" r="r" b="b"/>
            <a:pathLst>
              <a:path w="21600" h="21600">
                <a:moveTo>
                  <a:pt x="0" y="0"/>
                </a:moveTo>
                <a:lnTo>
                  <a:pt x="21600" y="21600"/>
                </a:ln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2" name="CustomShape 8"/>
          <p:cNvSpPr/>
          <p:nvPr/>
        </p:nvSpPr>
        <p:spPr>
          <a:xfrm>
            <a:off x="6248520" y="4648320"/>
            <a:ext cx="23983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Computation &amp; data</a:t>
            </a:r>
            <a:endParaRPr lang="en-IN" sz="1800" b="0" strike="noStrike" spc="-1">
              <a:solidFill>
                <a:srgbClr val="000000"/>
              </a:solidFill>
              <a:uFill>
                <a:solidFill>
                  <a:srgbClr val="FFFFFF"/>
                </a:solidFill>
              </a:uFill>
              <a:latin typeface="Arial"/>
            </a:endParaRPr>
          </a:p>
        </p:txBody>
      </p:sp>
      <p:sp>
        <p:nvSpPr>
          <p:cNvPr id="203" name="CustomShape 9"/>
          <p:cNvSpPr/>
          <p:nvPr/>
        </p:nvSpPr>
        <p:spPr>
          <a:xfrm>
            <a:off x="5257800" y="3809880"/>
            <a:ext cx="1294560" cy="608760"/>
          </a:xfrm>
          <a:custGeom>
            <a:avLst/>
            <a:gdLst/>
            <a:ahLst/>
            <a:cxnLst/>
            <a:rect l="l" t="t" r="r" b="b"/>
            <a:pathLst>
              <a:path w="1561759" h="912345">
                <a:moveTo>
                  <a:pt x="32879" y="0"/>
                </a:moveTo>
                <a:cubicBezTo>
                  <a:pt x="16439" y="263018"/>
                  <a:pt x="0" y="526037"/>
                  <a:pt x="254813" y="678094"/>
                </a:cubicBezTo>
                <a:cubicBezTo>
                  <a:pt x="509626" y="830152"/>
                  <a:pt x="1561759" y="912345"/>
                  <a:pt x="1561759" y="912345"/>
                </a:cubicBezTo>
              </a:path>
            </a:pathLst>
          </a:custGeom>
          <a:noFill/>
          <a:ln w="31680">
            <a:solidFill>
              <a:schemeClr val="tx1"/>
            </a:solidFill>
            <a:round/>
            <a:headEnd type="stealth" w="lg" len="lg"/>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04" name="CustomShape 10"/>
          <p:cNvSpPr/>
          <p:nvPr/>
        </p:nvSpPr>
        <p:spPr>
          <a:xfrm>
            <a:off x="4590360" y="3390840"/>
            <a:ext cx="155844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205" name="CustomShape 11"/>
          <p:cNvSpPr/>
          <p:nvPr/>
        </p:nvSpPr>
        <p:spPr>
          <a:xfrm>
            <a:off x="6744600" y="6076800"/>
            <a:ext cx="1398600" cy="3949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2000" b="1" strike="noStrike" spc="-1">
                <a:solidFill>
                  <a:srgbClr val="000000"/>
                </a:solidFill>
                <a:uFill>
                  <a:solidFill>
                    <a:srgbClr val="FFFFFF"/>
                  </a:solidFill>
                </a:uFill>
                <a:latin typeface="Tw Cen MT"/>
                <a:ea typeface="DejaVu Sans"/>
              </a:rPr>
              <a:t>Provider</a:t>
            </a:r>
            <a:endParaRPr lang="en-IN" sz="1800" b="0" strike="noStrike" spc="-1">
              <a:solidFill>
                <a:srgbClr val="000000"/>
              </a:solidFill>
              <a:uFill>
                <a:solidFill>
                  <a:srgbClr val="FFFFFF"/>
                </a:solidFill>
              </a:uFill>
              <a:latin typeface="Arial"/>
            </a:endParaRPr>
          </a:p>
        </p:txBody>
      </p:sp>
      <p:sp>
        <p:nvSpPr>
          <p:cNvPr id="206" name="CustomShape 12"/>
          <p:cNvSpPr/>
          <p:nvPr/>
        </p:nvSpPr>
        <p:spPr>
          <a:xfrm>
            <a:off x="7094520" y="3352680"/>
            <a:ext cx="1627200" cy="6998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20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20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207" name="Picture 32"/>
          <p:cNvPicPr/>
          <p:nvPr/>
        </p:nvPicPr>
        <p:blipFill>
          <a:blip r:embed="rId3"/>
          <a:stretch/>
        </p:blipFill>
        <p:spPr>
          <a:xfrm>
            <a:off x="7284960" y="5150880"/>
            <a:ext cx="486720" cy="1124640"/>
          </a:xfrm>
          <a:prstGeom prst="rect">
            <a:avLst/>
          </a:prstGeom>
          <a:ln w="9360">
            <a:noFill/>
          </a:ln>
        </p:spPr>
      </p:pic>
      <p:pic>
        <p:nvPicPr>
          <p:cNvPr id="208" name="Picture 32"/>
          <p:cNvPicPr/>
          <p:nvPr/>
        </p:nvPicPr>
        <p:blipFill>
          <a:blip r:embed="rId3"/>
          <a:stretch/>
        </p:blipFill>
        <p:spPr>
          <a:xfrm>
            <a:off x="7040880" y="5202720"/>
            <a:ext cx="486720" cy="1124640"/>
          </a:xfrm>
          <a:prstGeom prst="rect">
            <a:avLst/>
          </a:prstGeom>
          <a:ln w="9360">
            <a:noFill/>
          </a:ln>
        </p:spPr>
      </p:pic>
      <p:sp>
        <p:nvSpPr>
          <p:cNvPr id="209" name="CustomShape 13"/>
          <p:cNvSpPr/>
          <p:nvPr/>
        </p:nvSpPr>
        <p:spPr>
          <a:xfrm>
            <a:off x="6832440" y="3352680"/>
            <a:ext cx="367560" cy="316440"/>
          </a:xfrm>
          <a:custGeom>
            <a:avLst/>
            <a:gdLst/>
            <a:ahLst/>
            <a:cxnLst/>
            <a:rect l="l" t="t" r="r" b="b"/>
            <a:pathLst>
              <a:path w="368300" h="406400">
                <a:moveTo>
                  <a:pt x="368300" y="0"/>
                </a:moveTo>
                <a:cubicBezTo>
                  <a:pt x="259291" y="61383"/>
                  <a:pt x="150283" y="122767"/>
                  <a:pt x="88900" y="190500"/>
                </a:cubicBezTo>
                <a:cubicBezTo>
                  <a:pt x="27517" y="258233"/>
                  <a:pt x="13758" y="332316"/>
                  <a:pt x="0" y="406400"/>
                </a:cubicBez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0" name="CustomShape 14"/>
          <p:cNvSpPr/>
          <p:nvPr/>
        </p:nvSpPr>
        <p:spPr>
          <a:xfrm>
            <a:off x="7209360" y="3467160"/>
            <a:ext cx="333720" cy="646920"/>
          </a:xfrm>
          <a:custGeom>
            <a:avLst/>
            <a:gdLst/>
            <a:ahLst/>
            <a:cxnLst/>
            <a:rect l="l" t="t" r="r" b="b"/>
            <a:pathLst>
              <a:path w="334433" h="571500">
                <a:moveTo>
                  <a:pt x="4233" y="0"/>
                </a:moveTo>
                <a:cubicBezTo>
                  <a:pt x="2116" y="123825"/>
                  <a:pt x="0" y="247650"/>
                  <a:pt x="55033" y="342900"/>
                </a:cubicBezTo>
                <a:cubicBezTo>
                  <a:pt x="110066" y="438150"/>
                  <a:pt x="222249" y="504825"/>
                  <a:pt x="334433" y="571500"/>
                </a:cubicBezTo>
              </a:path>
            </a:pathLst>
          </a:custGeom>
          <a:noFill/>
          <a:ln w="316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11" name="CustomShape 15"/>
          <p:cNvSpPr/>
          <p:nvPr/>
        </p:nvSpPr>
        <p:spPr>
          <a:xfrm>
            <a:off x="6603840" y="3695400"/>
            <a:ext cx="482040" cy="1001520"/>
          </a:xfrm>
          <a:prstGeom prst="cube">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212" name="CustomShape 16"/>
          <p:cNvSpPr/>
          <p:nvPr/>
        </p:nvSpPr>
        <p:spPr>
          <a:xfrm>
            <a:off x="6775920" y="3845160"/>
            <a:ext cx="157680" cy="763560"/>
          </a:xfrm>
          <a:custGeom>
            <a:avLst/>
            <a:gdLst/>
            <a:ahLst/>
            <a:cxnLst/>
            <a:rect l="l" t="t" r="r" b="b"/>
            <a:pathLst>
              <a:path w="158231" h="764397">
                <a:moveTo>
                  <a:pt x="10275" y="0"/>
                </a:moveTo>
                <a:cubicBezTo>
                  <a:pt x="84253" y="28767"/>
                  <a:pt x="158231" y="57535"/>
                  <a:pt x="158231" y="73974"/>
                </a:cubicBezTo>
                <a:cubicBezTo>
                  <a:pt x="158231" y="90413"/>
                  <a:pt x="12330" y="84248"/>
                  <a:pt x="10275" y="98632"/>
                </a:cubicBezTo>
                <a:cubicBezTo>
                  <a:pt x="8220" y="113016"/>
                  <a:pt x="145901" y="143838"/>
                  <a:pt x="145901" y="160277"/>
                </a:cubicBezTo>
                <a:cubicBezTo>
                  <a:pt x="145901" y="176716"/>
                  <a:pt x="12330" y="180825"/>
                  <a:pt x="10275" y="197264"/>
                </a:cubicBezTo>
                <a:cubicBezTo>
                  <a:pt x="8220" y="213703"/>
                  <a:pt x="133572" y="240416"/>
                  <a:pt x="133572" y="258909"/>
                </a:cubicBezTo>
                <a:cubicBezTo>
                  <a:pt x="133572" y="277402"/>
                  <a:pt x="10275" y="291786"/>
                  <a:pt x="10275" y="308225"/>
                </a:cubicBezTo>
                <a:cubicBezTo>
                  <a:pt x="10275" y="324664"/>
                  <a:pt x="133572" y="339048"/>
                  <a:pt x="133572" y="357541"/>
                </a:cubicBezTo>
                <a:cubicBezTo>
                  <a:pt x="133572" y="376034"/>
                  <a:pt x="8220" y="406857"/>
                  <a:pt x="10275" y="419186"/>
                </a:cubicBezTo>
                <a:cubicBezTo>
                  <a:pt x="12330" y="431515"/>
                  <a:pt x="145901" y="419186"/>
                  <a:pt x="145901" y="431515"/>
                </a:cubicBezTo>
                <a:cubicBezTo>
                  <a:pt x="145901" y="443844"/>
                  <a:pt x="12330" y="476721"/>
                  <a:pt x="10275" y="493160"/>
                </a:cubicBezTo>
                <a:cubicBezTo>
                  <a:pt x="8220" y="509599"/>
                  <a:pt x="133572" y="517818"/>
                  <a:pt x="133572" y="530147"/>
                </a:cubicBezTo>
                <a:cubicBezTo>
                  <a:pt x="133572" y="542476"/>
                  <a:pt x="20550" y="552750"/>
                  <a:pt x="10275" y="567134"/>
                </a:cubicBezTo>
                <a:cubicBezTo>
                  <a:pt x="0" y="581518"/>
                  <a:pt x="59593" y="583572"/>
                  <a:pt x="71923" y="616449"/>
                </a:cubicBezTo>
                <a:cubicBezTo>
                  <a:pt x="84253" y="649326"/>
                  <a:pt x="84253" y="764397"/>
                  <a:pt x="84253" y="764397"/>
                </a:cubicBezTo>
              </a:path>
            </a:pathLst>
          </a:custGeom>
          <a:noFill/>
          <a:ln>
            <a:solidFill>
              <a:schemeClr val="tx1"/>
            </a:solidFill>
            <a:round/>
            <a:tailEnd type="stealth" w="med" len="me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pic>
        <p:nvPicPr>
          <p:cNvPr id="213" name="Picture 42"/>
          <p:cNvPicPr/>
          <p:nvPr/>
        </p:nvPicPr>
        <p:blipFill>
          <a:blip r:embed="rId4"/>
          <a:stretch/>
        </p:blipFill>
        <p:spPr>
          <a:xfrm>
            <a:off x="7315200" y="2484000"/>
            <a:ext cx="943920" cy="943920"/>
          </a:xfrm>
          <a:prstGeom prst="rect">
            <a:avLst/>
          </a:prstGeom>
          <a:ln w="9360">
            <a:noFill/>
          </a:ln>
        </p:spPr>
      </p:pic>
      <p:pic>
        <p:nvPicPr>
          <p:cNvPr id="214" name="Picture 128"/>
          <p:cNvPicPr/>
          <p:nvPr/>
        </p:nvPicPr>
        <p:blipFill>
          <a:blip r:embed="rId5"/>
          <a:stretch/>
        </p:blipFill>
        <p:spPr>
          <a:xfrm>
            <a:off x="4833720" y="2590920"/>
            <a:ext cx="875520" cy="875520"/>
          </a:xfrm>
          <a:prstGeom prst="rect">
            <a:avLst/>
          </a:prstGeom>
          <a:ln w="9360">
            <a:noFill/>
          </a:ln>
          <a:scene3d>
            <a:camera prst="orthographicFront">
              <a:rot lat="0" lon="10800000" rev="0"/>
            </a:camera>
            <a:lightRig rig="threePt" dir="t"/>
          </a:scene3d>
        </p:spPr>
      </p:pic>
      <p:sp>
        <p:nvSpPr>
          <p:cNvPr id="215" name="CustomShape 17"/>
          <p:cNvSpPr/>
          <p:nvPr/>
        </p:nvSpPr>
        <p:spPr>
          <a:xfrm>
            <a:off x="493920" y="63320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1000" b="1" strike="noStrike" spc="-1">
                <a:solidFill>
                  <a:srgbClr val="000000"/>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Issues with current VMM</a:t>
            </a:r>
            <a:endParaRPr lang="en-IN" sz="1800" b="0" strike="noStrike" spc="-1">
              <a:solidFill>
                <a:srgbClr val="000000"/>
              </a:solidFill>
              <a:uFill>
                <a:solidFill>
                  <a:srgbClr val="FFFFFF"/>
                </a:solidFill>
              </a:uFill>
              <a:latin typeface="Arial"/>
            </a:endParaRPr>
          </a:p>
        </p:txBody>
      </p:sp>
      <p:sp>
        <p:nvSpPr>
          <p:cNvPr id="217" name="CustomShape 2"/>
          <p:cNvSpPr/>
          <p:nvPr/>
        </p:nvSpPr>
        <p:spPr>
          <a:xfrm>
            <a:off x="740520" y="2590920"/>
            <a:ext cx="3726720" cy="3428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No protection from privileged user</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XenAccess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Support operations that export VM state</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Migration, suspension, etc.</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Large trusted computing base (TCB)</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21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19"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7C595DF-C7F0-4D84-BF29-F642B3E61433}" type="slidenum">
              <a:rPr lang="en-IN" sz="1000" b="0" strike="noStrike" spc="-1">
                <a:solidFill>
                  <a:srgbClr val="0D0D0D"/>
                </a:solidFill>
                <a:uFill>
                  <a:solidFill>
                    <a:srgbClr val="FFFFFF"/>
                  </a:solidFill>
                </a:uFill>
                <a:latin typeface="Tw Cen MT Condensed"/>
                <a:ea typeface="DejaVu Sans"/>
              </a:rPr>
              <a:pPr>
                <a:lnSpc>
                  <a:spcPct val="100000"/>
                </a:lnSpc>
              </a:pPr>
              <a:t>12</a:t>
            </a:fld>
            <a:endParaRPr lang="en-IN" sz="1800" b="0" strike="noStrike" spc="-1">
              <a:solidFill>
                <a:srgbClr val="000000"/>
              </a:solidFill>
              <a:uFill>
                <a:solidFill>
                  <a:srgbClr val="FFFFFF"/>
                </a:solidFill>
              </a:uFill>
              <a:latin typeface="Arial"/>
            </a:endParaRPr>
          </a:p>
        </p:txBody>
      </p:sp>
      <p:sp>
        <p:nvSpPr>
          <p:cNvPr id="220" name="CustomShape 5"/>
          <p:cNvSpPr/>
          <p:nvPr/>
        </p:nvSpPr>
        <p:spPr>
          <a:xfrm>
            <a:off x="6270840" y="2930400"/>
            <a:ext cx="84996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21" name="CustomShape 6"/>
          <p:cNvSpPr/>
          <p:nvPr/>
        </p:nvSpPr>
        <p:spPr>
          <a:xfrm>
            <a:off x="7617960" y="2930400"/>
            <a:ext cx="84996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22" name="CustomShape 7"/>
          <p:cNvSpPr/>
          <p:nvPr/>
        </p:nvSpPr>
        <p:spPr>
          <a:xfrm>
            <a:off x="6270840" y="4606920"/>
            <a:ext cx="2197080" cy="45648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VMM</a:t>
            </a:r>
            <a:endParaRPr lang="en-IN" sz="1800" b="0" strike="noStrike" spc="-1">
              <a:solidFill>
                <a:srgbClr val="000000"/>
              </a:solidFill>
              <a:uFill>
                <a:solidFill>
                  <a:srgbClr val="FFFFFF"/>
                </a:solidFill>
              </a:uFill>
              <a:latin typeface="Arial"/>
            </a:endParaRPr>
          </a:p>
        </p:txBody>
      </p:sp>
      <p:sp>
        <p:nvSpPr>
          <p:cNvPr id="223" name="CustomShape 8"/>
          <p:cNvSpPr/>
          <p:nvPr/>
        </p:nvSpPr>
        <p:spPr>
          <a:xfrm>
            <a:off x="6270840" y="5216400"/>
            <a:ext cx="2197080" cy="45648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224" name="CustomShape 9"/>
          <p:cNvSpPr/>
          <p:nvPr/>
        </p:nvSpPr>
        <p:spPr>
          <a:xfrm>
            <a:off x="6058440" y="2743200"/>
            <a:ext cx="2551680" cy="308232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25" name="CustomShape 10"/>
          <p:cNvSpPr/>
          <p:nvPr/>
        </p:nvSpPr>
        <p:spPr>
          <a:xfrm>
            <a:off x="6058440" y="5826240"/>
            <a:ext cx="25516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226" name="CustomShape 11"/>
          <p:cNvSpPr/>
          <p:nvPr/>
        </p:nvSpPr>
        <p:spPr>
          <a:xfrm>
            <a:off x="4427640" y="5103360"/>
            <a:ext cx="134640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 User</a:t>
            </a:r>
            <a:endParaRPr lang="en-IN" sz="1800" b="0" strike="noStrike" spc="-1">
              <a:solidFill>
                <a:srgbClr val="000000"/>
              </a:solidFill>
              <a:uFill>
                <a:solidFill>
                  <a:srgbClr val="FFFFFF"/>
                </a:solidFill>
              </a:uFill>
              <a:latin typeface="Arial"/>
            </a:endParaRPr>
          </a:p>
        </p:txBody>
      </p:sp>
      <p:pic>
        <p:nvPicPr>
          <p:cNvPr id="227" name="Picture 42"/>
          <p:cNvPicPr/>
          <p:nvPr/>
        </p:nvPicPr>
        <p:blipFill>
          <a:blip r:embed="rId3"/>
          <a:stretch/>
        </p:blipFill>
        <p:spPr>
          <a:xfrm>
            <a:off x="4756320" y="4360680"/>
            <a:ext cx="708120" cy="761400"/>
          </a:xfrm>
          <a:prstGeom prst="rect">
            <a:avLst/>
          </a:prstGeom>
          <a:ln w="9360">
            <a:noFill/>
          </a:ln>
          <a:scene3d>
            <a:camera prst="orthographicFront">
              <a:rot lat="0" lon="10800000" rev="0"/>
            </a:camera>
            <a:lightRig rig="threePt" dir="t"/>
          </a:scene3d>
        </p:spPr>
      </p:pic>
      <p:sp>
        <p:nvSpPr>
          <p:cNvPr id="228" name="CustomShape 12"/>
          <p:cNvSpPr/>
          <p:nvPr/>
        </p:nvSpPr>
        <p:spPr>
          <a:xfrm>
            <a:off x="5465520" y="4839840"/>
            <a:ext cx="77904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29" name="CustomShape 13"/>
          <p:cNvSpPr/>
          <p:nvPr/>
        </p:nvSpPr>
        <p:spPr>
          <a:xfrm>
            <a:off x="7149600" y="3809880"/>
            <a:ext cx="40788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uFill>
                  <a:solidFill>
                    <a:srgbClr val="FFFFFF"/>
                  </a:solidFill>
                </a:uFill>
                <a:latin typeface="Tw Cen MT"/>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Challenges:</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Secure memory management</a:t>
            </a:r>
            <a:endParaRPr lang="en-IN" sz="1800" b="0" strike="noStrike" spc="-1">
              <a:solidFill>
                <a:srgbClr val="000000"/>
              </a:solidFill>
              <a:uFill>
                <a:solidFill>
                  <a:srgbClr val="FFFFFF"/>
                </a:solidFill>
              </a:uFill>
              <a:latin typeface="Arial"/>
            </a:endParaRPr>
          </a:p>
        </p:txBody>
      </p:sp>
      <p:sp>
        <p:nvSpPr>
          <p:cNvPr id="231" name="CustomShape 2"/>
          <p:cNvSpPr/>
          <p:nvPr/>
        </p:nvSpPr>
        <p:spPr>
          <a:xfrm>
            <a:off x="740520" y="2514600"/>
            <a:ext cx="3726720" cy="37648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Prevent guest VM inspection &amp; keep TCB small</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Provide narrow interface for launching, migration, etc.</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Migration ensure destination is trusted</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600" b="0" strike="noStrike" spc="-1">
                <a:solidFill>
                  <a:srgbClr val="000000"/>
                </a:solidFill>
                <a:uFill>
                  <a:solidFill>
                    <a:srgbClr val="FFFFFF"/>
                  </a:solidFill>
                </a:uFill>
                <a:latin typeface="Tw Cen MT"/>
                <a:ea typeface="DejaVu Sans"/>
              </a:rPr>
              <a:t>Efficient</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Possible research: limit TCB to memory management</a:t>
            </a:r>
            <a:endParaRPr lang="en-IN" sz="1800" b="0" strike="noStrike" spc="-1">
              <a:solidFill>
                <a:srgbClr val="000000"/>
              </a:solidFill>
              <a:uFill>
                <a:solidFill>
                  <a:srgbClr val="FFFFFF"/>
                </a:solidFill>
              </a:uFill>
              <a:latin typeface="Arial"/>
            </a:endParaRPr>
          </a:p>
        </p:txBody>
      </p:sp>
      <p:sp>
        <p:nvSpPr>
          <p:cNvPr id="23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33"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456BB7C0-BE4C-4645-BA5E-8D5CD514A8CD}" type="slidenum">
              <a:rPr lang="en-IN" sz="1000" b="0" strike="noStrike" spc="-1">
                <a:solidFill>
                  <a:srgbClr val="0D0D0D"/>
                </a:solidFill>
                <a:uFill>
                  <a:solidFill>
                    <a:srgbClr val="FFFFFF"/>
                  </a:solidFill>
                </a:uFill>
                <a:latin typeface="Tw Cen MT Condensed"/>
                <a:ea typeface="DejaVu Sans"/>
              </a:rPr>
              <a:pPr>
                <a:lnSpc>
                  <a:spcPct val="100000"/>
                </a:lnSpc>
              </a:pPr>
              <a:t>13</a:t>
            </a:fld>
            <a:endParaRPr lang="en-IN" sz="1800" b="0" strike="noStrike" spc="-1">
              <a:solidFill>
                <a:srgbClr val="000000"/>
              </a:solidFill>
              <a:uFill>
                <a:solidFill>
                  <a:srgbClr val="FFFFFF"/>
                </a:solidFill>
              </a:uFill>
              <a:latin typeface="Arial"/>
            </a:endParaRPr>
          </a:p>
        </p:txBody>
      </p:sp>
      <p:sp>
        <p:nvSpPr>
          <p:cNvPr id="234" name="CustomShape 5"/>
          <p:cNvSpPr/>
          <p:nvPr/>
        </p:nvSpPr>
        <p:spPr>
          <a:xfrm>
            <a:off x="6095880" y="2930400"/>
            <a:ext cx="91368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35" name="CustomShape 6"/>
          <p:cNvSpPr/>
          <p:nvPr/>
        </p:nvSpPr>
        <p:spPr>
          <a:xfrm>
            <a:off x="7543800" y="2930400"/>
            <a:ext cx="913680" cy="152316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Guest VMn</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236" name="CustomShape 7"/>
          <p:cNvSpPr/>
          <p:nvPr/>
        </p:nvSpPr>
        <p:spPr>
          <a:xfrm>
            <a:off x="6095880" y="4606920"/>
            <a:ext cx="2361600" cy="45648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nSpc>
                <a:spcPct val="100000"/>
              </a:lnSpc>
            </a:pPr>
            <a:r>
              <a:rPr lang="en-IN" sz="1800" b="1" strike="noStrike" spc="-1">
                <a:solidFill>
                  <a:srgbClr val="000000"/>
                </a:solidFill>
                <a:uFill>
                  <a:solidFill>
                    <a:srgbClr val="FFFFFF"/>
                  </a:solidFill>
                </a:uFill>
                <a:latin typeface="Tw Cen MT"/>
                <a:ea typeface="DejaVu Sans"/>
              </a:rPr>
              <a:t>VMM</a:t>
            </a:r>
            <a:endParaRPr lang="en-IN" sz="1800" b="0" strike="noStrike" spc="-1">
              <a:solidFill>
                <a:srgbClr val="000000"/>
              </a:solidFill>
              <a:uFill>
                <a:solidFill>
                  <a:srgbClr val="FFFFFF"/>
                </a:solidFill>
              </a:uFill>
              <a:latin typeface="Arial"/>
            </a:endParaRPr>
          </a:p>
        </p:txBody>
      </p:sp>
      <p:sp>
        <p:nvSpPr>
          <p:cNvPr id="237" name="CustomShape 8"/>
          <p:cNvSpPr/>
          <p:nvPr/>
        </p:nvSpPr>
        <p:spPr>
          <a:xfrm>
            <a:off x="6095880" y="5216400"/>
            <a:ext cx="2361600" cy="45648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txBody>
          <a:bodyPr lIns="90000" tIns="45000" rIns="90000" bIns="45000" anchor="ctr"/>
          <a:lstStyle/>
          <a:p>
            <a:pPr algn="ctr">
              <a:lnSpc>
                <a:spcPct val="100000"/>
              </a:lnSpc>
            </a:pPr>
            <a:r>
              <a:rPr lang="en-IN" sz="1800" b="1"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238" name="CustomShape 9"/>
          <p:cNvSpPr/>
          <p:nvPr/>
        </p:nvSpPr>
        <p:spPr>
          <a:xfrm>
            <a:off x="5867280" y="2743200"/>
            <a:ext cx="2742480" cy="308232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39" name="CustomShape 10"/>
          <p:cNvSpPr/>
          <p:nvPr/>
        </p:nvSpPr>
        <p:spPr>
          <a:xfrm>
            <a:off x="5867280" y="5826240"/>
            <a:ext cx="274248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240" name="CustomShape 11"/>
          <p:cNvSpPr/>
          <p:nvPr/>
        </p:nvSpPr>
        <p:spPr>
          <a:xfrm>
            <a:off x="4114800" y="5103360"/>
            <a:ext cx="144720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241" name="Picture 42"/>
          <p:cNvPicPr/>
          <p:nvPr/>
        </p:nvPicPr>
        <p:blipFill>
          <a:blip r:embed="rId3"/>
          <a:stretch/>
        </p:blipFill>
        <p:spPr>
          <a:xfrm>
            <a:off x="4468320" y="4360680"/>
            <a:ext cx="761400" cy="761400"/>
          </a:xfrm>
          <a:prstGeom prst="rect">
            <a:avLst/>
          </a:prstGeom>
          <a:ln w="9360">
            <a:noFill/>
          </a:ln>
          <a:scene3d>
            <a:camera prst="orthographicFront">
              <a:rot lat="0" lon="10800000" rev="0"/>
            </a:camera>
            <a:lightRig rig="threePt" dir="t"/>
          </a:scene3d>
        </p:spPr>
      </p:pic>
      <p:sp>
        <p:nvSpPr>
          <p:cNvPr id="242" name="CustomShape 12"/>
          <p:cNvSpPr/>
          <p:nvPr/>
        </p:nvSpPr>
        <p:spPr>
          <a:xfrm>
            <a:off x="5230080" y="4839840"/>
            <a:ext cx="83736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243" name="CustomShape 13"/>
          <p:cNvSpPr/>
          <p:nvPr/>
        </p:nvSpPr>
        <p:spPr>
          <a:xfrm>
            <a:off x="7054560" y="3809880"/>
            <a:ext cx="409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a:solidFill>
                  <a:srgbClr val="000000"/>
                </a:solidFill>
                <a:uFill>
                  <a:solidFill>
                    <a:srgbClr val="FFFFFF"/>
                  </a:solidFill>
                </a:uFill>
                <a:latin typeface="Tw Cen MT"/>
                <a:ea typeface="DejaVu Sans"/>
              </a:rPr>
              <a:t>…</a:t>
            </a:r>
            <a:endParaRPr lang="en-IN" sz="1800" b="0" strike="noStrike" spc="-1">
              <a:solidFill>
                <a:srgbClr val="000000"/>
              </a:solidFill>
              <a:uFill>
                <a:solidFill>
                  <a:srgbClr val="FFFFFF"/>
                </a:solidFill>
              </a:uFill>
              <a:latin typeface="Arial"/>
            </a:endParaRPr>
          </a:p>
        </p:txBody>
      </p:sp>
      <p:sp>
        <p:nvSpPr>
          <p:cNvPr id="244" name="CustomShape 14"/>
          <p:cNvSpPr/>
          <p:nvPr/>
        </p:nvSpPr>
        <p:spPr>
          <a:xfrm>
            <a:off x="6980040" y="4637880"/>
            <a:ext cx="1447200" cy="410760"/>
          </a:xfrm>
          <a:prstGeom prst="rect">
            <a:avLst/>
          </a:prstGeom>
          <a:ln>
            <a:solidFill>
              <a:schemeClr val="tx1"/>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400" b="1" strike="noStrike" spc="-1">
                <a:solidFill>
                  <a:srgbClr val="000000"/>
                </a:solidFill>
                <a:uFill>
                  <a:solidFill>
                    <a:srgbClr val="FFFFFF"/>
                  </a:solidFill>
                </a:uFill>
                <a:latin typeface="Tw Cen MT"/>
                <a:ea typeface="DejaVu Sans"/>
              </a:rPr>
              <a:t>Memory Management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Need solution to secure the computation state</a:t>
            </a:r>
            <a:endParaRPr lang="en-IN" sz="1800" b="0" strike="noStrike" spc="-1">
              <a:solidFill>
                <a:srgbClr val="000000"/>
              </a:solidFill>
              <a:uFill>
                <a:solidFill>
                  <a:srgbClr val="FFFFFF"/>
                </a:solidFill>
              </a:uFill>
              <a:latin typeface="Arial"/>
            </a:endParaRPr>
          </a:p>
        </p:txBody>
      </p:sp>
      <p:sp>
        <p:nvSpPr>
          <p:cNvPr id="246"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Encryption can secure communications and storage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But, encryption is ineffective for computation</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Raw data kept in memory during computation</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Provider benefits from providing a solution</a:t>
            </a:r>
            <a:endParaRPr lang="en-IN" sz="1800" b="0" strike="noStrike" spc="-1">
              <a:solidFill>
                <a:srgbClr val="000000"/>
              </a:solidFill>
              <a:uFill>
                <a:solidFill>
                  <a:srgbClr val="FFFFFF"/>
                </a:solidFill>
              </a:uFill>
              <a:latin typeface="Arial"/>
            </a:endParaRPr>
          </a:p>
        </p:txBody>
      </p:sp>
      <p:sp>
        <p:nvSpPr>
          <p:cNvPr id="247"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48"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20B1173-0734-4874-8B28-E5B2A9E6E95E}" type="slidenum">
              <a:rPr lang="en-IN" sz="1000" b="0" strike="noStrike" spc="-1">
                <a:solidFill>
                  <a:srgbClr val="0D0D0D"/>
                </a:solidFill>
                <a:uFill>
                  <a:solidFill>
                    <a:srgbClr val="FFFFFF"/>
                  </a:solidFill>
                </a:uFill>
                <a:latin typeface="Tw Cen MT Condensed"/>
                <a:ea typeface="DejaVu Sans"/>
              </a:rPr>
              <a:pPr>
                <a:lnSpc>
                  <a:spcPct val="100000"/>
                </a:lnSpc>
              </a:pPr>
              <a:t>14</a:t>
            </a:fld>
            <a:endParaRPr lang="en-IN" sz="1800" b="0" strike="noStrike" spc="-1">
              <a:solidFill>
                <a:srgbClr val="000000"/>
              </a:solidFill>
              <a:uFill>
                <a:solidFill>
                  <a:srgbClr val="FFFFFF"/>
                </a:solidFill>
              </a:uFill>
              <a:latin typeface="Arial"/>
            </a:endParaRPr>
          </a:p>
        </p:txBody>
      </p:sp>
      <p:sp>
        <p:nvSpPr>
          <p:cNvPr id="249" name="CustomShape 5"/>
          <p:cNvSpPr/>
          <p:nvPr/>
        </p:nvSpPr>
        <p:spPr>
          <a:xfrm>
            <a:off x="3071880" y="650088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900" b="1" strike="noStrike" spc="-1">
                <a:solidFill>
                  <a:srgbClr val="1CADE4"/>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91440" indent="-90720">
              <a:lnSpc>
                <a:spcPct val="100000"/>
              </a:lnSpc>
              <a:buClr>
                <a:srgbClr val="1CADE4"/>
              </a:buClr>
            </a:pPr>
            <a:r>
              <a:rPr lang="en-IN" sz="4400" b="1" spc="-1" dirty="0">
                <a:solidFill>
                  <a:srgbClr val="000000"/>
                </a:solidFill>
                <a:uFill>
                  <a:solidFill>
                    <a:srgbClr val="FFFFFF"/>
                  </a:solidFill>
                </a:uFill>
                <a:latin typeface="Tw Cen MT"/>
              </a:rPr>
              <a:t>TRUSTED CLOUD COMPUTING PLATFORM</a:t>
            </a:r>
            <a:endParaRPr lang="en-IN" sz="4000" spc="-1" dirty="0">
              <a:solidFill>
                <a:srgbClr val="000000"/>
              </a:solidFill>
              <a:uFill>
                <a:solidFill>
                  <a:srgbClr val="FFFFFF"/>
                </a:solidFill>
              </a:uFill>
            </a:endParaRPr>
          </a:p>
        </p:txBody>
      </p:sp>
      <p:sp>
        <p:nvSpPr>
          <p:cNvPr id="168"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1" strike="noStrike" spc="-1" dirty="0">
                <a:solidFill>
                  <a:srgbClr val="000000"/>
                </a:solidFill>
                <a:uFill>
                  <a:solidFill>
                    <a:srgbClr val="FFFFFF"/>
                  </a:solidFill>
                </a:uFill>
                <a:latin typeface="Tw Cen MT"/>
                <a:ea typeface="DejaVu Sans"/>
              </a:rPr>
              <a:t>Goal: Make computation of virtual machines confidential</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0" strike="noStrike" spc="-1" dirty="0">
                <a:solidFill>
                  <a:srgbClr val="000000"/>
                </a:solidFill>
                <a:uFill>
                  <a:solidFill>
                    <a:srgbClr val="FFFFFF"/>
                  </a:solidFill>
                </a:uFill>
                <a:latin typeface="Tw Cen MT"/>
                <a:ea typeface="DejaVu Sans"/>
              </a:rPr>
              <a:t>Deployed by the service provider</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Arial"/>
              <a:buChar char="•"/>
            </a:pPr>
            <a:r>
              <a:rPr lang="en-IN" sz="1600" b="0" strike="noStrike" spc="-1" dirty="0">
                <a:solidFill>
                  <a:srgbClr val="000000"/>
                </a:solidFill>
                <a:uFill>
                  <a:solidFill>
                    <a:srgbClr val="FFFFFF"/>
                  </a:solidFill>
                </a:uFill>
                <a:latin typeface="Tw Cen MT"/>
                <a:ea typeface="DejaVu Sans"/>
              </a:rPr>
              <a:t>Customer can verify that computation is confidential</a:t>
            </a:r>
            <a:endParaRPr lang="en-IN" sz="1800" b="0" strike="noStrike" spc="-1" dirty="0">
              <a:solidFill>
                <a:srgbClr val="000000"/>
              </a:solidFill>
              <a:uFill>
                <a:solidFill>
                  <a:srgbClr val="FFFFFF"/>
                </a:solidFill>
              </a:uFill>
              <a:latin typeface="Arial"/>
            </a:endParaRPr>
          </a:p>
        </p:txBody>
      </p:sp>
      <p:sp>
        <p:nvSpPr>
          <p:cNvPr id="169"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70"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71"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79690BA9-96D9-4CB5-960E-4B35D547EDFA}" type="slidenum">
              <a:rPr lang="en-IN" sz="1000" b="0" strike="noStrike" spc="-1">
                <a:solidFill>
                  <a:srgbClr val="0D0D0D"/>
                </a:solidFill>
                <a:uFill>
                  <a:solidFill>
                    <a:srgbClr val="FFFFFF"/>
                  </a:solidFill>
                </a:uFill>
                <a:latin typeface="Tw Cen MT Condensed"/>
                <a:ea typeface="DejaVu Sans"/>
              </a:rPr>
              <a:pPr>
                <a:lnSpc>
                  <a:spcPct val="100000"/>
                </a:lnSpc>
              </a:pPr>
              <a:t>15</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CustomShape 1"/>
          <p:cNvSpPr/>
          <p:nvPr/>
        </p:nvSpPr>
        <p:spPr>
          <a:xfrm>
            <a:off x="642960" y="107172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1" name="CustomShape 2"/>
          <p:cNvSpPr/>
          <p:nvPr/>
        </p:nvSpPr>
        <p:spPr>
          <a:xfrm>
            <a:off x="642960" y="2052111"/>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720" algn="just">
              <a:lnSpc>
                <a:spcPct val="100000"/>
              </a:lnSpc>
              <a:buClr>
                <a:srgbClr val="1CADE4"/>
              </a:buClr>
            </a:pPr>
            <a:r>
              <a:rPr lang="en-US" dirty="0">
                <a:latin typeface="Tw Cen MT" panose="020B0602020104020603" pitchFamily="34" charset="0"/>
              </a:rPr>
              <a:t>[1] </a:t>
            </a:r>
            <a:r>
              <a:rPr lang="en-US" dirty="0" err="1">
                <a:latin typeface="Tw Cen MT" panose="020B0602020104020603" pitchFamily="34" charset="0"/>
              </a:rPr>
              <a:t>Seshadri</a:t>
            </a:r>
            <a:r>
              <a:rPr lang="en-US" dirty="0">
                <a:latin typeface="Tw Cen MT" panose="020B0602020104020603" pitchFamily="34" charset="0"/>
              </a:rPr>
              <a:t>, A., </a:t>
            </a:r>
            <a:r>
              <a:rPr lang="en-US" dirty="0" err="1">
                <a:latin typeface="Tw Cen MT" panose="020B0602020104020603" pitchFamily="34" charset="0"/>
              </a:rPr>
              <a:t>Luk</a:t>
            </a:r>
            <a:r>
              <a:rPr lang="en-US" dirty="0">
                <a:latin typeface="Tw Cen MT" panose="020B0602020104020603" pitchFamily="34" charset="0"/>
              </a:rPr>
              <a:t>, M., Qu, N., and </a:t>
            </a:r>
            <a:r>
              <a:rPr lang="en-US" dirty="0" err="1">
                <a:latin typeface="Tw Cen MT" panose="020B0602020104020603" pitchFamily="34" charset="0"/>
              </a:rPr>
              <a:t>Perrig</a:t>
            </a:r>
            <a:r>
              <a:rPr lang="en-US" dirty="0">
                <a:latin typeface="Tw Cen MT" panose="020B0602020104020603" pitchFamily="34" charset="0"/>
              </a:rPr>
              <a:t>, A. (2007). </a:t>
            </a:r>
            <a:r>
              <a:rPr lang="en-US" dirty="0" err="1">
                <a:latin typeface="Tw Cen MT" panose="020B0602020104020603" pitchFamily="34" charset="0"/>
              </a:rPr>
              <a:t>SecVisor</a:t>
            </a:r>
            <a:r>
              <a:rPr lang="en-US" dirty="0">
                <a:latin typeface="Tw Cen MT" panose="020B0602020104020603" pitchFamily="34" charset="0"/>
              </a:rPr>
              <a:t>: A Tiny Hypervisor to Provide Lifetime Kernel Code Integrity for Commodity OSes. In Proceedings of </a:t>
            </a:r>
            <a:r>
              <a:rPr lang="en-US" dirty="0" err="1">
                <a:latin typeface="Tw Cen MT" panose="020B0602020104020603" pitchFamily="34" charset="0"/>
              </a:rPr>
              <a:t>Twentyfirst</a:t>
            </a:r>
            <a:r>
              <a:rPr lang="en-US" dirty="0">
                <a:latin typeface="Tw Cen MT" panose="020B0602020104020603" pitchFamily="34" charset="0"/>
              </a:rPr>
              <a:t> ACM SIGOPS Symposium on Operating Systems Principles, SOSP ’07, pages 335– 350, New York, NY, USA. ACM. </a:t>
            </a:r>
            <a:endParaRPr lang="en-IN" sz="1800" b="0"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sz="2000" b="1" strike="noStrike" spc="-1" dirty="0">
                <a:solidFill>
                  <a:srgbClr val="000000"/>
                </a:solidFill>
                <a:uFill>
                  <a:solidFill>
                    <a:srgbClr val="FFFFFF"/>
                  </a:solidFill>
                </a:uFill>
                <a:latin typeface="Tw Cen MT"/>
                <a:ea typeface="DejaVu Sans"/>
              </a:rPr>
              <a:t>Summary:</a:t>
            </a:r>
            <a:r>
              <a:rPr lang="en-IN" sz="2000" b="0" strike="noStrike" spc="-1" dirty="0">
                <a:solidFill>
                  <a:srgbClr val="000000"/>
                </a:solidFill>
                <a:uFill>
                  <a:solidFill>
                    <a:srgbClr val="FFFFFF"/>
                  </a:solidFill>
                </a:uFill>
                <a:latin typeface="Tw Cen MT"/>
                <a:ea typeface="DejaVu Sans"/>
              </a:rPr>
              <a:t> </a:t>
            </a:r>
          </a:p>
          <a:p>
            <a:pPr algn="just">
              <a:lnSpc>
                <a:spcPct val="100000"/>
              </a:lnSpc>
            </a:pPr>
            <a:r>
              <a:rPr lang="en-IN" sz="2000" b="0" strike="noStrike" spc="-1" dirty="0" err="1">
                <a:solidFill>
                  <a:srgbClr val="000000"/>
                </a:solidFill>
                <a:uFill>
                  <a:solidFill>
                    <a:srgbClr val="FFFFFF"/>
                  </a:solidFill>
                </a:uFill>
                <a:latin typeface="Tw Cen MT"/>
                <a:ea typeface="DejaVu Sans"/>
              </a:rPr>
              <a:t>SecVisor</a:t>
            </a:r>
            <a:r>
              <a:rPr lang="en-IN" sz="2000" b="0" strike="noStrike" spc="-1" dirty="0">
                <a:solidFill>
                  <a:srgbClr val="000000"/>
                </a:solidFill>
                <a:uFill>
                  <a:solidFill>
                    <a:srgbClr val="FFFFFF"/>
                  </a:solidFill>
                </a:uFill>
                <a:latin typeface="Tw Cen MT"/>
                <a:ea typeface="DejaVu Sans"/>
              </a:rPr>
              <a:t> is a small code base hypervisor for commodity systems.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Tw Cen MT"/>
              <a:buChar char=" "/>
            </a:pPr>
            <a:r>
              <a:rPr lang="en-IN" sz="2000" b="0"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Protecting an operating system from advanced attacks such as kernel rootkits.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A reduced trusted computing base to permit formal validation</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Reduced external interface to minimize the attack surface</a:t>
            </a:r>
            <a:endParaRPr lang="en-IN" sz="1800" b="0" strike="noStrike" spc="-1" dirty="0">
              <a:solidFill>
                <a:srgbClr val="000000"/>
              </a:solidFill>
              <a:uFill>
                <a:solidFill>
                  <a:srgbClr val="FFFFFF"/>
                </a:solidFill>
              </a:uFill>
              <a:latin typeface="Arial"/>
            </a:endParaRPr>
          </a:p>
          <a:p>
            <a:pPr marL="385920" indent="-38520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This concept not working with the cloud platforms</a:t>
            </a:r>
            <a:endParaRPr lang="en-IN" sz="1800" b="0" strike="noStrike" spc="-1" dirty="0">
              <a:solidFill>
                <a:srgbClr val="000000"/>
              </a:solidFill>
              <a:uFill>
                <a:solidFill>
                  <a:srgbClr val="FFFFFF"/>
                </a:solidFill>
              </a:uFill>
              <a:latin typeface="Arial"/>
            </a:endParaRPr>
          </a:p>
        </p:txBody>
      </p:sp>
      <p:sp>
        <p:nvSpPr>
          <p:cNvPr id="25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5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4296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5" name="CustomShape 2"/>
          <p:cNvSpPr/>
          <p:nvPr/>
        </p:nvSpPr>
        <p:spPr>
          <a:xfrm>
            <a:off x="714240" y="192888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720">
              <a:lnSpc>
                <a:spcPct val="100000"/>
              </a:lnSpc>
              <a:buClr>
                <a:srgbClr val="1CADE4"/>
              </a:buClr>
            </a:pPr>
            <a:r>
              <a:rPr lang="en-US" dirty="0">
                <a:latin typeface="Tw Cen MT" panose="020B0602020104020603" pitchFamily="34" charset="0"/>
              </a:rPr>
              <a:t>[2] Srivastava, A., Raj, H., </a:t>
            </a:r>
            <a:r>
              <a:rPr lang="en-US" dirty="0" err="1">
                <a:latin typeface="Tw Cen MT" panose="020B0602020104020603" pitchFamily="34" charset="0"/>
              </a:rPr>
              <a:t>Giffin</a:t>
            </a:r>
            <a:r>
              <a:rPr lang="en-US" dirty="0">
                <a:latin typeface="Tw Cen MT" panose="020B0602020104020603" pitchFamily="34" charset="0"/>
              </a:rPr>
              <a:t>, J., and England, P. (2012). Trusted VM snapshots in untrusted cloud infrastructures. In Proceedings of the 15th international conference on Research in Attacks, Intrusions, and Defenses, RAID’12, pages 1–21, Berlin, Heidelberg. Springer-Verlag.</a:t>
            </a:r>
          </a:p>
          <a:p>
            <a:pPr marL="720">
              <a:lnSpc>
                <a:spcPct val="100000"/>
              </a:lnSpc>
              <a:buClr>
                <a:srgbClr val="1CADE4"/>
              </a:buClr>
            </a:pPr>
            <a:r>
              <a:rPr lang="en-US" b="1" dirty="0">
                <a:latin typeface="Tw Cen MT" panose="020B0602020104020603" pitchFamily="34" charset="0"/>
              </a:rPr>
              <a:t>Summary:</a:t>
            </a:r>
          </a:p>
          <a:p>
            <a:pPr marL="720">
              <a:lnSpc>
                <a:spcPct val="100000"/>
              </a:lnSpc>
              <a:buClr>
                <a:srgbClr val="1CADE4"/>
              </a:buClr>
            </a:pPr>
            <a:r>
              <a:rPr lang="en-IN" sz="2400" b="0" strike="noStrike" spc="-1" dirty="0">
                <a:solidFill>
                  <a:srgbClr val="000000"/>
                </a:solidFill>
                <a:uFill>
                  <a:solidFill>
                    <a:srgbClr val="FFFFFF"/>
                  </a:solidFill>
                </a:uFill>
                <a:latin typeface="Tw Cen MT"/>
                <a:ea typeface="DejaVu Sans"/>
              </a:rPr>
              <a:t>Hyper Shot is a hypervisor-level mechanism designed to obtain trustworthy virtual machine snapshots.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Relocating the snapshot feature into the hypervisor</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A higher privilege level of execution guarantee</a:t>
            </a:r>
            <a:endParaRPr lang="en-IN" sz="1800" b="0" strike="noStrike" spc="-1" dirty="0">
              <a:solidFill>
                <a:srgbClr val="000000"/>
              </a:solidFill>
              <a:uFill>
                <a:solidFill>
                  <a:srgbClr val="FFFFFF"/>
                </a:solidFill>
              </a:uFill>
              <a:latin typeface="Arial"/>
            </a:endParaRPr>
          </a:p>
          <a:p>
            <a:pPr marL="448200" lvl="2" indent="-13644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Removing the privileged user to reduce the TCB </a:t>
            </a:r>
            <a:endParaRPr lang="en-IN" sz="1800" b="0" strike="noStrike" spc="-1" dirty="0">
              <a:solidFill>
                <a:srgbClr val="000000"/>
              </a:solidFill>
              <a:uFill>
                <a:solidFill>
                  <a:srgbClr val="FFFFFF"/>
                </a:solidFill>
              </a:uFill>
              <a:latin typeface="Arial"/>
            </a:endParaRPr>
          </a:p>
          <a:p>
            <a:pPr marL="343080" lvl="2" indent="-34236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Not concerned with the confidentiality threats </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
        <p:nvSpPr>
          <p:cNvPr id="256"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57"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4296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59" name="CustomShape 2"/>
          <p:cNvSpPr/>
          <p:nvPr/>
        </p:nvSpPr>
        <p:spPr>
          <a:xfrm>
            <a:off x="642960" y="200016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Tw Cen MT"/>
              <a:buChar char=" "/>
            </a:pPr>
            <a:r>
              <a:rPr lang="en-IN" b="0" strike="noStrike" spc="-1" dirty="0">
                <a:solidFill>
                  <a:srgbClr val="000000"/>
                </a:solidFill>
                <a:uFill>
                  <a:solidFill>
                    <a:srgbClr val="FFFFFF"/>
                  </a:solidFill>
                </a:uFill>
                <a:latin typeface="Tw Cen MT" panose="020B0602020104020603" pitchFamily="34" charset="0"/>
                <a:ea typeface="DejaVu Sans"/>
              </a:rPr>
              <a:t>[3] </a:t>
            </a:r>
            <a:r>
              <a:rPr lang="en-US" dirty="0">
                <a:latin typeface="Tw Cen MT" panose="020B0602020104020603" pitchFamily="34" charset="0"/>
              </a:rPr>
              <a:t>Murray, D., Milos, G., and Hand, S. (2008). Improving xen security through disaggregation. In Proceedings of the fourth ACM SIGPLAN/SIGOPS international conference on Virtual execution environments, VEE ’08, pages 151–160, New York, NY, USA. ACM</a:t>
            </a:r>
          </a:p>
          <a:p>
            <a:pPr marL="91440" indent="-90720">
              <a:lnSpc>
                <a:spcPct val="100000"/>
              </a:lnSpc>
              <a:buClr>
                <a:srgbClr val="1CADE4"/>
              </a:buClr>
              <a:buFont typeface="Tw Cen MT"/>
              <a:buChar char=" "/>
            </a:pPr>
            <a:r>
              <a:rPr lang="en-US" b="1" strike="noStrike" spc="-1" dirty="0">
                <a:solidFill>
                  <a:srgbClr val="000000"/>
                </a:solidFill>
                <a:uFill>
                  <a:solidFill>
                    <a:srgbClr val="FFFFFF"/>
                  </a:solidFill>
                </a:uFill>
                <a:latin typeface="Tw Cen MT" panose="020B0602020104020603" pitchFamily="34" charset="0"/>
                <a:ea typeface="DejaVu Sans"/>
              </a:rPr>
              <a:t>Summary:</a:t>
            </a:r>
            <a:endParaRPr lang="en-IN" b="1" strike="noStrike" spc="-1" dirty="0">
              <a:solidFill>
                <a:srgbClr val="000000"/>
              </a:solidFill>
              <a:uFill>
                <a:solidFill>
                  <a:srgbClr val="FFFFFF"/>
                </a:solidFill>
              </a:uFill>
              <a:latin typeface="Tw Cen MT" panose="020B0602020104020603" pitchFamily="34" charset="0"/>
              <a:ea typeface="DejaVu Sans"/>
            </a:endParaRPr>
          </a:p>
          <a:p>
            <a:pPr marL="91440" indent="-90720">
              <a:lnSpc>
                <a:spcPct val="100000"/>
              </a:lnSpc>
              <a:buClr>
                <a:srgbClr val="1CADE4"/>
              </a:buClr>
              <a:buFont typeface="Tw Cen MT"/>
              <a:buChar char=" "/>
            </a:pPr>
            <a:r>
              <a:rPr lang="en-IN" sz="2400" b="0" strike="noStrike" spc="-1" dirty="0">
                <a:solidFill>
                  <a:srgbClr val="000000"/>
                </a:solidFill>
                <a:uFill>
                  <a:solidFill>
                    <a:srgbClr val="FFFFFF"/>
                  </a:solidFill>
                </a:uFill>
                <a:latin typeface="Tw Cen MT"/>
                <a:ea typeface="DejaVu Sans"/>
              </a:rPr>
              <a:t>They propose the size of the interface and the size of the TCB state space as a complement</a:t>
            </a: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200" b="1"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A TCB comprised of the hypervisor</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The lines of code used for interface sanitizing code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Security sensitive operations to a special-purpose VM</a:t>
            </a:r>
            <a:endParaRPr lang="en-IN" sz="1800" b="0" strike="noStrike" spc="-1" dirty="0">
              <a:solidFill>
                <a:srgbClr val="000000"/>
              </a:solidFill>
              <a:uFill>
                <a:solidFill>
                  <a:srgbClr val="FFFFFF"/>
                </a:solidFill>
              </a:uFill>
              <a:latin typeface="Arial"/>
            </a:endParaRPr>
          </a:p>
          <a:p>
            <a:pPr marL="171360" lvl="1" indent="-136440">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This solution does not assure data integrity and Confidentiality</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p:txBody>
      </p:sp>
      <p:sp>
        <p:nvSpPr>
          <p:cNvPr id="26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71424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63" name="CustomShape 2"/>
          <p:cNvSpPr/>
          <p:nvPr/>
        </p:nvSpPr>
        <p:spPr>
          <a:xfrm>
            <a:off x="714240" y="2071800"/>
            <a:ext cx="7700040" cy="37854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just">
              <a:lnSpc>
                <a:spcPct val="100000"/>
              </a:lnSpc>
            </a:pPr>
            <a:r>
              <a:rPr lang="en-IN" b="0" strike="noStrike" spc="-1" dirty="0">
                <a:solidFill>
                  <a:srgbClr val="000000"/>
                </a:solidFill>
                <a:uFill>
                  <a:solidFill>
                    <a:srgbClr val="FFFFFF"/>
                  </a:solidFill>
                </a:uFill>
                <a:latin typeface="Tw Cen MT" panose="020B0602020104020603" pitchFamily="34" charset="0"/>
                <a:ea typeface="DejaVu Sans"/>
              </a:rPr>
              <a:t>[4] </a:t>
            </a:r>
            <a:r>
              <a:rPr lang="en-US" dirty="0">
                <a:latin typeface="Tw Cen MT" panose="020B0602020104020603" pitchFamily="34" charset="0"/>
              </a:rPr>
              <a:t>Steinberg, U. and </a:t>
            </a:r>
            <a:r>
              <a:rPr lang="en-US" dirty="0" err="1">
                <a:latin typeface="Tw Cen MT" panose="020B0602020104020603" pitchFamily="34" charset="0"/>
              </a:rPr>
              <a:t>Kauer</a:t>
            </a:r>
            <a:r>
              <a:rPr lang="en-US" dirty="0">
                <a:latin typeface="Tw Cen MT" panose="020B0602020104020603" pitchFamily="34" charset="0"/>
              </a:rPr>
              <a:t>, B. (2010). NOVA: a </a:t>
            </a:r>
            <a:r>
              <a:rPr lang="en-US" dirty="0" err="1">
                <a:latin typeface="Tw Cen MT" panose="020B0602020104020603" pitchFamily="34" charset="0"/>
              </a:rPr>
              <a:t>microhypervisor</a:t>
            </a:r>
            <a:r>
              <a:rPr lang="en-US" dirty="0">
                <a:latin typeface="Tw Cen MT" panose="020B0602020104020603" pitchFamily="34" charset="0"/>
              </a:rPr>
              <a:t>-based secure virtualization architecture. In Proceedings of the 5th European conference on Computer systems, </a:t>
            </a:r>
            <a:r>
              <a:rPr lang="en-US" dirty="0" err="1">
                <a:latin typeface="Tw Cen MT" panose="020B0602020104020603" pitchFamily="34" charset="0"/>
              </a:rPr>
              <a:t>EuroSys</a:t>
            </a:r>
            <a:r>
              <a:rPr lang="en-US" dirty="0">
                <a:latin typeface="Tw Cen MT" panose="020B0602020104020603" pitchFamily="34" charset="0"/>
              </a:rPr>
              <a:t> ’10, pages 209–222, New York, NY, USA. ACM. </a:t>
            </a:r>
          </a:p>
          <a:p>
            <a:pPr algn="just">
              <a:lnSpc>
                <a:spcPct val="100000"/>
              </a:lnSpc>
            </a:pPr>
            <a:r>
              <a:rPr lang="en-US" sz="2400" b="1" strike="noStrike" spc="-1" dirty="0">
                <a:solidFill>
                  <a:srgbClr val="000000"/>
                </a:solidFill>
                <a:uFill>
                  <a:solidFill>
                    <a:srgbClr val="FFFFFF"/>
                  </a:solidFill>
                </a:uFill>
                <a:latin typeface="Tw Cen MT"/>
                <a:ea typeface="DejaVu Sans"/>
              </a:rPr>
              <a:t>Summary:</a:t>
            </a:r>
            <a:endParaRPr lang="en-IN" sz="2200" b="1" strike="noStrike" spc="-1" dirty="0">
              <a:solidFill>
                <a:srgbClr val="000000"/>
              </a:solidFill>
              <a:uFill>
                <a:solidFill>
                  <a:srgbClr val="FFFFFF"/>
                </a:solidFill>
              </a:uFill>
              <a:latin typeface="Tw Cen MT"/>
              <a:ea typeface="DejaVu Sans"/>
            </a:endParaRPr>
          </a:p>
          <a:p>
            <a:pPr algn="just">
              <a:lnSpc>
                <a:spcPct val="100000"/>
              </a:lnSpc>
            </a:pPr>
            <a:r>
              <a:rPr lang="en-IN" sz="2200" b="0" strike="noStrike" spc="-1" dirty="0">
                <a:solidFill>
                  <a:srgbClr val="000000"/>
                </a:solidFill>
                <a:uFill>
                  <a:solidFill>
                    <a:srgbClr val="FFFFFF"/>
                  </a:solidFill>
                </a:uFill>
                <a:latin typeface="Tw Cen MT"/>
                <a:ea typeface="DejaVu Sans"/>
              </a:rPr>
              <a:t>The NOVA approach is based on a micro hypervisor architecture instead of the most common monolithic approach used in solutions such as the Xen hypervisor and the Linux Kernel- based Virtual Machine (KVM).</a:t>
            </a: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100" b="1" strike="noStrike" spc="-1" dirty="0">
                <a:solidFill>
                  <a:srgbClr val="000000"/>
                </a:solidFill>
                <a:uFill>
                  <a:solidFill>
                    <a:srgbClr val="FFFFFF"/>
                  </a:solidFill>
                </a:uFill>
                <a:latin typeface="Tw Cen MT"/>
                <a:ea typeface="DejaVu Sans"/>
              </a:rPr>
              <a:t>Objectives</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To reduce the trusted computing base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900" b="0" strike="noStrike" spc="-1" dirty="0">
                <a:solidFill>
                  <a:srgbClr val="000000"/>
                </a:solidFill>
                <a:uFill>
                  <a:solidFill>
                    <a:srgbClr val="FFFFFF"/>
                  </a:solidFill>
                </a:uFill>
                <a:latin typeface="Tw Cen MT"/>
                <a:ea typeface="DejaVu Sans"/>
              </a:rPr>
              <a:t>Alternative approach to the virtualization of computational resources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100" b="0" strike="noStrike" spc="-1" dirty="0">
                <a:solidFill>
                  <a:srgbClr val="000000"/>
                </a:solidFill>
                <a:uFill>
                  <a:solidFill>
                    <a:srgbClr val="FFFFFF"/>
                  </a:solidFill>
                </a:uFill>
                <a:latin typeface="Tw Cen MT"/>
                <a:ea typeface="DejaVu Sans"/>
              </a:rPr>
              <a:t>NOVA does not target the malicious insider threat</a:t>
            </a:r>
            <a:endParaRPr lang="en-IN" sz="1800" b="0" strike="noStrike" spc="-1" dirty="0">
              <a:solidFill>
                <a:srgbClr val="000000"/>
              </a:solidFill>
              <a:uFill>
                <a:solidFill>
                  <a:srgbClr val="FFFFFF"/>
                </a:solidFill>
              </a:uFill>
              <a:latin typeface="Arial"/>
            </a:endParaRPr>
          </a:p>
        </p:txBody>
      </p:sp>
      <p:sp>
        <p:nvSpPr>
          <p:cNvPr id="264"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5"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Abstract</a:t>
            </a:r>
            <a:endParaRPr lang="en-IN" sz="1800" b="0" strike="noStrike" spc="-1">
              <a:solidFill>
                <a:srgbClr val="000000"/>
              </a:solidFill>
              <a:uFill>
                <a:solidFill>
                  <a:srgbClr val="FFFFFF"/>
                </a:solidFill>
              </a:uFill>
              <a:latin typeface="Arial"/>
            </a:endParaRPr>
          </a:p>
        </p:txBody>
      </p:sp>
      <p:sp>
        <p:nvSpPr>
          <p:cNvPr id="159" name="CustomShape 2"/>
          <p:cNvSpPr/>
          <p:nvPr/>
        </p:nvSpPr>
        <p:spPr>
          <a:xfrm>
            <a:off x="770400" y="1700640"/>
            <a:ext cx="7602840" cy="35298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Cloud computing is an evolutionary model that allows cloud consumer to request resources with on-demand service and utilize the resources using pay per usage model. </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Due to this flexibility, the cloud computing enforcing enormous security threats. As per the Computer Security Alliance, an insider threat is a major threat in cloud computing environment.</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This threat greatly affects the data integrity and confidentiality of cloud consumer applications, services, or data. This work focuses on insider attacks on consumer virtual machines and proposed a framework that enforces data integrity and confidentiality, minimal TPM operations, and reduced and verifiable trusted computing base. </a:t>
            </a:r>
            <a:endParaRPr lang="en-IN" sz="1800" b="0" strike="noStrike" spc="-1">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Our experimental results shows that customized TrustVisor hypervisor performing well and it can prevent the insider attacks in cloud environment. </a:t>
            </a:r>
            <a:endParaRPr lang="en-IN" sz="1800" b="0" strike="noStrike" spc="-1">
              <a:solidFill>
                <a:srgbClr val="000000"/>
              </a:solidFill>
              <a:uFill>
                <a:solidFill>
                  <a:srgbClr val="FFFFFF"/>
                </a:solidFill>
              </a:uFill>
              <a:latin typeface="Arial"/>
            </a:endParaRPr>
          </a:p>
        </p:txBody>
      </p:sp>
      <p:sp>
        <p:nvSpPr>
          <p:cNvPr id="160" name="CustomShape 3"/>
          <p:cNvSpPr/>
          <p:nvPr/>
        </p:nvSpPr>
        <p:spPr>
          <a:xfrm>
            <a:off x="1000080" y="635796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161" name="CustomShape 4"/>
          <p:cNvSpPr/>
          <p:nvPr/>
        </p:nvSpPr>
        <p:spPr>
          <a:xfrm>
            <a:off x="8215200" y="628668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07017420-3828-4B74-90D1-004ADF17E05D}" type="slidenum">
              <a:rPr lang="en-IN" sz="1000" b="0" strike="noStrike" spc="-1">
                <a:solidFill>
                  <a:srgbClr val="0D0D0D"/>
                </a:solidFill>
                <a:uFill>
                  <a:solidFill>
                    <a:srgbClr val="FFFFFF"/>
                  </a:solidFill>
                </a:uFill>
                <a:latin typeface="Tw Cen MT Condensed"/>
                <a:ea typeface="DejaVu Sans"/>
              </a:rPr>
              <a:pPr>
                <a:lnSpc>
                  <a:spcPct val="100000"/>
                </a:lnSpc>
              </a:pPr>
              <a:t>2</a:t>
            </a:fld>
            <a:endParaRPr lang="en-IN" sz="1800" b="0" strike="noStrike" spc="-1">
              <a:solidFill>
                <a:srgbClr val="000000"/>
              </a:solidFill>
              <a:uFill>
                <a:solidFill>
                  <a:srgbClr val="FFFFFF"/>
                </a:solidFill>
              </a:uFill>
              <a:latin typeface="Arial"/>
            </a:endParaRPr>
          </a:p>
        </p:txBody>
      </p:sp>
      <p:sp>
        <p:nvSpPr>
          <p:cNvPr id="162" name="CustomShape 5"/>
          <p:cNvSpPr/>
          <p:nvPr/>
        </p:nvSpPr>
        <p:spPr>
          <a:xfrm>
            <a:off x="6444360" y="6286680"/>
            <a:ext cx="1546560" cy="29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r>
              <a:rPr lang="en-IN" sz="900" b="1" strike="noStrike" spc="-1">
                <a:solidFill>
                  <a:srgbClr val="000000"/>
                </a:solidFill>
                <a:uFill>
                  <a:solidFill>
                    <a:srgbClr val="FFFFFF"/>
                  </a:solidFill>
                </a:uFill>
                <a:latin typeface="Tw Cen MT"/>
                <a:ea typeface="DejaVu Sans"/>
              </a:rPr>
              <a:t>17/03/17</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714240" y="100008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67" name="CustomShape 2"/>
          <p:cNvSpPr/>
          <p:nvPr/>
        </p:nvSpPr>
        <p:spPr>
          <a:xfrm>
            <a:off x="768240" y="1654920"/>
            <a:ext cx="7289280" cy="46537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buClr>
                <a:srgbClr val="1CADE4"/>
              </a:buClr>
            </a:pPr>
            <a:r>
              <a:rPr lang="en-IN" sz="2000" b="1" spc="-1" dirty="0">
                <a:solidFill>
                  <a:srgbClr val="000000"/>
                </a:solidFill>
                <a:uFill>
                  <a:solidFill>
                    <a:srgbClr val="FFFFFF"/>
                  </a:solidFill>
                </a:uFill>
                <a:latin typeface="Tw Cen MT" panose="020B0602020104020603" pitchFamily="34" charset="0"/>
              </a:rPr>
              <a:t>[5]</a:t>
            </a:r>
            <a:r>
              <a:rPr lang="en-US" sz="2000" dirty="0" err="1">
                <a:latin typeface="Tw Cen MT" panose="020B0602020104020603" pitchFamily="34" charset="0"/>
              </a:rPr>
              <a:t>Sailer</a:t>
            </a:r>
            <a:r>
              <a:rPr lang="en-US" sz="2000" dirty="0">
                <a:latin typeface="Tw Cen MT" panose="020B0602020104020603" pitchFamily="34" charset="0"/>
              </a:rPr>
              <a:t>, R., Jaeger, T., Valdez, E., Caceres, R., Perez, R., Berger, S., Griffin, J. L., and </a:t>
            </a:r>
            <a:r>
              <a:rPr lang="en-US" sz="2000" dirty="0" err="1">
                <a:latin typeface="Tw Cen MT" panose="020B0602020104020603" pitchFamily="34" charset="0"/>
              </a:rPr>
              <a:t>Doorn</a:t>
            </a:r>
            <a:r>
              <a:rPr lang="en-US" sz="2000" dirty="0">
                <a:latin typeface="Tw Cen MT" panose="020B0602020104020603" pitchFamily="34" charset="0"/>
              </a:rPr>
              <a:t>, </a:t>
            </a:r>
            <a:r>
              <a:rPr lang="en-US" sz="2000" dirty="0" err="1">
                <a:latin typeface="Tw Cen MT" panose="020B0602020104020603" pitchFamily="34" charset="0"/>
              </a:rPr>
              <a:t>Leendert</a:t>
            </a:r>
            <a:r>
              <a:rPr lang="en-US" sz="2000" dirty="0">
                <a:latin typeface="Tw Cen MT" panose="020B0602020104020603" pitchFamily="34" charset="0"/>
              </a:rPr>
              <a:t> van (2005). Building a MAC-Based Security Architecture for the Xen Open-Source Hypervisor. </a:t>
            </a:r>
          </a:p>
          <a:p>
            <a:pPr>
              <a:lnSpc>
                <a:spcPct val="100000"/>
              </a:lnSpc>
              <a:buClr>
                <a:srgbClr val="1CADE4"/>
              </a:buClr>
            </a:pPr>
            <a:r>
              <a:rPr lang="en-US" sz="2000" b="1" strike="noStrike" spc="-1" dirty="0">
                <a:solidFill>
                  <a:srgbClr val="000000"/>
                </a:solidFill>
                <a:uFill>
                  <a:solidFill>
                    <a:srgbClr val="FFFFFF"/>
                  </a:solidFill>
                </a:uFill>
                <a:latin typeface="Tw Cen MT" panose="020B0602020104020603" pitchFamily="34" charset="0"/>
              </a:rPr>
              <a:t>Summary:</a:t>
            </a:r>
            <a:endParaRPr lang="en-IN" sz="2000" b="1"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sz="2000" b="0" strike="noStrike" spc="-1" dirty="0">
                <a:solidFill>
                  <a:srgbClr val="000000"/>
                </a:solidFill>
                <a:uFill>
                  <a:solidFill>
                    <a:srgbClr val="FFFFFF"/>
                  </a:solidFill>
                </a:uFill>
                <a:latin typeface="Tw Cen MT" panose="020B0602020104020603" pitchFamily="34" charset="0"/>
                <a:ea typeface="DejaVu Sans"/>
              </a:rPr>
              <a:t>The </a:t>
            </a:r>
            <a:r>
              <a:rPr lang="en-IN" sz="2000" b="0" strike="noStrike" spc="-1" dirty="0" err="1">
                <a:solidFill>
                  <a:srgbClr val="000000"/>
                </a:solidFill>
                <a:uFill>
                  <a:solidFill>
                    <a:srgbClr val="FFFFFF"/>
                  </a:solidFill>
                </a:uFill>
                <a:latin typeface="Tw Cen MT" panose="020B0602020104020603" pitchFamily="34" charset="0"/>
                <a:ea typeface="DejaVu Sans"/>
              </a:rPr>
              <a:t>sHype</a:t>
            </a:r>
            <a:r>
              <a:rPr lang="en-IN" sz="2000" b="0" strike="noStrike" spc="-1" dirty="0">
                <a:solidFill>
                  <a:srgbClr val="000000"/>
                </a:solidFill>
                <a:uFill>
                  <a:solidFill>
                    <a:srgbClr val="FFFFFF"/>
                  </a:solidFill>
                </a:uFill>
                <a:latin typeface="Tw Cen MT" panose="020B0602020104020603" pitchFamily="34" charset="0"/>
                <a:ea typeface="DejaVu Sans"/>
              </a:rPr>
              <a:t> hypervisor security architecture implements a mandatory access control policy-based reference monitor for the Xen hypervisor.</a:t>
            </a:r>
            <a:endParaRPr lang="en-IN" sz="2000" b="0" strike="noStrike" spc="-1" dirty="0">
              <a:solidFill>
                <a:srgbClr val="000000"/>
              </a:solidFill>
              <a:uFill>
                <a:solidFill>
                  <a:srgbClr val="FFFFFF"/>
                </a:solidFill>
              </a:uFill>
              <a:latin typeface="Tw Cen MT" panose="020B0602020104020603" pitchFamily="34" charset="0"/>
            </a:endParaRPr>
          </a:p>
          <a:p>
            <a:pPr marL="91440" indent="-90720">
              <a:lnSpc>
                <a:spcPct val="100000"/>
              </a:lnSpc>
              <a:buClr>
                <a:srgbClr val="1CADE4"/>
              </a:buClr>
              <a:buFont typeface="Wingdings" charset="2"/>
              <a:buChar char=""/>
            </a:pPr>
            <a:r>
              <a:rPr lang="en-IN" sz="2000" b="1" strike="noStrike" spc="-1" dirty="0">
                <a:solidFill>
                  <a:srgbClr val="000000"/>
                </a:solidFill>
                <a:uFill>
                  <a:solidFill>
                    <a:srgbClr val="FFFFFF"/>
                  </a:solidFill>
                </a:uFill>
                <a:latin typeface="Tw Cen MT" panose="020B0602020104020603" pitchFamily="34" charset="0"/>
                <a:ea typeface="DejaVu Sans"/>
              </a:rPr>
              <a:t>Objectives</a:t>
            </a:r>
            <a:endParaRPr lang="en-IN" sz="2000" b="0" strike="noStrike" spc="-1" dirty="0">
              <a:solidFill>
                <a:srgbClr val="000000"/>
              </a:solidFill>
              <a:uFill>
                <a:solidFill>
                  <a:srgbClr val="FFFFFF"/>
                </a:solidFill>
              </a:uFill>
              <a:latin typeface="Tw Cen MT" panose="020B0602020104020603" pitchFamily="34" charset="0"/>
            </a:endParaRPr>
          </a:p>
          <a:p>
            <a:pPr marL="448200" lvl="2" indent="-136440">
              <a:lnSpc>
                <a:spcPct val="100000"/>
              </a:lnSpc>
              <a:buClr>
                <a:srgbClr val="1CADE4"/>
              </a:buClr>
              <a:buFont typeface="Wingdings 3" charset="2"/>
              <a:buChar char=""/>
            </a:pPr>
            <a:r>
              <a:rPr lang="en-IN" sz="2000" b="0" strike="noStrike" spc="-1" dirty="0">
                <a:solidFill>
                  <a:srgbClr val="000000"/>
                </a:solidFill>
                <a:uFill>
                  <a:solidFill>
                    <a:srgbClr val="FFFFFF"/>
                  </a:solidFill>
                </a:uFill>
                <a:latin typeface="Tw Cen MT" panose="020B0602020104020603" pitchFamily="34" charset="0"/>
                <a:ea typeface="DejaVu Sans"/>
              </a:rPr>
              <a:t>To use formal security policies that control the sharing of resources between virtual machines through the use of a reference monitor.</a:t>
            </a:r>
            <a:endParaRPr lang="en-IN" sz="2000" b="0" strike="noStrike" spc="-1" dirty="0">
              <a:solidFill>
                <a:srgbClr val="000000"/>
              </a:solidFill>
              <a:uFill>
                <a:solidFill>
                  <a:srgbClr val="FFFFFF"/>
                </a:solidFill>
              </a:uFill>
              <a:latin typeface="Tw Cen MT" panose="020B0602020104020603" pitchFamily="34" charset="0"/>
            </a:endParaRPr>
          </a:p>
          <a:p>
            <a:pPr marL="171360" lvl="2" indent="-13644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panose="020B0602020104020603" pitchFamily="34" charset="0"/>
                <a:ea typeface="DejaVu Sans"/>
              </a:rPr>
              <a:t>A malicious administrator can attack this solution because they are responsible for defining the policies that state which security mechanisms should be deployed.</a:t>
            </a:r>
            <a:endParaRPr lang="en-IN" sz="2000" b="0" strike="noStrike" spc="-1" dirty="0">
              <a:solidFill>
                <a:srgbClr val="000000"/>
              </a:solidFill>
              <a:uFill>
                <a:solidFill>
                  <a:srgbClr val="FFFFFF"/>
                </a:solidFill>
              </a:uFill>
              <a:latin typeface="Tw Cen MT" panose="020B0602020104020603" pitchFamily="34" charset="0"/>
            </a:endParaRPr>
          </a:p>
          <a:p>
            <a:pPr>
              <a:lnSpc>
                <a:spcPct val="100000"/>
              </a:lnSpc>
            </a:pPr>
            <a:endParaRPr lang="en-IN" sz="1800" b="0" strike="noStrike" spc="-1" dirty="0">
              <a:solidFill>
                <a:srgbClr val="000000"/>
              </a:solidFill>
              <a:uFill>
                <a:solidFill>
                  <a:srgbClr val="FFFFFF"/>
                </a:solidFill>
              </a:uFill>
              <a:latin typeface="Tw Cen MT" panose="020B0602020104020603" pitchFamily="34" charset="0"/>
            </a:endParaRPr>
          </a:p>
        </p:txBody>
      </p:sp>
      <p:sp>
        <p:nvSpPr>
          <p:cNvPr id="26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69"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714240" y="107172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a:t>
            </a:r>
            <a:endParaRPr lang="en-IN" sz="1800" b="0" strike="noStrike" spc="-1">
              <a:solidFill>
                <a:srgbClr val="000000"/>
              </a:solidFill>
              <a:uFill>
                <a:solidFill>
                  <a:srgbClr val="FFFFFF"/>
                </a:solidFill>
              </a:uFill>
              <a:latin typeface="Arial"/>
            </a:endParaRPr>
          </a:p>
        </p:txBody>
      </p:sp>
      <p:sp>
        <p:nvSpPr>
          <p:cNvPr id="271" name="CustomShape 2"/>
          <p:cNvSpPr/>
          <p:nvPr/>
        </p:nvSpPr>
        <p:spPr>
          <a:xfrm>
            <a:off x="785880" y="2071800"/>
            <a:ext cx="6983640" cy="417660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gn="just">
              <a:lnSpc>
                <a:spcPct val="100000"/>
              </a:lnSpc>
              <a:buClr>
                <a:srgbClr val="1CADE4"/>
              </a:buClr>
            </a:pPr>
            <a:r>
              <a:rPr lang="en-US" dirty="0">
                <a:latin typeface="Tw Cen MT" panose="020B0602020104020603" pitchFamily="34" charset="0"/>
              </a:rPr>
              <a:t>[6] Zhang, F., Chen, J., Chen, H., and Zang, B. (2011). </a:t>
            </a:r>
            <a:r>
              <a:rPr lang="en-US" dirty="0" err="1">
                <a:latin typeface="Tw Cen MT" panose="020B0602020104020603" pitchFamily="34" charset="0"/>
              </a:rPr>
              <a:t>Cloudvisor</a:t>
            </a:r>
            <a:r>
              <a:rPr lang="en-US" dirty="0">
                <a:latin typeface="Tw Cen MT" panose="020B0602020104020603" pitchFamily="34" charset="0"/>
              </a:rPr>
              <a:t>: retrofitting protection of virtual machines in multi-tenant cloud with nested virtualization. In Proceedings of the Twenty-Third ACM Symposium on Operating Systems Principles, SOSP ’11, pages 203–216, New York, NY, USA. ACM.</a:t>
            </a:r>
          </a:p>
          <a:p>
            <a:pPr>
              <a:lnSpc>
                <a:spcPct val="100000"/>
              </a:lnSpc>
              <a:buClr>
                <a:srgbClr val="1CADE4"/>
              </a:buClr>
            </a:pPr>
            <a:r>
              <a:rPr lang="en-US" sz="1800" b="1" strike="noStrike" spc="-1" dirty="0">
                <a:solidFill>
                  <a:srgbClr val="000000"/>
                </a:solidFill>
                <a:uFill>
                  <a:solidFill>
                    <a:srgbClr val="FFFFFF"/>
                  </a:solidFill>
                </a:uFill>
                <a:latin typeface="Tw Cen MT" panose="020B0602020104020603" pitchFamily="34" charset="0"/>
              </a:rPr>
              <a:t>Summary:</a:t>
            </a:r>
            <a:endParaRPr lang="en-IN" sz="1800" b="1" strike="noStrike" spc="-1" dirty="0">
              <a:solidFill>
                <a:srgbClr val="000000"/>
              </a:solidFill>
              <a:uFill>
                <a:solidFill>
                  <a:srgbClr val="FFFFFF"/>
                </a:solidFill>
              </a:uFill>
              <a:latin typeface="Tw Cen MT" panose="020B0602020104020603" pitchFamily="34" charset="0"/>
            </a:endParaRPr>
          </a:p>
          <a:p>
            <a:pPr algn="just">
              <a:lnSpc>
                <a:spcPct val="100000"/>
              </a:lnSpc>
            </a:pPr>
            <a:r>
              <a:rPr lang="en-IN" b="0" strike="noStrike" spc="-1" dirty="0" err="1">
                <a:solidFill>
                  <a:srgbClr val="000000"/>
                </a:solidFill>
                <a:uFill>
                  <a:solidFill>
                    <a:srgbClr val="FFFFFF"/>
                  </a:solidFill>
                </a:uFill>
                <a:latin typeface="Tw Cen MT" panose="020B0602020104020603" pitchFamily="34" charset="0"/>
                <a:ea typeface="DejaVu Sans"/>
              </a:rPr>
              <a:t>CloudVisor</a:t>
            </a:r>
            <a:r>
              <a:rPr lang="en-IN" b="0" strike="noStrike" spc="-1" dirty="0">
                <a:solidFill>
                  <a:srgbClr val="000000"/>
                </a:solidFill>
                <a:uFill>
                  <a:solidFill>
                    <a:srgbClr val="FFFFFF"/>
                  </a:solidFill>
                </a:uFill>
                <a:latin typeface="Tw Cen MT" panose="020B0602020104020603" pitchFamily="34" charset="0"/>
                <a:ea typeface="DejaVu Sans"/>
              </a:rPr>
              <a:t> is yet another different secure virtualization architecture where a featherweight hypervisor is placed between the virtual machine monitor and the hardware.</a:t>
            </a:r>
            <a:endParaRPr lang="en-IN" b="0" strike="noStrike" spc="-1" dirty="0">
              <a:solidFill>
                <a:srgbClr val="000000"/>
              </a:solidFill>
              <a:uFill>
                <a:solidFill>
                  <a:srgbClr val="FFFFFF"/>
                </a:solidFill>
              </a:uFill>
              <a:latin typeface="Tw Cen MT" panose="020B0602020104020603" pitchFamily="34" charset="0"/>
            </a:endParaRPr>
          </a:p>
          <a:p>
            <a:pPr marL="91440" indent="-90720" algn="just">
              <a:lnSpc>
                <a:spcPct val="100000"/>
              </a:lnSpc>
              <a:buClr>
                <a:srgbClr val="1CADE4"/>
              </a:buClr>
              <a:buFont typeface="Wingdings" charset="2"/>
              <a:buChar char=""/>
            </a:pPr>
            <a:r>
              <a:rPr lang="en-IN" b="1" strike="noStrike" spc="-1" dirty="0">
                <a:solidFill>
                  <a:srgbClr val="000000"/>
                </a:solidFill>
                <a:uFill>
                  <a:solidFill>
                    <a:srgbClr val="FFFFFF"/>
                  </a:solidFill>
                </a:uFill>
                <a:latin typeface="Tw Cen MT" panose="020B0602020104020603" pitchFamily="34" charset="0"/>
                <a:ea typeface="DejaVu Sans"/>
              </a:rPr>
              <a:t>Objectives</a:t>
            </a:r>
            <a:endParaRPr lang="en-IN" b="0" strike="noStrike" spc="-1" dirty="0">
              <a:solidFill>
                <a:srgbClr val="000000"/>
              </a:solidFill>
              <a:uFill>
                <a:solidFill>
                  <a:srgbClr val="FFFFFF"/>
                </a:solidFill>
              </a:uFill>
              <a:latin typeface="Tw Cen MT" panose="020B0602020104020603" pitchFamily="34" charset="0"/>
            </a:endParaRPr>
          </a:p>
          <a:p>
            <a:pPr marL="448200" lvl="2" indent="-136440" algn="just">
              <a:lnSpc>
                <a:spcPct val="100000"/>
              </a:lnSpc>
              <a:buClr>
                <a:srgbClr val="1CADE4"/>
              </a:buClr>
              <a:buFont typeface="Wingdings 3" charset="2"/>
              <a:buChar char=""/>
            </a:pPr>
            <a:r>
              <a:rPr lang="en-IN" b="0" strike="noStrike" spc="-1" dirty="0">
                <a:solidFill>
                  <a:srgbClr val="000000"/>
                </a:solidFill>
                <a:uFill>
                  <a:solidFill>
                    <a:srgbClr val="FFFFFF"/>
                  </a:solidFill>
                </a:uFill>
                <a:latin typeface="Tw Cen MT" panose="020B0602020104020603" pitchFamily="34" charset="0"/>
                <a:ea typeface="DejaVu Sans"/>
              </a:rPr>
              <a:t>Data Confidentiality and Integrity</a:t>
            </a:r>
            <a:endParaRPr lang="en-IN" b="0" strike="noStrike" spc="-1" dirty="0">
              <a:solidFill>
                <a:srgbClr val="000000"/>
              </a:solidFill>
              <a:uFill>
                <a:solidFill>
                  <a:srgbClr val="FFFFFF"/>
                </a:solidFill>
              </a:uFill>
              <a:latin typeface="Tw Cen MT" panose="020B0602020104020603" pitchFamily="34" charset="0"/>
            </a:endParaRPr>
          </a:p>
          <a:p>
            <a:pPr marL="448200" lvl="2" indent="-136440" algn="just">
              <a:lnSpc>
                <a:spcPct val="100000"/>
              </a:lnSpc>
              <a:buClr>
                <a:srgbClr val="1CADE4"/>
              </a:buClr>
              <a:buFont typeface="Wingdings 3" charset="2"/>
              <a:buChar char=""/>
            </a:pPr>
            <a:r>
              <a:rPr lang="en-IN" b="1" strike="noStrike" spc="-1" dirty="0">
                <a:solidFill>
                  <a:srgbClr val="000000"/>
                </a:solidFill>
                <a:uFill>
                  <a:solidFill>
                    <a:srgbClr val="FFFFFF"/>
                  </a:solidFill>
                </a:uFill>
                <a:latin typeface="Tw Cen MT" panose="020B0602020104020603" pitchFamily="34" charset="0"/>
                <a:ea typeface="DejaVu Sans"/>
              </a:rPr>
              <a:t>Trusted boot</a:t>
            </a:r>
            <a:endParaRPr lang="en-IN" b="0" strike="noStrike" spc="-1" dirty="0">
              <a:solidFill>
                <a:srgbClr val="000000"/>
              </a:solidFill>
              <a:uFill>
                <a:solidFill>
                  <a:srgbClr val="FFFFFF"/>
                </a:solidFill>
              </a:uFill>
              <a:latin typeface="Tw Cen MT" panose="020B0602020104020603" pitchFamily="34" charset="0"/>
            </a:endParaRPr>
          </a:p>
          <a:p>
            <a:pPr marL="171360" lvl="2" indent="-136440" algn="just">
              <a:lnSpc>
                <a:spcPct val="100000"/>
              </a:lnSpc>
              <a:buClr>
                <a:srgbClr val="1CADE4"/>
              </a:buClr>
              <a:buFont typeface="Wingdings" charset="2"/>
              <a:buChar char=""/>
            </a:pPr>
            <a:r>
              <a:rPr lang="en-IN" b="0" strike="noStrike" spc="-1" dirty="0" err="1">
                <a:solidFill>
                  <a:srgbClr val="000000"/>
                </a:solidFill>
                <a:uFill>
                  <a:solidFill>
                    <a:srgbClr val="FFFFFF"/>
                  </a:solidFill>
                </a:uFill>
                <a:latin typeface="Tw Cen MT" panose="020B0602020104020603" pitchFamily="34" charset="0"/>
                <a:ea typeface="DejaVu Sans"/>
              </a:rPr>
              <a:t>CloudVisor</a:t>
            </a:r>
            <a:r>
              <a:rPr lang="en-IN" b="0" strike="noStrike" spc="-1" dirty="0">
                <a:solidFill>
                  <a:srgbClr val="000000"/>
                </a:solidFill>
                <a:uFill>
                  <a:solidFill>
                    <a:srgbClr val="FFFFFF"/>
                  </a:solidFill>
                </a:uFill>
                <a:latin typeface="Tw Cen MT" panose="020B0602020104020603" pitchFamily="34" charset="0"/>
                <a:ea typeface="DejaVu Sans"/>
              </a:rPr>
              <a:t> incurs serious performance penalties, in some cases over 22%, when compared with the Xen hypervisor.</a:t>
            </a:r>
            <a:endParaRPr lang="en-IN" b="0" strike="noStrike" spc="-1" dirty="0">
              <a:solidFill>
                <a:srgbClr val="000000"/>
              </a:solidFill>
              <a:uFill>
                <a:solidFill>
                  <a:srgbClr val="FFFFFF"/>
                </a:solidFill>
              </a:uFill>
              <a:latin typeface="Tw Cen MT" panose="020B0602020104020603" pitchFamily="34" charset="0"/>
            </a:endParaRPr>
          </a:p>
        </p:txBody>
      </p:sp>
      <p:sp>
        <p:nvSpPr>
          <p:cNvPr id="27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7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85800" y="91440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Literature Review Summary </a:t>
            </a:r>
            <a:endParaRPr lang="en-IN" sz="1800" b="0" strike="noStrike" spc="-1">
              <a:solidFill>
                <a:srgbClr val="000000"/>
              </a:solidFill>
              <a:uFill>
                <a:solidFill>
                  <a:srgbClr val="FFFFFF"/>
                </a:solidFill>
              </a:uFill>
              <a:latin typeface="Arial"/>
            </a:endParaRPr>
          </a:p>
        </p:txBody>
      </p:sp>
      <p:graphicFrame>
        <p:nvGraphicFramePr>
          <p:cNvPr id="275" name="Table 2"/>
          <p:cNvGraphicFramePr/>
          <p:nvPr>
            <p:extLst>
              <p:ext uri="{D42A27DB-BD31-4B8C-83A1-F6EECF244321}">
                <p14:modId xmlns:p14="http://schemas.microsoft.com/office/powerpoint/2010/main" xmlns="" val="637469239"/>
              </p:ext>
            </p:extLst>
          </p:nvPr>
        </p:nvGraphicFramePr>
        <p:xfrm>
          <a:off x="762120" y="1523880"/>
          <a:ext cx="6933960" cy="5114318"/>
        </p:xfrm>
        <a:graphic>
          <a:graphicData uri="http://schemas.openxmlformats.org/drawingml/2006/table">
            <a:tbl>
              <a:tblPr/>
              <a:tblGrid>
                <a:gridCol w="2075040">
                  <a:extLst>
                    <a:ext uri="{9D8B030D-6E8A-4147-A177-3AD203B41FA5}">
                      <a16:colId xmlns:a16="http://schemas.microsoft.com/office/drawing/2014/main" xmlns="" val="20000"/>
                    </a:ext>
                  </a:extLst>
                </a:gridCol>
                <a:gridCol w="1479600">
                  <a:extLst>
                    <a:ext uri="{9D8B030D-6E8A-4147-A177-3AD203B41FA5}">
                      <a16:colId xmlns:a16="http://schemas.microsoft.com/office/drawing/2014/main" xmlns="" val="20001"/>
                    </a:ext>
                  </a:extLst>
                </a:gridCol>
                <a:gridCol w="925200">
                  <a:extLst>
                    <a:ext uri="{9D8B030D-6E8A-4147-A177-3AD203B41FA5}">
                      <a16:colId xmlns:a16="http://schemas.microsoft.com/office/drawing/2014/main" xmlns="" val="20002"/>
                    </a:ext>
                  </a:extLst>
                </a:gridCol>
                <a:gridCol w="617040">
                  <a:extLst>
                    <a:ext uri="{9D8B030D-6E8A-4147-A177-3AD203B41FA5}">
                      <a16:colId xmlns:a16="http://schemas.microsoft.com/office/drawing/2014/main" xmlns="" val="20003"/>
                    </a:ext>
                  </a:extLst>
                </a:gridCol>
                <a:gridCol w="721080">
                  <a:extLst>
                    <a:ext uri="{9D8B030D-6E8A-4147-A177-3AD203B41FA5}">
                      <a16:colId xmlns:a16="http://schemas.microsoft.com/office/drawing/2014/main" xmlns="" val="20004"/>
                    </a:ext>
                  </a:extLst>
                </a:gridCol>
                <a:gridCol w="1116000">
                  <a:extLst>
                    <a:ext uri="{9D8B030D-6E8A-4147-A177-3AD203B41FA5}">
                      <a16:colId xmlns:a16="http://schemas.microsoft.com/office/drawing/2014/main" xmlns="" val="20005"/>
                    </a:ext>
                  </a:extLst>
                </a:gridCol>
              </a:tblGrid>
              <a:tr h="768579">
                <a:tc>
                  <a:txBody>
                    <a:bodyPr/>
                    <a:lstStyle/>
                    <a:p>
                      <a:pPr algn="just">
                        <a:lnSpc>
                          <a:spcPct val="150000"/>
                        </a:lnSpc>
                      </a:pPr>
                      <a:r>
                        <a:rPr lang="en-IN" sz="1600" b="1" strike="noStrike" spc="-1">
                          <a:solidFill>
                            <a:srgbClr val="000000"/>
                          </a:solidFill>
                          <a:uFill>
                            <a:solidFill>
                              <a:srgbClr val="FFFFFF"/>
                            </a:solidFill>
                          </a:uFill>
                          <a:latin typeface="Tw Cen MT"/>
                        </a:rPr>
                        <a:t>Solution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Confidentiality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Int</a:t>
                      </a:r>
                      <a:r>
                        <a:rPr lang="en-IN" sz="1600" b="1" strike="noStrike" spc="-15">
                          <a:solidFill>
                            <a:srgbClr val="000000"/>
                          </a:solidFill>
                          <a:uFill>
                            <a:solidFill>
                              <a:srgbClr val="FFFFFF"/>
                            </a:solidFill>
                          </a:uFill>
                          <a:latin typeface="Tw Cen MT"/>
                        </a:rPr>
                        <a:t>e</a:t>
                      </a:r>
                      <a:r>
                        <a:rPr lang="en-IN" sz="1600" b="1" strike="noStrike" spc="-1">
                          <a:solidFill>
                            <a:srgbClr val="000000"/>
                          </a:solidFill>
                          <a:uFill>
                            <a:solidFill>
                              <a:srgbClr val="FFFFFF"/>
                            </a:solidFill>
                          </a:uFill>
                          <a:latin typeface="Tw Cen MT"/>
                        </a:rPr>
                        <a:t>grity</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TCB</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Cloud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Insider</a:t>
                      </a:r>
                      <a:r>
                        <a:rPr lang="en-IN" sz="1600" b="1" strike="noStrike" spc="-29">
                          <a:solidFill>
                            <a:srgbClr val="000000"/>
                          </a:solidFill>
                          <a:uFill>
                            <a:solidFill>
                              <a:srgbClr val="FFFFFF"/>
                            </a:solidFill>
                          </a:uFill>
                          <a:latin typeface="Tw Cen MT"/>
                        </a:rPr>
                        <a:t> </a:t>
                      </a:r>
                      <a:r>
                        <a:rPr lang="en-IN" sz="1600" b="1" strike="noStrike" spc="-1">
                          <a:solidFill>
                            <a:srgbClr val="000000"/>
                          </a:solidFill>
                          <a:uFill>
                            <a:solidFill>
                              <a:srgbClr val="FFFFFF"/>
                            </a:solidFill>
                          </a:uFill>
                          <a:latin typeface="Tw Cen MT"/>
                        </a:rPr>
                        <a:t>Threat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noFill/>
                  </a:tcPr>
                </a:tc>
                <a:extLst>
                  <a:ext uri="{0D108BD9-81ED-4DB2-BD59-A6C34878D82A}">
                    <a16:rowId xmlns:a16="http://schemas.microsoft.com/office/drawing/2014/main" xmlns="" val="10000"/>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Sec</a:t>
                      </a:r>
                      <a:r>
                        <a:rPr lang="en-IN" sz="1600" b="1" strike="noStrike" spc="-66">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isor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noFill/>
                  </a:tcPr>
                </a:tc>
                <a:extLst>
                  <a:ext uri="{0D108BD9-81ED-4DB2-BD59-A6C34878D82A}">
                    <a16:rowId xmlns:a16="http://schemas.microsoft.com/office/drawing/2014/main" xmlns="" val="10001"/>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HyperShot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2"/>
                  </a:ext>
                </a:extLst>
              </a:tr>
              <a:tr h="633758">
                <a:tc>
                  <a:txBody>
                    <a:bodyPr/>
                    <a:lstStyle/>
                    <a:p>
                      <a:pPr algn="just">
                        <a:lnSpc>
                          <a:spcPct val="150000"/>
                        </a:lnSpc>
                      </a:pPr>
                      <a:r>
                        <a:rPr lang="en-IN" sz="1600" b="1" strike="noStrike" spc="-1">
                          <a:solidFill>
                            <a:srgbClr val="000000"/>
                          </a:solidFill>
                          <a:uFill>
                            <a:solidFill>
                              <a:srgbClr val="FFFFFF"/>
                            </a:solidFill>
                          </a:uFill>
                          <a:latin typeface="Tw Cen MT"/>
                        </a:rPr>
                        <a:t>Dom0</a:t>
                      </a:r>
                      <a:r>
                        <a:rPr lang="en-IN" sz="1600" b="1" strike="noStrike" spc="-26">
                          <a:solidFill>
                            <a:srgbClr val="000000"/>
                          </a:solidFill>
                          <a:uFill>
                            <a:solidFill>
                              <a:srgbClr val="FFFFFF"/>
                            </a:solidFill>
                          </a:uFill>
                          <a:latin typeface="Tw Cen MT"/>
                        </a:rPr>
                        <a:t> </a:t>
                      </a:r>
                      <a:r>
                        <a:rPr lang="en-IN" sz="1600" b="1" strike="noStrike" spc="-1">
                          <a:solidFill>
                            <a:srgbClr val="000000"/>
                          </a:solidFill>
                          <a:uFill>
                            <a:solidFill>
                              <a:srgbClr val="FFFFFF"/>
                            </a:solidFill>
                          </a:uFill>
                          <a:latin typeface="Tw Cen MT"/>
                        </a:rPr>
                        <a:t>Disaggr</a:t>
                      </a:r>
                      <a:r>
                        <a:rPr lang="en-IN" sz="1600" b="1" strike="noStrike" spc="-15">
                          <a:solidFill>
                            <a:srgbClr val="000000"/>
                          </a:solidFill>
                          <a:uFill>
                            <a:solidFill>
                              <a:srgbClr val="FFFFFF"/>
                            </a:solidFill>
                          </a:uFill>
                          <a:latin typeface="Tw Cen MT"/>
                        </a:rPr>
                        <a:t>e</a:t>
                      </a:r>
                      <a:r>
                        <a:rPr lang="en-IN" sz="1600" b="1" strike="noStrike" spc="-1">
                          <a:solidFill>
                            <a:srgbClr val="000000"/>
                          </a:solidFill>
                          <a:uFill>
                            <a:solidFill>
                              <a:srgbClr val="FFFFFF"/>
                            </a:solidFill>
                          </a:uFill>
                          <a:latin typeface="Tw Cen MT"/>
                        </a:rPr>
                        <a:t>gation</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3"/>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N</a:t>
                      </a:r>
                      <a:r>
                        <a:rPr lang="en-IN" sz="1600" b="1" strike="noStrike" spc="-55">
                          <a:solidFill>
                            <a:srgbClr val="000000"/>
                          </a:solidFill>
                          <a:uFill>
                            <a:solidFill>
                              <a:srgbClr val="FFFFFF"/>
                            </a:solidFill>
                          </a:uFill>
                          <a:latin typeface="Tw Cen MT"/>
                        </a:rPr>
                        <a:t>O</a:t>
                      </a:r>
                      <a:r>
                        <a:rPr lang="en-IN" sz="1600" b="1" strike="noStrike" spc="-154">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A</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4"/>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sHype</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5"/>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Cloud</a:t>
                      </a:r>
                      <a:r>
                        <a:rPr lang="en-IN" sz="1600" b="1" strike="noStrike" spc="-66">
                          <a:solidFill>
                            <a:srgbClr val="000000"/>
                          </a:solidFill>
                          <a:uFill>
                            <a:solidFill>
                              <a:srgbClr val="FFFFFF"/>
                            </a:solidFill>
                          </a:uFill>
                          <a:latin typeface="Tw Cen MT"/>
                        </a:rPr>
                        <a:t>V</a:t>
                      </a:r>
                      <a:r>
                        <a:rPr lang="en-IN" sz="1600" b="1" strike="noStrike" spc="-1">
                          <a:solidFill>
                            <a:srgbClr val="000000"/>
                          </a:solidFill>
                          <a:uFill>
                            <a:solidFill>
                              <a:srgbClr val="FFFFFF"/>
                            </a:solidFill>
                          </a:uFill>
                          <a:latin typeface="Tw Cen MT"/>
                        </a:rPr>
                        <a:t>isor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6"/>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Xoar</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7"/>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VMGuard</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0"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8"/>
                  </a:ext>
                </a:extLst>
              </a:tr>
              <a:tr h="426988">
                <a:tc>
                  <a:txBody>
                    <a:bodyPr/>
                    <a:lstStyle/>
                    <a:p>
                      <a:pPr algn="just">
                        <a:lnSpc>
                          <a:spcPct val="150000"/>
                        </a:lnSpc>
                      </a:pPr>
                      <a:r>
                        <a:rPr lang="en-IN" sz="1600" b="1" strike="noStrike" spc="-1">
                          <a:solidFill>
                            <a:srgbClr val="000000"/>
                          </a:solidFill>
                          <a:uFill>
                            <a:solidFill>
                              <a:srgbClr val="FFFFFF"/>
                            </a:solidFill>
                          </a:uFill>
                          <a:latin typeface="Tw Cen MT"/>
                        </a:rPr>
                        <a:t>Min-V</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a:solidFill>
                            <a:srgbClr val="000000"/>
                          </a:solidFill>
                          <a:uFill>
                            <a:solidFill>
                              <a:srgbClr val="FFFFFF"/>
                            </a:solidFill>
                          </a:uFill>
                          <a:latin typeface="Tw Cen MT"/>
                        </a:rPr>
                        <a:t>✔</a:t>
                      </a:r>
                      <a:endParaRPr lang="en-IN" sz="1800" b="0" strike="noStrike" spc="-1">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tc>
                  <a:txBody>
                    <a:bodyPr/>
                    <a:lstStyle/>
                    <a:p>
                      <a:pPr algn="just">
                        <a:lnSpc>
                          <a:spcPct val="150000"/>
                        </a:lnSpc>
                      </a:pPr>
                      <a:r>
                        <a:rPr lang="en-IN" sz="1600" b="1" strike="noStrike" spc="-1" dirty="0">
                          <a:solidFill>
                            <a:srgbClr val="000000"/>
                          </a:solidFill>
                          <a:uFill>
                            <a:solidFill>
                              <a:srgbClr val="FFFFFF"/>
                            </a:solidFill>
                          </a:uFill>
                          <a:latin typeface="Tw Cen MT"/>
                        </a:rPr>
                        <a:t>✘</a:t>
                      </a:r>
                      <a:endParaRPr lang="en-IN" sz="1800" b="0" strike="noStrike" spc="-1" dirty="0">
                        <a:solidFill>
                          <a:srgbClr val="000000"/>
                        </a:solidFill>
                        <a:uFill>
                          <a:solidFill>
                            <a:srgbClr val="FFFFFF"/>
                          </a:solidFill>
                        </a:uFill>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noFill/>
                  </a:tcPr>
                </a:tc>
                <a:extLst>
                  <a:ext uri="{0D108BD9-81ED-4DB2-BD59-A6C34878D82A}">
                    <a16:rowId xmlns:a16="http://schemas.microsoft.com/office/drawing/2014/main" xmlns="" val="10009"/>
                  </a:ext>
                </a:extLst>
              </a:tr>
            </a:tbl>
          </a:graphicData>
        </a:graphic>
      </p:graphicFrame>
      <p:sp>
        <p:nvSpPr>
          <p:cNvPr id="276"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77" name="CustomShape 4"/>
          <p:cNvSpPr/>
          <p:nvPr/>
        </p:nvSpPr>
        <p:spPr>
          <a:xfrm>
            <a:off x="64296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The threat model:</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User with root privileges</a:t>
            </a:r>
            <a:endParaRPr lang="en-IN" sz="1800" b="0" strike="noStrike" spc="-1">
              <a:solidFill>
                <a:srgbClr val="000000"/>
              </a:solidFill>
              <a:uFill>
                <a:solidFill>
                  <a:srgbClr val="FFFFFF"/>
                </a:solidFill>
              </a:uFill>
              <a:latin typeface="Arial"/>
            </a:endParaRPr>
          </a:p>
        </p:txBody>
      </p:sp>
      <p:sp>
        <p:nvSpPr>
          <p:cNvPr id="27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Providers require staff with privileged access to the system</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maintenance of software and workload</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1" strike="noStrike" spc="-1">
                <a:solidFill>
                  <a:srgbClr val="000000"/>
                </a:solidFill>
                <a:uFill>
                  <a:solidFill>
                    <a:srgbClr val="FFFFFF"/>
                  </a:solidFill>
                </a:uFill>
                <a:latin typeface="Tw Cen MT"/>
                <a:ea typeface="DejaVu Sans"/>
              </a:rPr>
              <a:t>User with full privileges on any machine</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Configure, install and run software, remotely reboot</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Setup attacks to access VM state</a:t>
            </a:r>
            <a:endParaRPr lang="en-IN" sz="1800" b="0" strike="noStrike" spc="-1">
              <a:solidFill>
                <a:srgbClr val="000000"/>
              </a:solidFill>
              <a:uFill>
                <a:solidFill>
                  <a:srgbClr val="FFFFFF"/>
                </a:solidFill>
              </a:uFill>
              <a:latin typeface="Arial"/>
            </a:endParaRPr>
          </a:p>
        </p:txBody>
      </p:sp>
      <p:sp>
        <p:nvSpPr>
          <p:cNvPr id="28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8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282"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908F3303-46EB-4DA5-A607-95D7691BE20E}" type="slidenum">
              <a:rPr lang="en-IN" sz="1000" b="0" strike="noStrike" spc="-1">
                <a:solidFill>
                  <a:srgbClr val="0D0D0D"/>
                </a:solidFill>
                <a:uFill>
                  <a:solidFill>
                    <a:srgbClr val="FFFFFF"/>
                  </a:solidFill>
                </a:uFill>
                <a:latin typeface="Tw Cen MT Condensed"/>
                <a:ea typeface="DejaVu Sans"/>
              </a:rPr>
              <a:pPr>
                <a:lnSpc>
                  <a:spcPct val="100000"/>
                </a:lnSpc>
              </a:pPr>
              <a:t>23</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Rely on provider to secure the hardware</a:t>
            </a:r>
            <a:endParaRPr lang="en-IN" sz="1800" b="0" strike="noStrike" spc="-1">
              <a:solidFill>
                <a:srgbClr val="000000"/>
              </a:solidFill>
              <a:uFill>
                <a:solidFill>
                  <a:srgbClr val="FFFFFF"/>
                </a:solidFill>
              </a:uFill>
              <a:latin typeface="Arial"/>
            </a:endParaRPr>
          </a:p>
        </p:txBody>
      </p:sp>
      <p:sp>
        <p:nvSpPr>
          <p:cNvPr id="284"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Access to hardware can bypass any sw-based protections</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cold boot attacks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Leverage security protections deployed by providers </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E.g., physical security perimeter, surveillance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These protections can mitigate hw-based attacks</a:t>
            </a:r>
            <a:endParaRPr lang="en-IN" sz="1800" b="0" strike="noStrike" spc="-1">
              <a:solidFill>
                <a:srgbClr val="000000"/>
              </a:solidFill>
              <a:uFill>
                <a:solidFill>
                  <a:srgbClr val="FFFFFF"/>
                </a:solidFill>
              </a:uFill>
              <a:latin typeface="Arial"/>
            </a:endParaRPr>
          </a:p>
        </p:txBody>
      </p:sp>
      <p:sp>
        <p:nvSpPr>
          <p:cNvPr id="285"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86"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287"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956417E8-73F0-4D12-AAB8-6412138DA608}" type="slidenum">
              <a:rPr lang="en-IN" sz="1000" b="0" strike="noStrike" spc="-1">
                <a:solidFill>
                  <a:srgbClr val="0D0D0D"/>
                </a:solidFill>
                <a:uFill>
                  <a:solidFill>
                    <a:srgbClr val="FFFFFF"/>
                  </a:solidFill>
                </a:uFill>
                <a:latin typeface="Tw Cen MT Condensed"/>
                <a:ea typeface="DejaVu Sans"/>
              </a:rPr>
              <a:pPr>
                <a:lnSpc>
                  <a:spcPct val="100000"/>
                </a:lnSpc>
              </a:pPr>
              <a:t>24</a:t>
            </a:fld>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 name="Picture 4"/>
          <p:cNvPicPr/>
          <p:nvPr/>
        </p:nvPicPr>
        <p:blipFill>
          <a:blip r:embed="rId2"/>
          <a:srcRect t="1736" r="1214"/>
          <a:stretch/>
        </p:blipFill>
        <p:spPr>
          <a:xfrm>
            <a:off x="5184000" y="1841400"/>
            <a:ext cx="3660840" cy="2545560"/>
          </a:xfrm>
          <a:prstGeom prst="rect">
            <a:avLst/>
          </a:prstGeom>
          <a:ln w="9360">
            <a:noFill/>
          </a:ln>
        </p:spPr>
      </p:pic>
      <p:sp>
        <p:nvSpPr>
          <p:cNvPr id="188" name="CustomShape 1"/>
          <p:cNvSpPr/>
          <p:nvPr/>
        </p:nvSpPr>
        <p:spPr>
          <a:xfrm>
            <a:off x="167760" y="914400"/>
            <a:ext cx="8976240" cy="5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just">
              <a:lnSpc>
                <a:spcPct val="100000"/>
              </a:lnSpc>
            </a:pPr>
            <a:r>
              <a:rPr lang="en-IN" sz="3600" spc="-1" dirty="0">
                <a:solidFill>
                  <a:srgbClr val="000000"/>
                </a:solidFill>
                <a:uFill>
                  <a:solidFill>
                    <a:srgbClr val="FFFFFF"/>
                  </a:solidFill>
                </a:uFill>
                <a:latin typeface="Tw Cen MT" panose="020B0602020104020603" pitchFamily="34" charset="0"/>
                <a:ea typeface="DejaVu Sans"/>
              </a:rPr>
              <a:t>      </a:t>
            </a:r>
            <a:r>
              <a:rPr lang="en-IN" sz="3600" b="0" strike="noStrike" spc="-1" dirty="0" err="1">
                <a:solidFill>
                  <a:srgbClr val="000000"/>
                </a:solidFill>
                <a:uFill>
                  <a:solidFill>
                    <a:srgbClr val="FFFFFF"/>
                  </a:solidFill>
                </a:uFill>
                <a:latin typeface="Tw Cen MT" panose="020B0602020104020603" pitchFamily="34" charset="0"/>
                <a:ea typeface="DejaVu Sans"/>
              </a:rPr>
              <a:t>Xen</a:t>
            </a:r>
            <a:r>
              <a:rPr lang="en-IN" sz="3600" b="0" strike="noStrike" spc="-1" dirty="0">
                <a:solidFill>
                  <a:srgbClr val="000000"/>
                </a:solidFill>
                <a:uFill>
                  <a:solidFill>
                    <a:srgbClr val="FFFFFF"/>
                  </a:solidFill>
                </a:uFill>
                <a:latin typeface="Tw Cen MT" panose="020B0602020104020603" pitchFamily="34" charset="0"/>
                <a:ea typeface="DejaVu Sans"/>
              </a:rPr>
              <a:t>  and the Threat Model</a:t>
            </a:r>
            <a:endParaRPr lang="en-IN" sz="3600" b="0" strike="noStrike" spc="-1" dirty="0">
              <a:solidFill>
                <a:srgbClr val="000000"/>
              </a:solidFill>
              <a:uFill>
                <a:solidFill>
                  <a:srgbClr val="FFFFFF"/>
                </a:solidFill>
              </a:uFill>
              <a:latin typeface="Tw Cen MT" panose="020B0602020104020603" pitchFamily="34" charset="0"/>
            </a:endParaRPr>
          </a:p>
        </p:txBody>
      </p:sp>
      <p:sp>
        <p:nvSpPr>
          <p:cNvPr id="189" name="CustomShape 2"/>
          <p:cNvSpPr/>
          <p:nvPr/>
        </p:nvSpPr>
        <p:spPr>
          <a:xfrm>
            <a:off x="304800" y="1905000"/>
            <a:ext cx="8583120" cy="305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Management VM – Dom0</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Guest VM – Dom</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5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Dom0 may be malicious</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Vulnerabilities </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Device drivers</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Careless/malicious </a:t>
            </a:r>
            <a:endParaRPr lang="en-IN" sz="2400" b="0" strike="noStrike" spc="-1" dirty="0">
              <a:solidFill>
                <a:srgbClr val="000000"/>
              </a:solidFill>
              <a:uFill>
                <a:solidFill>
                  <a:srgbClr val="FFFFFF"/>
                </a:solidFill>
              </a:uFill>
              <a:latin typeface="Tw Cen MT" panose="020B0602020104020603" pitchFamily="34" charset="0"/>
            </a:endParaRPr>
          </a:p>
          <a:p>
            <a:pPr marL="743040" lvl="1" indent="-28512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administration</a:t>
            </a:r>
            <a:endParaRPr lang="en-IN" sz="2400" b="0" strike="noStrike" spc="-1" dirty="0">
              <a:solidFill>
                <a:srgbClr val="000000"/>
              </a:solidFill>
              <a:uFill>
                <a:solidFill>
                  <a:srgbClr val="FFFFFF"/>
                </a:solidFill>
              </a:uFill>
              <a:latin typeface="Tw Cen MT" panose="020B0602020104020603" pitchFamily="34" charset="0"/>
            </a:endParaRPr>
          </a:p>
          <a:p>
            <a:pPr marL="343080" indent="-342360">
              <a:lnSpc>
                <a:spcPct val="100000"/>
              </a:lnSpc>
              <a:buClr>
                <a:srgbClr val="000000"/>
              </a:buClr>
              <a:buFont typeface="Arial"/>
              <a:buChar char="•"/>
            </a:pPr>
            <a:r>
              <a:rPr lang="en-IN" sz="2400" b="0" strike="noStrike" spc="-1" dirty="0">
                <a:solidFill>
                  <a:srgbClr val="000000"/>
                </a:solidFill>
                <a:uFill>
                  <a:solidFill>
                    <a:srgbClr val="FFFFFF"/>
                  </a:solidFill>
                </a:uFill>
                <a:latin typeface="Tw Cen MT" panose="020B0602020104020603" pitchFamily="34" charset="0"/>
                <a:ea typeface="DejaVu Sans"/>
              </a:rPr>
              <a:t>Dom0 is in the TCB of </a:t>
            </a:r>
            <a:r>
              <a:rPr lang="en-IN" sz="2400" b="0" strike="noStrike" spc="-1" dirty="0" err="1">
                <a:solidFill>
                  <a:srgbClr val="000000"/>
                </a:solidFill>
                <a:uFill>
                  <a:solidFill>
                    <a:srgbClr val="FFFFFF"/>
                  </a:solidFill>
                </a:uFill>
                <a:latin typeface="Tw Cen MT" panose="020B0602020104020603" pitchFamily="34" charset="0"/>
                <a:ea typeface="DejaVu Sans"/>
              </a:rPr>
              <a:t>DomU</a:t>
            </a:r>
            <a:r>
              <a:rPr lang="en-IN" sz="2400" b="0" strike="noStrike" spc="-1" dirty="0">
                <a:solidFill>
                  <a:srgbClr val="000000"/>
                </a:solidFill>
                <a:uFill>
                  <a:solidFill>
                    <a:srgbClr val="FFFFFF"/>
                  </a:solidFill>
                </a:uFill>
                <a:latin typeface="Tw Cen MT" panose="020B0602020104020603" pitchFamily="34" charset="0"/>
                <a:ea typeface="DejaVu Sans"/>
              </a:rPr>
              <a:t> because it can access the memory of </a:t>
            </a:r>
            <a:r>
              <a:rPr lang="en-IN" sz="2400" b="0" strike="noStrike" spc="-1" dirty="0" err="1">
                <a:solidFill>
                  <a:srgbClr val="000000"/>
                </a:solidFill>
                <a:uFill>
                  <a:solidFill>
                    <a:srgbClr val="FFFFFF"/>
                  </a:solidFill>
                </a:uFill>
                <a:latin typeface="Tw Cen MT" panose="020B0602020104020603" pitchFamily="34" charset="0"/>
                <a:ea typeface="DejaVu Sans"/>
              </a:rPr>
              <a:t>DomU</a:t>
            </a:r>
            <a:r>
              <a:rPr lang="en-IN" sz="2400" b="0" strike="noStrike" spc="-1" dirty="0">
                <a:solidFill>
                  <a:srgbClr val="000000"/>
                </a:solidFill>
                <a:uFill>
                  <a:solidFill>
                    <a:srgbClr val="FFFFFF"/>
                  </a:solidFill>
                </a:uFill>
                <a:latin typeface="Tw Cen MT" panose="020B0602020104020603" pitchFamily="34" charset="0"/>
                <a:ea typeface="DejaVu Sans"/>
              </a:rPr>
              <a:t>, which may cause information leakage/modification</a:t>
            </a:r>
            <a:endParaRPr lang="en-IN" sz="2400" b="0" strike="noStrike" spc="-1" dirty="0">
              <a:solidFill>
                <a:srgbClr val="000000"/>
              </a:solidFill>
              <a:uFill>
                <a:solidFill>
                  <a:srgbClr val="FFFFFF"/>
                </a:solidFill>
              </a:uFill>
              <a:latin typeface="Tw Cen MT" panose="020B06020201040206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98287"/>
            <a:ext cx="8229240" cy="1144800"/>
          </a:xfrm>
        </p:spPr>
        <p:txBody>
          <a:bodyPr/>
          <a:lstStyle/>
          <a:p>
            <a:r>
              <a:rPr lang="en-US" sz="4400" dirty="0">
                <a:latin typeface="Tw Cen MT" panose="020B0602020104020603" pitchFamily="34" charset="0"/>
              </a:rPr>
              <a:t>Attack pattern</a:t>
            </a:r>
          </a:p>
        </p:txBody>
      </p:sp>
      <p:pic>
        <p:nvPicPr>
          <p:cNvPr id="4" name="Picture 3"/>
          <p:cNvPicPr>
            <a:picLocks noChangeAspect="1"/>
          </p:cNvPicPr>
          <p:nvPr/>
        </p:nvPicPr>
        <p:blipFill>
          <a:blip r:embed="rId2"/>
          <a:stretch>
            <a:fillRect/>
          </a:stretch>
        </p:blipFill>
        <p:spPr>
          <a:xfrm>
            <a:off x="685800" y="1843087"/>
            <a:ext cx="8024812" cy="4557713"/>
          </a:xfrm>
          <a:prstGeom prst="rect">
            <a:avLst/>
          </a:prstGeom>
        </p:spPr>
      </p:pic>
    </p:spTree>
    <p:extLst>
      <p:ext uri="{BB962C8B-B14F-4D97-AF65-F5344CB8AC3E}">
        <p14:creationId xmlns:p14="http://schemas.microsoft.com/office/powerpoint/2010/main" xmlns="" val="371466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31105"/>
            <a:ext cx="8229240" cy="1144800"/>
          </a:xfrm>
        </p:spPr>
        <p:txBody>
          <a:bodyPr/>
          <a:lstStyle/>
          <a:p>
            <a:r>
              <a:rPr lang="en-US" sz="4400" dirty="0">
                <a:latin typeface="Tw Cen MT" panose="020B0602020104020603" pitchFamily="34" charset="0"/>
              </a:rPr>
              <a:t>Attack concept</a:t>
            </a:r>
          </a:p>
        </p:txBody>
      </p:sp>
      <p:pic>
        <p:nvPicPr>
          <p:cNvPr id="4" name="Picture 3"/>
          <p:cNvPicPr>
            <a:picLocks noChangeAspect="1"/>
          </p:cNvPicPr>
          <p:nvPr/>
        </p:nvPicPr>
        <p:blipFill>
          <a:blip r:embed="rId2"/>
          <a:stretch>
            <a:fillRect/>
          </a:stretch>
        </p:blipFill>
        <p:spPr>
          <a:xfrm>
            <a:off x="457200" y="1905000"/>
            <a:ext cx="8229240" cy="4705350"/>
          </a:xfrm>
          <a:prstGeom prst="rect">
            <a:avLst/>
          </a:prstGeom>
        </p:spPr>
      </p:pic>
    </p:spTree>
    <p:extLst>
      <p:ext uri="{BB962C8B-B14F-4D97-AF65-F5344CB8AC3E}">
        <p14:creationId xmlns:p14="http://schemas.microsoft.com/office/powerpoint/2010/main" xmlns="" val="4167413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59076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dirty="0">
                <a:solidFill>
                  <a:srgbClr val="0D0D0D"/>
                </a:solidFill>
                <a:uFill>
                  <a:solidFill>
                    <a:srgbClr val="FFFFFF"/>
                  </a:solidFill>
                </a:uFill>
                <a:latin typeface="Tw Cen MT Condensed"/>
                <a:ea typeface="DejaVu Sans"/>
              </a:rPr>
              <a:t>Objectives	</a:t>
            </a:r>
            <a:endParaRPr lang="en-IN" sz="1800" b="0" strike="noStrike" spc="-1" dirty="0">
              <a:solidFill>
                <a:srgbClr val="000000"/>
              </a:solidFill>
              <a:uFill>
                <a:solidFill>
                  <a:srgbClr val="FFFFFF"/>
                </a:solidFill>
              </a:uFill>
              <a:latin typeface="Arial"/>
            </a:endParaRPr>
          </a:p>
        </p:txBody>
      </p:sp>
      <p:sp>
        <p:nvSpPr>
          <p:cNvPr id="28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Isolated execution environment for data integrity and confidentiality</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Reduced Trusted Computing Base(TCB)</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Minimal Trusted Platform Operations</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Verifiable Trusted computing Base</a:t>
            </a:r>
            <a:endParaRPr lang="en-IN" sz="1800" b="0" strike="noStrike" spc="-1" dirty="0">
              <a:solidFill>
                <a:srgbClr val="000000"/>
              </a:solidFill>
              <a:uFill>
                <a:solidFill>
                  <a:srgbClr val="FFFFFF"/>
                </a:solidFill>
              </a:uFill>
              <a:latin typeface="Arial"/>
            </a:endParaRPr>
          </a:p>
        </p:txBody>
      </p:sp>
      <p:sp>
        <p:nvSpPr>
          <p:cNvPr id="290"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91"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289">
                                            <p:txEl>
                                              <p:pRg st="0" end="70"/>
                                            </p:txEl>
                                          </p:spTgt>
                                        </p:tgtEl>
                                        <p:attrNameLst>
                                          <p:attrName>style.visibility</p:attrName>
                                        </p:attrNameLst>
                                      </p:cBhvr>
                                      <p:to>
                                        <p:strVal val="visible"/>
                                      </p:to>
                                    </p:set>
                                    <p:animEffect transition="in" filter="fade">
                                      <p:cBhvr additive="repl">
                                        <p:cTn id="7" dur="1000"/>
                                        <p:tgtEl>
                                          <p:spTgt spid="289">
                                            <p:txEl>
                                              <p:pRg st="0" end="70"/>
                                            </p:txEl>
                                          </p:spTgt>
                                        </p:tgtEl>
                                      </p:cBhvr>
                                    </p:animEffect>
                                    <p:anim calcmode="lin" valueType="num">
                                      <p:cBhvr additive="repl">
                                        <p:cTn id="8" dur="1000" fill="hold"/>
                                        <p:tgtEl>
                                          <p:spTgt spid="289">
                                            <p:txEl>
                                              <p:pRg st="0" end="7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89">
                                            <p:txEl>
                                              <p:pRg st="0" end="7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14" dur="1000"/>
                                        <p:tgtEl>
                                          <p:spTgt spid="289">
                                            <p:txEl>
                                              <p:pRg st="179" end="179"/>
                                            </p:txEl>
                                          </p:spTgt>
                                        </p:tgtEl>
                                      </p:cBhvr>
                                    </p:animEffect>
                                    <p:anim calcmode="lin" valueType="num">
                                      <p:cBhvr additive="repl">
                                        <p:cTn id="15"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21" dur="1000"/>
                                        <p:tgtEl>
                                          <p:spTgt spid="289">
                                            <p:txEl>
                                              <p:pRg st="179" end="179"/>
                                            </p:txEl>
                                          </p:spTgt>
                                        </p:tgtEl>
                                      </p:cBhvr>
                                    </p:animEffect>
                                    <p:anim calcmode="lin" valueType="num">
                                      <p:cBhvr additive="repl">
                                        <p:cTn id="22"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289">
                                            <p:txEl>
                                              <p:pRg st="179" end="179"/>
                                            </p:txEl>
                                          </p:spTgt>
                                        </p:tgtEl>
                                        <p:attrNameLst>
                                          <p:attrName>style.visibility</p:attrName>
                                        </p:attrNameLst>
                                      </p:cBhvr>
                                      <p:to>
                                        <p:strVal val="visible"/>
                                      </p:to>
                                    </p:set>
                                    <p:animEffect transition="in" filter="fade">
                                      <p:cBhvr additive="repl">
                                        <p:cTn id="28" dur="1000"/>
                                        <p:tgtEl>
                                          <p:spTgt spid="289">
                                            <p:txEl>
                                              <p:pRg st="179" end="179"/>
                                            </p:txEl>
                                          </p:spTgt>
                                        </p:tgtEl>
                                      </p:cBhvr>
                                    </p:animEffect>
                                    <p:anim calcmode="lin" valueType="num">
                                      <p:cBhvr additive="repl">
                                        <p:cTn id="29" dur="1000" fill="hold"/>
                                        <p:tgtEl>
                                          <p:spTgt spid="289">
                                            <p:txEl>
                                              <p:pRg st="179" end="179"/>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289">
                                            <p:txEl>
                                              <p:pRg st="179" end="17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7378560" y="2743200"/>
            <a:ext cx="1332720" cy="2297880"/>
          </a:xfrm>
          <a:custGeom>
            <a:avLst/>
            <a:gdLst/>
            <a:ahLst/>
            <a:cxnLst/>
            <a:rect l="l" t="t" r="r" b="b"/>
            <a:pathLst>
              <a:path w="1333500" h="2298700">
                <a:moveTo>
                  <a:pt x="12700" y="25400"/>
                </a:moveTo>
                <a:cubicBezTo>
                  <a:pt x="8467" y="668867"/>
                  <a:pt x="0" y="1955800"/>
                  <a:pt x="0" y="1955800"/>
                </a:cubicBezTo>
                <a:lnTo>
                  <a:pt x="165100" y="2146300"/>
                </a:lnTo>
                <a:lnTo>
                  <a:pt x="1117600" y="2146300"/>
                </a:lnTo>
                <a:lnTo>
                  <a:pt x="1219200" y="2298700"/>
                </a:lnTo>
                <a:lnTo>
                  <a:pt x="1282700" y="2120900"/>
                </a:lnTo>
                <a:lnTo>
                  <a:pt x="1333500" y="152400"/>
                </a:lnTo>
                <a:lnTo>
                  <a:pt x="1168400" y="0"/>
                </a:lnTo>
                <a:lnTo>
                  <a:pt x="12700" y="25400"/>
                </a:lnTo>
                <a:close/>
              </a:path>
            </a:pathLst>
          </a:custGeom>
          <a:solidFill>
            <a:schemeClr val="bg1"/>
          </a:solidFill>
          <a:ln>
            <a:solidFill>
              <a:schemeClr val="tx1"/>
            </a:solidFill>
            <a:custDash>
              <a:ds d="600000" sp="500000"/>
            </a:custDash>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293" name="CustomShape 2"/>
          <p:cNvSpPr/>
          <p:nvPr/>
        </p:nvSpPr>
        <p:spPr>
          <a:xfrm>
            <a:off x="785880" y="85716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Trusted computing techniques </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are a good start</a:t>
            </a:r>
            <a:endParaRPr lang="en-IN" sz="1800" b="0" strike="noStrike" spc="-1">
              <a:solidFill>
                <a:srgbClr val="000000"/>
              </a:solidFill>
              <a:uFill>
                <a:solidFill>
                  <a:srgbClr val="FFFFFF"/>
                </a:solidFill>
              </a:uFill>
              <a:latin typeface="Arial"/>
            </a:endParaRPr>
          </a:p>
        </p:txBody>
      </p:sp>
      <p:sp>
        <p:nvSpPr>
          <p:cNvPr id="294" name="CustomShape 3"/>
          <p:cNvSpPr/>
          <p:nvPr/>
        </p:nvSpPr>
        <p:spPr>
          <a:xfrm>
            <a:off x="739800" y="2770200"/>
            <a:ext cx="4517280" cy="326628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Trusted computing platforms</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Remote party can identify the software stack on host</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Trusted Platform Module (TPM)</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Secure boot</a:t>
            </a:r>
            <a:endParaRPr lang="en-IN" sz="1800" b="0" strike="noStrike" spc="-1">
              <a:solidFill>
                <a:srgbClr val="000000"/>
              </a:solidFill>
              <a:uFill>
                <a:solidFill>
                  <a:srgbClr val="FFFFFF"/>
                </a:solidFill>
              </a:uFill>
              <a:latin typeface="Arial"/>
            </a:endParaRPr>
          </a:p>
          <a:p>
            <a:pPr marL="265320" lvl="1" indent="-136440">
              <a:lnSpc>
                <a:spcPct val="100000"/>
              </a:lnSpc>
              <a:buClr>
                <a:srgbClr val="1CADE4"/>
              </a:buClr>
              <a:buFont typeface="Wingdings 3" charset="2"/>
              <a:buChar char=""/>
            </a:pPr>
            <a:r>
              <a:rPr lang="en-IN" sz="1600" b="0" strike="noStrike" spc="-1">
                <a:solidFill>
                  <a:srgbClr val="000000"/>
                </a:solidFill>
                <a:uFill>
                  <a:solidFill>
                    <a:srgbClr val="FFFFFF"/>
                  </a:solidFill>
                </a:uFill>
                <a:latin typeface="Tw Cen MT"/>
                <a:ea typeface="DejaVu Sans"/>
              </a:rPr>
              <a:t>Remote attestation</a:t>
            </a:r>
            <a:endParaRPr lang="en-IN" sz="1800" b="0" strike="noStrike" spc="-1">
              <a:solidFill>
                <a:srgbClr val="000000"/>
              </a:solidFill>
              <a:uFill>
                <a:solidFill>
                  <a:srgbClr val="FFFFFF"/>
                </a:solidFill>
              </a:uFill>
              <a:latin typeface="Arial"/>
            </a:endParaRPr>
          </a:p>
        </p:txBody>
      </p:sp>
      <p:sp>
        <p:nvSpPr>
          <p:cNvPr id="295" name="CustomShape 4"/>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296"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D36EF576-E344-4B20-85DF-BF4DB643F088}" type="slidenum">
              <a:rPr lang="en-IN" sz="1000" b="0" strike="noStrike" spc="-1">
                <a:solidFill>
                  <a:srgbClr val="0D0D0D"/>
                </a:solidFill>
                <a:uFill>
                  <a:solidFill>
                    <a:srgbClr val="FFFFFF"/>
                  </a:solidFill>
                </a:uFill>
                <a:latin typeface="Tw Cen MT Condensed"/>
                <a:ea typeface="DejaVu Sans"/>
              </a:rPr>
              <a:pPr>
                <a:lnSpc>
                  <a:spcPct val="100000"/>
                </a:lnSpc>
              </a:pPr>
              <a:t>29</a:t>
            </a:fld>
            <a:endParaRPr lang="en-IN" sz="1800" b="0" strike="noStrike" spc="-1">
              <a:solidFill>
                <a:srgbClr val="000000"/>
              </a:solidFill>
              <a:uFill>
                <a:solidFill>
                  <a:srgbClr val="FFFFFF"/>
                </a:solidFill>
              </a:uFill>
              <a:latin typeface="Arial"/>
            </a:endParaRPr>
          </a:p>
        </p:txBody>
      </p:sp>
      <p:pic>
        <p:nvPicPr>
          <p:cNvPr id="297" name="Picture 32"/>
          <p:cNvPicPr/>
          <p:nvPr/>
        </p:nvPicPr>
        <p:blipFill>
          <a:blip r:embed="rId3"/>
          <a:stretch/>
        </p:blipFill>
        <p:spPr>
          <a:xfrm>
            <a:off x="8425080" y="5086080"/>
            <a:ext cx="565920" cy="1059840"/>
          </a:xfrm>
          <a:prstGeom prst="rect">
            <a:avLst/>
          </a:prstGeom>
          <a:ln w="9360">
            <a:noFill/>
          </a:ln>
        </p:spPr>
      </p:pic>
      <p:sp>
        <p:nvSpPr>
          <p:cNvPr id="298" name="CustomShape 6"/>
          <p:cNvSpPr/>
          <p:nvPr/>
        </p:nvSpPr>
        <p:spPr>
          <a:xfrm rot="16200000">
            <a:off x="7633440" y="3209400"/>
            <a:ext cx="846360" cy="1107000"/>
          </a:xfrm>
          <a:prstGeom prst="cube">
            <a:avLst>
              <a:gd name="adj" fmla="val 14134"/>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pic>
        <p:nvPicPr>
          <p:cNvPr id="299" name="Picture 6"/>
          <p:cNvPicPr/>
          <p:nvPr/>
        </p:nvPicPr>
        <p:blipFill>
          <a:blip r:embed="rId4"/>
          <a:stretch/>
        </p:blipFill>
        <p:spPr>
          <a:xfrm>
            <a:off x="7551360" y="4089240"/>
            <a:ext cx="829800" cy="785520"/>
          </a:xfrm>
          <a:prstGeom prst="rect">
            <a:avLst/>
          </a:prstGeom>
          <a:ln>
            <a:noFill/>
          </a:ln>
        </p:spPr>
      </p:pic>
      <p:sp>
        <p:nvSpPr>
          <p:cNvPr id="300" name="CustomShape 7"/>
          <p:cNvSpPr/>
          <p:nvPr/>
        </p:nvSpPr>
        <p:spPr>
          <a:xfrm>
            <a:off x="7408440" y="5160600"/>
            <a:ext cx="678960" cy="647280"/>
          </a:xfrm>
          <a:prstGeom prst="cloud">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301" name="CustomShape 8"/>
          <p:cNvSpPr/>
          <p:nvPr/>
        </p:nvSpPr>
        <p:spPr>
          <a:xfrm>
            <a:off x="7202160" y="5387760"/>
            <a:ext cx="1179000" cy="210960"/>
          </a:xfrm>
          <a:custGeom>
            <a:avLst/>
            <a:gdLst/>
            <a:ahLst/>
            <a:cxnLst/>
            <a:rect l="l" t="t" r="r" b="b"/>
            <a:pathLst>
              <a:path w="3149600" h="567267">
                <a:moveTo>
                  <a:pt x="0" y="355600"/>
                </a:moveTo>
                <a:cubicBezTo>
                  <a:pt x="702733" y="461433"/>
                  <a:pt x="1405467" y="567267"/>
                  <a:pt x="1930400" y="508000"/>
                </a:cubicBezTo>
                <a:cubicBezTo>
                  <a:pt x="2455333" y="448733"/>
                  <a:pt x="3149600" y="0"/>
                  <a:pt x="3149600" y="0"/>
                </a:cubicBez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2" name="CustomShape 9"/>
          <p:cNvSpPr/>
          <p:nvPr/>
        </p:nvSpPr>
        <p:spPr>
          <a:xfrm>
            <a:off x="8221320" y="4419720"/>
            <a:ext cx="7293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TPM</a:t>
            </a:r>
            <a:endParaRPr lang="en-IN" sz="1800" b="0" strike="noStrike" spc="-1">
              <a:solidFill>
                <a:srgbClr val="000000"/>
              </a:solidFill>
              <a:uFill>
                <a:solidFill>
                  <a:srgbClr val="FFFFFF"/>
                </a:solidFill>
              </a:uFill>
              <a:latin typeface="Arial"/>
            </a:endParaRPr>
          </a:p>
        </p:txBody>
      </p:sp>
      <p:sp>
        <p:nvSpPr>
          <p:cNvPr id="303" name="CustomShape 10"/>
          <p:cNvSpPr/>
          <p:nvPr/>
        </p:nvSpPr>
        <p:spPr>
          <a:xfrm>
            <a:off x="6472800" y="5802840"/>
            <a:ext cx="268632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Remote attestation</a:t>
            </a:r>
            <a:endParaRPr lang="en-IN" sz="1800" b="0" strike="noStrike" spc="-1">
              <a:solidFill>
                <a:srgbClr val="000000"/>
              </a:solidFill>
              <a:uFill>
                <a:solidFill>
                  <a:srgbClr val="FFFFFF"/>
                </a:solidFill>
              </a:uFill>
              <a:latin typeface="Arial"/>
            </a:endParaRPr>
          </a:p>
        </p:txBody>
      </p:sp>
      <p:pic>
        <p:nvPicPr>
          <p:cNvPr id="304" name="Picture 128"/>
          <p:cNvPicPr/>
          <p:nvPr/>
        </p:nvPicPr>
        <p:blipFill>
          <a:blip r:embed="rId5"/>
          <a:stretch/>
        </p:blipFill>
        <p:spPr>
          <a:xfrm>
            <a:off x="6396480" y="5029200"/>
            <a:ext cx="765360" cy="765360"/>
          </a:xfrm>
          <a:prstGeom prst="rect">
            <a:avLst/>
          </a:prstGeom>
          <a:ln w="9360">
            <a:noFill/>
          </a:ln>
          <a:scene3d>
            <a:camera prst="orthographicFront">
              <a:rot lat="0" lon="10800000" rev="0"/>
            </a:camera>
            <a:lightRig rig="threePt" dir="t"/>
          </a:scene3d>
        </p:spPr>
      </p:pic>
      <p:sp>
        <p:nvSpPr>
          <p:cNvPr id="305" name="CustomShape 11"/>
          <p:cNvSpPr/>
          <p:nvPr/>
        </p:nvSpPr>
        <p:spPr>
          <a:xfrm>
            <a:off x="6971400" y="3339360"/>
            <a:ext cx="275760" cy="1535400"/>
          </a:xfrm>
          <a:prstGeom prst="leftBrace">
            <a:avLst>
              <a:gd name="adj1" fmla="val 62175"/>
              <a:gd name="adj2" fmla="val 50000"/>
            </a:avLst>
          </a:prstGeom>
          <a:noFill/>
          <a:ln w="19080">
            <a:solidFill>
              <a:schemeClr val="tx1"/>
            </a:solidFill>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06" name="CustomShape 12"/>
          <p:cNvSpPr/>
          <p:nvPr/>
        </p:nvSpPr>
        <p:spPr>
          <a:xfrm>
            <a:off x="5538960" y="3609000"/>
            <a:ext cx="154692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Trusted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Computing</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Platform</a:t>
            </a:r>
            <a:endParaRPr lang="en-IN" sz="1800" b="0" strike="noStrike" spc="-1">
              <a:solidFill>
                <a:srgbClr val="000000"/>
              </a:solidFill>
              <a:uFill>
                <a:solidFill>
                  <a:srgbClr val="FFFFFF"/>
                </a:solidFill>
              </a:uFill>
              <a:latin typeface="Arial"/>
            </a:endParaRPr>
          </a:p>
        </p:txBody>
      </p:sp>
      <p:sp>
        <p:nvSpPr>
          <p:cNvPr id="307" name="CustomShape 13"/>
          <p:cNvSpPr/>
          <p:nvPr/>
        </p:nvSpPr>
        <p:spPr>
          <a:xfrm rot="16200000">
            <a:off x="7835040" y="2564280"/>
            <a:ext cx="442800" cy="1107000"/>
          </a:xfrm>
          <a:prstGeom prst="cube">
            <a:avLst>
              <a:gd name="adj" fmla="val 25000"/>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sp>
      <p:sp>
        <p:nvSpPr>
          <p:cNvPr id="308" name="CustomShape 14"/>
          <p:cNvSpPr/>
          <p:nvPr/>
        </p:nvSpPr>
        <p:spPr>
          <a:xfrm>
            <a:off x="7525800" y="3475080"/>
            <a:ext cx="116028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Trusted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Software</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768240" y="585360"/>
            <a:ext cx="7289280" cy="119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Contents</a:t>
            </a:r>
            <a:endParaRPr lang="en-IN" sz="1800" b="0" strike="noStrike" spc="-1">
              <a:solidFill>
                <a:srgbClr val="000000"/>
              </a:solidFill>
              <a:uFill>
                <a:solidFill>
                  <a:srgbClr val="FFFFFF"/>
                </a:solidFill>
              </a:uFill>
              <a:latin typeface="Arial"/>
            </a:endParaRPr>
          </a:p>
        </p:txBody>
      </p:sp>
      <p:sp>
        <p:nvSpPr>
          <p:cNvPr id="164" name="CustomShape 2"/>
          <p:cNvSpPr/>
          <p:nvPr/>
        </p:nvSpPr>
        <p:spPr>
          <a:xfrm>
            <a:off x="785880" y="192888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Introduction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Security issues in cloud computing</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Literature review</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Problem Definition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Objectives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Trustworthy Framework</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Results and Discussions</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Conclusion</a:t>
            </a: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Future work</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
        <p:nvSpPr>
          <p:cNvPr id="165" name="CustomShape 3"/>
          <p:cNvSpPr/>
          <p:nvPr/>
        </p:nvSpPr>
        <p:spPr>
          <a:xfrm>
            <a:off x="7574400" y="6381360"/>
            <a:ext cx="9900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166" name="CustomShape 4"/>
          <p:cNvSpPr/>
          <p:nvPr/>
        </p:nvSpPr>
        <p:spPr>
          <a:xfrm>
            <a:off x="1500120" y="64292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9" name="CustomShape 1"/>
          <p:cNvSpPr/>
          <p:nvPr/>
        </p:nvSpPr>
        <p:spPr>
          <a:xfrm>
            <a:off x="4267200" y="1828800"/>
            <a:ext cx="1144080" cy="88632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200" b="0" strike="noStrike" spc="-1">
                <a:solidFill>
                  <a:srgbClr val="000000"/>
                </a:solidFill>
                <a:uFill>
                  <a:solidFill>
                    <a:srgbClr val="FFFFFF"/>
                  </a:solidFill>
                </a:uFill>
                <a:latin typeface="Tw Cen MT"/>
                <a:ea typeface="DejaVu Sans"/>
              </a:rPr>
              <a:t>Guest VM1</a:t>
            </a: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a:p>
            <a:pPr algn="ctr">
              <a:lnSpc>
                <a:spcPct val="100000"/>
              </a:lnSpc>
            </a:pPr>
            <a:endParaRPr lang="en-IN" sz="1800" b="0" strike="noStrike" spc="-1">
              <a:solidFill>
                <a:srgbClr val="000000"/>
              </a:solidFill>
              <a:uFill>
                <a:solidFill>
                  <a:srgbClr val="FFFFFF"/>
                </a:solidFill>
              </a:uFill>
              <a:latin typeface="Arial"/>
            </a:endParaRPr>
          </a:p>
        </p:txBody>
      </p:sp>
      <p:sp>
        <p:nvSpPr>
          <p:cNvPr id="310" name="CustomShape 2"/>
          <p:cNvSpPr/>
          <p:nvPr/>
        </p:nvSpPr>
        <p:spPr>
          <a:xfrm>
            <a:off x="7391400" y="1828800"/>
            <a:ext cx="1219200" cy="90468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Guest</a:t>
            </a: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 </a:t>
            </a:r>
            <a:r>
              <a:rPr lang="en-IN" sz="1200" b="0" strike="noStrike" spc="-1" dirty="0" err="1">
                <a:solidFill>
                  <a:srgbClr val="000000"/>
                </a:solidFill>
                <a:uFill>
                  <a:solidFill>
                    <a:srgbClr val="FFFFFF"/>
                  </a:solidFill>
                </a:uFill>
                <a:latin typeface="Tw Cen MT"/>
                <a:ea typeface="DejaVu Sans"/>
              </a:rPr>
              <a:t>VMn</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311" name="CustomShape 3"/>
          <p:cNvSpPr/>
          <p:nvPr/>
        </p:nvSpPr>
        <p:spPr>
          <a:xfrm>
            <a:off x="4267200" y="3224945"/>
            <a:ext cx="4356720" cy="1074960"/>
          </a:xfrm>
          <a:prstGeom prst="rect">
            <a:avLst/>
          </a:prstGeom>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312" name="CustomShape 4"/>
          <p:cNvSpPr/>
          <p:nvPr/>
        </p:nvSpPr>
        <p:spPr>
          <a:xfrm>
            <a:off x="4267200" y="4324320"/>
            <a:ext cx="4356720" cy="1209600"/>
          </a:xfrm>
          <a:prstGeom prst="rect">
            <a:avLst/>
          </a:pr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sp>
        <p:nvSpPr>
          <p:cNvPr id="313" name="CustomShape 5"/>
          <p:cNvSpPr/>
          <p:nvPr/>
        </p:nvSpPr>
        <p:spPr>
          <a:xfrm>
            <a:off x="3867120" y="1268640"/>
            <a:ext cx="5059440" cy="4990680"/>
          </a:xfrm>
          <a:prstGeom prst="rect">
            <a:avLst/>
          </a:prstGeom>
          <a:no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sp>
      <p:sp>
        <p:nvSpPr>
          <p:cNvPr id="314" name="CustomShape 6"/>
          <p:cNvSpPr/>
          <p:nvPr/>
        </p:nvSpPr>
        <p:spPr>
          <a:xfrm>
            <a:off x="3867120" y="6260040"/>
            <a:ext cx="50594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a:t>
            </a:r>
            <a:endParaRPr lang="en-IN" sz="1800" b="0" strike="noStrike" spc="-1">
              <a:solidFill>
                <a:srgbClr val="000000"/>
              </a:solidFill>
              <a:uFill>
                <a:solidFill>
                  <a:srgbClr val="FFFFFF"/>
                </a:solidFill>
              </a:uFill>
              <a:latin typeface="Arial"/>
            </a:endParaRPr>
          </a:p>
        </p:txBody>
      </p:sp>
      <p:sp>
        <p:nvSpPr>
          <p:cNvPr id="315" name="CustomShape 7"/>
          <p:cNvSpPr/>
          <p:nvPr/>
        </p:nvSpPr>
        <p:spPr>
          <a:xfrm>
            <a:off x="214200" y="3123720"/>
            <a:ext cx="267012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316" name="CustomShape 8"/>
          <p:cNvSpPr/>
          <p:nvPr/>
        </p:nvSpPr>
        <p:spPr>
          <a:xfrm>
            <a:off x="1999080" y="2786040"/>
            <a:ext cx="1856520" cy="720"/>
          </a:xfrm>
          <a:custGeom>
            <a:avLst/>
            <a:gdLst/>
            <a:ahLst/>
            <a:cxnLst/>
            <a:rect l="l" t="t" r="r" b="b"/>
            <a:pathLst>
              <a:path w="21600" h="21600">
                <a:moveTo>
                  <a:pt x="0" y="0"/>
                </a:moveTo>
                <a:lnTo>
                  <a:pt x="21600" y="21600"/>
                </a:lnTo>
              </a:path>
            </a:pathLst>
          </a:custGeom>
          <a:noFill/>
          <a:ln>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17" name="CustomShape 9"/>
          <p:cNvSpPr/>
          <p:nvPr/>
        </p:nvSpPr>
        <p:spPr>
          <a:xfrm>
            <a:off x="6858000" y="2133600"/>
            <a:ext cx="522720" cy="724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0" strike="noStrike" spc="-1" dirty="0">
                <a:solidFill>
                  <a:srgbClr val="000000"/>
                </a:solidFill>
                <a:uFill>
                  <a:solidFill>
                    <a:srgbClr val="FFFFFF"/>
                  </a:solidFill>
                </a:uFill>
                <a:latin typeface="Tw Cen MT"/>
                <a:ea typeface="DejaVu Sans"/>
              </a:rPr>
              <a:t>…</a:t>
            </a:r>
            <a:endParaRPr lang="en-IN" sz="1800" b="0" strike="noStrike" spc="-1" dirty="0">
              <a:solidFill>
                <a:srgbClr val="000000"/>
              </a:solidFill>
              <a:uFill>
                <a:solidFill>
                  <a:srgbClr val="FFFFFF"/>
                </a:solidFill>
              </a:uFill>
              <a:latin typeface="Arial"/>
            </a:endParaRPr>
          </a:p>
        </p:txBody>
      </p:sp>
      <p:sp>
        <p:nvSpPr>
          <p:cNvPr id="318" name="CustomShape 10"/>
          <p:cNvSpPr/>
          <p:nvPr/>
        </p:nvSpPr>
        <p:spPr>
          <a:xfrm>
            <a:off x="4280520" y="2759040"/>
            <a:ext cx="4343400" cy="456480"/>
          </a:xfrm>
          <a:prstGeom prst="rect">
            <a:avLst/>
          </a:prstGeom>
          <a:solidFill>
            <a:schemeClr val="accent5">
              <a:lumMod val="75000"/>
            </a:schemeClr>
          </a:solidFill>
          <a:ln>
            <a:solidFill>
              <a:srgbClr val="4A7EBB"/>
            </a:solidFill>
            <a:round/>
          </a:ln>
          <a:effectLst>
            <a:outerShdw blurRad="50800" dist="12700" dir="5400000" algn="ctr" rotWithShape="0">
              <a:srgbClr val="000000">
                <a:alpha val="50000"/>
              </a:srgbClr>
            </a:outerShdw>
          </a:effectLst>
        </p:spPr>
        <p:style>
          <a:lnRef idx="1">
            <a:schemeClr val="accent1"/>
          </a:lnRef>
          <a:fillRef idx="3">
            <a:schemeClr val="accent1"/>
          </a:fillRef>
          <a:effectRef idx="2">
            <a:schemeClr val="accent1"/>
          </a:effectRef>
          <a:fontRef idx="minor"/>
        </p:style>
        <p:txBody>
          <a:bodyPr lIns="90000" tIns="45000" rIns="90000" bIns="45000" anchor="ctr"/>
          <a:lstStyle/>
          <a:p>
            <a:pPr algn="ctr">
              <a:lnSpc>
                <a:spcPct val="100000"/>
              </a:lnSpc>
            </a:pPr>
            <a:r>
              <a:rPr lang="en-IN" sz="1800" b="1" strike="noStrike" spc="-1">
                <a:solidFill>
                  <a:srgbClr val="FFFFFF"/>
                </a:solidFill>
                <a:uFill>
                  <a:solidFill>
                    <a:srgbClr val="FFFFFF"/>
                  </a:solidFill>
                </a:uFill>
                <a:latin typeface="Tw Cen MT"/>
                <a:ea typeface="DejaVu Sans"/>
              </a:rPr>
              <a:t>Node controller</a:t>
            </a:r>
            <a:endParaRPr lang="en-IN" sz="1800" b="0" strike="noStrike" spc="-1">
              <a:solidFill>
                <a:srgbClr val="000000"/>
              </a:solidFill>
              <a:uFill>
                <a:solidFill>
                  <a:srgbClr val="FFFFFF"/>
                </a:solidFill>
              </a:uFill>
              <a:latin typeface="Arial"/>
            </a:endParaRPr>
          </a:p>
        </p:txBody>
      </p:sp>
      <p:sp>
        <p:nvSpPr>
          <p:cNvPr id="319" name="CustomShape 11"/>
          <p:cNvSpPr/>
          <p:nvPr/>
        </p:nvSpPr>
        <p:spPr>
          <a:xfrm>
            <a:off x="5486400" y="1828800"/>
            <a:ext cx="964080" cy="886320"/>
          </a:xfrm>
          <a:prstGeom prst="rect">
            <a:avLst/>
          </a:prstGeom>
          <a:ln>
            <a:solidFill>
              <a:srgbClr val="98B855"/>
            </a:solidFill>
            <a:round/>
          </a:ln>
          <a:effectLst>
            <a:outerShdw blurRad="50800" dist="12700" dir="5400000" algn="ctr" rotWithShape="0">
              <a:srgbClr val="000000">
                <a:alpha val="50000"/>
              </a:srgbClr>
            </a:outerShdw>
          </a:effectLst>
        </p:spPr>
        <p:style>
          <a:lnRef idx="1">
            <a:schemeClr val="accent3"/>
          </a:lnRef>
          <a:fillRef idx="3">
            <a:schemeClr val="accent3"/>
          </a:fillRef>
          <a:effectRef idx="2">
            <a:schemeClr val="accent3"/>
          </a:effectRef>
          <a:fontRef idx="minor"/>
        </p:style>
        <p:txBody>
          <a:bodyPr lIns="90000" tIns="45000" rIns="90000" bIns="45000" anchor="ctr"/>
          <a:lstStyle/>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r>
              <a:rPr lang="en-IN" sz="1200" b="0" strike="noStrike" spc="-1" dirty="0">
                <a:solidFill>
                  <a:srgbClr val="000000"/>
                </a:solidFill>
                <a:uFill>
                  <a:solidFill>
                    <a:srgbClr val="FFFFFF"/>
                  </a:solidFill>
                </a:uFill>
                <a:latin typeface="Tw Cen MT"/>
                <a:ea typeface="DejaVu Sans"/>
              </a:rPr>
              <a:t>Guest VM2</a:t>
            </a: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a:p>
            <a:pPr algn="ctr">
              <a:lnSpc>
                <a:spcPct val="100000"/>
              </a:lnSpc>
            </a:pPr>
            <a:endParaRPr lang="en-IN" sz="1800" b="0" strike="noStrike" spc="-1" dirty="0">
              <a:solidFill>
                <a:srgbClr val="000000"/>
              </a:solidFill>
              <a:uFill>
                <a:solidFill>
                  <a:srgbClr val="FFFFFF"/>
                </a:solidFill>
              </a:uFill>
              <a:latin typeface="Arial"/>
            </a:endParaRPr>
          </a:p>
        </p:txBody>
      </p:sp>
      <p:sp>
        <p:nvSpPr>
          <p:cNvPr id="321" name="CustomShape 13"/>
          <p:cNvSpPr/>
          <p:nvPr/>
        </p:nvSpPr>
        <p:spPr>
          <a:xfrm>
            <a:off x="5747040" y="3322800"/>
            <a:ext cx="1226880" cy="29844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TrustVisor</a:t>
            </a:r>
            <a:endParaRPr lang="en-IN" sz="1800" b="0" strike="noStrike" spc="-1">
              <a:solidFill>
                <a:srgbClr val="000000"/>
              </a:solidFill>
              <a:uFill>
                <a:solidFill>
                  <a:srgbClr val="FFFFFF"/>
                </a:solidFill>
              </a:uFill>
              <a:latin typeface="Arial"/>
            </a:endParaRPr>
          </a:p>
        </p:txBody>
      </p:sp>
      <p:sp>
        <p:nvSpPr>
          <p:cNvPr id="322" name="CustomShape 14"/>
          <p:cNvSpPr/>
          <p:nvPr/>
        </p:nvSpPr>
        <p:spPr>
          <a:xfrm>
            <a:off x="4466880" y="3754440"/>
            <a:ext cx="913680" cy="5155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Crypto</a:t>
            </a:r>
            <a:endParaRPr lang="en-IN" sz="1800" b="0" strike="noStrike" spc="-1">
              <a:solidFill>
                <a:srgbClr val="000000"/>
              </a:solidFill>
              <a:uFill>
                <a:solidFill>
                  <a:srgbClr val="FFFFFF"/>
                </a:solidFill>
              </a:uFill>
              <a:latin typeface="Arial"/>
            </a:endParaRPr>
          </a:p>
        </p:txBody>
      </p:sp>
      <p:sp>
        <p:nvSpPr>
          <p:cNvPr id="323" name="CustomShape 15"/>
          <p:cNvSpPr/>
          <p:nvPr/>
        </p:nvSpPr>
        <p:spPr>
          <a:xfrm>
            <a:off x="6049800" y="3754440"/>
            <a:ext cx="621000" cy="51552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TEE</a:t>
            </a:r>
            <a:endParaRPr lang="en-IN" sz="1800" b="0" strike="noStrike" spc="-1">
              <a:solidFill>
                <a:srgbClr val="000000"/>
              </a:solidFill>
              <a:uFill>
                <a:solidFill>
                  <a:srgbClr val="FFFFFF"/>
                </a:solidFill>
              </a:uFill>
              <a:latin typeface="Arial"/>
            </a:endParaRPr>
          </a:p>
        </p:txBody>
      </p:sp>
      <p:sp>
        <p:nvSpPr>
          <p:cNvPr id="324" name="CustomShape 16"/>
          <p:cNvSpPr/>
          <p:nvPr/>
        </p:nvSpPr>
        <p:spPr>
          <a:xfrm>
            <a:off x="6974640" y="3760200"/>
            <a:ext cx="1548000" cy="51156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FFFFFF"/>
                </a:solidFill>
                <a:uFill>
                  <a:solidFill>
                    <a:srgbClr val="FFFFFF"/>
                  </a:solidFill>
                </a:uFill>
                <a:latin typeface="Tw Cen MT"/>
                <a:ea typeface="DejaVu Sans"/>
              </a:rPr>
              <a:t>TPM Emulator</a:t>
            </a:r>
            <a:endParaRPr lang="en-IN" sz="1800" b="0" strike="noStrike" spc="-1">
              <a:solidFill>
                <a:srgbClr val="000000"/>
              </a:solidFill>
              <a:uFill>
                <a:solidFill>
                  <a:srgbClr val="FFFFFF"/>
                </a:solidFill>
              </a:uFill>
              <a:latin typeface="Arial"/>
            </a:endParaRPr>
          </a:p>
        </p:txBody>
      </p:sp>
      <p:sp>
        <p:nvSpPr>
          <p:cNvPr id="325" name="CustomShape 17"/>
          <p:cNvSpPr/>
          <p:nvPr/>
        </p:nvSpPr>
        <p:spPr>
          <a:xfrm>
            <a:off x="6000840" y="4643280"/>
            <a:ext cx="1151280" cy="342360"/>
          </a:xfrm>
          <a:prstGeom prst="rect">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Hardware</a:t>
            </a:r>
            <a:endParaRPr lang="en-IN" sz="1800" b="0" strike="noStrike" spc="-1">
              <a:solidFill>
                <a:srgbClr val="000000"/>
              </a:solidFill>
              <a:uFill>
                <a:solidFill>
                  <a:srgbClr val="FFFFFF"/>
                </a:solidFill>
              </a:uFill>
              <a:latin typeface="Arial"/>
            </a:endParaRPr>
          </a:p>
        </p:txBody>
      </p:sp>
      <p:sp>
        <p:nvSpPr>
          <p:cNvPr id="326" name="CustomShape 18"/>
          <p:cNvSpPr/>
          <p:nvPr/>
        </p:nvSpPr>
        <p:spPr>
          <a:xfrm>
            <a:off x="4500720" y="5000760"/>
            <a:ext cx="1129680" cy="425880"/>
          </a:xfrm>
          <a:prstGeom prst="roundRect">
            <a:avLst>
              <a:gd name="adj" fmla="val 16667"/>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TPM</a:t>
            </a:r>
            <a:endParaRPr lang="en-IN" sz="1800" b="0" strike="noStrike" spc="-1">
              <a:solidFill>
                <a:srgbClr val="000000"/>
              </a:solidFill>
              <a:uFill>
                <a:solidFill>
                  <a:srgbClr val="FFFFFF"/>
                </a:solidFill>
              </a:uFill>
              <a:latin typeface="Arial"/>
            </a:endParaRPr>
          </a:p>
        </p:txBody>
      </p:sp>
      <p:sp>
        <p:nvSpPr>
          <p:cNvPr id="327" name="CustomShape 19"/>
          <p:cNvSpPr/>
          <p:nvPr/>
        </p:nvSpPr>
        <p:spPr>
          <a:xfrm>
            <a:off x="7215120" y="4929120"/>
            <a:ext cx="1386000" cy="531720"/>
          </a:xfrm>
          <a:prstGeom prst="roundRect">
            <a:avLst>
              <a:gd name="adj" fmla="val 16667"/>
            </a:avLst>
          </a:prstGeom>
          <a:solidFill>
            <a:schemeClr val="accent2"/>
          </a:solidFill>
          <a:ln>
            <a:solidFill>
              <a:schemeClr val="accent2"/>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Tw Cen MT"/>
                <a:ea typeface="DejaVu Sans"/>
              </a:rPr>
              <a:t>I/O devices</a:t>
            </a:r>
            <a:endParaRPr lang="en-IN" sz="1800" b="0" strike="noStrike" spc="-1">
              <a:solidFill>
                <a:srgbClr val="000000"/>
              </a:solidFill>
              <a:uFill>
                <a:solidFill>
                  <a:srgbClr val="FFFFFF"/>
                </a:solidFill>
              </a:uFill>
              <a:latin typeface="Arial"/>
            </a:endParaRPr>
          </a:p>
        </p:txBody>
      </p:sp>
      <p:sp>
        <p:nvSpPr>
          <p:cNvPr id="328" name="CustomShape 20"/>
          <p:cNvSpPr/>
          <p:nvPr/>
        </p:nvSpPr>
        <p:spPr>
          <a:xfrm>
            <a:off x="838200" y="228600"/>
            <a:ext cx="7200360" cy="1485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Proposed Trustworthy Framework</a:t>
            </a:r>
            <a:endParaRPr lang="en-IN" sz="1800" b="0" strike="noStrike" spc="-1">
              <a:solidFill>
                <a:srgbClr val="000000"/>
              </a:solidFill>
              <a:uFill>
                <a:solidFill>
                  <a:srgbClr val="FFFFFF"/>
                </a:solidFill>
              </a:uFill>
              <a:latin typeface="Arial"/>
            </a:endParaRPr>
          </a:p>
        </p:txBody>
      </p:sp>
      <p:pic>
        <p:nvPicPr>
          <p:cNvPr id="329" name="Picture 25"/>
          <p:cNvPicPr/>
          <p:nvPr/>
        </p:nvPicPr>
        <p:blipFill>
          <a:blip r:embed="rId2"/>
          <a:stretch/>
        </p:blipFill>
        <p:spPr>
          <a:xfrm>
            <a:off x="4500720" y="4551300"/>
            <a:ext cx="1073160" cy="526320"/>
          </a:xfrm>
          <a:prstGeom prst="rect">
            <a:avLst/>
          </a:prstGeom>
          <a:ln>
            <a:noFill/>
          </a:ln>
        </p:spPr>
      </p:pic>
      <p:pic>
        <p:nvPicPr>
          <p:cNvPr id="330" name="Picture 128"/>
          <p:cNvPicPr/>
          <p:nvPr/>
        </p:nvPicPr>
        <p:blipFill>
          <a:blip r:embed="rId3"/>
          <a:stretch/>
        </p:blipFill>
        <p:spPr>
          <a:xfrm>
            <a:off x="1071360" y="1928880"/>
            <a:ext cx="951840" cy="1355760"/>
          </a:xfrm>
          <a:prstGeom prst="rect">
            <a:avLst/>
          </a:prstGeom>
          <a:ln w="9360">
            <a:noFill/>
          </a:ln>
          <a:scene3d>
            <a:camera prst="orthographicFront">
              <a:rot lat="0" lon="10800000" rev="0"/>
            </a:camera>
            <a:lightRig rig="threePt" dir="t"/>
          </a:scene3d>
        </p:spPr>
      </p:pic>
      <p:sp>
        <p:nvSpPr>
          <p:cNvPr id="331" name="CustomShape 21"/>
          <p:cNvSpPr/>
          <p:nvPr/>
        </p:nvSpPr>
        <p:spPr>
          <a:xfrm>
            <a:off x="507204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
        <p:nvSpPr>
          <p:cNvPr id="332" name="CustomShape 22"/>
          <p:cNvSpPr/>
          <p:nvPr/>
        </p:nvSpPr>
        <p:spPr>
          <a:xfrm>
            <a:off x="628668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
        <p:nvSpPr>
          <p:cNvPr id="333" name="CustomShape 23"/>
          <p:cNvSpPr/>
          <p:nvPr/>
        </p:nvSpPr>
        <p:spPr>
          <a:xfrm>
            <a:off x="8358120" y="2143080"/>
            <a:ext cx="428040" cy="21348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000" b="0" strike="noStrike" spc="-1">
                <a:solidFill>
                  <a:srgbClr val="FFFFFF"/>
                </a:solidFill>
                <a:uFill>
                  <a:solidFill>
                    <a:srgbClr val="FFFFFF"/>
                  </a:solidFill>
                </a:uFill>
                <a:latin typeface="Tw Cen MT"/>
                <a:ea typeface="DejaVu Sans"/>
              </a:rPr>
              <a:t>PAL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TRUSTVISOR</a:t>
            </a:r>
            <a:endParaRPr lang="en-IN" sz="1800" b="0" strike="noStrike" spc="-1">
              <a:solidFill>
                <a:srgbClr val="000000"/>
              </a:solidFill>
              <a:uFill>
                <a:solidFill>
                  <a:srgbClr val="FFFFFF"/>
                </a:solidFill>
              </a:uFill>
              <a:latin typeface="Arial"/>
            </a:endParaRPr>
          </a:p>
        </p:txBody>
      </p:sp>
      <p:sp>
        <p:nvSpPr>
          <p:cNvPr id="335" name="CustomShape 2"/>
          <p:cNvSpPr/>
          <p:nvPr/>
        </p:nvSpPr>
        <p:spPr>
          <a:xfrm>
            <a:off x="744480" y="1917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Which Developed on XMHF architecture </a:t>
            </a: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Provides a safe execution environment of security sensitive code blocks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It protects sensitive code and data in </a:t>
            </a:r>
            <a:r>
              <a:rPr lang="en-IN" sz="2000" b="0" strike="noStrike" spc="-1" dirty="0" err="1">
                <a:solidFill>
                  <a:srgbClr val="000000"/>
                </a:solidFill>
                <a:uFill>
                  <a:solidFill>
                    <a:srgbClr val="FFFFFF"/>
                  </a:solidFill>
                </a:uFill>
                <a:latin typeface="Tw Cen MT"/>
                <a:ea typeface="DejaVu Sans"/>
              </a:rPr>
              <a:t>untrusted</a:t>
            </a:r>
            <a:r>
              <a:rPr lang="en-IN" sz="2000" b="0" strike="noStrike" spc="-1" dirty="0">
                <a:solidFill>
                  <a:srgbClr val="000000"/>
                </a:solidFill>
                <a:uFill>
                  <a:solidFill>
                    <a:srgbClr val="FFFFFF"/>
                  </a:solidFill>
                </a:uFill>
                <a:latin typeface="Tw Cen MT"/>
                <a:ea typeface="DejaVu Sans"/>
              </a:rPr>
              <a:t> cloud platforms from malware</a:t>
            </a:r>
            <a:endParaRPr lang="en-IN" sz="1800" b="0" strike="noStrike" spc="-1" dirty="0">
              <a:solidFill>
                <a:srgbClr val="000000"/>
              </a:solidFill>
              <a:uFill>
                <a:solidFill>
                  <a:srgbClr val="FFFFFF"/>
                </a:solidFill>
              </a:uFill>
              <a:latin typeface="Arial"/>
            </a:endParaRPr>
          </a:p>
          <a:p>
            <a:pPr marL="265320" lvl="1" indent="-136440">
              <a:lnSpc>
                <a:spcPct val="100000"/>
              </a:lnSpc>
              <a:buClr>
                <a:srgbClr val="1CADE4"/>
              </a:buClr>
              <a:buFont typeface="Wingdings" charset="2"/>
              <a:buChar char=""/>
            </a:pPr>
            <a:r>
              <a:rPr lang="en-IN" sz="1600" b="0" strike="noStrike" spc="-1" dirty="0" err="1">
                <a:solidFill>
                  <a:srgbClr val="000000"/>
                </a:solidFill>
                <a:uFill>
                  <a:solidFill>
                    <a:srgbClr val="FFFFFF"/>
                  </a:solidFill>
                </a:uFill>
                <a:latin typeface="Tw Cen MT"/>
                <a:ea typeface="DejaVu Sans"/>
              </a:rPr>
              <a:t>e.g</a:t>
            </a:r>
            <a:r>
              <a:rPr lang="en-IN" sz="1600" b="0" strike="noStrike" spc="-1" dirty="0">
                <a:solidFill>
                  <a:srgbClr val="000000"/>
                </a:solidFill>
                <a:uFill>
                  <a:solidFill>
                    <a:srgbClr val="FFFFFF"/>
                  </a:solidFill>
                </a:uFill>
                <a:latin typeface="Tw Cen MT"/>
                <a:ea typeface="DejaVu Sans"/>
              </a:rPr>
              <a:t> kernel level </a:t>
            </a:r>
            <a:r>
              <a:rPr lang="en-IN" sz="1600" b="0" strike="noStrike" spc="-1" dirty="0" err="1">
                <a:solidFill>
                  <a:srgbClr val="000000"/>
                </a:solidFill>
                <a:uFill>
                  <a:solidFill>
                    <a:srgbClr val="FFFFFF"/>
                  </a:solidFill>
                </a:uFill>
                <a:latin typeface="Tw Cen MT"/>
                <a:ea typeface="DejaVu Sans"/>
              </a:rPr>
              <a:t>rootkits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It leverages commodity x86 hardware virtualization with support of device exclusion and nested page tables to enforce MMU-based protection itself and application level security sensitive code blocks from </a:t>
            </a:r>
            <a:r>
              <a:rPr lang="en-IN" sz="2000" b="0" strike="noStrike" spc="-1" dirty="0" err="1">
                <a:solidFill>
                  <a:srgbClr val="000000"/>
                </a:solidFill>
                <a:uFill>
                  <a:solidFill>
                    <a:srgbClr val="FFFFFF"/>
                  </a:solidFill>
                </a:uFill>
                <a:latin typeface="Tw Cen MT"/>
                <a:ea typeface="DejaVu Sans"/>
              </a:rPr>
              <a:t>untrusted</a:t>
            </a:r>
            <a:r>
              <a:rPr lang="en-IN" sz="2000" b="0" strike="noStrike" spc="-1" dirty="0">
                <a:solidFill>
                  <a:srgbClr val="000000"/>
                </a:solidFill>
                <a:uFill>
                  <a:solidFill>
                    <a:srgbClr val="FFFFFF"/>
                  </a:solidFill>
                </a:uFill>
                <a:latin typeface="Tw Cen MT"/>
                <a:ea typeface="DejaVu Sans"/>
              </a:rPr>
              <a:t> OS ,applications and malicious DMA capable devices.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This reduces the trusted computing base and interface in order to reduce the attack surface</a:t>
            </a: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a:p>
            <a:pPr algn="just">
              <a:lnSpc>
                <a:spcPct val="100000"/>
              </a:lnSpc>
            </a:pP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TRUSTVISOR</a:t>
            </a:r>
            <a:endParaRPr lang="en-IN" sz="1800" b="0" strike="noStrike" spc="-1">
              <a:solidFill>
                <a:srgbClr val="000000"/>
              </a:solidFill>
              <a:uFill>
                <a:solidFill>
                  <a:srgbClr val="FFFFFF"/>
                </a:solidFill>
              </a:uFill>
              <a:latin typeface="Arial"/>
            </a:endParaRPr>
          </a:p>
        </p:txBody>
      </p:sp>
      <p:sp>
        <p:nvSpPr>
          <p:cNvPr id="337" name="CustomShape 2"/>
          <p:cNvSpPr/>
          <p:nvPr/>
        </p:nvSpPr>
        <p:spPr>
          <a:xfrm>
            <a:off x="762120" y="1905120"/>
            <a:ext cx="7289280" cy="42667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It employs a two level mechanism to integrity measurement.</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First level mechanism employed is systems physical TPM</a:t>
            </a:r>
            <a:endParaRPr lang="en-IN" sz="1800" b="0" strike="noStrike" spc="-1" dirty="0">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dirty="0">
                <a:solidFill>
                  <a:srgbClr val="000000"/>
                </a:solidFill>
                <a:uFill>
                  <a:solidFill>
                    <a:srgbClr val="FFFFFF"/>
                  </a:solidFill>
                </a:uFill>
                <a:latin typeface="Tw Cen MT"/>
                <a:ea typeface="DejaVu Sans"/>
              </a:rPr>
              <a:t>Second level is implementation of Micro-TPM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Micro TPM executes as a part of the </a:t>
            </a:r>
            <a:r>
              <a:rPr lang="en-IN" sz="2400" b="0" strike="noStrike" spc="-1" dirty="0" err="1">
                <a:solidFill>
                  <a:srgbClr val="000000"/>
                </a:solidFill>
                <a:uFill>
                  <a:solidFill>
                    <a:srgbClr val="FFFFFF"/>
                  </a:solidFill>
                </a:uFill>
                <a:latin typeface="Tw Cen MT"/>
                <a:ea typeface="DejaVu Sans"/>
              </a:rPr>
              <a:t>TrustVisor</a:t>
            </a:r>
            <a:r>
              <a:rPr lang="en-IN" sz="2400" b="0" strike="noStrike" spc="-1" dirty="0">
                <a:solidFill>
                  <a:srgbClr val="000000"/>
                </a:solidFill>
                <a:uFill>
                  <a:solidFill>
                    <a:srgbClr val="FFFFFF"/>
                  </a:solidFill>
                </a:uFill>
                <a:latin typeface="Tw Cen MT"/>
                <a:ea typeface="DejaVu Sans"/>
              </a:rPr>
              <a:t>, thereby alleviating the adverse performance impact of frequent usage of DRTM </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a:solidFill>
                  <a:srgbClr val="000000"/>
                </a:solidFill>
                <a:uFill>
                  <a:solidFill>
                    <a:srgbClr val="FFFFFF"/>
                  </a:solidFill>
                </a:uFill>
                <a:latin typeface="Tw Cen MT"/>
                <a:ea typeface="DejaVu Sans"/>
              </a:rPr>
              <a:t>Commercial VMM as TCB may ruling out the possibility of formal verification with known techniques</a:t>
            </a:r>
            <a:endParaRPr lang="en-IN" sz="1800" b="0" strike="noStrike" spc="-1" dirty="0">
              <a:solidFill>
                <a:srgbClr val="000000"/>
              </a:solidFill>
              <a:uFill>
                <a:solidFill>
                  <a:srgbClr val="FFFFFF"/>
                </a:solidFill>
              </a:uFill>
              <a:latin typeface="Arial"/>
            </a:endParaRPr>
          </a:p>
          <a:p>
            <a:pPr marL="91440" indent="-90720" algn="just">
              <a:lnSpc>
                <a:spcPct val="100000"/>
              </a:lnSpc>
              <a:buClr>
                <a:srgbClr val="1CADE4"/>
              </a:buClr>
              <a:buFont typeface="Wingdings" charset="2"/>
              <a:buChar char=""/>
            </a:pPr>
            <a:r>
              <a:rPr lang="en-IN" sz="2400" b="0" strike="noStrike" spc="-1" dirty="0" err="1">
                <a:solidFill>
                  <a:srgbClr val="000000"/>
                </a:solidFill>
                <a:uFill>
                  <a:solidFill>
                    <a:srgbClr val="FFFFFF"/>
                  </a:solidFill>
                </a:uFill>
                <a:latin typeface="Tw Cen MT"/>
                <a:ea typeface="DejaVu Sans"/>
              </a:rPr>
              <a:t>TrustVisor</a:t>
            </a:r>
            <a:r>
              <a:rPr lang="en-IN" sz="2400" b="0" strike="noStrike" spc="-1" dirty="0">
                <a:solidFill>
                  <a:srgbClr val="000000"/>
                </a:solidFill>
                <a:uFill>
                  <a:solidFill>
                    <a:srgbClr val="FFFFFF"/>
                  </a:solidFill>
                </a:uFill>
                <a:latin typeface="Tw Cen MT"/>
                <a:ea typeface="DejaVu Sans"/>
              </a:rPr>
              <a:t> hypervisor provides set of libraries to develop a Piece of application logic that isolates the memory from host OS </a:t>
            </a:r>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CustomShape 1"/>
          <p:cNvSpPr/>
          <p:nvPr/>
        </p:nvSpPr>
        <p:spPr>
          <a:xfrm>
            <a:off x="723600" y="1149840"/>
            <a:ext cx="5914440" cy="62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900" b="0" strike="noStrike" cap="all" spc="94">
                <a:solidFill>
                  <a:srgbClr val="0D0D0D"/>
                </a:solidFill>
                <a:uFill>
                  <a:solidFill>
                    <a:srgbClr val="FFFFFF"/>
                  </a:solidFill>
                </a:uFill>
                <a:latin typeface="Tw Cen MT Condensed"/>
                <a:ea typeface="DejaVu Sans"/>
              </a:rPr>
              <a:t>Objective: Data Confidentiality</a:t>
            </a:r>
            <a:endParaRPr lang="en-IN" sz="1800" b="0" strike="noStrike" spc="-1">
              <a:solidFill>
                <a:srgbClr val="000000"/>
              </a:solidFill>
              <a:uFill>
                <a:solidFill>
                  <a:srgbClr val="FFFFFF"/>
                </a:solidFill>
              </a:uFill>
              <a:latin typeface="Arial"/>
            </a:endParaRPr>
          </a:p>
        </p:txBody>
      </p:sp>
      <p:sp>
        <p:nvSpPr>
          <p:cNvPr id="339"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90000"/>
              </a:lnSpc>
              <a:buClr>
                <a:srgbClr val="1CADE4"/>
              </a:buClr>
              <a:buFont typeface="Tw Cen MT"/>
              <a:buChar char=" "/>
            </a:pPr>
            <a:r>
              <a:rPr lang="en-IN" sz="2000" b="0" strike="noStrike" spc="-1">
                <a:solidFill>
                  <a:srgbClr val="000000"/>
                </a:solidFill>
                <a:uFill>
                  <a:solidFill>
                    <a:srgbClr val="FFFFFF"/>
                  </a:solidFill>
                </a:uFill>
                <a:latin typeface="Tw Cen MT"/>
                <a:ea typeface="DejaVu Sans"/>
              </a:rPr>
              <a:t>Security Sensitive code Blocks( PAL)</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Wingdings" charset="2"/>
              <a:buChar char=""/>
            </a:pPr>
            <a:r>
              <a:rPr lang="en-IN" sz="2000" b="0" strike="noStrike" spc="-1">
                <a:solidFill>
                  <a:srgbClr val="000000"/>
                </a:solidFill>
                <a:uFill>
                  <a:solidFill>
                    <a:srgbClr val="FFFFFF"/>
                  </a:solidFill>
                </a:uFill>
                <a:latin typeface="Tw Cen MT"/>
                <a:ea typeface="DejaVu Sans"/>
              </a:rPr>
              <a:t>TrustVisor has three execution modes</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a:p>
            <a:pPr marL="91440" indent="-90720">
              <a:lnSpc>
                <a:spcPct val="90000"/>
              </a:lnSpc>
            </a:pPr>
            <a:r>
              <a:rPr lang="en-IN" sz="2000" b="0" strike="noStrike" spc="-1">
                <a:solidFill>
                  <a:srgbClr val="000000"/>
                </a:solidFill>
                <a:uFill>
                  <a:solidFill>
                    <a:srgbClr val="FFFFFF"/>
                  </a:solidFill>
                </a:uFill>
                <a:latin typeface="Tw Cen MT"/>
                <a:ea typeface="DejaVu Sans"/>
              </a:rPr>
              <a:t>    a) Host mode		b) Legacy OS		c) Secure Guest 			    Mode			    Mode</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
        <p:nvSpPr>
          <p:cNvPr id="340" name="CustomShape 3"/>
          <p:cNvSpPr/>
          <p:nvPr/>
        </p:nvSpPr>
        <p:spPr>
          <a:xfrm>
            <a:off x="1295280" y="3505320"/>
            <a:ext cx="9140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1" name="CustomShape 4"/>
          <p:cNvSpPr/>
          <p:nvPr/>
        </p:nvSpPr>
        <p:spPr>
          <a:xfrm>
            <a:off x="1295280" y="4191120"/>
            <a:ext cx="11426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2" name="CustomShape 5"/>
          <p:cNvSpPr/>
          <p:nvPr/>
        </p:nvSpPr>
        <p:spPr>
          <a:xfrm>
            <a:off x="1295280" y="487692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3" name="CustomShape 6"/>
          <p:cNvSpPr/>
          <p:nvPr/>
        </p:nvSpPr>
        <p:spPr>
          <a:xfrm>
            <a:off x="3581280" y="3505320"/>
            <a:ext cx="914040" cy="60912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4" name="CustomShape 7"/>
          <p:cNvSpPr/>
          <p:nvPr/>
        </p:nvSpPr>
        <p:spPr>
          <a:xfrm>
            <a:off x="3581280" y="4191120"/>
            <a:ext cx="1142640" cy="60912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5" name="CustomShape 8"/>
          <p:cNvSpPr/>
          <p:nvPr/>
        </p:nvSpPr>
        <p:spPr>
          <a:xfrm>
            <a:off x="3581280" y="487692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6" name="CustomShape 9"/>
          <p:cNvSpPr/>
          <p:nvPr/>
        </p:nvSpPr>
        <p:spPr>
          <a:xfrm>
            <a:off x="6477120" y="4800600"/>
            <a:ext cx="1142640" cy="609120"/>
          </a:xfrm>
          <a:prstGeom prst="rect">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FFFFFF"/>
                </a:solidFill>
                <a:uFill>
                  <a:solidFill>
                    <a:srgbClr val="FFFFFF"/>
                  </a:solidFill>
                </a:uFill>
                <a:latin typeface="Arial"/>
                <a:ea typeface="DejaVu Sans"/>
              </a:rPr>
              <a:t>TrustVisor</a:t>
            </a:r>
            <a:endParaRPr lang="en-IN" sz="1800" b="0" strike="noStrike" spc="-1">
              <a:solidFill>
                <a:srgbClr val="000000"/>
              </a:solidFill>
              <a:uFill>
                <a:solidFill>
                  <a:srgbClr val="FFFFFF"/>
                </a:solidFill>
              </a:uFill>
              <a:latin typeface="Arial"/>
            </a:endParaRPr>
          </a:p>
        </p:txBody>
      </p:sp>
      <p:sp>
        <p:nvSpPr>
          <p:cNvPr id="347" name="CustomShape 10"/>
          <p:cNvSpPr/>
          <p:nvPr/>
        </p:nvSpPr>
        <p:spPr>
          <a:xfrm>
            <a:off x="6477120" y="4114800"/>
            <a:ext cx="1142640" cy="609120"/>
          </a:xfrm>
          <a:prstGeom prst="rect">
            <a:avLst/>
          </a:prstGeom>
          <a:solidFill>
            <a:schemeClr val="accent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400" b="0" strike="noStrike" spc="-1">
                <a:solidFill>
                  <a:srgbClr val="000000"/>
                </a:solidFill>
                <a:uFill>
                  <a:solidFill>
                    <a:srgbClr val="FFFFFF"/>
                  </a:solidFill>
                </a:uFill>
                <a:latin typeface="Arial"/>
                <a:ea typeface="DejaVu Sans"/>
              </a:rPr>
              <a:t>Untrusted Legacy OS</a:t>
            </a:r>
            <a:endParaRPr lang="en-IN" sz="1800" b="0" strike="noStrike" spc="-1">
              <a:solidFill>
                <a:srgbClr val="000000"/>
              </a:solidFill>
              <a:uFill>
                <a:solidFill>
                  <a:srgbClr val="FFFFFF"/>
                </a:solidFill>
              </a:uFill>
              <a:latin typeface="Arial"/>
            </a:endParaRPr>
          </a:p>
        </p:txBody>
      </p:sp>
      <p:sp>
        <p:nvSpPr>
          <p:cNvPr id="348" name="CustomShape 11"/>
          <p:cNvSpPr/>
          <p:nvPr/>
        </p:nvSpPr>
        <p:spPr>
          <a:xfrm>
            <a:off x="6477120" y="3429000"/>
            <a:ext cx="914040" cy="609120"/>
          </a:xfrm>
          <a:prstGeom prst="rect">
            <a:avLst/>
          </a:prstGeom>
          <a:solidFill>
            <a:schemeClr val="tx2"/>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800" b="0" strike="noStrike" spc="-1">
                <a:solidFill>
                  <a:srgbClr val="000000"/>
                </a:solidFill>
                <a:uFill>
                  <a:solidFill>
                    <a:srgbClr val="FFFFFF"/>
                  </a:solidFill>
                </a:uFill>
                <a:latin typeface="Arial"/>
                <a:ea typeface="DejaVu Sans"/>
              </a:rPr>
              <a:t>App</a:t>
            </a:r>
            <a:endParaRPr lang="en-IN" sz="1800" b="0" strike="noStrike" spc="-1">
              <a:solidFill>
                <a:srgbClr val="000000"/>
              </a:solidFill>
              <a:uFill>
                <a:solidFill>
                  <a:srgbClr val="FFFFFF"/>
                </a:solidFill>
              </a:uFill>
              <a:latin typeface="Arial"/>
            </a:endParaRPr>
          </a:p>
        </p:txBody>
      </p:sp>
      <p:sp>
        <p:nvSpPr>
          <p:cNvPr id="349" name="CustomShape 12"/>
          <p:cNvSpPr/>
          <p:nvPr/>
        </p:nvSpPr>
        <p:spPr>
          <a:xfrm>
            <a:off x="2057400" y="373392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
        <p:nvSpPr>
          <p:cNvPr id="350" name="CustomShape 13"/>
          <p:cNvSpPr/>
          <p:nvPr/>
        </p:nvSpPr>
        <p:spPr>
          <a:xfrm>
            <a:off x="4343400" y="373392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
        <p:nvSpPr>
          <p:cNvPr id="351" name="CustomShape 14"/>
          <p:cNvSpPr/>
          <p:nvPr/>
        </p:nvSpPr>
        <p:spPr>
          <a:xfrm>
            <a:off x="7238880" y="3657600"/>
            <a:ext cx="533160" cy="304560"/>
          </a:xfrm>
          <a:prstGeom prst="rect">
            <a:avLst/>
          </a:prstGeom>
          <a:solidFill>
            <a:schemeClr val="bg1"/>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1200" b="0" strike="noStrike" spc="-1">
                <a:solidFill>
                  <a:srgbClr val="000000"/>
                </a:solidFill>
                <a:uFill>
                  <a:solidFill>
                    <a:srgbClr val="FFFFFF"/>
                  </a:solidFill>
                </a:uFill>
                <a:latin typeface="Arial"/>
                <a:ea typeface="DejaVu Sans"/>
              </a:rPr>
              <a:t>PAL</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Objective : data integrity</a:t>
            </a:r>
            <a:endParaRPr lang="en-IN" sz="1800" b="0" strike="noStrike" spc="-1">
              <a:solidFill>
                <a:srgbClr val="000000"/>
              </a:solidFill>
              <a:uFill>
                <a:solidFill>
                  <a:srgbClr val="FFFFFF"/>
                </a:solidFill>
              </a:uFill>
              <a:latin typeface="Arial"/>
            </a:endParaRPr>
          </a:p>
        </p:txBody>
      </p:sp>
      <p:sp>
        <p:nvSpPr>
          <p:cNvPr id="353" name="CustomShape 2"/>
          <p:cNvSpPr/>
          <p:nvPr/>
        </p:nvSpPr>
        <p:spPr>
          <a:xfrm>
            <a:off x="768240" y="1917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just">
              <a:lnSpc>
                <a:spcPct val="100000"/>
              </a:lnSpc>
              <a:buClr>
                <a:srgbClr val="1CADE4"/>
              </a:buClr>
              <a:buFont typeface="Wingdings" charset="2"/>
              <a:buChar char=""/>
            </a:pPr>
            <a:r>
              <a:rPr lang="en-IN" sz="2600" b="1" strike="noStrike" spc="-1">
                <a:solidFill>
                  <a:srgbClr val="000000"/>
                </a:solidFill>
                <a:uFill>
                  <a:solidFill>
                    <a:srgbClr val="FFFFFF"/>
                  </a:solidFill>
                </a:uFill>
                <a:latin typeface="Tw Cen MT"/>
                <a:ea typeface="DejaVu Sans"/>
              </a:rPr>
              <a:t>Integrity Measurement Architecture</a:t>
            </a:r>
            <a:endParaRPr lang="en-IN" sz="1800" b="0" strike="noStrike" spc="-1">
              <a:solidFill>
                <a:srgbClr val="000000"/>
              </a:solidFill>
              <a:uFill>
                <a:solidFill>
                  <a:srgbClr val="FFFFFF"/>
                </a:solidFill>
              </a:uFill>
              <a:latin typeface="Arial"/>
            </a:endParaRPr>
          </a:p>
          <a:p>
            <a:pPr marL="265320" indent="-136440" algn="just">
              <a:lnSpc>
                <a:spcPct val="100000"/>
              </a:lnSpc>
            </a:pPr>
            <a:r>
              <a:rPr lang="en-IN" sz="1800" b="0" strike="noStrike" spc="-1">
                <a:solidFill>
                  <a:srgbClr val="000000"/>
                </a:solidFill>
                <a:uFill>
                  <a:solidFill>
                    <a:srgbClr val="FFFFFF"/>
                  </a:solidFill>
                </a:uFill>
                <a:latin typeface="Tw Cen MT"/>
                <a:ea typeface="DejaVu Sans"/>
              </a:rPr>
              <a:t>Developed by IBM to measure platform integrity</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 Data integrity can be verified by using TPM’s remote attestation mechanism</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 Customer request the platform integrity from the cloud provider</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The provider respond with integrity measure of the platform</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Consumer will send the IM to trusted third party to verify the integrity of the target platform</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 Third party verifies the IM with previous IM, if it matches then the platform is trusty. Otherwise, third sends false positive signals or response to the consumer.</a:t>
            </a:r>
            <a:endParaRPr lang="en-IN" sz="1800" b="0" strike="noStrike" spc="-1">
              <a:solidFill>
                <a:srgbClr val="000000"/>
              </a:solidFill>
              <a:uFill>
                <a:solidFill>
                  <a:srgbClr val="FFFFFF"/>
                </a:solidFill>
              </a:uFill>
              <a:latin typeface="Arial"/>
            </a:endParaRPr>
          </a:p>
          <a:p>
            <a:pPr marL="265320" lvl="1" indent="-136440" algn="just">
              <a:lnSpc>
                <a:spcPct val="100000"/>
              </a:lnSpc>
              <a:buClr>
                <a:srgbClr val="1CADE4"/>
              </a:buClr>
              <a:buFont typeface="Wingdings" charset="2"/>
              <a:buChar char=""/>
            </a:pPr>
            <a:r>
              <a:rPr lang="en-IN" sz="1800" b="0" strike="noStrike" spc="-1">
                <a:solidFill>
                  <a:srgbClr val="000000"/>
                </a:solidFill>
                <a:uFill>
                  <a:solidFill>
                    <a:srgbClr val="FFFFFF"/>
                  </a:solidFill>
                </a:uFill>
                <a:latin typeface="Tw Cen MT"/>
                <a:ea typeface="DejaVu Sans"/>
              </a:rPr>
              <a:t>Based on the trusted third party input, VM can be launch and execute.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85800" y="76212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Reduced trusted computing base</a:t>
            </a:r>
            <a:endParaRPr lang="en-IN" sz="1800" b="0" strike="noStrike" spc="-1">
              <a:solidFill>
                <a:srgbClr val="000000"/>
              </a:solidFill>
              <a:uFill>
                <a:solidFill>
                  <a:srgbClr val="FFFFFF"/>
                </a:solidFill>
              </a:uFill>
              <a:latin typeface="Arial"/>
            </a:endParaRPr>
          </a:p>
        </p:txBody>
      </p:sp>
      <p:pic>
        <p:nvPicPr>
          <p:cNvPr id="355" name="Picture 2"/>
          <p:cNvPicPr/>
          <p:nvPr/>
        </p:nvPicPr>
        <p:blipFill>
          <a:blip r:embed="rId3"/>
          <a:stretch/>
        </p:blipFill>
        <p:spPr>
          <a:xfrm>
            <a:off x="2438400" y="2743200"/>
            <a:ext cx="4075920" cy="2393280"/>
          </a:xfrm>
          <a:prstGeom prst="rect">
            <a:avLst/>
          </a:prstGeom>
          <a:ln w="9360">
            <a:noFill/>
          </a:ln>
        </p:spPr>
      </p:pic>
      <p:sp>
        <p:nvSpPr>
          <p:cNvPr id="356" name="CustomShape 2"/>
          <p:cNvSpPr/>
          <p:nvPr/>
        </p:nvSpPr>
        <p:spPr>
          <a:xfrm>
            <a:off x="2514600" y="4114800"/>
            <a:ext cx="3962160" cy="1599840"/>
          </a:xfrm>
          <a:prstGeom prst="rect">
            <a:avLst/>
          </a:prstGeom>
          <a:noFill/>
          <a:ln w="50760">
            <a:solidFill>
              <a:srgbClr val="FF0000"/>
            </a:solidFill>
            <a:miter/>
          </a:ln>
        </p:spPr>
        <p:style>
          <a:lnRef idx="0">
            <a:scrgbClr r="0" g="0" b="0"/>
          </a:lnRef>
          <a:fillRef idx="0">
            <a:scrgbClr r="0" g="0" b="0"/>
          </a:fillRef>
          <a:effectRef idx="0">
            <a:scrgbClr r="0" g="0" b="0"/>
          </a:effectRef>
          <a:fontRef idx="minor"/>
        </p:style>
      </p:sp>
      <p:sp>
        <p:nvSpPr>
          <p:cNvPr id="357" name="CustomShape 3"/>
          <p:cNvSpPr/>
          <p:nvPr/>
        </p:nvSpPr>
        <p:spPr>
          <a:xfrm>
            <a:off x="1295400" y="2362200"/>
            <a:ext cx="6252480" cy="3885840"/>
          </a:xfrm>
          <a:custGeom>
            <a:avLst/>
            <a:gdLst/>
            <a:ahLst/>
            <a:cxnLst/>
            <a:rect l="l" t="t" r="r" b="b"/>
            <a:pathLst>
              <a:path w="6709719" h="3842951">
                <a:moveTo>
                  <a:pt x="1482811" y="0"/>
                </a:moveTo>
                <a:lnTo>
                  <a:pt x="0" y="0"/>
                </a:lnTo>
                <a:lnTo>
                  <a:pt x="24713" y="3793524"/>
                </a:lnTo>
                <a:lnTo>
                  <a:pt x="6697362" y="3842951"/>
                </a:lnTo>
                <a:lnTo>
                  <a:pt x="6709719" y="1680519"/>
                </a:lnTo>
                <a:lnTo>
                  <a:pt x="3472249" y="1680519"/>
                </a:lnTo>
                <a:lnTo>
                  <a:pt x="3447535" y="24714"/>
                </a:lnTo>
                <a:lnTo>
                  <a:pt x="3459892" y="0"/>
                </a:lnTo>
                <a:lnTo>
                  <a:pt x="1482811" y="0"/>
                </a:lnTo>
                <a:close/>
              </a:path>
            </a:pathLst>
          </a:custGeom>
          <a:noFill/>
          <a:ln w="50760">
            <a:solidFill>
              <a:schemeClr val="hlink"/>
            </a:solidFill>
            <a:round/>
          </a:ln>
        </p:spPr>
        <p:style>
          <a:lnRef idx="0">
            <a:scrgbClr r="0" g="0" b="0"/>
          </a:lnRef>
          <a:fillRef idx="0">
            <a:scrgbClr r="0" g="0" b="0"/>
          </a:fillRef>
          <a:effectRef idx="0">
            <a:scrgbClr r="0" g="0" b="0"/>
          </a:effectRef>
          <a:fontRef idx="minor"/>
        </p:style>
      </p:sp>
      <p:sp>
        <p:nvSpPr>
          <p:cNvPr id="358" name="CustomShape 4"/>
          <p:cNvSpPr/>
          <p:nvPr/>
        </p:nvSpPr>
        <p:spPr>
          <a:xfrm>
            <a:off x="3429000" y="5029200"/>
            <a:ext cx="2208960" cy="455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FF0000"/>
                </a:solidFill>
                <a:uFill>
                  <a:solidFill>
                    <a:srgbClr val="FFFFFF"/>
                  </a:solidFill>
                </a:uFill>
                <a:latin typeface="Arial"/>
                <a:ea typeface="黑体"/>
              </a:rPr>
              <a:t>Smaller TCB</a:t>
            </a:r>
            <a:endParaRPr lang="en-IN" sz="1800" b="0" strike="noStrike" spc="-1" dirty="0">
              <a:solidFill>
                <a:srgbClr val="000000"/>
              </a:solidFill>
              <a:uFill>
                <a:solidFill>
                  <a:srgbClr val="FFFFFF"/>
                </a:solidFill>
              </a:uFill>
              <a:latin typeface="Arial"/>
            </a:endParaRPr>
          </a:p>
        </p:txBody>
      </p:sp>
      <p:sp>
        <p:nvSpPr>
          <p:cNvPr id="359" name="CustomShape 5"/>
          <p:cNvSpPr/>
          <p:nvPr/>
        </p:nvSpPr>
        <p:spPr>
          <a:xfrm>
            <a:off x="1295400" y="5638800"/>
            <a:ext cx="22089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0" strike="noStrike" spc="-1" dirty="0">
                <a:solidFill>
                  <a:srgbClr val="0000FF"/>
                </a:solidFill>
                <a:uFill>
                  <a:solidFill>
                    <a:srgbClr val="FFFFFF"/>
                  </a:solidFill>
                </a:uFill>
                <a:latin typeface="Arial"/>
                <a:ea typeface="黑体"/>
              </a:rPr>
              <a:t>Actual TCB</a:t>
            </a:r>
            <a:endParaRPr lang="en-IN" sz="1800" b="0" strike="noStrike" spc="-1" dirty="0">
              <a:solidFill>
                <a:srgbClr val="000000"/>
              </a:solidFill>
              <a:uFill>
                <a:solidFill>
                  <a:srgbClr val="FFFFFF"/>
                </a:solidFill>
              </a:uFill>
              <a:latin typeface="Arial"/>
            </a:endParaRPr>
          </a:p>
        </p:txBody>
      </p:sp>
      <p:sp>
        <p:nvSpPr>
          <p:cNvPr id="360" name="CustomShape 6"/>
          <p:cNvSpPr/>
          <p:nvPr/>
        </p:nvSpPr>
        <p:spPr>
          <a:xfrm>
            <a:off x="506520" y="6111720"/>
            <a:ext cx="8181000" cy="6386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ransition>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Objective: Minimal TPM operations</a:t>
            </a:r>
            <a:endParaRPr lang="en-IN" sz="1800" b="0" strike="noStrike" spc="-1">
              <a:solidFill>
                <a:srgbClr val="000000"/>
              </a:solidFill>
              <a:uFill>
                <a:solidFill>
                  <a:srgbClr val="FFFFFF"/>
                </a:solidFill>
              </a:uFill>
              <a:latin typeface="Arial"/>
            </a:endParaRPr>
          </a:p>
        </p:txBody>
      </p:sp>
      <p:sp>
        <p:nvSpPr>
          <p:cNvPr id="362" name="CustomShape 2"/>
          <p:cNvSpPr/>
          <p:nvPr/>
        </p:nvSpPr>
        <p:spPr>
          <a:xfrm>
            <a:off x="609600" y="19812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buFont typeface="Wingdings" pitchFamily="2" charset="2"/>
              <a:buChar char="Ø"/>
            </a:pPr>
            <a:r>
              <a:rPr lang="en-IN" sz="2400" b="0" strike="noStrike" spc="-1" dirty="0">
                <a:solidFill>
                  <a:srgbClr val="000000"/>
                </a:solidFill>
                <a:uFill>
                  <a:solidFill>
                    <a:srgbClr val="FFFFFF"/>
                  </a:solidFill>
                </a:uFill>
                <a:latin typeface="Tw Cen MT" pitchFamily="34" charset="0"/>
              </a:rPr>
              <a:t>Micro-TPM</a:t>
            </a:r>
          </a:p>
          <a:p>
            <a:endParaRPr lang="en-US" sz="2400" spc="-1" dirty="0">
              <a:solidFill>
                <a:srgbClr val="000000"/>
              </a:solidFill>
              <a:uFill>
                <a:solidFill>
                  <a:srgbClr val="FFFFFF"/>
                </a:solidFill>
              </a:uFill>
              <a:latin typeface="Tw Cen MT" pitchFamily="34" charset="0"/>
            </a:endParaRPr>
          </a:p>
          <a:p>
            <a:r>
              <a:rPr lang="en-US" sz="2400" spc="-1" dirty="0">
                <a:solidFill>
                  <a:srgbClr val="000000"/>
                </a:solidFill>
                <a:uFill>
                  <a:solidFill>
                    <a:srgbClr val="FFFFFF"/>
                  </a:solidFill>
                </a:uFill>
                <a:latin typeface="Tw Cen MT" pitchFamily="34" charset="0"/>
              </a:rPr>
              <a:t>The software µTPM interface that TrustVisor exposes to PALs includes the following TPM-like functions: </a:t>
            </a:r>
          </a:p>
          <a:p>
            <a:pPr marL="342900" indent="-342900">
              <a:buAutoNum type="arabicPeriod"/>
            </a:pPr>
            <a:r>
              <a:rPr lang="en-US" sz="2400" spc="-1" dirty="0" err="1">
                <a:solidFill>
                  <a:srgbClr val="000000"/>
                </a:solidFill>
                <a:uFill>
                  <a:solidFill>
                    <a:srgbClr val="FFFFFF"/>
                  </a:solidFill>
                </a:uFill>
                <a:latin typeface="Tw Cen MT" pitchFamily="34" charset="0"/>
              </a:rPr>
              <a:t>HV_Extend</a:t>
            </a:r>
            <a:r>
              <a:rPr lang="en-US" sz="2400" spc="-1" dirty="0">
                <a:solidFill>
                  <a:srgbClr val="000000"/>
                </a:solidFill>
                <a:uFill>
                  <a:solidFill>
                    <a:srgbClr val="FFFFFF"/>
                  </a:solidFill>
                </a:uFill>
                <a:latin typeface="Tw Cen MT" pitchFamily="34" charset="0"/>
              </a:rPr>
              <a:t> for measuring code and data, </a:t>
            </a:r>
          </a:p>
          <a:p>
            <a:pPr marL="342900" indent="-342900">
              <a:buAutoNum type="arabicPeriod"/>
            </a:pPr>
            <a:r>
              <a:rPr lang="en-US" sz="2400" spc="-1" dirty="0" err="1">
                <a:solidFill>
                  <a:srgbClr val="000000"/>
                </a:solidFill>
                <a:uFill>
                  <a:solidFill>
                    <a:srgbClr val="FFFFFF"/>
                  </a:solidFill>
                </a:uFill>
                <a:latin typeface="Tw Cen MT" pitchFamily="34" charset="0"/>
              </a:rPr>
              <a:t>HV_GetRand</a:t>
            </a:r>
            <a:r>
              <a:rPr lang="en-US" sz="2400" spc="-1" dirty="0">
                <a:solidFill>
                  <a:srgbClr val="000000"/>
                </a:solidFill>
                <a:uFill>
                  <a:solidFill>
                    <a:srgbClr val="FFFFFF"/>
                  </a:solidFill>
                </a:uFill>
                <a:latin typeface="Tw Cen MT" pitchFamily="34" charset="0"/>
              </a:rPr>
              <a:t> for obtaining random bytes, </a:t>
            </a:r>
          </a:p>
          <a:p>
            <a:pPr marL="342900" indent="-342900">
              <a:buAutoNum type="arabicPeriod"/>
            </a:pPr>
            <a:r>
              <a:rPr lang="en-US" sz="2400" spc="-1" dirty="0">
                <a:solidFill>
                  <a:srgbClr val="000000"/>
                </a:solidFill>
                <a:uFill>
                  <a:solidFill>
                    <a:srgbClr val="FFFFFF"/>
                  </a:solidFill>
                </a:uFill>
                <a:latin typeface="Tw Cen MT" pitchFamily="34" charset="0"/>
              </a:rPr>
              <a:t>HV Seal and HV Unseal for sealing and unsealing data based on measurements, and </a:t>
            </a:r>
          </a:p>
          <a:p>
            <a:pPr marL="342900" indent="-342900">
              <a:buAutoNum type="arabicPeriod"/>
            </a:pPr>
            <a:r>
              <a:rPr lang="en-US" sz="2400" spc="-1" dirty="0" err="1">
                <a:solidFill>
                  <a:srgbClr val="000000"/>
                </a:solidFill>
                <a:uFill>
                  <a:solidFill>
                    <a:srgbClr val="FFFFFF"/>
                  </a:solidFill>
                </a:uFill>
                <a:latin typeface="Tw Cen MT" pitchFamily="34" charset="0"/>
              </a:rPr>
              <a:t>HV_Quote</a:t>
            </a:r>
            <a:r>
              <a:rPr lang="en-US" sz="2400" spc="-1" dirty="0">
                <a:solidFill>
                  <a:srgbClr val="000000"/>
                </a:solidFill>
                <a:uFill>
                  <a:solidFill>
                    <a:srgbClr val="FFFFFF"/>
                  </a:solidFill>
                </a:uFill>
                <a:latin typeface="Tw Cen MT" pitchFamily="34" charset="0"/>
              </a:rPr>
              <a:t> to attest to measurements in µPCR</a:t>
            </a:r>
            <a:endParaRPr lang="en-IN" sz="2400" b="0" strike="noStrike" spc="-1" dirty="0">
              <a:solidFill>
                <a:srgbClr val="000000"/>
              </a:solidFill>
              <a:uFill>
                <a:solidFill>
                  <a:srgbClr val="FFFFFF"/>
                </a:solidFill>
              </a:uFill>
              <a:latin typeface="Tw Cen MT" pitchFamily="34" charset="0"/>
            </a:endParaRPr>
          </a:p>
          <a:p>
            <a:endParaRPr lang="en-IN"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762120" y="838080"/>
            <a:ext cx="7289280" cy="709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2400" b="0" strike="noStrike" cap="all" spc="94">
                <a:solidFill>
                  <a:srgbClr val="0D0D0D"/>
                </a:solidFill>
                <a:uFill>
                  <a:solidFill>
                    <a:srgbClr val="FFFFFF"/>
                  </a:solidFill>
                </a:uFill>
                <a:latin typeface="Tw Cen MT Condensed"/>
                <a:ea typeface="DejaVu Sans"/>
              </a:rPr>
              <a:t>Objective: verifiable trusted computing base- remote attestation</a:t>
            </a:r>
            <a:endParaRPr lang="en-IN" sz="1800" b="0" strike="noStrike" spc="-1">
              <a:solidFill>
                <a:srgbClr val="000000"/>
              </a:solidFill>
              <a:uFill>
                <a:solidFill>
                  <a:srgbClr val="FFFFFF"/>
                </a:solidFill>
              </a:uFill>
              <a:latin typeface="Arial"/>
            </a:endParaRPr>
          </a:p>
        </p:txBody>
      </p:sp>
      <p:sp>
        <p:nvSpPr>
          <p:cNvPr id="364"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sp>
      <p:pic>
        <p:nvPicPr>
          <p:cNvPr id="1027" name="Picture 3"/>
          <p:cNvPicPr>
            <a:picLocks noChangeAspect="1" noChangeArrowheads="1"/>
          </p:cNvPicPr>
          <p:nvPr/>
        </p:nvPicPr>
        <p:blipFill>
          <a:blip r:embed="rId2"/>
          <a:srcRect/>
          <a:stretch>
            <a:fillRect/>
          </a:stretch>
        </p:blipFill>
        <p:spPr bwMode="auto">
          <a:xfrm>
            <a:off x="914400" y="1524000"/>
            <a:ext cx="7248525" cy="4924425"/>
          </a:xfrm>
          <a:prstGeom prst="rect">
            <a:avLst/>
          </a:prstGeom>
          <a:noFill/>
          <a:ln w="9525">
            <a:noFill/>
            <a:miter lim="800000"/>
            <a:headEnd/>
            <a:tailEnd/>
          </a:ln>
          <a:effec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Secure VM launch </a:t>
            </a:r>
            <a:endParaRPr lang="en-IN" sz="1800" b="0" strike="noStrike" spc="-1">
              <a:solidFill>
                <a:srgbClr val="000000"/>
              </a:solidFill>
              <a:uFill>
                <a:solidFill>
                  <a:srgbClr val="FFFFFF"/>
                </a:solidFill>
              </a:uFill>
              <a:latin typeface="Arial"/>
            </a:endParaRPr>
          </a:p>
        </p:txBody>
      </p:sp>
      <p:sp>
        <p:nvSpPr>
          <p:cNvPr id="366" name="CustomShape 2"/>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C2A47794-348C-4EF1-B793-35440D8618B9}" type="slidenum">
              <a:rPr lang="en-IN" sz="1000" b="0" strike="noStrike" spc="-1">
                <a:solidFill>
                  <a:srgbClr val="0D0D0D"/>
                </a:solidFill>
                <a:uFill>
                  <a:solidFill>
                    <a:srgbClr val="FFFFFF"/>
                  </a:solidFill>
                </a:uFill>
                <a:latin typeface="Tw Cen MT Condensed"/>
                <a:ea typeface="DejaVu Sans"/>
              </a:rPr>
              <a:pPr>
                <a:lnSpc>
                  <a:spcPct val="100000"/>
                </a:lnSpc>
              </a:pPr>
              <a:t>38</a:t>
            </a:fld>
            <a:endParaRPr lang="en-IN" sz="1800" b="0" strike="noStrike" spc="-1">
              <a:solidFill>
                <a:srgbClr val="000000"/>
              </a:solidFill>
              <a:uFill>
                <a:solidFill>
                  <a:srgbClr val="FFFFFF"/>
                </a:solidFill>
              </a:uFill>
              <a:latin typeface="Arial"/>
            </a:endParaRPr>
          </a:p>
        </p:txBody>
      </p:sp>
      <p:sp>
        <p:nvSpPr>
          <p:cNvPr id="367" name="CustomShape 3"/>
          <p:cNvSpPr/>
          <p:nvPr/>
        </p:nvSpPr>
        <p:spPr>
          <a:xfrm>
            <a:off x="2563200" y="2984040"/>
            <a:ext cx="4446720" cy="2654280"/>
          </a:xfrm>
          <a:custGeom>
            <a:avLst/>
            <a:gdLst/>
            <a:ahLst/>
            <a:cxnLst/>
            <a:rect l="l" t="t" r="r" b="b"/>
            <a:pathLst>
              <a:path w="7645400" h="4114800">
                <a:moveTo>
                  <a:pt x="0" y="889000"/>
                </a:moveTo>
                <a:lnTo>
                  <a:pt x="5054600" y="0"/>
                </a:lnTo>
                <a:lnTo>
                  <a:pt x="7645400" y="1143000"/>
                </a:lnTo>
                <a:lnTo>
                  <a:pt x="7239000" y="3251200"/>
                </a:lnTo>
                <a:lnTo>
                  <a:pt x="4826000" y="4114800"/>
                </a:lnTo>
                <a:lnTo>
                  <a:pt x="3479800" y="3124200"/>
                </a:lnTo>
                <a:lnTo>
                  <a:pt x="1244600" y="3835400"/>
                </a:lnTo>
                <a:lnTo>
                  <a:pt x="152400" y="2590800"/>
                </a:lnTo>
                <a:lnTo>
                  <a:pt x="0" y="889000"/>
                </a:lnTo>
                <a:close/>
              </a:path>
            </a:pathLst>
          </a:custGeom>
          <a:ln>
            <a:solidFill>
              <a:srgbClr val="BE4B48"/>
            </a:solidFill>
            <a:round/>
          </a:ln>
          <a:effectLst>
            <a:outerShdw blurRad="50800" dist="12700" dir="5400000" algn="ctr" rotWithShape="0">
              <a:srgbClr val="000000">
                <a:alpha val="50000"/>
              </a:srgbClr>
            </a:outerShdw>
          </a:effectLst>
        </p:spPr>
        <p:style>
          <a:lnRef idx="1">
            <a:schemeClr val="accent2"/>
          </a:lnRef>
          <a:fillRef idx="3">
            <a:schemeClr val="accent2"/>
          </a:fillRef>
          <a:effectRef idx="2">
            <a:schemeClr val="accent2"/>
          </a:effectRef>
          <a:fontRef idx="minor"/>
        </p:style>
      </p:sp>
      <p:pic>
        <p:nvPicPr>
          <p:cNvPr id="368" name="Picture 32"/>
          <p:cNvPicPr/>
          <p:nvPr/>
        </p:nvPicPr>
        <p:blipFill>
          <a:blip r:embed="rId3"/>
          <a:stretch/>
        </p:blipFill>
        <p:spPr>
          <a:xfrm>
            <a:off x="5193000" y="3414960"/>
            <a:ext cx="486720" cy="1124640"/>
          </a:xfrm>
          <a:prstGeom prst="rect">
            <a:avLst/>
          </a:prstGeom>
          <a:ln w="9360">
            <a:noFill/>
          </a:ln>
        </p:spPr>
      </p:pic>
      <p:pic>
        <p:nvPicPr>
          <p:cNvPr id="369" name="Picture 32"/>
          <p:cNvPicPr/>
          <p:nvPr/>
        </p:nvPicPr>
        <p:blipFill>
          <a:blip r:embed="rId3"/>
          <a:stretch/>
        </p:blipFill>
        <p:spPr>
          <a:xfrm>
            <a:off x="4949280" y="3466440"/>
            <a:ext cx="486720" cy="1124640"/>
          </a:xfrm>
          <a:prstGeom prst="rect">
            <a:avLst/>
          </a:prstGeom>
          <a:ln w="9360">
            <a:noFill/>
          </a:ln>
        </p:spPr>
      </p:pic>
      <p:pic>
        <p:nvPicPr>
          <p:cNvPr id="370" name="Picture 32"/>
          <p:cNvPicPr/>
          <p:nvPr/>
        </p:nvPicPr>
        <p:blipFill>
          <a:blip r:embed="rId3"/>
          <a:stretch/>
        </p:blipFill>
        <p:spPr>
          <a:xfrm>
            <a:off x="4690800" y="3522960"/>
            <a:ext cx="486720" cy="1124640"/>
          </a:xfrm>
          <a:prstGeom prst="rect">
            <a:avLst/>
          </a:prstGeom>
          <a:ln w="9360">
            <a:noFill/>
          </a:ln>
        </p:spPr>
      </p:pic>
      <p:pic>
        <p:nvPicPr>
          <p:cNvPr id="371" name="Picture 32"/>
          <p:cNvPicPr/>
          <p:nvPr/>
        </p:nvPicPr>
        <p:blipFill>
          <a:blip r:embed="rId3"/>
          <a:stretch/>
        </p:blipFill>
        <p:spPr>
          <a:xfrm>
            <a:off x="4446720" y="3574800"/>
            <a:ext cx="486720" cy="1124640"/>
          </a:xfrm>
          <a:prstGeom prst="rect">
            <a:avLst/>
          </a:prstGeom>
          <a:ln w="9360">
            <a:noFill/>
          </a:ln>
        </p:spPr>
      </p:pic>
      <p:pic>
        <p:nvPicPr>
          <p:cNvPr id="372" name="Picture 32"/>
          <p:cNvPicPr/>
          <p:nvPr/>
        </p:nvPicPr>
        <p:blipFill>
          <a:blip r:embed="rId3"/>
          <a:stretch/>
        </p:blipFill>
        <p:spPr>
          <a:xfrm>
            <a:off x="5547600" y="3660840"/>
            <a:ext cx="486720" cy="1124640"/>
          </a:xfrm>
          <a:prstGeom prst="rect">
            <a:avLst/>
          </a:prstGeom>
          <a:ln w="9360">
            <a:noFill/>
          </a:ln>
        </p:spPr>
      </p:pic>
      <p:pic>
        <p:nvPicPr>
          <p:cNvPr id="373" name="Picture 32"/>
          <p:cNvPicPr/>
          <p:nvPr/>
        </p:nvPicPr>
        <p:blipFill>
          <a:blip r:embed="rId3"/>
          <a:stretch/>
        </p:blipFill>
        <p:spPr>
          <a:xfrm>
            <a:off x="5303880" y="3712680"/>
            <a:ext cx="486720" cy="1124640"/>
          </a:xfrm>
          <a:prstGeom prst="rect">
            <a:avLst/>
          </a:prstGeom>
          <a:ln w="9360">
            <a:noFill/>
          </a:ln>
        </p:spPr>
      </p:pic>
      <p:pic>
        <p:nvPicPr>
          <p:cNvPr id="374" name="Picture 32"/>
          <p:cNvPicPr/>
          <p:nvPr/>
        </p:nvPicPr>
        <p:blipFill>
          <a:blip r:embed="rId3"/>
          <a:stretch/>
        </p:blipFill>
        <p:spPr>
          <a:xfrm>
            <a:off x="5045400" y="3769200"/>
            <a:ext cx="486720" cy="1124640"/>
          </a:xfrm>
          <a:prstGeom prst="rect">
            <a:avLst/>
          </a:prstGeom>
          <a:ln w="9360">
            <a:noFill/>
          </a:ln>
        </p:spPr>
      </p:pic>
      <p:pic>
        <p:nvPicPr>
          <p:cNvPr id="375" name="Picture 32"/>
          <p:cNvPicPr/>
          <p:nvPr/>
        </p:nvPicPr>
        <p:blipFill>
          <a:blip r:embed="rId3"/>
          <a:stretch/>
        </p:blipFill>
        <p:spPr>
          <a:xfrm>
            <a:off x="4801320" y="3820680"/>
            <a:ext cx="486720" cy="1124640"/>
          </a:xfrm>
          <a:prstGeom prst="rect">
            <a:avLst/>
          </a:prstGeom>
          <a:ln w="9360">
            <a:noFill/>
          </a:ln>
        </p:spPr>
      </p:pic>
      <p:pic>
        <p:nvPicPr>
          <p:cNvPr id="376" name="Picture 32"/>
          <p:cNvPicPr/>
          <p:nvPr/>
        </p:nvPicPr>
        <p:blipFill>
          <a:blip r:embed="rId3"/>
          <a:stretch/>
        </p:blipFill>
        <p:spPr>
          <a:xfrm>
            <a:off x="5946480" y="3919680"/>
            <a:ext cx="486720" cy="1124640"/>
          </a:xfrm>
          <a:prstGeom prst="rect">
            <a:avLst/>
          </a:prstGeom>
          <a:ln w="9360">
            <a:noFill/>
          </a:ln>
        </p:spPr>
      </p:pic>
      <p:pic>
        <p:nvPicPr>
          <p:cNvPr id="377" name="Picture 32"/>
          <p:cNvPicPr/>
          <p:nvPr/>
        </p:nvPicPr>
        <p:blipFill>
          <a:blip r:embed="rId3"/>
          <a:stretch/>
        </p:blipFill>
        <p:spPr>
          <a:xfrm>
            <a:off x="5702760" y="3971160"/>
            <a:ext cx="486720" cy="1124640"/>
          </a:xfrm>
          <a:prstGeom prst="rect">
            <a:avLst/>
          </a:prstGeom>
          <a:ln w="9360">
            <a:noFill/>
          </a:ln>
        </p:spPr>
      </p:pic>
      <p:pic>
        <p:nvPicPr>
          <p:cNvPr id="378" name="Picture 32"/>
          <p:cNvPicPr/>
          <p:nvPr/>
        </p:nvPicPr>
        <p:blipFill>
          <a:blip r:embed="rId3"/>
          <a:stretch/>
        </p:blipFill>
        <p:spPr>
          <a:xfrm>
            <a:off x="5444280" y="4027680"/>
            <a:ext cx="486720" cy="1124640"/>
          </a:xfrm>
          <a:prstGeom prst="rect">
            <a:avLst/>
          </a:prstGeom>
          <a:ln w="9360">
            <a:noFill/>
          </a:ln>
        </p:spPr>
      </p:pic>
      <p:pic>
        <p:nvPicPr>
          <p:cNvPr id="379" name="Picture 32"/>
          <p:cNvPicPr/>
          <p:nvPr/>
        </p:nvPicPr>
        <p:blipFill>
          <a:blip r:embed="rId3"/>
          <a:stretch/>
        </p:blipFill>
        <p:spPr>
          <a:xfrm>
            <a:off x="5200560" y="4079520"/>
            <a:ext cx="486720" cy="1124640"/>
          </a:xfrm>
          <a:prstGeom prst="rect">
            <a:avLst/>
          </a:prstGeom>
          <a:ln w="9360">
            <a:noFill/>
          </a:ln>
        </p:spPr>
      </p:pic>
      <p:pic>
        <p:nvPicPr>
          <p:cNvPr id="380" name="Picture 32"/>
          <p:cNvPicPr/>
          <p:nvPr/>
        </p:nvPicPr>
        <p:blipFill>
          <a:blip r:embed="rId3"/>
          <a:stretch/>
        </p:blipFill>
        <p:spPr>
          <a:xfrm>
            <a:off x="3331440" y="3911760"/>
            <a:ext cx="486720" cy="1124640"/>
          </a:xfrm>
          <a:prstGeom prst="rect">
            <a:avLst/>
          </a:prstGeom>
          <a:ln w="9360">
            <a:noFill/>
          </a:ln>
        </p:spPr>
      </p:pic>
      <p:pic>
        <p:nvPicPr>
          <p:cNvPr id="381" name="Picture 32"/>
          <p:cNvPicPr/>
          <p:nvPr/>
        </p:nvPicPr>
        <p:blipFill>
          <a:blip r:embed="rId3"/>
          <a:stretch/>
        </p:blipFill>
        <p:spPr>
          <a:xfrm>
            <a:off x="3087720" y="3963600"/>
            <a:ext cx="486720" cy="1124640"/>
          </a:xfrm>
          <a:prstGeom prst="rect">
            <a:avLst/>
          </a:prstGeom>
          <a:ln w="9360">
            <a:noFill/>
          </a:ln>
        </p:spPr>
      </p:pic>
      <p:sp>
        <p:nvSpPr>
          <p:cNvPr id="382" name="CustomShape 4"/>
          <p:cNvSpPr/>
          <p:nvPr/>
        </p:nvSpPr>
        <p:spPr>
          <a:xfrm>
            <a:off x="4262040" y="3294360"/>
            <a:ext cx="2422440" cy="1981800"/>
          </a:xfrm>
          <a:custGeom>
            <a:avLst/>
            <a:gdLst/>
            <a:ahLst/>
            <a:cxnLst/>
            <a:rect l="l" t="t" r="r" b="b"/>
            <a:pathLst>
              <a:path w="4165600" h="2921000">
                <a:moveTo>
                  <a:pt x="0" y="355600"/>
                </a:moveTo>
                <a:lnTo>
                  <a:pt x="2006600" y="0"/>
                </a:lnTo>
                <a:lnTo>
                  <a:pt x="4165600" y="1041400"/>
                </a:lnTo>
                <a:lnTo>
                  <a:pt x="3962400" y="2336800"/>
                </a:lnTo>
                <a:lnTo>
                  <a:pt x="2032000" y="2921000"/>
                </a:lnTo>
                <a:lnTo>
                  <a:pt x="177800" y="1473200"/>
                </a:lnTo>
                <a:lnTo>
                  <a:pt x="76200" y="330200"/>
                </a:lnTo>
              </a:path>
            </a:pathLst>
          </a:custGeom>
          <a:noFill/>
          <a:ln w="6480">
            <a:solidFill>
              <a:schemeClr val="tx1"/>
            </a:solidFill>
            <a:custDash>
              <a:ds d="900000" sp="1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3" name="CustomShape 5"/>
          <p:cNvSpPr/>
          <p:nvPr/>
        </p:nvSpPr>
        <p:spPr>
          <a:xfrm>
            <a:off x="2932560" y="3794040"/>
            <a:ext cx="1107360" cy="1309320"/>
          </a:xfrm>
          <a:custGeom>
            <a:avLst/>
            <a:gdLst/>
            <a:ahLst/>
            <a:cxnLst/>
            <a:rect l="l" t="t" r="r" b="b"/>
            <a:pathLst>
              <a:path w="1905000" h="1930400">
                <a:moveTo>
                  <a:pt x="76200" y="203200"/>
                </a:moveTo>
                <a:lnTo>
                  <a:pt x="1016000" y="0"/>
                </a:lnTo>
                <a:lnTo>
                  <a:pt x="1905000" y="279400"/>
                </a:lnTo>
                <a:lnTo>
                  <a:pt x="1701800" y="1574800"/>
                </a:lnTo>
                <a:lnTo>
                  <a:pt x="660400" y="1930400"/>
                </a:lnTo>
                <a:lnTo>
                  <a:pt x="76200" y="1219200"/>
                </a:lnTo>
                <a:lnTo>
                  <a:pt x="0" y="152400"/>
                </a:lnTo>
              </a:path>
            </a:pathLst>
          </a:custGeom>
          <a:noFill/>
          <a:ln w="6480">
            <a:solidFill>
              <a:schemeClr val="tx1"/>
            </a:solidFill>
            <a:custDash>
              <a:ds d="900000" sp="100000"/>
            </a:custDash>
            <a:round/>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4" name="CustomShape 6"/>
          <p:cNvSpPr/>
          <p:nvPr/>
        </p:nvSpPr>
        <p:spPr>
          <a:xfrm>
            <a:off x="2971800" y="2220480"/>
            <a:ext cx="3377880" cy="773640"/>
          </a:xfrm>
          <a:prstGeom prst="rect">
            <a:avLst/>
          </a:prstGeom>
          <a:noFill/>
          <a:ln>
            <a:noFill/>
          </a:ln>
        </p:spPr>
        <p:style>
          <a:lnRef idx="0">
            <a:scrgbClr r="0" g="0" b="0"/>
          </a:lnRef>
          <a:fillRef idx="0">
            <a:scrgbClr r="0" g="0" b="0"/>
          </a:fillRef>
          <a:effectRef idx="0">
            <a:scrgbClr r="0" g="0" b="0"/>
          </a:effectRef>
          <a:fontRef idx="minor"/>
        </p:style>
        <p:txBody>
          <a:bodyPr wrap="none" lIns="0" tIns="187920" rIns="0" bIns="187920"/>
          <a:lstStyle/>
          <a:p>
            <a:pPr marL="1321200" indent="-636480">
              <a:lnSpc>
                <a:spcPct val="100000"/>
              </a:lnSpc>
            </a:pPr>
            <a:r>
              <a:rPr lang="en-IN" sz="2400" b="1" strike="noStrike" spc="-1">
                <a:solidFill>
                  <a:srgbClr val="000000"/>
                </a:solidFill>
                <a:uFill>
                  <a:solidFill>
                    <a:srgbClr val="FFFFFF"/>
                  </a:solidFill>
                </a:uFill>
                <a:latin typeface="Calisto MT"/>
                <a:ea typeface="DejaVu Sans"/>
              </a:rPr>
              <a:t>Service Provider</a:t>
            </a:r>
            <a:endParaRPr lang="en-IN" sz="1800" b="0" strike="noStrike" spc="-1">
              <a:solidFill>
                <a:srgbClr val="000000"/>
              </a:solidFill>
              <a:uFill>
                <a:solidFill>
                  <a:srgbClr val="FFFFFF"/>
                </a:solidFill>
              </a:uFill>
              <a:latin typeface="Arial"/>
            </a:endParaRPr>
          </a:p>
        </p:txBody>
      </p:sp>
      <p:sp>
        <p:nvSpPr>
          <p:cNvPr id="385" name="CustomShape 7"/>
          <p:cNvSpPr/>
          <p:nvPr/>
        </p:nvSpPr>
        <p:spPr>
          <a:xfrm>
            <a:off x="5941440" y="3210840"/>
            <a:ext cx="9824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Nodes</a:t>
            </a:r>
            <a:endParaRPr lang="en-IN" sz="1800" b="0" strike="noStrike" spc="-1">
              <a:solidFill>
                <a:srgbClr val="000000"/>
              </a:solidFill>
              <a:uFill>
                <a:solidFill>
                  <a:srgbClr val="FFFFFF"/>
                </a:solidFill>
              </a:uFill>
              <a:latin typeface="Arial"/>
            </a:endParaRPr>
          </a:p>
        </p:txBody>
      </p:sp>
      <p:sp>
        <p:nvSpPr>
          <p:cNvPr id="386" name="CustomShape 8"/>
          <p:cNvSpPr/>
          <p:nvPr/>
        </p:nvSpPr>
        <p:spPr>
          <a:xfrm>
            <a:off x="2249280" y="3174120"/>
            <a:ext cx="1308600" cy="6386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Cloud </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Manager</a:t>
            </a:r>
            <a:endParaRPr lang="en-IN" sz="1800" b="0" strike="noStrike" spc="-1">
              <a:solidFill>
                <a:srgbClr val="000000"/>
              </a:solidFill>
              <a:uFill>
                <a:solidFill>
                  <a:srgbClr val="FFFFFF"/>
                </a:solidFill>
              </a:uFill>
              <a:latin typeface="Arial"/>
            </a:endParaRPr>
          </a:p>
        </p:txBody>
      </p:sp>
      <p:sp>
        <p:nvSpPr>
          <p:cNvPr id="387" name="CustomShape 9"/>
          <p:cNvSpPr/>
          <p:nvPr/>
        </p:nvSpPr>
        <p:spPr>
          <a:xfrm>
            <a:off x="3499920" y="4901400"/>
            <a:ext cx="1863720" cy="178920"/>
          </a:xfrm>
          <a:custGeom>
            <a:avLst/>
            <a:gdLst/>
            <a:ahLst/>
            <a:cxnLst/>
            <a:rect l="l" t="t" r="r" b="b"/>
            <a:pathLst>
              <a:path w="3378200" h="524933">
                <a:moveTo>
                  <a:pt x="0" y="0"/>
                </a:moveTo>
                <a:cubicBezTo>
                  <a:pt x="472016" y="162983"/>
                  <a:pt x="944033" y="325967"/>
                  <a:pt x="1371600" y="406400"/>
                </a:cubicBezTo>
                <a:cubicBezTo>
                  <a:pt x="1799167" y="486833"/>
                  <a:pt x="2230967" y="524933"/>
                  <a:pt x="2565400" y="482600"/>
                </a:cubicBezTo>
                <a:cubicBezTo>
                  <a:pt x="2899833" y="440267"/>
                  <a:pt x="3378200" y="152400"/>
                  <a:pt x="3378200" y="1524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8" name="CustomShape 10"/>
          <p:cNvSpPr/>
          <p:nvPr/>
        </p:nvSpPr>
        <p:spPr>
          <a:xfrm>
            <a:off x="928800" y="4866480"/>
            <a:ext cx="1860480" cy="254160"/>
          </a:xfrm>
          <a:custGeom>
            <a:avLst/>
            <a:gdLst/>
            <a:ahLst/>
            <a:cxnLst/>
            <a:rect l="l" t="t" r="r" b="b"/>
            <a:pathLst>
              <a:path w="3149600" h="567267">
                <a:moveTo>
                  <a:pt x="0" y="355600"/>
                </a:moveTo>
                <a:cubicBezTo>
                  <a:pt x="702733" y="461433"/>
                  <a:pt x="1405467" y="567267"/>
                  <a:pt x="1930400" y="508000"/>
                </a:cubicBezTo>
                <a:cubicBezTo>
                  <a:pt x="2455333" y="448733"/>
                  <a:pt x="3149600" y="0"/>
                  <a:pt x="3149600" y="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89" name="CustomShape 11"/>
          <p:cNvSpPr/>
          <p:nvPr/>
        </p:nvSpPr>
        <p:spPr>
          <a:xfrm>
            <a:off x="928800" y="5081040"/>
            <a:ext cx="4470480" cy="412920"/>
          </a:xfrm>
          <a:custGeom>
            <a:avLst/>
            <a:gdLst/>
            <a:ahLst/>
            <a:cxnLst/>
            <a:rect l="l" t="t" r="r" b="b"/>
            <a:pathLst>
              <a:path w="6959600" h="613833">
                <a:moveTo>
                  <a:pt x="0" y="25400"/>
                </a:moveTo>
                <a:cubicBezTo>
                  <a:pt x="916516" y="239183"/>
                  <a:pt x="1833033" y="452967"/>
                  <a:pt x="2819400" y="533400"/>
                </a:cubicBezTo>
                <a:cubicBezTo>
                  <a:pt x="3805767" y="613833"/>
                  <a:pt x="5228167" y="596900"/>
                  <a:pt x="5918200" y="508000"/>
                </a:cubicBezTo>
                <a:cubicBezTo>
                  <a:pt x="6608233" y="419100"/>
                  <a:pt x="6959600" y="0"/>
                  <a:pt x="6959600" y="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0" name="CustomShape 12"/>
          <p:cNvSpPr/>
          <p:nvPr/>
        </p:nvSpPr>
        <p:spPr>
          <a:xfrm>
            <a:off x="2928960" y="5500800"/>
            <a:ext cx="267300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1.Request VM Launch</a:t>
            </a:r>
            <a:endParaRPr lang="en-IN" sz="1800" b="0" strike="noStrike" spc="-1">
              <a:solidFill>
                <a:srgbClr val="000000"/>
              </a:solidFill>
              <a:uFill>
                <a:solidFill>
                  <a:srgbClr val="FFFFFF"/>
                </a:solidFill>
              </a:uFill>
              <a:latin typeface="Arial"/>
            </a:endParaRPr>
          </a:p>
        </p:txBody>
      </p:sp>
      <p:sp>
        <p:nvSpPr>
          <p:cNvPr id="391" name="CustomShape 13"/>
          <p:cNvSpPr/>
          <p:nvPr/>
        </p:nvSpPr>
        <p:spPr>
          <a:xfrm>
            <a:off x="-120960" y="5643720"/>
            <a:ext cx="141840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IN" sz="1800" b="1" strike="noStrike" spc="-1">
                <a:solidFill>
                  <a:srgbClr val="000000"/>
                </a:solidFill>
                <a:uFill>
                  <a:solidFill>
                    <a:srgbClr val="FFFFFF"/>
                  </a:solidFill>
                </a:uFill>
                <a:latin typeface="Tw Cen MT"/>
                <a:ea typeface="DejaVu Sans"/>
              </a:rPr>
              <a:t>Customer</a:t>
            </a:r>
            <a:endParaRPr lang="en-IN" sz="1800" b="0" strike="noStrike" spc="-1">
              <a:solidFill>
                <a:srgbClr val="000000"/>
              </a:solidFill>
              <a:uFill>
                <a:solidFill>
                  <a:srgbClr val="FFFFFF"/>
                </a:solidFill>
              </a:uFill>
              <a:latin typeface="Arial"/>
            </a:endParaRPr>
          </a:p>
        </p:txBody>
      </p:sp>
      <p:sp>
        <p:nvSpPr>
          <p:cNvPr id="392" name="CustomShape 14"/>
          <p:cNvSpPr/>
          <p:nvPr/>
        </p:nvSpPr>
        <p:spPr>
          <a:xfrm>
            <a:off x="7315200" y="5144760"/>
            <a:ext cx="144720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1" strike="noStrike" spc="-1">
                <a:solidFill>
                  <a:srgbClr val="000000"/>
                </a:solidFill>
                <a:uFill>
                  <a:solidFill>
                    <a:srgbClr val="FFFFFF"/>
                  </a:solidFill>
                </a:uFill>
                <a:latin typeface="Tw Cen MT"/>
                <a:ea typeface="DejaVu Sans"/>
              </a:rPr>
              <a:t>Privileged</a:t>
            </a:r>
            <a:endParaRPr lang="en-IN" sz="1800" b="0" strike="noStrike" spc="-1">
              <a:solidFill>
                <a:srgbClr val="000000"/>
              </a:solidFill>
              <a:uFill>
                <a:solidFill>
                  <a:srgbClr val="FFFFFF"/>
                </a:solidFill>
              </a:uFill>
              <a:latin typeface="Arial"/>
            </a:endParaRPr>
          </a:p>
          <a:p>
            <a:pPr algn="ctr">
              <a:lnSpc>
                <a:spcPct val="100000"/>
              </a:lnSpc>
            </a:pPr>
            <a:r>
              <a:rPr lang="en-IN" sz="1800" b="1" strike="noStrike" spc="-1">
                <a:solidFill>
                  <a:srgbClr val="000000"/>
                </a:solidFill>
                <a:uFill>
                  <a:solidFill>
                    <a:srgbClr val="FFFFFF"/>
                  </a:solidFill>
                </a:uFill>
                <a:latin typeface="Tw Cen MT"/>
                <a:ea typeface="DejaVu Sans"/>
              </a:rPr>
              <a:t>User</a:t>
            </a:r>
            <a:endParaRPr lang="en-IN" sz="1800" b="0" strike="noStrike" spc="-1">
              <a:solidFill>
                <a:srgbClr val="000000"/>
              </a:solidFill>
              <a:uFill>
                <a:solidFill>
                  <a:srgbClr val="FFFFFF"/>
                </a:solidFill>
              </a:uFill>
              <a:latin typeface="Arial"/>
            </a:endParaRPr>
          </a:p>
        </p:txBody>
      </p:sp>
      <p:pic>
        <p:nvPicPr>
          <p:cNvPr id="393" name="Picture 42"/>
          <p:cNvPicPr/>
          <p:nvPr/>
        </p:nvPicPr>
        <p:blipFill>
          <a:blip r:embed="rId4"/>
          <a:stretch/>
        </p:blipFill>
        <p:spPr>
          <a:xfrm>
            <a:off x="7620120" y="4430160"/>
            <a:ext cx="761400" cy="761400"/>
          </a:xfrm>
          <a:prstGeom prst="rect">
            <a:avLst/>
          </a:prstGeom>
          <a:ln w="9360">
            <a:noFill/>
          </a:ln>
        </p:spPr>
      </p:pic>
      <p:pic>
        <p:nvPicPr>
          <p:cNvPr id="394" name="Picture 128"/>
          <p:cNvPicPr/>
          <p:nvPr/>
        </p:nvPicPr>
        <p:blipFill>
          <a:blip r:embed="rId5"/>
          <a:stretch/>
        </p:blipFill>
        <p:spPr>
          <a:xfrm>
            <a:off x="0" y="4429080"/>
            <a:ext cx="951840" cy="1355760"/>
          </a:xfrm>
          <a:prstGeom prst="rect">
            <a:avLst/>
          </a:prstGeom>
          <a:ln w="9360">
            <a:noFill/>
          </a:ln>
          <a:scene3d>
            <a:camera prst="orthographicFront">
              <a:rot lat="0" lon="10800000" rev="0"/>
            </a:camera>
            <a:lightRig rig="threePt" dir="t"/>
          </a:scene3d>
        </p:spPr>
      </p:pic>
      <p:sp>
        <p:nvSpPr>
          <p:cNvPr id="395" name="CustomShape 15"/>
          <p:cNvSpPr/>
          <p:nvPr/>
        </p:nvSpPr>
        <p:spPr>
          <a:xfrm>
            <a:off x="3786120" y="4904280"/>
            <a:ext cx="3758400" cy="68940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6" name="CustomShape 16"/>
          <p:cNvSpPr/>
          <p:nvPr/>
        </p:nvSpPr>
        <p:spPr>
          <a:xfrm>
            <a:off x="1000080" y="5429160"/>
            <a:ext cx="7071480" cy="68940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397" name="CustomShape 17"/>
          <p:cNvSpPr/>
          <p:nvPr/>
        </p:nvSpPr>
        <p:spPr>
          <a:xfrm>
            <a:off x="3598920" y="6143760"/>
            <a:ext cx="281124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2. Send server address</a:t>
            </a:r>
            <a:endParaRPr lang="en-IN" sz="1800" b="0" strike="noStrike" spc="-1">
              <a:solidFill>
                <a:srgbClr val="000000"/>
              </a:solidFill>
              <a:uFill>
                <a:solidFill>
                  <a:srgbClr val="FFFFFF"/>
                </a:solidFill>
              </a:uFill>
              <a:latin typeface="Arial"/>
            </a:endParaRPr>
          </a:p>
        </p:txBody>
      </p:sp>
      <p:sp>
        <p:nvSpPr>
          <p:cNvPr id="398" name="CustomShape 18"/>
          <p:cNvSpPr/>
          <p:nvPr/>
        </p:nvSpPr>
        <p:spPr>
          <a:xfrm>
            <a:off x="5572080" y="5214960"/>
            <a:ext cx="164232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3. Request VM Launch</a:t>
            </a:r>
            <a:endParaRPr lang="en-IN" sz="1800" b="0" strike="noStrike" spc="-1">
              <a:solidFill>
                <a:srgbClr val="000000"/>
              </a:solidFill>
              <a:uFill>
                <a:solidFill>
                  <a:srgbClr val="FFFFFF"/>
                </a:solidFill>
              </a:uFill>
              <a:latin typeface="Arial"/>
            </a:endParaRPr>
          </a:p>
        </p:txBody>
      </p:sp>
      <p:sp>
        <p:nvSpPr>
          <p:cNvPr id="399" name="CustomShape 19"/>
          <p:cNvSpPr/>
          <p:nvPr/>
        </p:nvSpPr>
        <p:spPr>
          <a:xfrm>
            <a:off x="1071360" y="4714920"/>
            <a:ext cx="164232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4. Request IM </a:t>
            </a:r>
            <a:endParaRPr lang="en-IN" sz="1800" b="0" strike="noStrike" spc="-1">
              <a:solidFill>
                <a:srgbClr val="000000"/>
              </a:solidFill>
              <a:uFill>
                <a:solidFill>
                  <a:srgbClr val="FFFFFF"/>
                </a:solidFill>
              </a:uFill>
              <a:latin typeface="Arial"/>
            </a:endParaRPr>
          </a:p>
        </p:txBody>
      </p:sp>
      <p:sp>
        <p:nvSpPr>
          <p:cNvPr id="400" name="CustomShape 20"/>
          <p:cNvSpPr/>
          <p:nvPr/>
        </p:nvSpPr>
        <p:spPr>
          <a:xfrm>
            <a:off x="785880" y="5000760"/>
            <a:ext cx="2642400" cy="760680"/>
          </a:xfrm>
          <a:custGeom>
            <a:avLst/>
            <a:gdLst/>
            <a:ahLst/>
            <a:cxnLst/>
            <a:rect l="l" t="t" r="r" b="b"/>
            <a:pathLst>
              <a:path w="3759200" h="613833">
                <a:moveTo>
                  <a:pt x="3759200" y="0"/>
                </a:moveTo>
                <a:cubicBezTo>
                  <a:pt x="3539066" y="277283"/>
                  <a:pt x="3318933" y="554567"/>
                  <a:pt x="2692400" y="584200"/>
                </a:cubicBezTo>
                <a:cubicBezTo>
                  <a:pt x="2065867" y="613833"/>
                  <a:pt x="1032933" y="395816"/>
                  <a:pt x="0" y="177800"/>
                </a:cubicBezTo>
              </a:path>
            </a:pathLst>
          </a:custGeom>
          <a:noFill/>
          <a:ln w="19080">
            <a:solidFill>
              <a:schemeClr val="tx1"/>
            </a:solidFill>
            <a:round/>
            <a:tailEnd type="stealth" w="lg" len="lg"/>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p:style>
      </p:sp>
      <p:sp>
        <p:nvSpPr>
          <p:cNvPr id="401" name="CustomShape 21"/>
          <p:cNvSpPr/>
          <p:nvPr/>
        </p:nvSpPr>
        <p:spPr>
          <a:xfrm>
            <a:off x="1214280" y="5357880"/>
            <a:ext cx="1785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5. Signed IM</a:t>
            </a:r>
            <a:endParaRPr lang="en-IN" sz="1800" b="0" strike="noStrike" spc="-1">
              <a:solidFill>
                <a:srgbClr val="000000"/>
              </a:solidFill>
              <a:uFill>
                <a:solidFill>
                  <a:srgbClr val="FFFFFF"/>
                </a:solidFill>
              </a:uFill>
              <a:latin typeface="Arial"/>
            </a:endParaRPr>
          </a:p>
        </p:txBody>
      </p:sp>
      <p:sp>
        <p:nvSpPr>
          <p:cNvPr id="402" name="CustomShape 22"/>
          <p:cNvSpPr/>
          <p:nvPr/>
        </p:nvSpPr>
        <p:spPr>
          <a:xfrm>
            <a:off x="0" y="5929200"/>
            <a:ext cx="999360" cy="146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6. Verify trustworthiness </a:t>
            </a:r>
            <a:endParaRPr lang="en-IN" sz="1800" b="0" strike="noStrike" spc="-1">
              <a:solidFill>
                <a:srgbClr val="000000"/>
              </a:solidFill>
              <a:uFill>
                <a:solidFill>
                  <a:srgbClr val="FFFFFF"/>
                </a:solidFill>
              </a:uFill>
              <a:latin typeface="Arial"/>
            </a:endParaRPr>
          </a:p>
        </p:txBody>
      </p:sp>
      <p:sp>
        <p:nvSpPr>
          <p:cNvPr id="403" name="CustomShape 23"/>
          <p:cNvSpPr/>
          <p:nvPr/>
        </p:nvSpPr>
        <p:spPr>
          <a:xfrm flipV="1">
            <a:off x="928800" y="4142520"/>
            <a:ext cx="1999440" cy="785160"/>
          </a:xfrm>
          <a:custGeom>
            <a:avLst/>
            <a:gdLst/>
            <a:ahLst/>
            <a:cxnLst/>
            <a:rect l="l" t="t" r="r" b="b"/>
            <a:pathLst>
              <a:path w="21600" h="21600">
                <a:moveTo>
                  <a:pt x="0" y="0"/>
                </a:moveTo>
                <a:lnTo>
                  <a:pt x="21600" y="21600"/>
                </a:lnTo>
              </a:path>
            </a:pathLst>
          </a:custGeom>
          <a:noFill/>
          <a:ln w="19080">
            <a:solidFill>
              <a:srgbClr val="000040"/>
            </a:solidFill>
            <a:round/>
            <a:tailEnd type="arrow" w="med" len="med"/>
          </a:ln>
          <a:effectLst>
            <a:outerShdw sx="1000" sy="1000" algn="ctr" rotWithShape="0">
              <a:schemeClr val="tx1"/>
            </a:outerShdw>
          </a:effectLst>
        </p:spPr>
        <p:style>
          <a:lnRef idx="1">
            <a:schemeClr val="accent1"/>
          </a:lnRef>
          <a:fillRef idx="0">
            <a:schemeClr val="accent1"/>
          </a:fillRef>
          <a:effectRef idx="0">
            <a:schemeClr val="accent1"/>
          </a:effectRef>
          <a:fontRef idx="minor"/>
        </p:style>
      </p:sp>
      <p:sp>
        <p:nvSpPr>
          <p:cNvPr id="404" name="CustomShape 24"/>
          <p:cNvSpPr/>
          <p:nvPr/>
        </p:nvSpPr>
        <p:spPr>
          <a:xfrm rot="20376600">
            <a:off x="974520" y="3848760"/>
            <a:ext cx="1642320" cy="91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7. VM Decryption key</a:t>
            </a:r>
            <a:endParaRPr lang="en-IN" sz="1800" b="0" strike="noStrike" spc="-1">
              <a:solidFill>
                <a:srgbClr val="000000"/>
              </a:solidFill>
              <a:uFill>
                <a:solidFill>
                  <a:srgbClr val="FFFFFF"/>
                </a:solidFill>
              </a:uFill>
              <a:latin typeface="Arial"/>
            </a:endParaRPr>
          </a:p>
        </p:txBody>
      </p:sp>
      <p:sp>
        <p:nvSpPr>
          <p:cNvPr id="405" name="CustomShape 25"/>
          <p:cNvSpPr/>
          <p:nvPr/>
        </p:nvSpPr>
        <p:spPr>
          <a:xfrm>
            <a:off x="3584880" y="4643280"/>
            <a:ext cx="17247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8. Launch VM</a:t>
            </a:r>
            <a:endParaRPr lang="en-IN" sz="1800" b="0" strike="noStrike" spc="-1">
              <a:solidFill>
                <a:srgbClr val="000000"/>
              </a:solidFill>
              <a:uFill>
                <a:solidFill>
                  <a:srgbClr val="FFFFFF"/>
                </a:solidFill>
              </a:uFill>
              <a:latin typeface="Arial"/>
            </a:endParaRPr>
          </a:p>
        </p:txBody>
      </p:sp>
    </p:spTree>
  </p:cSld>
  <p:clrMapOvr>
    <a:masterClrMapping/>
  </p:clrMapOvr>
  <p:transition spd="med">
    <p:fade/>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p:nvPr>
        </p:nvSpPr>
        <p:spPr>
          <a:xfrm>
            <a:off x="609600" y="1828800"/>
            <a:ext cx="8229240" cy="3977280"/>
          </a:xfrm>
        </p:spPr>
        <p:txBody>
          <a:bodyPr/>
          <a:lstStyle/>
          <a:p>
            <a:pPr>
              <a:buFont typeface="Wingdings" pitchFamily="2" charset="2"/>
              <a:buChar char="Ø"/>
            </a:pPr>
            <a:endParaRPr lang="en-US" dirty="0">
              <a:latin typeface="Tw Cen MT" pitchFamily="34" charset="0"/>
            </a:endParaRPr>
          </a:p>
          <a:p>
            <a:pPr>
              <a:buFont typeface="Wingdings" pitchFamily="2" charset="2"/>
              <a:buChar char="Ø"/>
            </a:pPr>
            <a:r>
              <a:rPr lang="en-US" dirty="0">
                <a:latin typeface="Tw Cen MT" pitchFamily="34" charset="0"/>
              </a:rPr>
              <a:t>Host OS: </a:t>
            </a:r>
            <a:r>
              <a:rPr lang="en-US" dirty="0" err="1">
                <a:latin typeface="Tw Cen MT" pitchFamily="34" charset="0"/>
              </a:rPr>
              <a:t>Ubuntu</a:t>
            </a:r>
            <a:r>
              <a:rPr lang="en-US" dirty="0">
                <a:latin typeface="Tw Cen MT" pitchFamily="34" charset="0"/>
              </a:rPr>
              <a:t> 12.04 LTS with kernel 3.0.1.2</a:t>
            </a:r>
          </a:p>
          <a:p>
            <a:pPr lvl="8"/>
            <a:endParaRPr lang="en-US" dirty="0">
              <a:latin typeface="Tw Cen MT" pitchFamily="34" charset="0"/>
            </a:endParaRPr>
          </a:p>
          <a:p>
            <a:pPr lvl="8">
              <a:buFont typeface="Wingdings" pitchFamily="2" charset="2"/>
              <a:buChar char="Ø"/>
            </a:pPr>
            <a:r>
              <a:rPr lang="en-US" dirty="0">
                <a:latin typeface="Tw Cen MT" pitchFamily="34" charset="0"/>
              </a:rPr>
              <a:t>Hypervisor: TrustVisor</a:t>
            </a:r>
          </a:p>
          <a:p>
            <a:pPr lvl="8">
              <a:buFont typeface="Wingdings" pitchFamily="2" charset="2"/>
              <a:buChar char="Ø"/>
            </a:pPr>
            <a:endParaRPr lang="en-US" dirty="0">
              <a:latin typeface="Tw Cen MT" pitchFamily="34" charset="0"/>
            </a:endParaRPr>
          </a:p>
          <a:p>
            <a:pPr lvl="8">
              <a:buFont typeface="Wingdings" pitchFamily="2" charset="2"/>
              <a:buChar char="§"/>
            </a:pPr>
            <a:r>
              <a:rPr lang="en-US" sz="1600" dirty="0">
                <a:latin typeface="Tw Cen MT" pitchFamily="34" charset="0"/>
              </a:rPr>
              <a:t>Disable DMA </a:t>
            </a:r>
          </a:p>
          <a:p>
            <a:pPr lvl="8">
              <a:buFont typeface="Wingdings" pitchFamily="2" charset="2"/>
              <a:buChar char="§"/>
            </a:pPr>
            <a:endParaRPr lang="en-US" sz="1600" dirty="0">
              <a:latin typeface="Tw Cen MT" pitchFamily="34" charset="0"/>
            </a:endParaRPr>
          </a:p>
          <a:p>
            <a:pPr lvl="8">
              <a:buFont typeface="Wingdings" pitchFamily="2" charset="2"/>
              <a:buChar char="§"/>
            </a:pPr>
            <a:r>
              <a:rPr lang="en-US" sz="1600" dirty="0">
                <a:latin typeface="Tw Cen MT" pitchFamily="34" charset="0"/>
              </a:rPr>
              <a:t>Uses SKINIT instruction to provide Dynamic Root of Trust Measurement</a:t>
            </a:r>
          </a:p>
          <a:p>
            <a:pPr lvl="8">
              <a:buFont typeface="Wingdings" pitchFamily="2" charset="2"/>
              <a:buChar char="§"/>
            </a:pPr>
            <a:endParaRPr lang="en-US" sz="1600" dirty="0">
              <a:latin typeface="Tw Cen MT" pitchFamily="34" charset="0"/>
            </a:endParaRPr>
          </a:p>
          <a:p>
            <a:pPr lvl="8">
              <a:buFont typeface="Wingdings" pitchFamily="2" charset="2"/>
              <a:buChar char="§"/>
            </a:pPr>
            <a:r>
              <a:rPr lang="en-US" sz="1600" dirty="0">
                <a:latin typeface="Tw Cen MT" pitchFamily="34" charset="0"/>
              </a:rPr>
              <a:t>Initializes secure boot with </a:t>
            </a:r>
            <a:r>
              <a:rPr lang="en-US" sz="1600" dirty="0" err="1">
                <a:latin typeface="Tw Cen MT" pitchFamily="34" charset="0"/>
              </a:rPr>
              <a:t>tboot</a:t>
            </a:r>
            <a:endParaRPr lang="en-US" sz="1600" dirty="0">
              <a:latin typeface="Tw Cen MT" pitchFamily="34" charset="0"/>
            </a:endParaRPr>
          </a:p>
          <a:p>
            <a:pPr lvl="8">
              <a:buFont typeface="Wingdings" pitchFamily="2" charset="2"/>
              <a:buChar char="Ø"/>
            </a:pPr>
            <a:endParaRPr lang="en-US" dirty="0">
              <a:latin typeface="Tw Cen MT" pitchFamily="34" charset="0"/>
            </a:endParaRPr>
          </a:p>
          <a:p>
            <a:pPr lvl="8">
              <a:buFont typeface="Wingdings" pitchFamily="2" charset="2"/>
              <a:buChar char="Ø"/>
            </a:pPr>
            <a:endParaRPr lang="en-US" dirty="0">
              <a:latin typeface="Tw Cen MT" pitchFamily="34" charset="0"/>
            </a:endParaRPr>
          </a:p>
        </p:txBody>
      </p:sp>
      <p:sp>
        <p:nvSpPr>
          <p:cNvPr id="2" name="Title 1"/>
          <p:cNvSpPr>
            <a:spLocks noGrp="1"/>
          </p:cNvSpPr>
          <p:nvPr>
            <p:ph type="title"/>
          </p:nvPr>
        </p:nvSpPr>
        <p:spPr>
          <a:xfrm>
            <a:off x="609600" y="685800"/>
            <a:ext cx="8229240" cy="1144800"/>
          </a:xfrm>
        </p:spPr>
        <p:txBody>
          <a:bodyPr/>
          <a:lstStyle/>
          <a:p>
            <a:r>
              <a:rPr lang="en-US" sz="4400" dirty="0">
                <a:latin typeface="Tw Cen MT" pitchFamily="34" charset="0"/>
              </a:rPr>
              <a:t> </a:t>
            </a:r>
            <a:r>
              <a:rPr lang="en-US" sz="4800" dirty="0">
                <a:latin typeface="Tw Cen MT" pitchFamily="34" charset="0"/>
              </a:rPr>
              <a:t>Implementation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Introduction	</a:t>
            </a:r>
            <a:endParaRPr lang="en-IN" sz="1800" b="0" strike="noStrike" spc="-1">
              <a:solidFill>
                <a:srgbClr val="000000"/>
              </a:solidFill>
              <a:uFill>
                <a:solidFill>
                  <a:srgbClr val="FFFFFF"/>
                </a:solidFill>
              </a:uFill>
              <a:latin typeface="Arial"/>
            </a:endParaRPr>
          </a:p>
        </p:txBody>
      </p:sp>
      <p:sp>
        <p:nvSpPr>
          <p:cNvPr id="173" name="CustomShape 2"/>
          <p:cNvSpPr/>
          <p:nvPr/>
        </p:nvSpPr>
        <p:spPr>
          <a:xfrm>
            <a:off x="743400" y="1953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Cloud computing is a model for enabling </a:t>
            </a:r>
            <a:r>
              <a:rPr lang="en-IN" sz="2400" b="0" i="1" strike="noStrike" spc="-1">
                <a:solidFill>
                  <a:srgbClr val="FF0000"/>
                </a:solidFill>
                <a:uFill>
                  <a:solidFill>
                    <a:srgbClr val="FFFFFF"/>
                  </a:solidFill>
                </a:uFill>
                <a:latin typeface="Constantia"/>
                <a:ea typeface="DejaVu Sans"/>
              </a:rPr>
              <a:t>convenient</a:t>
            </a:r>
            <a:r>
              <a:rPr lang="en-IN" sz="2400" b="0" strike="noStrike" spc="-1">
                <a:solidFill>
                  <a:srgbClr val="000000"/>
                </a:solidFill>
                <a:uFill>
                  <a:solidFill>
                    <a:srgbClr val="FFFFFF"/>
                  </a:solidFill>
                </a:uFill>
                <a:latin typeface="Constantia"/>
                <a:ea typeface="DejaVu Sans"/>
              </a:rPr>
              <a:t>, </a:t>
            </a:r>
            <a:r>
              <a:rPr lang="en-IN" sz="2400" b="0" i="1" strike="noStrike" spc="-1">
                <a:solidFill>
                  <a:srgbClr val="FF0000"/>
                </a:solidFill>
                <a:uFill>
                  <a:solidFill>
                    <a:srgbClr val="FFFFFF"/>
                  </a:solidFill>
                </a:uFill>
                <a:latin typeface="Constantia"/>
                <a:ea typeface="DejaVu Sans"/>
              </a:rPr>
              <a:t>on-demand network access </a:t>
            </a:r>
            <a:r>
              <a:rPr lang="en-IN" sz="2400" b="0" strike="noStrike" spc="-1">
                <a:solidFill>
                  <a:srgbClr val="000000"/>
                </a:solidFill>
                <a:uFill>
                  <a:solidFill>
                    <a:srgbClr val="FFFFFF"/>
                  </a:solidFill>
                </a:uFill>
                <a:latin typeface="Constantia"/>
                <a:ea typeface="DejaVu Sans"/>
              </a:rPr>
              <a:t>to a </a:t>
            </a:r>
            <a:r>
              <a:rPr lang="en-IN" sz="2400" b="0" i="1" strike="noStrike" spc="-1">
                <a:solidFill>
                  <a:srgbClr val="FF0000"/>
                </a:solidFill>
                <a:uFill>
                  <a:solidFill>
                    <a:srgbClr val="FFFFFF"/>
                  </a:solidFill>
                </a:uFill>
                <a:latin typeface="Constantia"/>
                <a:ea typeface="DejaVu Sans"/>
              </a:rPr>
              <a:t>shared pool </a:t>
            </a:r>
            <a:r>
              <a:rPr lang="en-IN" sz="2400" b="0" strike="noStrike" spc="-1">
                <a:solidFill>
                  <a:srgbClr val="000000"/>
                </a:solidFill>
                <a:uFill>
                  <a:solidFill>
                    <a:srgbClr val="FFFFFF"/>
                  </a:solidFill>
                </a:uFill>
                <a:latin typeface="Constantia"/>
                <a:ea typeface="DejaVu Sans"/>
              </a:rPr>
              <a:t>of </a:t>
            </a:r>
            <a:r>
              <a:rPr lang="en-IN" sz="2400" b="0" i="1" strike="noStrike" spc="-1">
                <a:solidFill>
                  <a:srgbClr val="FF0000"/>
                </a:solidFill>
                <a:uFill>
                  <a:solidFill>
                    <a:srgbClr val="FFFFFF"/>
                  </a:solidFill>
                </a:uFill>
                <a:latin typeface="Constantia"/>
                <a:ea typeface="DejaVu Sans"/>
              </a:rPr>
              <a:t>configurable computing resources </a:t>
            </a:r>
            <a:r>
              <a:rPr lang="en-IN" sz="2400" b="0" strike="noStrike" spc="-1">
                <a:solidFill>
                  <a:srgbClr val="000000"/>
                </a:solidFill>
                <a:uFill>
                  <a:solidFill>
                    <a:srgbClr val="FFFFFF"/>
                  </a:solidFill>
                </a:uFill>
                <a:latin typeface="Constantia"/>
                <a:ea typeface="DejaVu Sans"/>
              </a:rPr>
              <a:t>(e.g., networks, servers, storage, applications, and services) </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can be </a:t>
            </a:r>
            <a:r>
              <a:rPr lang="en-IN" sz="2400" b="0" i="1" strike="noStrike" spc="-1">
                <a:solidFill>
                  <a:srgbClr val="FF0000"/>
                </a:solidFill>
                <a:uFill>
                  <a:solidFill>
                    <a:srgbClr val="FFFFFF"/>
                  </a:solidFill>
                </a:uFill>
                <a:latin typeface="Constantia"/>
                <a:ea typeface="DejaVu Sans"/>
              </a:rPr>
              <a:t>rapidly provisioned </a:t>
            </a:r>
            <a:r>
              <a:rPr lang="en-IN" sz="2400" b="0" strike="noStrike" spc="-1">
                <a:solidFill>
                  <a:srgbClr val="000000"/>
                </a:solidFill>
                <a:uFill>
                  <a:solidFill>
                    <a:srgbClr val="FFFFFF"/>
                  </a:solidFill>
                </a:uFill>
                <a:latin typeface="Constantia"/>
                <a:ea typeface="DejaVu Sans"/>
              </a:rPr>
              <a:t>and </a:t>
            </a:r>
            <a:r>
              <a:rPr lang="en-IN" sz="2400" b="0" i="1" strike="noStrike" spc="-1">
                <a:solidFill>
                  <a:srgbClr val="FF0000"/>
                </a:solidFill>
                <a:uFill>
                  <a:solidFill>
                    <a:srgbClr val="FFFFFF"/>
                  </a:solidFill>
                </a:uFill>
                <a:latin typeface="Constantia"/>
                <a:ea typeface="DejaVu Sans"/>
              </a:rPr>
              <a:t>released</a:t>
            </a:r>
            <a:r>
              <a:rPr lang="en-IN" sz="2400" b="0" strike="noStrike" spc="-1">
                <a:solidFill>
                  <a:srgbClr val="000000"/>
                </a:solidFill>
                <a:uFill>
                  <a:solidFill>
                    <a:srgbClr val="FFFFFF"/>
                  </a:solidFill>
                </a:uFill>
                <a:latin typeface="Constantia"/>
                <a:ea typeface="DejaVu Sans"/>
              </a:rPr>
              <a:t> with minimal management effort.</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provides </a:t>
            </a:r>
            <a:r>
              <a:rPr lang="en-IN" sz="2400" b="0" i="1" strike="noStrike" spc="-1">
                <a:solidFill>
                  <a:srgbClr val="FF0000"/>
                </a:solidFill>
                <a:uFill>
                  <a:solidFill>
                    <a:srgbClr val="FFFFFF"/>
                  </a:solidFill>
                </a:uFill>
                <a:latin typeface="Constantia"/>
                <a:ea typeface="DejaVu Sans"/>
              </a:rPr>
              <a:t>high level abstraction </a:t>
            </a:r>
            <a:r>
              <a:rPr lang="en-IN" sz="2400" b="0" strike="noStrike" spc="-1">
                <a:solidFill>
                  <a:srgbClr val="000000"/>
                </a:solidFill>
                <a:uFill>
                  <a:solidFill>
                    <a:srgbClr val="FFFFFF"/>
                  </a:solidFill>
                </a:uFill>
                <a:latin typeface="Constantia"/>
                <a:ea typeface="DejaVu Sans"/>
              </a:rPr>
              <a:t>of computation and storage model.</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Symbol"/>
              <a:buChar char=""/>
            </a:pPr>
            <a:r>
              <a:rPr lang="en-IN" sz="2400" b="0" strike="noStrike" spc="-1">
                <a:solidFill>
                  <a:srgbClr val="000000"/>
                </a:solidFill>
                <a:uFill>
                  <a:solidFill>
                    <a:srgbClr val="FFFFFF"/>
                  </a:solidFill>
                </a:uFill>
                <a:latin typeface="Constantia"/>
                <a:ea typeface="DejaVu Sans"/>
              </a:rPr>
              <a:t>It has some essential </a:t>
            </a:r>
            <a:r>
              <a:rPr lang="en-IN" sz="2400" b="1" strike="noStrike" spc="-1">
                <a:solidFill>
                  <a:srgbClr val="000000"/>
                </a:solidFill>
                <a:uFill>
                  <a:solidFill>
                    <a:srgbClr val="FFFFFF"/>
                  </a:solidFill>
                </a:uFill>
                <a:latin typeface="Constantia"/>
                <a:ea typeface="DejaVu Sans"/>
              </a:rPr>
              <a:t>characteristics,</a:t>
            </a:r>
            <a:r>
              <a:rPr lang="en-IN" sz="2400" b="0" strike="noStrike" spc="-1">
                <a:solidFill>
                  <a:srgbClr val="000000"/>
                </a:solidFill>
                <a:uFill>
                  <a:solidFill>
                    <a:srgbClr val="FFFFFF"/>
                  </a:solidFill>
                </a:uFill>
                <a:latin typeface="Constantia"/>
                <a:ea typeface="DejaVu Sans"/>
              </a:rPr>
              <a:t> </a:t>
            </a:r>
            <a:r>
              <a:rPr lang="en-IN" sz="2400" b="1" strike="noStrike" spc="-1">
                <a:solidFill>
                  <a:srgbClr val="000000"/>
                </a:solidFill>
                <a:uFill>
                  <a:solidFill>
                    <a:srgbClr val="FFFFFF"/>
                  </a:solidFill>
                </a:uFill>
                <a:latin typeface="Constantia"/>
                <a:ea typeface="DejaVu Sans"/>
              </a:rPr>
              <a:t>service models</a:t>
            </a:r>
            <a:r>
              <a:rPr lang="en-IN" sz="2400" b="0" strike="noStrike" spc="-1">
                <a:solidFill>
                  <a:srgbClr val="000000"/>
                </a:solidFill>
                <a:uFill>
                  <a:solidFill>
                    <a:srgbClr val="FFFFFF"/>
                  </a:solidFill>
                </a:uFill>
                <a:latin typeface="Constantia"/>
                <a:ea typeface="DejaVu Sans"/>
              </a:rPr>
              <a:t>, and </a:t>
            </a:r>
            <a:r>
              <a:rPr lang="en-IN" sz="2400" b="1" strike="noStrike" spc="-1">
                <a:solidFill>
                  <a:srgbClr val="000000"/>
                </a:solidFill>
                <a:uFill>
                  <a:solidFill>
                    <a:srgbClr val="FFFFFF"/>
                  </a:solidFill>
                </a:uFill>
                <a:latin typeface="Constantia"/>
                <a:ea typeface="DejaVu Sans"/>
              </a:rPr>
              <a:t>deployment models</a:t>
            </a:r>
            <a:r>
              <a:rPr lang="en-IN" sz="2400" b="0" strike="noStrike" spc="-1">
                <a:solidFill>
                  <a:srgbClr val="000000"/>
                </a:solidFill>
                <a:uFill>
                  <a:solidFill>
                    <a:srgbClr val="FFFFFF"/>
                  </a:solidFill>
                </a:uFill>
                <a:latin typeface="Constantia"/>
                <a:ea typeface="DejaVu Sans"/>
              </a:rPr>
              <a:t>.</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760" y="609600"/>
            <a:ext cx="8229240" cy="1144800"/>
          </a:xfrm>
        </p:spPr>
        <p:txBody>
          <a:bodyPr/>
          <a:lstStyle/>
          <a:p>
            <a:r>
              <a:rPr lang="en-US" sz="4400" b="1" dirty="0">
                <a:latin typeface="Tw Cen MT" pitchFamily="34" charset="0"/>
              </a:rPr>
              <a:t>Grub loader </a:t>
            </a:r>
            <a:r>
              <a:rPr lang="en-US" dirty="0">
                <a:latin typeface="Tw Cen MT" pitchFamily="34" charset="0"/>
              </a:rPr>
              <a:t>	</a:t>
            </a:r>
          </a:p>
        </p:txBody>
      </p:sp>
      <p:sp>
        <p:nvSpPr>
          <p:cNvPr id="3" name="Text Placeholder 2"/>
          <p:cNvSpPr>
            <a:spLocks noGrp="1"/>
          </p:cNvSpPr>
          <p:nvPr>
            <p:ph type="body"/>
          </p:nvPr>
        </p:nvSpPr>
        <p:spPr>
          <a:xfrm>
            <a:off x="533400" y="1828800"/>
            <a:ext cx="8229240" cy="2057400"/>
          </a:xfrm>
        </p:spPr>
        <p:txBody>
          <a:bodyPr/>
          <a:lstStyle/>
          <a:p>
            <a:endParaRPr lang="en-US" dirty="0">
              <a:latin typeface="Tw Cen MT" pitchFamily="34" charset="0"/>
            </a:endParaRPr>
          </a:p>
          <a:p>
            <a:endParaRPr lang="en-US" dirty="0">
              <a:latin typeface="Tw Cen MT" pitchFamily="34" charset="0"/>
            </a:endParaRPr>
          </a:p>
          <a:p>
            <a:r>
              <a:rPr lang="en-US" dirty="0">
                <a:latin typeface="Tw Cen MT" pitchFamily="34" charset="0"/>
              </a:rPr>
              <a:t>        title CentOS with TrustVisor</a:t>
            </a:r>
          </a:p>
          <a:p>
            <a:r>
              <a:rPr lang="en-US" dirty="0">
                <a:latin typeface="Tw Cen MT" pitchFamily="34" charset="0"/>
              </a:rPr>
              <a:t>        rootnoverify (hd0,1)                       # should point to /boot</a:t>
            </a:r>
          </a:p>
          <a:p>
            <a:r>
              <a:rPr lang="en-US" dirty="0">
                <a:latin typeface="Tw Cen MT" pitchFamily="34" charset="0"/>
              </a:rPr>
              <a:t>        kernel /init-x86.bin serial=115200,8n1,0x3f8</a:t>
            </a:r>
          </a:p>
          <a:p>
            <a:r>
              <a:rPr lang="en-US" dirty="0">
                <a:latin typeface="Tw Cen MT" pitchFamily="34" charset="0"/>
              </a:rPr>
              <a:t>        module /hypervisor-x86.bin.gz</a:t>
            </a:r>
          </a:p>
          <a:p>
            <a:r>
              <a:rPr lang="en-US" dirty="0">
                <a:latin typeface="Tw Cen MT" pitchFamily="34" charset="0"/>
              </a:rPr>
              <a:t>        modulenounzip (hd0)+1                   # should point to where grub is installed</a:t>
            </a:r>
          </a:p>
          <a:p>
            <a:endParaRPr lang="en-US" dirty="0">
              <a:latin typeface="Tw Cen MT"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29240" cy="1144800"/>
          </a:xfrm>
        </p:spPr>
        <p:txBody>
          <a:bodyPr/>
          <a:lstStyle/>
          <a:p>
            <a:r>
              <a:rPr lang="en-US" sz="4800" dirty="0">
                <a:latin typeface="Tw Cen MT" pitchFamily="34" charset="0"/>
              </a:rPr>
              <a:t>Eucalyptus Cloud</a:t>
            </a:r>
          </a:p>
        </p:txBody>
      </p:sp>
      <p:pic>
        <p:nvPicPr>
          <p:cNvPr id="2050" name="Picture 2"/>
          <p:cNvPicPr>
            <a:picLocks noChangeAspect="1" noChangeArrowheads="1"/>
          </p:cNvPicPr>
          <p:nvPr/>
        </p:nvPicPr>
        <p:blipFill>
          <a:blip r:embed="rId2"/>
          <a:srcRect/>
          <a:stretch>
            <a:fillRect/>
          </a:stretch>
        </p:blipFill>
        <p:spPr bwMode="auto">
          <a:xfrm>
            <a:off x="609600" y="1962748"/>
            <a:ext cx="7772400" cy="443805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240" cy="1144800"/>
          </a:xfrm>
        </p:spPr>
        <p:txBody>
          <a:bodyPr/>
          <a:lstStyle/>
          <a:p>
            <a:r>
              <a:rPr lang="en-US" dirty="0"/>
              <a:t>Launched VM Details</a:t>
            </a:r>
          </a:p>
        </p:txBody>
      </p:sp>
      <p:pic>
        <p:nvPicPr>
          <p:cNvPr id="3074" name="Picture 2"/>
          <p:cNvPicPr>
            <a:picLocks noChangeAspect="1" noChangeArrowheads="1"/>
          </p:cNvPicPr>
          <p:nvPr/>
        </p:nvPicPr>
        <p:blipFill>
          <a:blip r:embed="rId2"/>
          <a:srcRect/>
          <a:stretch>
            <a:fillRect/>
          </a:stretch>
        </p:blipFill>
        <p:spPr bwMode="auto">
          <a:xfrm>
            <a:off x="533400" y="1676400"/>
            <a:ext cx="8305800" cy="44767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240" cy="990600"/>
          </a:xfrm>
        </p:spPr>
        <p:txBody>
          <a:bodyPr/>
          <a:lstStyle/>
          <a:p>
            <a:r>
              <a:rPr lang="en-US" dirty="0"/>
              <a:t>Cloud user logging</a:t>
            </a:r>
          </a:p>
        </p:txBody>
      </p:sp>
      <p:pic>
        <p:nvPicPr>
          <p:cNvPr id="4098" name="Picture 2"/>
          <p:cNvPicPr>
            <a:picLocks noChangeAspect="1" noChangeArrowheads="1"/>
          </p:cNvPicPr>
          <p:nvPr/>
        </p:nvPicPr>
        <p:blipFill>
          <a:blip r:embed="rId2"/>
          <a:srcRect/>
          <a:stretch>
            <a:fillRect/>
          </a:stretch>
        </p:blipFill>
        <p:spPr bwMode="auto">
          <a:xfrm>
            <a:off x="761999" y="1828800"/>
            <a:ext cx="7467601" cy="4319588"/>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240" cy="1144800"/>
          </a:xfrm>
        </p:spPr>
        <p:txBody>
          <a:bodyPr/>
          <a:lstStyle/>
          <a:p>
            <a:r>
              <a:rPr lang="en-US" dirty="0"/>
              <a:t>Admin Console</a:t>
            </a:r>
          </a:p>
        </p:txBody>
      </p:sp>
      <p:pic>
        <p:nvPicPr>
          <p:cNvPr id="5122" name="Picture 2"/>
          <p:cNvPicPr>
            <a:picLocks noChangeAspect="1" noChangeArrowheads="1"/>
          </p:cNvPicPr>
          <p:nvPr/>
        </p:nvPicPr>
        <p:blipFill>
          <a:blip r:embed="rId2"/>
          <a:srcRect/>
          <a:stretch>
            <a:fillRect/>
          </a:stretch>
        </p:blipFill>
        <p:spPr bwMode="auto">
          <a:xfrm>
            <a:off x="577517" y="1640305"/>
            <a:ext cx="7728283" cy="487203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240" cy="1144800"/>
          </a:xfrm>
        </p:spPr>
        <p:txBody>
          <a:bodyPr/>
          <a:lstStyle/>
          <a:p>
            <a:r>
              <a:rPr lang="en-US" dirty="0"/>
              <a:t>User Keys with Admin</a:t>
            </a:r>
          </a:p>
        </p:txBody>
      </p:sp>
      <p:pic>
        <p:nvPicPr>
          <p:cNvPr id="6146" name="Picture 2"/>
          <p:cNvPicPr>
            <a:picLocks noChangeAspect="1" noChangeArrowheads="1"/>
          </p:cNvPicPr>
          <p:nvPr/>
        </p:nvPicPr>
        <p:blipFill>
          <a:blip r:embed="rId2"/>
          <a:srcRect/>
          <a:stretch>
            <a:fillRect/>
          </a:stretch>
        </p:blipFill>
        <p:spPr bwMode="auto">
          <a:xfrm>
            <a:off x="457200" y="1524000"/>
            <a:ext cx="8305800" cy="509111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240" cy="1144800"/>
          </a:xfrm>
        </p:spPr>
        <p:txBody>
          <a:bodyPr/>
          <a:lstStyle/>
          <a:p>
            <a:r>
              <a:rPr lang="en-US" dirty="0"/>
              <a:t>Eucalyptus components</a:t>
            </a:r>
          </a:p>
        </p:txBody>
      </p:sp>
      <p:pic>
        <p:nvPicPr>
          <p:cNvPr id="7170" name="Picture 2"/>
          <p:cNvPicPr>
            <a:picLocks noChangeAspect="1" noChangeArrowheads="1"/>
          </p:cNvPicPr>
          <p:nvPr/>
        </p:nvPicPr>
        <p:blipFill>
          <a:blip r:embed="rId2"/>
          <a:srcRect/>
          <a:stretch>
            <a:fillRect/>
          </a:stretch>
        </p:blipFill>
        <p:spPr bwMode="auto">
          <a:xfrm>
            <a:off x="609600" y="1676400"/>
            <a:ext cx="7924801" cy="42672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240" cy="1144800"/>
          </a:xfrm>
        </p:spPr>
        <p:txBody>
          <a:bodyPr/>
          <a:lstStyle/>
          <a:p>
            <a:r>
              <a:rPr lang="en-US" dirty="0"/>
              <a:t>Cluster Availability Zones</a:t>
            </a:r>
          </a:p>
        </p:txBody>
      </p:sp>
      <p:pic>
        <p:nvPicPr>
          <p:cNvPr id="8194" name="Picture 2"/>
          <p:cNvPicPr>
            <a:picLocks noChangeAspect="1" noChangeArrowheads="1"/>
          </p:cNvPicPr>
          <p:nvPr/>
        </p:nvPicPr>
        <p:blipFill>
          <a:blip r:embed="rId2"/>
          <a:srcRect/>
          <a:stretch>
            <a:fillRect/>
          </a:stretch>
        </p:blipFill>
        <p:spPr bwMode="auto">
          <a:xfrm>
            <a:off x="685799" y="1676400"/>
            <a:ext cx="7848601" cy="458628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8229240" cy="1144800"/>
          </a:xfrm>
        </p:spPr>
        <p:txBody>
          <a:bodyPr/>
          <a:lstStyle/>
          <a:p>
            <a:r>
              <a:rPr lang="en-US" dirty="0"/>
              <a:t>Nodes Running</a:t>
            </a:r>
          </a:p>
        </p:txBody>
      </p:sp>
      <p:pic>
        <p:nvPicPr>
          <p:cNvPr id="9218" name="Picture 2"/>
          <p:cNvPicPr>
            <a:picLocks noChangeAspect="1" noChangeArrowheads="1"/>
          </p:cNvPicPr>
          <p:nvPr/>
        </p:nvPicPr>
        <p:blipFill>
          <a:blip r:embed="rId2"/>
          <a:srcRect/>
          <a:stretch>
            <a:fillRect/>
          </a:stretch>
        </p:blipFill>
        <p:spPr bwMode="auto">
          <a:xfrm>
            <a:off x="609600" y="1752600"/>
            <a:ext cx="8001000" cy="44958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924440" cy="1144800"/>
          </a:xfrm>
        </p:spPr>
        <p:txBody>
          <a:bodyPr/>
          <a:lstStyle/>
          <a:p>
            <a:r>
              <a:rPr lang="en-US" dirty="0"/>
              <a:t>Hypervisor Building</a:t>
            </a:r>
          </a:p>
        </p:txBody>
      </p:sp>
      <p:pic>
        <p:nvPicPr>
          <p:cNvPr id="10242" name="Picture 2"/>
          <p:cNvPicPr>
            <a:picLocks noChangeAspect="1" noChangeArrowheads="1"/>
          </p:cNvPicPr>
          <p:nvPr/>
        </p:nvPicPr>
        <p:blipFill>
          <a:blip r:embed="rId2"/>
          <a:srcRect/>
          <a:stretch>
            <a:fillRect/>
          </a:stretch>
        </p:blipFill>
        <p:spPr bwMode="auto">
          <a:xfrm>
            <a:off x="838200" y="1752600"/>
            <a:ext cx="7543800" cy="44100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Definition</a:t>
            </a:r>
            <a:endParaRPr lang="en-IN" sz="1800" b="0" strike="noStrike" spc="-1">
              <a:solidFill>
                <a:srgbClr val="000000"/>
              </a:solidFill>
              <a:uFill>
                <a:solidFill>
                  <a:srgbClr val="FFFFFF"/>
                </a:solidFill>
              </a:uFill>
              <a:latin typeface="Arial"/>
            </a:endParaRPr>
          </a:p>
        </p:txBody>
      </p:sp>
      <p:sp>
        <p:nvSpPr>
          <p:cNvPr id="175" name="CustomShape 2"/>
          <p:cNvSpPr/>
          <p:nvPr/>
        </p:nvSpPr>
        <p:spPr>
          <a:xfrm>
            <a:off x="457200" y="1600200"/>
            <a:ext cx="8228880" cy="493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FF0000"/>
              </a:buClr>
              <a:buFont typeface="Arial"/>
              <a:buChar char="•"/>
            </a:pPr>
            <a:r>
              <a:rPr lang="en-IN" sz="3200" b="0" strike="noStrike" spc="-1">
                <a:solidFill>
                  <a:srgbClr val="FF0000"/>
                </a:solidFill>
                <a:uFill>
                  <a:solidFill>
                    <a:srgbClr val="FFFFFF"/>
                  </a:solidFill>
                </a:uFill>
                <a:latin typeface="Calibri"/>
                <a:ea typeface="DejaVu Sans"/>
              </a:rPr>
              <a:t>Virtualization</a:t>
            </a:r>
            <a:r>
              <a:rPr lang="en-IN" sz="3200" b="0" strike="noStrike" spc="-1">
                <a:solidFill>
                  <a:srgbClr val="000000"/>
                </a:solidFill>
                <a:uFill>
                  <a:solidFill>
                    <a:srgbClr val="FFFFFF"/>
                  </a:solidFill>
                </a:uFill>
                <a:latin typeface="Calibri"/>
                <a:ea typeface="DejaVu Sans"/>
              </a:rPr>
              <a:t> is the ability to run multiple operating systems on a single physical system and share the underlying hardware resources*</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It is the process by which one computer hosts the appearance of many computers.</a:t>
            </a:r>
            <a:endParaRPr lang="en-IN"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Virtualization is used to improve IT throughput and costs by using physical resources as a pool from which virtual resources can be allocated.</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240" cy="1144800"/>
          </a:xfrm>
        </p:spPr>
        <p:txBody>
          <a:bodyPr/>
          <a:lstStyle/>
          <a:p>
            <a:r>
              <a:rPr lang="en-US" dirty="0"/>
              <a:t>Hypervisor building</a:t>
            </a:r>
          </a:p>
        </p:txBody>
      </p:sp>
      <p:pic>
        <p:nvPicPr>
          <p:cNvPr id="11266" name="Picture 2"/>
          <p:cNvPicPr>
            <a:picLocks noChangeAspect="1" noChangeArrowheads="1"/>
          </p:cNvPicPr>
          <p:nvPr/>
        </p:nvPicPr>
        <p:blipFill>
          <a:blip r:embed="rId2"/>
          <a:srcRect/>
          <a:stretch>
            <a:fillRect/>
          </a:stretch>
        </p:blipFill>
        <p:spPr bwMode="auto">
          <a:xfrm>
            <a:off x="685800" y="1600200"/>
            <a:ext cx="7696200" cy="48768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 build </a:t>
            </a:r>
          </a:p>
        </p:txBody>
      </p:sp>
      <p:pic>
        <p:nvPicPr>
          <p:cNvPr id="12290" name="Picture 2"/>
          <p:cNvPicPr>
            <a:picLocks noChangeAspect="1" noChangeArrowheads="1"/>
          </p:cNvPicPr>
          <p:nvPr/>
        </p:nvPicPr>
        <p:blipFill>
          <a:blip r:embed="rId2"/>
          <a:srcRect/>
          <a:stretch>
            <a:fillRect/>
          </a:stretch>
        </p:blipFill>
        <p:spPr bwMode="auto">
          <a:xfrm>
            <a:off x="457200" y="1709762"/>
            <a:ext cx="8480032" cy="476723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Hypervisor installation</a:t>
            </a:r>
          </a:p>
        </p:txBody>
      </p:sp>
      <p:pic>
        <p:nvPicPr>
          <p:cNvPr id="13314" name="Picture 2"/>
          <p:cNvPicPr>
            <a:picLocks noChangeAspect="1" noChangeArrowheads="1"/>
          </p:cNvPicPr>
          <p:nvPr/>
        </p:nvPicPr>
        <p:blipFill>
          <a:blip r:embed="rId2"/>
          <a:srcRect/>
          <a:stretch>
            <a:fillRect/>
          </a:stretch>
        </p:blipFill>
        <p:spPr bwMode="auto">
          <a:xfrm>
            <a:off x="609600" y="1600200"/>
            <a:ext cx="8026471" cy="490034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8229240" cy="1144800"/>
          </a:xfrm>
        </p:spPr>
        <p:txBody>
          <a:bodyPr/>
          <a:lstStyle/>
          <a:p>
            <a:r>
              <a:rPr lang="en-US" dirty="0"/>
              <a:t>Grub edit</a:t>
            </a:r>
          </a:p>
        </p:txBody>
      </p:sp>
      <p:pic>
        <p:nvPicPr>
          <p:cNvPr id="14338" name="Picture 2"/>
          <p:cNvPicPr>
            <a:picLocks noChangeAspect="1" noChangeArrowheads="1"/>
          </p:cNvPicPr>
          <p:nvPr/>
        </p:nvPicPr>
        <p:blipFill>
          <a:blip r:embed="rId2"/>
          <a:srcRect/>
          <a:stretch>
            <a:fillRect/>
          </a:stretch>
        </p:blipFill>
        <p:spPr bwMode="auto">
          <a:xfrm>
            <a:off x="533400" y="1600200"/>
            <a:ext cx="8127884" cy="4876801"/>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Configuration Registers</a:t>
            </a:r>
          </a:p>
        </p:txBody>
      </p:sp>
      <p:pic>
        <p:nvPicPr>
          <p:cNvPr id="15362" name="Picture 2"/>
          <p:cNvPicPr>
            <a:picLocks noChangeAspect="1" noChangeArrowheads="1"/>
          </p:cNvPicPr>
          <p:nvPr/>
        </p:nvPicPr>
        <p:blipFill>
          <a:blip r:embed="rId2"/>
          <a:srcRect/>
          <a:stretch>
            <a:fillRect/>
          </a:stretch>
        </p:blipFill>
        <p:spPr bwMode="auto">
          <a:xfrm>
            <a:off x="533400" y="1752600"/>
            <a:ext cx="7772400" cy="4724400"/>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Measurement Architecture</a:t>
            </a:r>
          </a:p>
        </p:txBody>
      </p:sp>
      <p:pic>
        <p:nvPicPr>
          <p:cNvPr id="16386" name="Picture 2"/>
          <p:cNvPicPr>
            <a:picLocks noChangeAspect="1" noChangeArrowheads="1"/>
          </p:cNvPicPr>
          <p:nvPr/>
        </p:nvPicPr>
        <p:blipFill>
          <a:blip r:embed="rId2"/>
          <a:srcRect/>
          <a:stretch>
            <a:fillRect/>
          </a:stretch>
        </p:blipFill>
        <p:spPr bwMode="auto">
          <a:xfrm>
            <a:off x="381000" y="1447800"/>
            <a:ext cx="8077200" cy="5298376"/>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8229240" cy="1144800"/>
          </a:xfrm>
        </p:spPr>
        <p:txBody>
          <a:bodyPr/>
          <a:lstStyle/>
          <a:p>
            <a:r>
              <a:rPr lang="en-US" dirty="0"/>
              <a:t>IMA- modified</a:t>
            </a:r>
          </a:p>
        </p:txBody>
      </p:sp>
      <p:pic>
        <p:nvPicPr>
          <p:cNvPr id="18435" name="Picture 3"/>
          <p:cNvPicPr>
            <a:picLocks noChangeAspect="1" noChangeArrowheads="1"/>
          </p:cNvPicPr>
          <p:nvPr/>
        </p:nvPicPr>
        <p:blipFill>
          <a:blip r:embed="rId2"/>
          <a:srcRect/>
          <a:stretch>
            <a:fillRect/>
          </a:stretch>
        </p:blipFill>
        <p:spPr bwMode="auto">
          <a:xfrm>
            <a:off x="762000" y="1752600"/>
            <a:ext cx="7619999" cy="489059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r>
              <a:rPr lang="en-US" dirty="0"/>
              <a:t>     </a:t>
            </a:r>
            <a:br>
              <a:rPr lang="en-US" dirty="0"/>
            </a:br>
            <a:r>
              <a:rPr lang="en-US" dirty="0"/>
              <a:t>    Hypervisor Memory Protection code</a:t>
            </a:r>
          </a:p>
        </p:txBody>
      </p:sp>
      <p:pic>
        <p:nvPicPr>
          <p:cNvPr id="17410" name="Picture 2"/>
          <p:cNvPicPr>
            <a:picLocks noChangeAspect="1" noChangeArrowheads="1"/>
          </p:cNvPicPr>
          <p:nvPr/>
        </p:nvPicPr>
        <p:blipFill>
          <a:blip r:embed="rId2"/>
          <a:srcRect/>
          <a:stretch>
            <a:fillRect/>
          </a:stretch>
        </p:blipFill>
        <p:spPr bwMode="auto">
          <a:xfrm>
            <a:off x="457200" y="1524000"/>
            <a:ext cx="8305800" cy="4734226"/>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CustomShape 1"/>
          <p:cNvSpPr/>
          <p:nvPr/>
        </p:nvSpPr>
        <p:spPr>
          <a:xfrm>
            <a:off x="2195640" y="5562720"/>
            <a:ext cx="4880880" cy="65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1800" b="0" strike="noStrike" cap="all" spc="94">
                <a:solidFill>
                  <a:srgbClr val="000000"/>
                </a:solidFill>
                <a:uFill>
                  <a:solidFill>
                    <a:srgbClr val="FFFFFF"/>
                  </a:solidFill>
                </a:uFill>
                <a:latin typeface="Tw Cen MT Condensed"/>
                <a:ea typeface="DejaVu Sans"/>
              </a:rPr>
              <a:t>TrustVisor operations </a:t>
            </a:r>
            <a:endParaRPr lang="en-IN" sz="1800" b="0" strike="noStrike" spc="-1">
              <a:solidFill>
                <a:srgbClr val="000000"/>
              </a:solidFill>
              <a:uFill>
                <a:solidFill>
                  <a:srgbClr val="FFFFFF"/>
                </a:solidFill>
              </a:uFill>
              <a:latin typeface="Arial"/>
            </a:endParaRPr>
          </a:p>
        </p:txBody>
      </p:sp>
      <p:graphicFrame>
        <p:nvGraphicFramePr>
          <p:cNvPr id="407" name="Table 2"/>
          <p:cNvGraphicFramePr/>
          <p:nvPr/>
        </p:nvGraphicFramePr>
        <p:xfrm>
          <a:off x="1473480" y="1981080"/>
          <a:ext cx="6325920" cy="3189600"/>
        </p:xfrm>
        <a:graphic>
          <a:graphicData uri="http://schemas.openxmlformats.org/drawingml/2006/table">
            <a:tbl>
              <a:tblPr/>
              <a:tblGrid>
                <a:gridCol w="1498320">
                  <a:extLst>
                    <a:ext uri="{9D8B030D-6E8A-4147-A177-3AD203B41FA5}">
                      <a16:colId xmlns:a16="http://schemas.microsoft.com/office/drawing/2014/main" xmlns="" val="20000"/>
                    </a:ext>
                  </a:extLst>
                </a:gridCol>
                <a:gridCol w="1031760">
                  <a:extLst>
                    <a:ext uri="{9D8B030D-6E8A-4147-A177-3AD203B41FA5}">
                      <a16:colId xmlns:a16="http://schemas.microsoft.com/office/drawing/2014/main" xmlns="" val="20001"/>
                    </a:ext>
                  </a:extLst>
                </a:gridCol>
                <a:gridCol w="1265040">
                  <a:extLst>
                    <a:ext uri="{9D8B030D-6E8A-4147-A177-3AD203B41FA5}">
                      <a16:colId xmlns:a16="http://schemas.microsoft.com/office/drawing/2014/main" xmlns="" val="20002"/>
                    </a:ext>
                  </a:extLst>
                </a:gridCol>
                <a:gridCol w="1265040">
                  <a:extLst>
                    <a:ext uri="{9D8B030D-6E8A-4147-A177-3AD203B41FA5}">
                      <a16:colId xmlns:a16="http://schemas.microsoft.com/office/drawing/2014/main" xmlns="" val="20003"/>
                    </a:ext>
                  </a:extLst>
                </a:gridCol>
                <a:gridCol w="1265760">
                  <a:extLst>
                    <a:ext uri="{9D8B030D-6E8A-4147-A177-3AD203B41FA5}">
                      <a16:colId xmlns:a16="http://schemas.microsoft.com/office/drawing/2014/main" xmlns="" val="20004"/>
                    </a:ext>
                  </a:extLst>
                </a:gridCol>
              </a:tblGrid>
              <a:tr h="685440">
                <a:tc>
                  <a:txBody>
                    <a:bodyPr/>
                    <a:lstStyle/>
                    <a:p>
                      <a:pPr algn="just">
                        <a:lnSpc>
                          <a:spcPct val="150000"/>
                        </a:lnSpc>
                      </a:pPr>
                      <a:r>
                        <a:rPr lang="en-IN" sz="1800" b="1" strike="noStrike" spc="-1">
                          <a:solidFill>
                            <a:srgbClr val="000000"/>
                          </a:solidFill>
                          <a:uFill>
                            <a:solidFill>
                              <a:srgbClr val="FFFFFF"/>
                            </a:solidFill>
                          </a:uFill>
                          <a:latin typeface="Tw Cen MT"/>
                        </a:rPr>
                        <a:t> </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Extend</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Seal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Unseal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1" strike="noStrike" spc="-1">
                          <a:solidFill>
                            <a:srgbClr val="000000"/>
                          </a:solidFill>
                          <a:uFill>
                            <a:solidFill>
                              <a:srgbClr val="FFFFFF"/>
                            </a:solidFill>
                          </a:uFill>
                          <a:latin typeface="Tw Cen MT"/>
                        </a:rPr>
                        <a:t>Quote</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0"/>
                  </a:ext>
                </a:extLst>
              </a:tr>
              <a:tr h="990360">
                <a:tc>
                  <a:txBody>
                    <a:bodyPr/>
                    <a:lstStyle/>
                    <a:p>
                      <a:pPr>
                        <a:lnSpc>
                          <a:spcPct val="150000"/>
                        </a:lnSpc>
                      </a:pPr>
                      <a:r>
                        <a:rPr lang="en-IN" sz="1800" b="1" strike="noStrike" spc="-1">
                          <a:solidFill>
                            <a:srgbClr val="000000"/>
                          </a:solidFill>
                          <a:uFill>
                            <a:solidFill>
                              <a:srgbClr val="FFFFFF"/>
                            </a:solidFill>
                          </a:uFill>
                          <a:latin typeface="Tw Cen MT"/>
                        </a:rPr>
                        <a:t>Linux with Xen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24066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358102</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1008654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815654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1"/>
                  </a:ext>
                </a:extLst>
              </a:tr>
              <a:tr h="756360">
                <a:tc>
                  <a:txBody>
                    <a:bodyPr/>
                    <a:lstStyle/>
                    <a:p>
                      <a:pPr algn="just">
                        <a:lnSpc>
                          <a:spcPct val="150000"/>
                        </a:lnSpc>
                      </a:pPr>
                      <a:r>
                        <a:rPr lang="en-IN" sz="18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533</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11.7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12.6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21000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2"/>
                  </a:ext>
                </a:extLst>
              </a:tr>
              <a:tr h="757440">
                <a:tc>
                  <a:txBody>
                    <a:bodyPr/>
                    <a:lstStyle/>
                    <a:p>
                      <a:pPr algn="just">
                        <a:lnSpc>
                          <a:spcPct val="150000"/>
                        </a:lnSpc>
                      </a:pPr>
                      <a:r>
                        <a:rPr lang="en-IN" sz="1800" b="1" strike="noStrike" spc="-1">
                          <a:solidFill>
                            <a:srgbClr val="000000"/>
                          </a:solidFill>
                          <a:uFill>
                            <a:solidFill>
                              <a:srgbClr val="FFFFFF"/>
                            </a:solidFill>
                          </a:uFill>
                          <a:latin typeface="Tw Cen MT"/>
                        </a:rPr>
                        <a:t>TrustVisor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527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9.2</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12.4</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800" b="0" strike="noStrike" spc="-1">
                          <a:solidFill>
                            <a:srgbClr val="000000"/>
                          </a:solidFill>
                          <a:uFill>
                            <a:solidFill>
                              <a:srgbClr val="FFFFFF"/>
                            </a:solidFill>
                          </a:uFill>
                          <a:latin typeface="Tw Cen MT"/>
                        </a:rPr>
                        <a:t>18020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3"/>
                  </a:ext>
                </a:extLst>
              </a:tr>
            </a:tbl>
          </a:graphicData>
        </a:graphic>
      </p:graphicFrame>
      <p:sp>
        <p:nvSpPr>
          <p:cNvPr id="408"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09" name="CustomShape 4"/>
          <p:cNvSpPr/>
          <p:nvPr/>
        </p:nvSpPr>
        <p:spPr>
          <a:xfrm>
            <a:off x="207180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10"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8AC1E3E4-BCF6-4D6A-9AA1-45710AB7E375}" type="slidenum">
              <a:rPr lang="en-IN" sz="1000" b="0" strike="noStrike" spc="-1">
                <a:solidFill>
                  <a:srgbClr val="0D0D0D"/>
                </a:solidFill>
                <a:uFill>
                  <a:solidFill>
                    <a:srgbClr val="FFFFFF"/>
                  </a:solidFill>
                </a:uFill>
                <a:latin typeface="Tw Cen MT Condensed"/>
                <a:ea typeface="DejaVu Sans"/>
              </a:rPr>
              <a:pPr>
                <a:lnSpc>
                  <a:spcPct val="100000"/>
                </a:lnSpc>
              </a:pPr>
              <a:t>58</a:t>
            </a:fld>
            <a:endParaRPr lang="en-IN" sz="1800" b="0" strike="noStrike" spc="-1">
              <a:solidFill>
                <a:srgbClr val="000000"/>
              </a:solidFill>
              <a:uFill>
                <a:solidFill>
                  <a:srgbClr val="FFFFFF"/>
                </a:solidFill>
              </a:uFill>
              <a:latin typeface="Arial"/>
            </a:endParaRPr>
          </a:p>
        </p:txBody>
      </p:sp>
      <p:sp>
        <p:nvSpPr>
          <p:cNvPr id="411" name="CustomShape 6"/>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4400" b="0" strike="noStrike" spc="-1">
                <a:solidFill>
                  <a:srgbClr val="000000"/>
                </a:solidFill>
                <a:uFill>
                  <a:solidFill>
                    <a:srgbClr val="FFFFFF"/>
                  </a:solidFill>
                </a:uFill>
                <a:latin typeface="Tw Cen MT Condensed"/>
                <a:ea typeface="DejaVu Sans"/>
              </a:rPr>
              <a:t>RESULTS</a:t>
            </a:r>
            <a:r>
              <a:rPr lang="en-IN" sz="4400" b="0" strike="noStrike" spc="-1">
                <a:solidFill>
                  <a:srgbClr val="FFFFFF"/>
                </a:solidFill>
                <a:uFill>
                  <a:solidFill>
                    <a:srgbClr val="FFFFFF"/>
                  </a:solidFill>
                </a:uFill>
                <a:latin typeface="Tw Cen MT Condensed"/>
                <a:ea typeface="DejaVu Sans"/>
              </a:rPr>
              <a:t> </a:t>
            </a:r>
            <a:r>
              <a:rPr lang="en-IN" sz="4400" b="0" strike="noStrike" spc="-1">
                <a:solidFill>
                  <a:srgbClr val="000000"/>
                </a:solidFill>
                <a:uFill>
                  <a:solidFill>
                    <a:srgbClr val="FFFFFF"/>
                  </a:solidFill>
                </a:uFill>
                <a:latin typeface="Tw Cen MT Condensed"/>
                <a:ea typeface="DejaVu Sans"/>
              </a:rPr>
              <a:t>AND</a:t>
            </a:r>
            <a:r>
              <a:rPr lang="en-IN" sz="4400" b="0" strike="noStrike" spc="-1">
                <a:solidFill>
                  <a:srgbClr val="FFFFFF"/>
                </a:solidFill>
                <a:uFill>
                  <a:solidFill>
                    <a:srgbClr val="FFFFFF"/>
                  </a:solidFill>
                </a:uFill>
                <a:latin typeface="Tw Cen MT Condensed"/>
                <a:ea typeface="DejaVu Sans"/>
              </a:rPr>
              <a:t> </a:t>
            </a:r>
            <a:r>
              <a:rPr lang="en-IN" sz="4400" b="0" strike="noStrike" spc="-1">
                <a:solidFill>
                  <a:srgbClr val="000000"/>
                </a:solidFill>
                <a:uFill>
                  <a:solidFill>
                    <a:srgbClr val="FFFFFF"/>
                  </a:solidFill>
                </a:uFill>
                <a:latin typeface="Tw Cen MT Condensed"/>
                <a:ea typeface="DejaVu Sans"/>
              </a:rPr>
              <a:t>DISCUSSIONS</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13" name="CustomShape 2"/>
          <p:cNvSpPr/>
          <p:nvPr/>
        </p:nvSpPr>
        <p:spPr>
          <a:xfrm>
            <a:off x="598320" y="1577880"/>
            <a:ext cx="7886160" cy="42602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gn="ctr">
              <a:lnSpc>
                <a:spcPct val="100000"/>
              </a:lnSpc>
            </a:pPr>
            <a:r>
              <a:rPr lang="en-IN" sz="1900" b="0" strike="noStrike" spc="-1">
                <a:solidFill>
                  <a:srgbClr val="000000"/>
                </a:solidFill>
                <a:uFill>
                  <a:solidFill>
                    <a:srgbClr val="FFFFFF"/>
                  </a:solidFill>
                </a:uFill>
                <a:latin typeface="Tw Cen MT"/>
                <a:ea typeface="DejaVu Sans"/>
              </a:rPr>
              <a:t>Trusted Computing Base</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
        <p:nvSpPr>
          <p:cNvPr id="414"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15"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16"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1893E03B-804F-4E55-AF67-770705743A7D}" type="slidenum">
              <a:rPr lang="en-IN" sz="1000" b="0" strike="noStrike" spc="-1">
                <a:solidFill>
                  <a:srgbClr val="0D0D0D"/>
                </a:solidFill>
                <a:uFill>
                  <a:solidFill>
                    <a:srgbClr val="FFFFFF"/>
                  </a:solidFill>
                </a:uFill>
                <a:latin typeface="Tw Cen MT Condensed"/>
                <a:ea typeface="DejaVu Sans"/>
              </a:rPr>
              <a:pPr>
                <a:lnSpc>
                  <a:spcPct val="100000"/>
                </a:lnSpc>
              </a:pPr>
              <a:t>59</a:t>
            </a:fld>
            <a:endParaRPr lang="en-IN" sz="1800" b="0" strike="noStrike" spc="-1">
              <a:solidFill>
                <a:srgbClr val="000000"/>
              </a:solidFill>
              <a:uFill>
                <a:solidFill>
                  <a:srgbClr val="FFFFFF"/>
                </a:solidFill>
              </a:uFill>
              <a:latin typeface="Arial"/>
            </a:endParaRPr>
          </a:p>
        </p:txBody>
      </p:sp>
      <p:graphicFrame>
        <p:nvGraphicFramePr>
          <p:cNvPr id="417" name="Table 6"/>
          <p:cNvGraphicFramePr/>
          <p:nvPr/>
        </p:nvGraphicFramePr>
        <p:xfrm>
          <a:off x="838080" y="2057400"/>
          <a:ext cx="6867000" cy="3754080"/>
        </p:xfrm>
        <a:graphic>
          <a:graphicData uri="http://schemas.openxmlformats.org/drawingml/2006/table">
            <a:tbl>
              <a:tblPr/>
              <a:tblGrid>
                <a:gridCol w="1716120">
                  <a:extLst>
                    <a:ext uri="{9D8B030D-6E8A-4147-A177-3AD203B41FA5}">
                      <a16:colId xmlns:a16="http://schemas.microsoft.com/office/drawing/2014/main" xmlns="" val="20000"/>
                    </a:ext>
                  </a:extLst>
                </a:gridCol>
                <a:gridCol w="1716120">
                  <a:extLst>
                    <a:ext uri="{9D8B030D-6E8A-4147-A177-3AD203B41FA5}">
                      <a16:colId xmlns:a16="http://schemas.microsoft.com/office/drawing/2014/main" xmlns="" val="20001"/>
                    </a:ext>
                  </a:extLst>
                </a:gridCol>
                <a:gridCol w="1717200">
                  <a:extLst>
                    <a:ext uri="{9D8B030D-6E8A-4147-A177-3AD203B41FA5}">
                      <a16:colId xmlns:a16="http://schemas.microsoft.com/office/drawing/2014/main" xmlns="" val="20002"/>
                    </a:ext>
                  </a:extLst>
                </a:gridCol>
                <a:gridCol w="1717560">
                  <a:extLst>
                    <a:ext uri="{9D8B030D-6E8A-4147-A177-3AD203B41FA5}">
                      <a16:colId xmlns:a16="http://schemas.microsoft.com/office/drawing/2014/main" xmlns="" val="20003"/>
                    </a:ext>
                  </a:extLst>
                </a:gridCol>
              </a:tblGrid>
              <a:tr h="625680">
                <a:tc>
                  <a:txBody>
                    <a:bodyPr/>
                    <a:lstStyle/>
                    <a:p>
                      <a:pPr algn="ctr">
                        <a:lnSpc>
                          <a:spcPct val="150000"/>
                        </a:lnSpc>
                      </a:pPr>
                      <a:r>
                        <a:rPr lang="en-IN" sz="1400" b="1" strike="noStrike" spc="-1">
                          <a:solidFill>
                            <a:srgbClr val="000000"/>
                          </a:solidFill>
                          <a:uFill>
                            <a:solidFill>
                              <a:srgbClr val="FFFFFF"/>
                            </a:solidFill>
                          </a:uFill>
                          <a:latin typeface="Tw Cen MT"/>
                        </a:rPr>
                        <a:t>Hypervisor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Hypapp</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XMHF core</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1" strike="noStrike" spc="-1">
                          <a:solidFill>
                            <a:srgbClr val="000000"/>
                          </a:solidFill>
                          <a:uFill>
                            <a:solidFill>
                              <a:srgbClr val="FFFFFF"/>
                            </a:solidFill>
                          </a:uFill>
                          <a:latin typeface="Tw Cen MT"/>
                        </a:rPr>
                        <a:t>Total</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0"/>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TrustVisor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3939</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9957</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1"/>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9138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15156</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2"/>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LockDown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9391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15409</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3"/>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XTRec</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3500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9518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4"/>
                  </a:ext>
                </a:extLst>
              </a:tr>
              <a:tr h="625680">
                <a:tc>
                  <a:txBody>
                    <a:bodyPr/>
                    <a:lstStyle/>
                    <a:p>
                      <a:pPr algn="ctr">
                        <a:lnSpc>
                          <a:spcPct val="150000"/>
                        </a:lnSpc>
                      </a:pPr>
                      <a:r>
                        <a:rPr lang="en-IN" sz="1400" b="1" strike="noStrike" spc="-1">
                          <a:solidFill>
                            <a:srgbClr val="000000"/>
                          </a:solidFill>
                          <a:uFill>
                            <a:solidFill>
                              <a:srgbClr val="FFFFFF"/>
                            </a:solidFill>
                          </a:uFill>
                          <a:latin typeface="Tw Cen MT"/>
                        </a:rPr>
                        <a:t>SecVisor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2200</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6018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50000"/>
                        </a:lnSpc>
                      </a:pPr>
                      <a:r>
                        <a:rPr lang="en-IN" sz="1400" b="0" strike="noStrike" spc="-1">
                          <a:solidFill>
                            <a:srgbClr val="000000"/>
                          </a:solidFill>
                          <a:uFill>
                            <a:solidFill>
                              <a:srgbClr val="FFFFFF"/>
                            </a:solidFill>
                          </a:uFill>
                          <a:latin typeface="Tw Cen MT"/>
                        </a:rPr>
                        <a:t>8218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Architecture</a:t>
            </a:r>
            <a:endParaRPr lang="en-IN" sz="1800" b="0" strike="noStrike" spc="-1">
              <a:solidFill>
                <a:srgbClr val="000000"/>
              </a:solidFill>
              <a:uFill>
                <a:solidFill>
                  <a:srgbClr val="FFFFFF"/>
                </a:solidFill>
              </a:uFill>
              <a:latin typeface="Arial"/>
            </a:endParaRPr>
          </a:p>
        </p:txBody>
      </p:sp>
      <p:pic>
        <p:nvPicPr>
          <p:cNvPr id="177" name="Content Placeholder 14"/>
          <p:cNvPicPr/>
          <p:nvPr/>
        </p:nvPicPr>
        <p:blipFill>
          <a:blip r:embed="rId2"/>
          <a:srcRect l="961" r="-1785"/>
          <a:stretch/>
        </p:blipFill>
        <p:spPr>
          <a:xfrm>
            <a:off x="1523880" y="3352680"/>
            <a:ext cx="6349320" cy="2835720"/>
          </a:xfrm>
          <a:prstGeom prst="rect">
            <a:avLst/>
          </a:prstGeom>
          <a:ln>
            <a:noFill/>
          </a:ln>
        </p:spPr>
      </p:pic>
      <p:sp>
        <p:nvSpPr>
          <p:cNvPr id="178" name="CustomShape 2"/>
          <p:cNvSpPr/>
          <p:nvPr/>
        </p:nvSpPr>
        <p:spPr>
          <a:xfrm>
            <a:off x="642960" y="1352880"/>
            <a:ext cx="8271720" cy="24602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179280" indent="-178560" algn="just">
              <a:lnSpc>
                <a:spcPct val="100000"/>
              </a:lnSpc>
              <a:buClr>
                <a:srgbClr val="000000"/>
              </a:buClr>
              <a:buFont typeface="Arial"/>
              <a:buChar char="•"/>
            </a:pPr>
            <a:r>
              <a:rPr lang="en-IN" sz="3000" b="0" strike="noStrike" spc="-1">
                <a:solidFill>
                  <a:srgbClr val="000000"/>
                </a:solidFill>
                <a:uFill>
                  <a:solidFill>
                    <a:srgbClr val="FFFFFF"/>
                  </a:solidFill>
                </a:uFill>
                <a:latin typeface="Calibri"/>
                <a:ea typeface="DejaVu Sans"/>
              </a:rPr>
              <a:t>A Virtual machine (VM) is an isolated runtime environment (guest OS and applications) </a:t>
            </a:r>
            <a:endParaRPr lang="en-IN" sz="1800" b="0" strike="noStrike" spc="-1">
              <a:solidFill>
                <a:srgbClr val="000000"/>
              </a:solidFill>
              <a:uFill>
                <a:solidFill>
                  <a:srgbClr val="FFFFFF"/>
                </a:solidFill>
              </a:uFill>
              <a:latin typeface="Arial"/>
            </a:endParaRPr>
          </a:p>
          <a:p>
            <a:pPr marL="179280" indent="-178560" algn="just">
              <a:lnSpc>
                <a:spcPct val="100000"/>
              </a:lnSpc>
              <a:buClr>
                <a:srgbClr val="000000"/>
              </a:buClr>
              <a:buFont typeface="Arial"/>
              <a:buChar char="•"/>
            </a:pPr>
            <a:r>
              <a:rPr lang="en-IN" sz="3000" b="0" strike="noStrike" spc="-1">
                <a:solidFill>
                  <a:srgbClr val="000000"/>
                </a:solidFill>
                <a:uFill>
                  <a:solidFill>
                    <a:srgbClr val="FFFFFF"/>
                  </a:solidFill>
                </a:uFill>
                <a:latin typeface="Calibri"/>
                <a:ea typeface="DejaVu Sans"/>
              </a:rPr>
              <a:t>Multiple virtual systems (VMs) can run on a single physical system </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TextShape 1"/>
          <p:cNvSpPr txBox="1"/>
          <p:nvPr/>
        </p:nvSpPr>
        <p:spPr>
          <a:xfrm>
            <a:off x="768240" y="585360"/>
            <a:ext cx="7289280" cy="1499040"/>
          </a:xfrm>
          <a:prstGeom prst="rect">
            <a:avLst/>
          </a:prstGeom>
          <a:noFill/>
          <a:ln>
            <a:noFill/>
          </a:ln>
        </p:spPr>
        <p:txBody>
          <a:bodyPr lIns="0" tIns="0" rIns="0" bIns="0" anchor="ctr"/>
          <a:lstStyle/>
          <a:p>
            <a:r>
              <a:rPr lang="en-US" sz="4400" b="0" strike="noStrike" spc="-1">
                <a:solidFill>
                  <a:srgbClr val="17375E"/>
                </a:solidFill>
                <a:uFill>
                  <a:solidFill>
                    <a:srgbClr val="FFFFFF"/>
                  </a:solidFill>
                </a:uFill>
                <a:latin typeface="Tw Cen MT Condensed"/>
              </a:rPr>
              <a:t>Trusted Computing Base</a:t>
            </a:r>
            <a:endParaRPr lang="en-US" sz="1800" b="0" strike="noStrike" spc="-1">
              <a:solidFill>
                <a:srgbClr val="000000"/>
              </a:solidFill>
              <a:uFill>
                <a:solidFill>
                  <a:srgbClr val="FFFFFF"/>
                </a:solidFill>
              </a:uFill>
              <a:latin typeface="Arial"/>
            </a:endParaRPr>
          </a:p>
        </p:txBody>
      </p:sp>
      <p:graphicFrame>
        <p:nvGraphicFramePr>
          <p:cNvPr id="419" name="Chart 3"/>
          <p:cNvGraphicFramePr/>
          <p:nvPr/>
        </p:nvGraphicFramePr>
        <p:xfrm>
          <a:off x="762120" y="2057400"/>
          <a:ext cx="7314840" cy="43430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CustomShape 1"/>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21" name="CustomShape 2"/>
          <p:cNvSpPr/>
          <p:nvPr/>
        </p:nvSpPr>
        <p:spPr>
          <a:xfrm>
            <a:off x="7574400" y="6440760"/>
            <a:ext cx="9900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22" name="CustomShape 3"/>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4C6911CF-152C-4429-AA2A-9FAD606FBC36}" type="slidenum">
              <a:rPr lang="en-IN" sz="1000" b="0" strike="noStrike" spc="-1">
                <a:solidFill>
                  <a:srgbClr val="0D0D0D"/>
                </a:solidFill>
                <a:uFill>
                  <a:solidFill>
                    <a:srgbClr val="FFFFFF"/>
                  </a:solidFill>
                </a:uFill>
                <a:latin typeface="Tw Cen MT Condensed"/>
                <a:ea typeface="DejaVu Sans"/>
              </a:rPr>
              <a:pPr>
                <a:lnSpc>
                  <a:spcPct val="100000"/>
                </a:lnSpc>
              </a:pPr>
              <a:t>61</a:t>
            </a:fld>
            <a:endParaRPr lang="en-IN" sz="1800" b="0" strike="noStrike" spc="-1">
              <a:solidFill>
                <a:srgbClr val="000000"/>
              </a:solidFill>
              <a:uFill>
                <a:solidFill>
                  <a:srgbClr val="FFFFFF"/>
                </a:solidFill>
              </a:uFill>
              <a:latin typeface="Arial"/>
            </a:endParaRPr>
          </a:p>
        </p:txBody>
      </p:sp>
      <p:pic>
        <p:nvPicPr>
          <p:cNvPr id="423" name="Picture 3"/>
          <p:cNvPicPr/>
          <p:nvPr/>
        </p:nvPicPr>
        <p:blipFill>
          <a:blip r:embed="rId2"/>
          <a:stretch/>
        </p:blipFill>
        <p:spPr>
          <a:xfrm>
            <a:off x="1071360" y="1785960"/>
            <a:ext cx="6768000" cy="4035600"/>
          </a:xfrm>
          <a:prstGeom prst="rect">
            <a:avLst/>
          </a:prstGeom>
          <a:ln>
            <a:noFill/>
          </a:ln>
        </p:spPr>
      </p:pic>
      <p:sp>
        <p:nvSpPr>
          <p:cNvPr id="424" name="CustomShape 4"/>
          <p:cNvSpPr/>
          <p:nvPr/>
        </p:nvSpPr>
        <p:spPr>
          <a:xfrm>
            <a:off x="2643120" y="5857920"/>
            <a:ext cx="3999960" cy="63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1800" b="0" strike="noStrike" spc="-1">
                <a:solidFill>
                  <a:srgbClr val="000000"/>
                </a:solidFill>
                <a:uFill>
                  <a:solidFill>
                    <a:srgbClr val="FFFFFF"/>
                  </a:solidFill>
                </a:uFill>
                <a:latin typeface="Tw Cen MT"/>
                <a:ea typeface="DejaVu Sans"/>
              </a:rPr>
              <a:t>Reduced TPM commands on Node controller</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5" name="Chart 4"/>
          <p:cNvGraphicFramePr/>
          <p:nvPr/>
        </p:nvGraphicFramePr>
        <p:xfrm>
          <a:off x="1465560" y="3429000"/>
          <a:ext cx="5804640" cy="3162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26" name="Table 1"/>
          <p:cNvGraphicFramePr/>
          <p:nvPr/>
        </p:nvGraphicFramePr>
        <p:xfrm>
          <a:off x="1857240" y="1928880"/>
          <a:ext cx="5553360" cy="1329120"/>
        </p:xfrm>
        <a:graphic>
          <a:graphicData uri="http://schemas.openxmlformats.org/drawingml/2006/table">
            <a:tbl>
              <a:tblPr/>
              <a:tblGrid>
                <a:gridCol w="1198440">
                  <a:extLst>
                    <a:ext uri="{9D8B030D-6E8A-4147-A177-3AD203B41FA5}">
                      <a16:colId xmlns:a16="http://schemas.microsoft.com/office/drawing/2014/main" xmlns="" val="20000"/>
                    </a:ext>
                  </a:extLst>
                </a:gridCol>
                <a:gridCol w="1474200">
                  <a:extLst>
                    <a:ext uri="{9D8B030D-6E8A-4147-A177-3AD203B41FA5}">
                      <a16:colId xmlns:a16="http://schemas.microsoft.com/office/drawing/2014/main" xmlns="" val="20001"/>
                    </a:ext>
                  </a:extLst>
                </a:gridCol>
                <a:gridCol w="915120">
                  <a:extLst>
                    <a:ext uri="{9D8B030D-6E8A-4147-A177-3AD203B41FA5}">
                      <a16:colId xmlns:a16="http://schemas.microsoft.com/office/drawing/2014/main" xmlns="" val="20002"/>
                    </a:ext>
                  </a:extLst>
                </a:gridCol>
                <a:gridCol w="1037880">
                  <a:extLst>
                    <a:ext uri="{9D8B030D-6E8A-4147-A177-3AD203B41FA5}">
                      <a16:colId xmlns:a16="http://schemas.microsoft.com/office/drawing/2014/main" xmlns="" val="20003"/>
                    </a:ext>
                  </a:extLst>
                </a:gridCol>
                <a:gridCol w="927720">
                  <a:extLst>
                    <a:ext uri="{9D8B030D-6E8A-4147-A177-3AD203B41FA5}">
                      <a16:colId xmlns:a16="http://schemas.microsoft.com/office/drawing/2014/main" xmlns="" val="20004"/>
                    </a:ext>
                  </a:extLst>
                </a:gridCol>
              </a:tblGrid>
              <a:tr h="871920">
                <a:tc>
                  <a:txBody>
                    <a:bodyPr/>
                    <a:lstStyle/>
                    <a:p>
                      <a:pPr algn="just">
                        <a:lnSpc>
                          <a:spcPct val="150000"/>
                        </a:lnSpc>
                      </a:pPr>
                      <a:r>
                        <a:rPr lang="en-IN" sz="1600" b="1" strike="noStrike" spc="-1" dirty="0">
                          <a:solidFill>
                            <a:srgbClr val="000000"/>
                          </a:solidFill>
                          <a:uFill>
                            <a:solidFill>
                              <a:srgbClr val="FFFFFF"/>
                            </a:solidFill>
                          </a:uFill>
                          <a:latin typeface="Tw Cen MT"/>
                        </a:rPr>
                        <a:t>Native Linux with </a:t>
                      </a:r>
                      <a:r>
                        <a:rPr lang="en-IN" sz="1600" b="1" strike="noStrike" spc="-1" dirty="0" err="1">
                          <a:solidFill>
                            <a:srgbClr val="000000"/>
                          </a:solidFill>
                          <a:uFill>
                            <a:solidFill>
                              <a:srgbClr val="FFFFFF"/>
                            </a:solidFill>
                          </a:uFill>
                          <a:latin typeface="Tw Cen MT"/>
                        </a:rPr>
                        <a:t>Xen</a:t>
                      </a:r>
                      <a:endParaRPr lang="en-IN" sz="1800" b="0" strike="noStrike" spc="-1" dirty="0">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TGVisor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SecVisor</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Lockdown</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1" strike="noStrike" spc="-1">
                          <a:solidFill>
                            <a:srgbClr val="000000"/>
                          </a:solidFill>
                          <a:uFill>
                            <a:solidFill>
                              <a:srgbClr val="FFFFFF"/>
                            </a:solidFill>
                          </a:uFill>
                          <a:latin typeface="Tw Cen MT"/>
                        </a:rPr>
                        <a:t>Proposed</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0"/>
                  </a:ext>
                </a:extLst>
              </a:tr>
              <a:tr h="412200">
                <a:tc>
                  <a:txBody>
                    <a:bodyPr/>
                    <a:lstStyle/>
                    <a:p>
                      <a:pPr algn="just">
                        <a:lnSpc>
                          <a:spcPct val="150000"/>
                        </a:lnSpc>
                      </a:pPr>
                      <a:r>
                        <a:rPr lang="en-IN" sz="1600" b="1" strike="noStrike" spc="-1">
                          <a:solidFill>
                            <a:srgbClr val="000000"/>
                          </a:solidFill>
                          <a:uFill>
                            <a:solidFill>
                              <a:srgbClr val="FFFFFF"/>
                            </a:solidFill>
                          </a:uFill>
                          <a:latin typeface="Tw Cen MT"/>
                        </a:rPr>
                        <a:t>518.1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172.1</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240.5</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298.3</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just">
                        <a:lnSpc>
                          <a:spcPct val="150000"/>
                        </a:lnSpc>
                      </a:pPr>
                      <a:r>
                        <a:rPr lang="en-IN" sz="1600" b="0" strike="noStrike" spc="-1">
                          <a:solidFill>
                            <a:srgbClr val="000000"/>
                          </a:solidFill>
                          <a:uFill>
                            <a:solidFill>
                              <a:srgbClr val="FFFFFF"/>
                            </a:solidFill>
                          </a:uFill>
                          <a:latin typeface="Tw Cen MT"/>
                        </a:rPr>
                        <a:t>169.8</a:t>
                      </a:r>
                      <a:endParaRPr lang="en-IN" sz="1800" b="0" strike="noStrike" spc="-1">
                        <a:solidFill>
                          <a:srgbClr val="000000"/>
                        </a:solidFill>
                        <a:uFill>
                          <a:solidFill>
                            <a:srgbClr val="FFFFFF"/>
                          </a:solidFill>
                        </a:uFill>
                        <a:latin typeface="Arial"/>
                      </a:endParaRPr>
                    </a:p>
                  </a:txBody>
                  <a:tcPr marL="51120" marR="51120">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xmlns="" val="10001"/>
                  </a:ext>
                </a:extLst>
              </a:tr>
            </a:tbl>
          </a:graphicData>
        </a:graphic>
      </p:graphicFrame>
      <p:sp>
        <p:nvSpPr>
          <p:cNvPr id="427" name="CustomShape 2"/>
          <p:cNvSpPr/>
          <p:nvPr/>
        </p:nvSpPr>
        <p:spPr>
          <a:xfrm>
            <a:off x="611640" y="980640"/>
            <a:ext cx="7390800" cy="654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Results and Discussions</a:t>
            </a:r>
            <a:endParaRPr lang="en-IN" sz="1800" b="0" strike="noStrike" spc="-1">
              <a:solidFill>
                <a:srgbClr val="000000"/>
              </a:solidFill>
              <a:uFill>
                <a:solidFill>
                  <a:srgbClr val="FFFFFF"/>
                </a:solidFill>
              </a:uFill>
              <a:latin typeface="Arial"/>
            </a:endParaRPr>
          </a:p>
        </p:txBody>
      </p:sp>
      <p:sp>
        <p:nvSpPr>
          <p:cNvPr id="428" name="CustomShape 3"/>
          <p:cNvSpPr/>
          <p:nvPr/>
        </p:nvSpPr>
        <p:spPr>
          <a:xfrm>
            <a:off x="6429240" y="64292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29" name="CustomShape 4"/>
          <p:cNvSpPr/>
          <p:nvPr/>
        </p:nvSpPr>
        <p:spPr>
          <a:xfrm>
            <a:off x="-1643040" y="642924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30" name="CustomShape 5"/>
          <p:cNvSpPr/>
          <p:nvPr/>
        </p:nvSpPr>
        <p:spPr>
          <a:xfrm>
            <a:off x="8143920" y="635796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D240346E-34AC-45D0-B603-4F4F6305DDA2}" type="slidenum">
              <a:rPr lang="en-IN" sz="1000" b="0" strike="noStrike" spc="-1">
                <a:solidFill>
                  <a:srgbClr val="0D0D0D"/>
                </a:solidFill>
                <a:uFill>
                  <a:solidFill>
                    <a:srgbClr val="FFFFFF"/>
                  </a:solidFill>
                </a:uFill>
                <a:latin typeface="Tw Cen MT Condensed"/>
                <a:ea typeface="DejaVu Sans"/>
              </a:rPr>
              <a:pPr>
                <a:lnSpc>
                  <a:spcPct val="100000"/>
                </a:lnSpc>
              </a:pPr>
              <a:t>62</a:t>
            </a:fld>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r>
              <a:rPr lang="en-IN" sz="4400" b="0" strike="noStrike" cap="all" spc="94">
                <a:solidFill>
                  <a:srgbClr val="0D0D0D"/>
                </a:solidFill>
                <a:uFill>
                  <a:solidFill>
                    <a:srgbClr val="FFFFFF"/>
                  </a:solidFill>
                </a:uFill>
                <a:latin typeface="Tw Cen MT Condensed"/>
                <a:ea typeface="DejaVu Sans"/>
              </a:rPr>
              <a:t>Conclusion:</a:t>
            </a:r>
            <a:endParaRPr lang="en-IN" sz="1800" b="0" strike="noStrike" spc="-1">
              <a:solidFill>
                <a:srgbClr val="000000"/>
              </a:solidFill>
              <a:uFill>
                <a:solidFill>
                  <a:srgbClr val="FFFFFF"/>
                </a:solidFill>
              </a:uFill>
              <a:latin typeface="Arial"/>
            </a:endParaRPr>
          </a:p>
          <a:p>
            <a:pPr>
              <a:lnSpc>
                <a:spcPct val="80000"/>
              </a:lnSpc>
            </a:pPr>
            <a:r>
              <a:rPr lang="en-IN" sz="4400" b="0" strike="noStrike" cap="all" spc="94">
                <a:solidFill>
                  <a:srgbClr val="0D0D0D"/>
                </a:solidFill>
                <a:uFill>
                  <a:solidFill>
                    <a:srgbClr val="FFFFFF"/>
                  </a:solidFill>
                </a:uFill>
                <a:latin typeface="Tw Cen MT Condensed"/>
                <a:ea typeface="DejaVu Sans"/>
              </a:rPr>
              <a:t>Trusted Cloud Computing Platform</a:t>
            </a:r>
            <a:endParaRPr lang="en-IN" sz="1800" b="0" strike="noStrike" spc="-1">
              <a:solidFill>
                <a:srgbClr val="000000"/>
              </a:solidFill>
              <a:uFill>
                <a:solidFill>
                  <a:srgbClr val="FFFFFF"/>
                </a:solidFill>
              </a:uFill>
              <a:latin typeface="Arial"/>
            </a:endParaRPr>
          </a:p>
        </p:txBody>
      </p:sp>
      <p:sp>
        <p:nvSpPr>
          <p:cNvPr id="432"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Deployed Trusted VMM in cloud infrastructure to provide trust over the cloud platform</a:t>
            </a:r>
          </a:p>
          <a:p>
            <a:pPr marL="91440" indent="-90720">
              <a:lnSpc>
                <a:spcPct val="100000"/>
              </a:lnSpc>
              <a:buClr>
                <a:srgbClr val="1CADE4"/>
              </a:buClr>
              <a:buFont typeface="Wingdings" charset="2"/>
              <a:buChar char=""/>
            </a:pPr>
            <a:endParaRPr lang="en-IN" sz="2000" spc="-1" dirty="0">
              <a:solidFill>
                <a:srgbClr val="000000"/>
              </a:solidFill>
              <a:uFill>
                <a:solidFill>
                  <a:srgbClr val="FFFFFF"/>
                </a:solidFill>
              </a:uFill>
              <a:latin typeface="Tw Cen MT"/>
              <a:ea typeface="DejaVu Sans"/>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Prevent inspection of computation state at the service provider site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Allows customers to verify that computation is secure</a:t>
            </a:r>
            <a:endParaRPr lang="en-IN" sz="1800" b="0" strike="noStrike" spc="-1" dirty="0">
              <a:solidFill>
                <a:srgbClr val="000000"/>
              </a:solidFill>
              <a:uFill>
                <a:solidFill>
                  <a:srgbClr val="FFFFFF"/>
                </a:solidFill>
              </a:uFill>
              <a:latin typeface="Arial"/>
            </a:endParaRPr>
          </a:p>
          <a:p>
            <a:pPr>
              <a:lnSpc>
                <a:spcPct val="100000"/>
              </a:lnSpc>
            </a:pPr>
            <a:endParaRPr lang="en-IN" sz="1800" b="0" strike="noStrike" spc="-1" dirty="0">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000" b="0" strike="noStrike" spc="-1" dirty="0">
                <a:solidFill>
                  <a:srgbClr val="000000"/>
                </a:solidFill>
                <a:uFill>
                  <a:solidFill>
                    <a:srgbClr val="FFFFFF"/>
                  </a:solidFill>
                </a:uFill>
                <a:latin typeface="Tw Cen MT"/>
                <a:ea typeface="DejaVu Sans"/>
              </a:rPr>
              <a:t>Deployed with cooperation of the cloud provider</a:t>
            </a:r>
            <a:endParaRPr lang="en-IN" sz="1800" b="0" strike="noStrike" spc="-1" dirty="0">
              <a:solidFill>
                <a:srgbClr val="000000"/>
              </a:solidFill>
              <a:uFill>
                <a:solidFill>
                  <a:srgbClr val="FFFFFF"/>
                </a:solidFill>
              </a:uFill>
              <a:latin typeface="Arial"/>
            </a:endParaRPr>
          </a:p>
          <a:p>
            <a:pPr>
              <a:lnSpc>
                <a:spcPct val="90000"/>
              </a:lnSpc>
            </a:pPr>
            <a:endParaRPr lang="en-IN" sz="1800" b="0" strike="noStrike" spc="-1" dirty="0">
              <a:solidFill>
                <a:srgbClr val="000000"/>
              </a:solidFill>
              <a:uFill>
                <a:solidFill>
                  <a:srgbClr val="FFFFFF"/>
                </a:solidFill>
              </a:uFill>
              <a:latin typeface="Arial"/>
            </a:endParaRPr>
          </a:p>
        </p:txBody>
      </p:sp>
      <p:sp>
        <p:nvSpPr>
          <p:cNvPr id="433"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34" name="CustomShape 4"/>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28B8E8E0-E27C-497E-8EC4-53C44D03BC93}" type="slidenum">
              <a:rPr lang="en-IN" sz="1000" b="0" strike="noStrike" spc="-1">
                <a:solidFill>
                  <a:srgbClr val="0D0D0D"/>
                </a:solidFill>
                <a:uFill>
                  <a:solidFill>
                    <a:srgbClr val="FFFFFF"/>
                  </a:solidFill>
                </a:uFill>
                <a:latin typeface="Tw Cen MT Condensed"/>
                <a:ea typeface="DejaVu Sans"/>
              </a:rPr>
              <a:pPr>
                <a:lnSpc>
                  <a:spcPct val="100000"/>
                </a:lnSpc>
              </a:pPr>
              <a:t>63</a:t>
            </a:fld>
            <a:endParaRPr lang="en-IN" sz="1800" b="0" strike="noStrike" spc="-1">
              <a:solidFill>
                <a:srgbClr val="000000"/>
              </a:solidFill>
              <a:uFill>
                <a:solidFill>
                  <a:srgbClr val="FFFFFF"/>
                </a:solidFill>
              </a:uFill>
              <a:latin typeface="Arial"/>
            </a:endParaRPr>
          </a:p>
        </p:txBody>
      </p:sp>
      <p:sp>
        <p:nvSpPr>
          <p:cNvPr id="435" name="CustomShape 5"/>
          <p:cNvSpPr/>
          <p:nvPr/>
        </p:nvSpPr>
        <p:spPr>
          <a:xfrm>
            <a:off x="3143160" y="6378480"/>
            <a:ext cx="3859200" cy="227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IN" sz="900" b="1" strike="noStrike" spc="-1">
                <a:solidFill>
                  <a:srgbClr val="000000"/>
                </a:solidFill>
                <a:uFill>
                  <a:solidFill>
                    <a:srgbClr val="FFFFFF"/>
                  </a:solidFill>
                </a:uFill>
                <a:latin typeface="Tw Cen MT"/>
                <a:ea typeface="DejaVu Sans"/>
              </a:rPr>
              <a:t>T Gunasekhar, K L University</a:t>
            </a: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Future Work	</a:t>
            </a:r>
            <a:endParaRPr lang="en-IN" sz="1800" b="0" strike="noStrike" spc="-1">
              <a:solidFill>
                <a:srgbClr val="000000"/>
              </a:solidFill>
              <a:uFill>
                <a:solidFill>
                  <a:srgbClr val="FFFFFF"/>
                </a:solidFill>
              </a:uFill>
              <a:latin typeface="Arial"/>
            </a:endParaRPr>
          </a:p>
        </p:txBody>
      </p:sp>
      <p:sp>
        <p:nvSpPr>
          <p:cNvPr id="437"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 Implement this concept in various open source cloud software's</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Develop a trusted computing platform for secure communication among the consumer and provider.</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marL="91440" indent="-90720">
              <a:lnSpc>
                <a:spcPct val="100000"/>
              </a:lnSpc>
              <a:buClr>
                <a:srgbClr val="1CADE4"/>
              </a:buClr>
              <a:buFont typeface="Wingdings" charset="2"/>
              <a:buChar char=""/>
            </a:pPr>
            <a:r>
              <a:rPr lang="en-IN" sz="2800" b="0" strike="noStrike" spc="-1">
                <a:solidFill>
                  <a:srgbClr val="000000"/>
                </a:solidFill>
                <a:uFill>
                  <a:solidFill>
                    <a:srgbClr val="FFFFFF"/>
                  </a:solidFill>
                </a:uFill>
                <a:latin typeface="Tw Cen MT"/>
                <a:ea typeface="DejaVu Sans"/>
              </a:rPr>
              <a:t>Implement this concept in Internet of Things(IoT)</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References</a:t>
            </a:r>
            <a:endParaRPr lang="en-IN" sz="1800" b="0" strike="noStrike" spc="-1">
              <a:solidFill>
                <a:srgbClr val="000000"/>
              </a:solidFill>
              <a:uFill>
                <a:solidFill>
                  <a:srgbClr val="FFFFFF"/>
                </a:solidFill>
              </a:uFill>
              <a:latin typeface="Arial"/>
            </a:endParaRPr>
          </a:p>
        </p:txBody>
      </p:sp>
      <p:sp>
        <p:nvSpPr>
          <p:cNvPr id="439" name="CustomShape 2"/>
          <p:cNvSpPr/>
          <p:nvPr/>
        </p:nvSpPr>
        <p:spPr>
          <a:xfrm>
            <a:off x="714240" y="1643040"/>
            <a:ext cx="8071920" cy="464292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[1]Xing, Yuping, and Yongzhao Zhan. "Virtualization and cloud computing." </a:t>
            </a:r>
            <a:r>
              <a:rPr lang="en-IN" sz="1400" b="0" i="1" strike="noStrike" spc="-1">
                <a:solidFill>
                  <a:srgbClr val="000000"/>
                </a:solidFill>
                <a:uFill>
                  <a:solidFill>
                    <a:srgbClr val="FFFFFF"/>
                  </a:solidFill>
                </a:uFill>
                <a:latin typeface="Tw Cen MT"/>
                <a:ea typeface="DejaVu Sans"/>
              </a:rPr>
              <a:t>Future Wireless Networks and Information Systems</a:t>
            </a:r>
            <a:r>
              <a:rPr lang="en-IN" sz="1400" b="0" strike="noStrike" spc="-1">
                <a:solidFill>
                  <a:srgbClr val="000000"/>
                </a:solidFill>
                <a:uFill>
                  <a:solidFill>
                    <a:srgbClr val="FFFFFF"/>
                  </a:solidFill>
                </a:uFill>
                <a:latin typeface="Tw Cen MT"/>
                <a:ea typeface="DejaVu Sans"/>
              </a:rPr>
              <a:t>. Springer Berlin Heidelberg, 2012. 305-312.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[2]Seshadri, Arvind, et al. "SecVisor: A tiny hypervisor to provide lifetime kernel code integrity for commodity OSes." </a:t>
            </a:r>
            <a:r>
              <a:rPr lang="en-IN" sz="1400" b="0" i="1" strike="noStrike" spc="-1">
                <a:solidFill>
                  <a:srgbClr val="000000"/>
                </a:solidFill>
                <a:uFill>
                  <a:solidFill>
                    <a:srgbClr val="FFFFFF"/>
                  </a:solidFill>
                </a:uFill>
                <a:latin typeface="Tw Cen MT"/>
                <a:ea typeface="DejaVu Sans"/>
              </a:rPr>
              <a:t>ACM SIGOPS Operating Systems Review</a:t>
            </a:r>
            <a:r>
              <a:rPr lang="en-IN" sz="1400" b="0" strike="noStrike" spc="-1">
                <a:solidFill>
                  <a:srgbClr val="000000"/>
                </a:solidFill>
                <a:uFill>
                  <a:solidFill>
                    <a:srgbClr val="FFFFFF"/>
                  </a:solidFill>
                </a:uFill>
                <a:latin typeface="Tw Cen MT"/>
                <a:ea typeface="DejaVu Sans"/>
              </a:rPr>
              <a:t>. Vol. 41. No. 6. ACM, 2015.</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[3] Sempolinski, Peter, and Douglas Thain. "A comparison and critique of eucalyptus, opennebula and nimbus." </a:t>
            </a:r>
            <a:r>
              <a:rPr lang="en-IN" sz="1400" b="0" i="1" strike="noStrike" spc="-1">
                <a:solidFill>
                  <a:srgbClr val="000000"/>
                </a:solidFill>
                <a:uFill>
                  <a:solidFill>
                    <a:srgbClr val="FFFFFF"/>
                  </a:solidFill>
                </a:uFill>
                <a:latin typeface="Tw Cen MT"/>
                <a:ea typeface="DejaVu Sans"/>
              </a:rPr>
              <a:t>Cloud Computing Technology and Science (CloudCom), 2010 IEEE Second International Conference on</a:t>
            </a:r>
            <a:r>
              <a:rPr lang="en-IN" sz="1400" b="0" strike="noStrike" spc="-1">
                <a:solidFill>
                  <a:srgbClr val="000000"/>
                </a:solidFill>
                <a:uFill>
                  <a:solidFill>
                    <a:srgbClr val="FFFFFF"/>
                  </a:solidFill>
                </a:uFill>
                <a:latin typeface="Tw Cen MT"/>
                <a:ea typeface="DejaVu Sans"/>
              </a:rPr>
              <a:t>. Ieee, 2010.</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[4]Sailer, Reiner, et al. "Design and Implementation of a TCG-based Integrity Measurement Architecture." </a:t>
            </a:r>
            <a:r>
              <a:rPr lang="en-IN" sz="1400" b="0" i="1" strike="noStrike" spc="-1">
                <a:solidFill>
                  <a:srgbClr val="000000"/>
                </a:solidFill>
                <a:uFill>
                  <a:solidFill>
                    <a:srgbClr val="FFFFFF"/>
                  </a:solidFill>
                </a:uFill>
                <a:latin typeface="Tw Cen MT"/>
                <a:ea typeface="DejaVu Sans"/>
              </a:rPr>
              <a:t>USENIX Security Symposium</a:t>
            </a:r>
            <a:r>
              <a:rPr lang="en-IN" sz="1400" b="0" strike="noStrike" spc="-1">
                <a:solidFill>
                  <a:srgbClr val="000000"/>
                </a:solidFill>
                <a:uFill>
                  <a:solidFill>
                    <a:srgbClr val="FFFFFF"/>
                  </a:solidFill>
                </a:uFill>
                <a:latin typeface="Tw Cen MT"/>
                <a:ea typeface="DejaVu Sans"/>
              </a:rPr>
              <a:t>. Vol. 13. 2004.</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[5].Lonea, Alina Madalina, Daniela E. Popescu, and Octavian Prostean. "A survey of management interfaces for eucalyptus cloud." </a:t>
            </a:r>
            <a:r>
              <a:rPr lang="en-IN" sz="1400" b="0" i="1" strike="noStrike" spc="-1">
                <a:solidFill>
                  <a:srgbClr val="000000"/>
                </a:solidFill>
                <a:uFill>
                  <a:solidFill>
                    <a:srgbClr val="FFFFFF"/>
                  </a:solidFill>
                </a:uFill>
                <a:latin typeface="Tw Cen MT"/>
                <a:ea typeface="DejaVu Sans"/>
              </a:rPr>
              <a:t>Applied Computational Intelligence and Informatics (SACI), 2012 7th IEEE International Symposium on</a:t>
            </a:r>
            <a:r>
              <a:rPr lang="en-IN" sz="1400" b="0" strike="noStrike" spc="-1">
                <a:solidFill>
                  <a:srgbClr val="000000"/>
                </a:solidFill>
                <a:uFill>
                  <a:solidFill>
                    <a:srgbClr val="FFFFFF"/>
                  </a:solidFill>
                </a:uFill>
                <a:latin typeface="Tw Cen MT"/>
                <a:ea typeface="DejaVu Sans"/>
              </a:rPr>
              <a:t>. IEEE, 2012.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[6] Nurmi, Daniel, et al. "The eucalyptus open-source cloud-computing system." </a:t>
            </a:r>
            <a:r>
              <a:rPr lang="en-IN" sz="1400" b="0" i="1" strike="noStrike" spc="-1">
                <a:solidFill>
                  <a:srgbClr val="000000"/>
                </a:solidFill>
                <a:uFill>
                  <a:solidFill>
                    <a:srgbClr val="FFFFFF"/>
                  </a:solidFill>
                </a:uFill>
                <a:latin typeface="Tw Cen MT"/>
                <a:ea typeface="DejaVu Sans"/>
              </a:rPr>
              <a:t>Proceedings of the 2009 9th IEEE/ACM International Symposium on Cluster Computing and the Grid</a:t>
            </a:r>
            <a:r>
              <a:rPr lang="en-IN" sz="1400" b="0" strike="noStrike" spc="-1">
                <a:solidFill>
                  <a:srgbClr val="000000"/>
                </a:solidFill>
                <a:uFill>
                  <a:solidFill>
                    <a:srgbClr val="FFFFFF"/>
                  </a:solidFill>
                </a:uFill>
                <a:latin typeface="Tw Cen MT"/>
                <a:ea typeface="DejaVu Sans"/>
              </a:rPr>
              <a:t>. IEEE Computer Society, 2009.</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[7]Nurmi, Daniel, et al. "Eucalyptus: an open-source cloud computing infrastructure." </a:t>
            </a:r>
            <a:r>
              <a:rPr lang="en-IN" sz="1400" b="0" i="1" strike="noStrike" spc="-1">
                <a:solidFill>
                  <a:srgbClr val="000000"/>
                </a:solidFill>
                <a:uFill>
                  <a:solidFill>
                    <a:srgbClr val="FFFFFF"/>
                  </a:solidFill>
                </a:uFill>
                <a:latin typeface="Tw Cen MT"/>
                <a:ea typeface="DejaVu Sans"/>
              </a:rPr>
              <a:t>Journal of Physics: Conference Series</a:t>
            </a:r>
            <a:r>
              <a:rPr lang="en-IN" sz="1400" b="0" strike="noStrike" spc="-1">
                <a:solidFill>
                  <a:srgbClr val="000000"/>
                </a:solidFill>
                <a:uFill>
                  <a:solidFill>
                    <a:srgbClr val="FFFFFF"/>
                  </a:solidFill>
                </a:uFill>
                <a:latin typeface="Tw Cen MT"/>
                <a:ea typeface="DejaVu Sans"/>
              </a:rPr>
              <a:t>. Vol. 180. No. 1. IOP Publishing, 2009.</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[8] Rad, ShayanZamani, Mohammad KazemAkbari, and MortezaSargolzaiJavan. "Present the Challenges in Eucalyptus Cloud Infrastructure for Implementing Virtual Machine Migration Technique and Provide a Solution for Solve the Challenges." </a:t>
            </a:r>
            <a:r>
              <a:rPr lang="en-IN" sz="1400" b="0" i="1" strike="noStrike" spc="-1">
                <a:solidFill>
                  <a:srgbClr val="000000"/>
                </a:solidFill>
                <a:uFill>
                  <a:solidFill>
                    <a:srgbClr val="FFFFFF"/>
                  </a:solidFill>
                </a:uFill>
                <a:latin typeface="Tw Cen MT"/>
                <a:ea typeface="DejaVu Sans"/>
              </a:rPr>
              <a:t>P2P, Parallel, Grid, Cloud and Internet Computing (3PGCIC), 2012 Seventh International Conference on</a:t>
            </a:r>
            <a:r>
              <a:rPr lang="en-IN" sz="1400" b="0" strike="noStrike" spc="-1">
                <a:solidFill>
                  <a:srgbClr val="000000"/>
                </a:solidFill>
                <a:uFill>
                  <a:solidFill>
                    <a:srgbClr val="FFFFFF"/>
                  </a:solidFill>
                </a:uFill>
                <a:latin typeface="Tw Cen MT"/>
                <a:ea typeface="DejaVu Sans"/>
              </a:rPr>
              <a:t>. IEEE, 2012.</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[9] Kinney, Steven L. </a:t>
            </a:r>
            <a:r>
              <a:rPr lang="en-IN" sz="1400" b="0" i="1" strike="noStrike" spc="-1">
                <a:solidFill>
                  <a:srgbClr val="000000"/>
                </a:solidFill>
                <a:uFill>
                  <a:solidFill>
                    <a:srgbClr val="FFFFFF"/>
                  </a:solidFill>
                </a:uFill>
                <a:latin typeface="Tw Cen MT"/>
                <a:ea typeface="DejaVu Sans"/>
              </a:rPr>
              <a:t>Trusted platform module basics: using TPM in embedded systems</a:t>
            </a:r>
            <a:r>
              <a:rPr lang="en-IN" sz="1400" b="0" strike="noStrike" spc="-1">
                <a:solidFill>
                  <a:srgbClr val="000000"/>
                </a:solidFill>
                <a:uFill>
                  <a:solidFill>
                    <a:srgbClr val="FFFFFF"/>
                  </a:solidFill>
                </a:uFill>
                <a:latin typeface="Tw Cen MT"/>
                <a:ea typeface="DejaVu Sans"/>
              </a:rPr>
              <a:t>. Newnes, 2006.</a:t>
            </a:r>
            <a:endParaRPr lang="en-IN" sz="1800" b="0" strike="noStrike" spc="-1">
              <a:solidFill>
                <a:srgbClr val="000000"/>
              </a:solidFill>
              <a:uFill>
                <a:solidFill>
                  <a:srgbClr val="FFFFFF"/>
                </a:solidFill>
              </a:uFill>
              <a:latin typeface="Arial"/>
            </a:endParaRPr>
          </a:p>
          <a:p>
            <a:pPr marL="91440" indent="-90720">
              <a:lnSpc>
                <a:spcPct val="90000"/>
              </a:lnSpc>
              <a:buClr>
                <a:srgbClr val="1CADE4"/>
              </a:buClr>
              <a:buFont typeface="Tw Cen MT"/>
              <a:buChar char=" "/>
            </a:pPr>
            <a:r>
              <a:rPr lang="en-IN" sz="1400" b="0" strike="noStrike" spc="-1">
                <a:solidFill>
                  <a:srgbClr val="000000"/>
                </a:solidFill>
                <a:uFill>
                  <a:solidFill>
                    <a:srgbClr val="FFFFFF"/>
                  </a:solidFill>
                </a:uFill>
                <a:latin typeface="Tw Cen MT"/>
                <a:ea typeface="DejaVu Sans"/>
              </a:rPr>
              <a:t>[10]Jain, Lavina, and Jayesh Vyas. </a:t>
            </a:r>
            <a:r>
              <a:rPr lang="en-IN" sz="1400" b="0" i="1" strike="noStrike" spc="-1">
                <a:solidFill>
                  <a:srgbClr val="000000"/>
                </a:solidFill>
                <a:uFill>
                  <a:solidFill>
                    <a:srgbClr val="FFFFFF"/>
                  </a:solidFill>
                </a:uFill>
                <a:latin typeface="Tw Cen MT"/>
                <a:ea typeface="DejaVu Sans"/>
              </a:rPr>
              <a:t>Security Analysis of Remote Attestation</a:t>
            </a:r>
            <a:r>
              <a:rPr lang="en-IN" sz="1400" b="0" strike="noStrike" spc="-1">
                <a:solidFill>
                  <a:srgbClr val="000000"/>
                </a:solidFill>
                <a:uFill>
                  <a:solidFill>
                    <a:srgbClr val="FFFFFF"/>
                  </a:solidFill>
                </a:uFill>
                <a:latin typeface="Tw Cen MT"/>
                <a:ea typeface="DejaVu Sans"/>
              </a:rPr>
              <a:t>. CS259 Project Report, 2008.</a:t>
            </a:r>
            <a:endParaRPr lang="en-IN" sz="1800" b="0" strike="noStrike" spc="-1">
              <a:solidFill>
                <a:srgbClr val="000000"/>
              </a:solidFill>
              <a:uFill>
                <a:solidFill>
                  <a:srgbClr val="FFFFFF"/>
                </a:solidFill>
              </a:uFill>
              <a:latin typeface="Arial"/>
            </a:endParaRPr>
          </a:p>
          <a:p>
            <a:pPr>
              <a:lnSpc>
                <a:spcPct val="90000"/>
              </a:lnSpc>
            </a:pPr>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768240" y="585360"/>
            <a:ext cx="7289280" cy="149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80000"/>
              </a:lnSpc>
            </a:pPr>
            <a:r>
              <a:rPr lang="en-IN" sz="4400" b="0" strike="noStrike" cap="all" spc="94">
                <a:solidFill>
                  <a:srgbClr val="0D0D0D"/>
                </a:solidFill>
                <a:uFill>
                  <a:solidFill>
                    <a:srgbClr val="FFFFFF"/>
                  </a:solidFill>
                </a:uFill>
                <a:latin typeface="Tw Cen MT Condensed"/>
                <a:ea typeface="DejaVu Sans"/>
              </a:rPr>
              <a:t>Thanks! Questions?</a:t>
            </a:r>
            <a:endParaRPr lang="en-IN" sz="1800" b="0" strike="noStrike" spc="-1">
              <a:solidFill>
                <a:srgbClr val="000000"/>
              </a:solidFill>
              <a:uFill>
                <a:solidFill>
                  <a:srgbClr val="FFFFFF"/>
                </a:solidFill>
              </a:uFill>
              <a:latin typeface="Arial"/>
            </a:endParaRPr>
          </a:p>
        </p:txBody>
      </p:sp>
      <p:sp>
        <p:nvSpPr>
          <p:cNvPr id="441" name="CustomShape 2"/>
          <p:cNvSpPr/>
          <p:nvPr/>
        </p:nvSpPr>
        <p:spPr>
          <a:xfrm>
            <a:off x="768240" y="2286000"/>
            <a:ext cx="7289280" cy="4022640"/>
          </a:xfrm>
          <a:prstGeom prst="rect">
            <a:avLst/>
          </a:prstGeom>
          <a:noFill/>
          <a:ln>
            <a:noFill/>
          </a:ln>
        </p:spPr>
        <p:style>
          <a:lnRef idx="0">
            <a:scrgbClr r="0" g="0" b="0"/>
          </a:lnRef>
          <a:fillRef idx="0">
            <a:scrgbClr r="0" g="0" b="0"/>
          </a:fillRef>
          <a:effectRef idx="0">
            <a:scrgbClr r="0" g="0" b="0"/>
          </a:effectRef>
          <a:fontRef idx="minor"/>
        </p:style>
        <p:txBody>
          <a:bodyPr lIns="45720" tIns="45000" rIns="45720" bIns="45000"/>
          <a:lstStyle/>
          <a:p>
            <a:pPr marL="91440" indent="-90720" algn="ctr">
              <a:lnSpc>
                <a:spcPct val="100000"/>
              </a:lnSpc>
            </a:pPr>
            <a:r>
              <a:rPr lang="en-IN" sz="2000" b="0" strike="noStrike" spc="-1">
                <a:solidFill>
                  <a:srgbClr val="000000"/>
                </a:solidFill>
                <a:uFill>
                  <a:solidFill>
                    <a:srgbClr val="FFFFFF"/>
                  </a:solidFill>
                </a:uFill>
                <a:latin typeface="Tw Cen MT"/>
                <a:ea typeface="DejaVu Sans"/>
              </a:rPr>
              <a:t>Contact:</a:t>
            </a:r>
            <a:endParaRPr lang="en-IN" sz="1800" b="0" strike="noStrike" spc="-1">
              <a:solidFill>
                <a:srgbClr val="000000"/>
              </a:solidFill>
              <a:uFill>
                <a:solidFill>
                  <a:srgbClr val="FFFFFF"/>
                </a:solidFill>
              </a:uFill>
              <a:latin typeface="Arial"/>
            </a:endParaRPr>
          </a:p>
          <a:p>
            <a:pPr marL="91440" indent="-90720" algn="ctr">
              <a:lnSpc>
                <a:spcPct val="100000"/>
              </a:lnSpc>
            </a:pPr>
            <a:r>
              <a:rPr lang="en-IN" sz="2000" b="0" strike="noStrike" spc="-1">
                <a:solidFill>
                  <a:srgbClr val="000000"/>
                </a:solidFill>
                <a:uFill>
                  <a:solidFill>
                    <a:srgbClr val="FFFFFF"/>
                  </a:solidFill>
                </a:uFill>
                <a:latin typeface="Tw Cen MT"/>
                <a:ea typeface="DejaVu Sans"/>
              </a:rPr>
              <a:t>T Gunasekhar</a:t>
            </a:r>
            <a:endParaRPr lang="en-IN" sz="1800" b="0" strike="noStrike" spc="-1">
              <a:solidFill>
                <a:srgbClr val="000000"/>
              </a:solidFill>
              <a:uFill>
                <a:solidFill>
                  <a:srgbClr val="FFFFFF"/>
                </a:solidFill>
              </a:uFill>
              <a:latin typeface="Arial"/>
            </a:endParaRPr>
          </a:p>
          <a:p>
            <a:pPr marL="91440" indent="-90720" algn="ctr">
              <a:lnSpc>
                <a:spcPct val="100000"/>
              </a:lnSpc>
            </a:pPr>
            <a:r>
              <a:rPr lang="en-IN" sz="2000" b="0" strike="noStrike" spc="-1">
                <a:solidFill>
                  <a:srgbClr val="000000"/>
                </a:solidFill>
                <a:uFill>
                  <a:solidFill>
                    <a:srgbClr val="FFFFFF"/>
                  </a:solidFill>
                </a:uFill>
                <a:latin typeface="Tw Cen MT"/>
                <a:ea typeface="DejaVu Sans"/>
              </a:rPr>
              <a:t>tgunasekhar@kluniversity.in</a:t>
            </a:r>
            <a:endParaRPr lang="en-IN" sz="1800" b="0" strike="noStrike" spc="-1">
              <a:solidFill>
                <a:srgbClr val="000000"/>
              </a:solidFill>
              <a:uFill>
                <a:solidFill>
                  <a:srgbClr val="FFFFFF"/>
                </a:solidFill>
              </a:uFill>
              <a:latin typeface="Arial"/>
            </a:endParaRPr>
          </a:p>
        </p:txBody>
      </p:sp>
      <p:sp>
        <p:nvSpPr>
          <p:cNvPr id="442" name="CustomShape 3"/>
          <p:cNvSpPr/>
          <p:nvPr/>
        </p:nvSpPr>
        <p:spPr>
          <a:xfrm>
            <a:off x="768240" y="6470640"/>
            <a:ext cx="16149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IN" sz="1000" b="0" strike="noStrike" spc="-1">
                <a:solidFill>
                  <a:srgbClr val="0D0D0D"/>
                </a:solidFill>
                <a:uFill>
                  <a:solidFill>
                    <a:srgbClr val="FFFFFF"/>
                  </a:solidFill>
                </a:uFill>
                <a:latin typeface="Tw Cen MT Condensed"/>
                <a:ea typeface="DejaVu Sans"/>
              </a:rPr>
              <a:t>17/03/17</a:t>
            </a:r>
            <a:endParaRPr lang="en-IN" sz="1800" b="0" strike="noStrike" spc="-1">
              <a:solidFill>
                <a:srgbClr val="000000"/>
              </a:solidFill>
              <a:uFill>
                <a:solidFill>
                  <a:srgbClr val="FFFFFF"/>
                </a:solidFill>
              </a:uFill>
              <a:latin typeface="Arial"/>
            </a:endParaRPr>
          </a:p>
        </p:txBody>
      </p:sp>
      <p:sp>
        <p:nvSpPr>
          <p:cNvPr id="443" name="CustomShape 4"/>
          <p:cNvSpPr/>
          <p:nvPr/>
        </p:nvSpPr>
        <p:spPr>
          <a:xfrm>
            <a:off x="3632040" y="6470640"/>
            <a:ext cx="442548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r">
              <a:lnSpc>
                <a:spcPct val="100000"/>
              </a:lnSpc>
            </a:pPr>
            <a:r>
              <a:rPr lang="en-IN" sz="1000" b="0" strike="noStrike" cap="all" spc="-1">
                <a:solidFill>
                  <a:srgbClr val="0D0D0D"/>
                </a:solidFill>
                <a:uFill>
                  <a:solidFill>
                    <a:srgbClr val="FFFFFF"/>
                  </a:solidFill>
                </a:uFill>
                <a:latin typeface="Tw Cen MT Condensed"/>
                <a:ea typeface="DejaVu Sans"/>
              </a:rPr>
              <a:t>T Gunasekhar, K L University</a:t>
            </a:r>
            <a:endParaRPr lang="en-IN" sz="1800" b="0" strike="noStrike" spc="-1">
              <a:solidFill>
                <a:srgbClr val="000000"/>
              </a:solidFill>
              <a:uFill>
                <a:solidFill>
                  <a:srgbClr val="FFFFFF"/>
                </a:solidFill>
              </a:uFill>
              <a:latin typeface="Arial"/>
            </a:endParaRPr>
          </a:p>
        </p:txBody>
      </p:sp>
      <p:sp>
        <p:nvSpPr>
          <p:cNvPr id="444" name="CustomShape 5"/>
          <p:cNvSpPr/>
          <p:nvPr/>
        </p:nvSpPr>
        <p:spPr>
          <a:xfrm>
            <a:off x="8128080" y="6470640"/>
            <a:ext cx="729360" cy="273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fld id="{6541D23A-4ACA-4F46-AA69-62FD8EF04A2A}" type="slidenum">
              <a:rPr lang="en-IN" sz="1000" b="0" strike="noStrike" spc="-1">
                <a:solidFill>
                  <a:srgbClr val="0D0D0D"/>
                </a:solidFill>
                <a:uFill>
                  <a:solidFill>
                    <a:srgbClr val="FFFFFF"/>
                  </a:solidFill>
                </a:uFill>
                <a:latin typeface="Tw Cen MT Condensed"/>
                <a:ea typeface="DejaVu Sans"/>
              </a:rPr>
              <a:pPr>
                <a:lnSpc>
                  <a:spcPct val="100000"/>
                </a:lnSpc>
              </a:pPr>
              <a:t>66</a:t>
            </a:fld>
            <a:endParaRPr lang="en-IN" sz="1800" b="0" strike="noStrike" spc="-1">
              <a:solidFill>
                <a:srgbClr val="000000"/>
              </a:solidFill>
              <a:uFill>
                <a:solidFill>
                  <a:srgbClr val="FFFFFF"/>
                </a:solidFill>
              </a:u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19116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Hypervisor</a:t>
            </a:r>
            <a:endParaRPr lang="en-IN" sz="1800" b="0" strike="noStrike" spc="-1">
              <a:solidFill>
                <a:srgbClr val="000000"/>
              </a:solidFill>
              <a:uFill>
                <a:solidFill>
                  <a:srgbClr val="FFFFFF"/>
                </a:solidFill>
              </a:uFill>
              <a:latin typeface="Arial"/>
            </a:endParaRPr>
          </a:p>
        </p:txBody>
      </p:sp>
      <p:sp>
        <p:nvSpPr>
          <p:cNvPr id="180" name="CustomShape 2"/>
          <p:cNvSpPr/>
          <p:nvPr/>
        </p:nvSpPr>
        <p:spPr>
          <a:xfrm>
            <a:off x="457200" y="1270080"/>
            <a:ext cx="8228880" cy="539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gn="just">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A </a:t>
            </a:r>
            <a:r>
              <a:rPr lang="en-IN" sz="2800" b="0" strike="noStrike" spc="-1">
                <a:solidFill>
                  <a:srgbClr val="FF0000"/>
                </a:solidFill>
                <a:uFill>
                  <a:solidFill>
                    <a:srgbClr val="FFFFFF"/>
                  </a:solidFill>
                </a:uFill>
                <a:latin typeface="Calibri"/>
                <a:ea typeface="DejaVu Sans"/>
              </a:rPr>
              <a:t>hypervisor,</a:t>
            </a:r>
            <a:r>
              <a:rPr lang="en-IN" sz="2800" b="0" strike="noStrike" spc="-1">
                <a:solidFill>
                  <a:srgbClr val="000000"/>
                </a:solidFill>
                <a:uFill>
                  <a:solidFill>
                    <a:srgbClr val="FFFFFF"/>
                  </a:solidFill>
                </a:uFill>
                <a:latin typeface="Calibri"/>
                <a:ea typeface="DejaVu Sans"/>
              </a:rPr>
              <a:t> a.k.a. a virtual machine manager/monitor (VMM), or virtualization manager, is a program that allows multiple operating systems to share a single hardware host.  </a:t>
            </a:r>
            <a:endParaRPr lang="en-IN" sz="1800" b="0" strike="noStrike" spc="-1">
              <a:solidFill>
                <a:srgbClr val="000000"/>
              </a:solidFill>
              <a:uFill>
                <a:solidFill>
                  <a:srgbClr val="FFFFFF"/>
                </a:solidFill>
              </a:uFill>
              <a:latin typeface="Arial"/>
            </a:endParaRPr>
          </a:p>
          <a:p>
            <a:pPr marL="343080" indent="-342360" algn="just">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Each guest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 </a:t>
            </a:r>
            <a:endParaRPr lang="en-IN" sz="1800" b="0" strike="noStrike" spc="-1">
              <a:solidFill>
                <a:srgbClr val="000000"/>
              </a:solidFill>
              <a:uFill>
                <a:solidFill>
                  <a:srgbClr val="FFFFFF"/>
                </a:solidFill>
              </a:uFill>
              <a:latin typeface="Arial"/>
            </a:endParaRPr>
          </a:p>
          <a:p>
            <a:pPr algn="just">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457200" y="12420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in Cloud Computing</a:t>
            </a:r>
            <a:endParaRPr lang="en-IN" sz="1800" b="0" strike="noStrike" spc="-1">
              <a:solidFill>
                <a:srgbClr val="000000"/>
              </a:solidFill>
              <a:uFill>
                <a:solidFill>
                  <a:srgbClr val="FFFFFF"/>
                </a:solidFill>
              </a:uFill>
              <a:latin typeface="Arial"/>
            </a:endParaRPr>
          </a:p>
        </p:txBody>
      </p:sp>
      <p:sp>
        <p:nvSpPr>
          <p:cNvPr id="184" name="CustomShape 2"/>
          <p:cNvSpPr/>
          <p:nvPr/>
        </p:nvSpPr>
        <p:spPr>
          <a:xfrm>
            <a:off x="457200" y="1253520"/>
            <a:ext cx="8448120" cy="5413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uFill>
                  <a:solidFill>
                    <a:srgbClr val="FFFFFF"/>
                  </a:solidFill>
                </a:uFill>
                <a:latin typeface="Calibri"/>
                <a:ea typeface="DejaVu Sans"/>
              </a:rPr>
              <a:t>Cloud computing takes virtualization one step further:</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You don’t need to own the hardware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Resources are rented as needed from a cloud</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Various providers allow creating virtual servers:</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Choose the OS and software each instance will have</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The chosen OS will run on a large server farm</a:t>
            </a:r>
            <a:endParaRPr lang="en-IN" sz="1800" b="0" strike="noStrike" spc="-1">
              <a:solidFill>
                <a:srgbClr val="000000"/>
              </a:solidFill>
              <a:uFill>
                <a:solidFill>
                  <a:srgbClr val="FFFFFF"/>
                </a:solidFill>
              </a:uFill>
              <a:latin typeface="Arial"/>
            </a:endParaRPr>
          </a:p>
          <a:p>
            <a:pPr marL="743040" lvl="1" indent="-285120">
              <a:lnSpc>
                <a:spcPct val="100000"/>
              </a:lnSpc>
              <a:buClr>
                <a:srgbClr val="000000"/>
              </a:buClr>
              <a:buFont typeface="Arial"/>
              <a:buChar char="–"/>
            </a:pPr>
            <a:r>
              <a:rPr lang="en-IN" sz="2800" b="0" strike="noStrike" spc="-1">
                <a:solidFill>
                  <a:srgbClr val="000000"/>
                </a:solidFill>
                <a:uFill>
                  <a:solidFill>
                    <a:srgbClr val="FFFFFF"/>
                  </a:solidFill>
                </a:uFill>
                <a:latin typeface="Calibri"/>
                <a:ea typeface="DejaVu Sans"/>
              </a:rPr>
              <a:t>Can instantiate more virtual servers or shut down existing ones within minutes</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You get billed only for what you used</a:t>
            </a: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274680"/>
            <a:ext cx="82288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IN" sz="4400" b="0" strike="noStrike" spc="-1">
                <a:solidFill>
                  <a:srgbClr val="000000"/>
                </a:solidFill>
                <a:uFill>
                  <a:solidFill>
                    <a:srgbClr val="FFFFFF"/>
                  </a:solidFill>
                </a:uFill>
                <a:latin typeface="Calibri"/>
                <a:ea typeface="DejaVu Sans"/>
              </a:rPr>
              <a:t>Virtualization Security Challenges</a:t>
            </a:r>
            <a:endParaRPr lang="en-IN" sz="1800" b="0" strike="noStrike" spc="-1">
              <a:solidFill>
                <a:srgbClr val="000000"/>
              </a:solidFill>
              <a:uFill>
                <a:solidFill>
                  <a:srgbClr val="FFFFFF"/>
                </a:solidFill>
              </a:uFill>
              <a:latin typeface="Arial"/>
            </a:endParaRPr>
          </a:p>
        </p:txBody>
      </p:sp>
      <p:sp>
        <p:nvSpPr>
          <p:cNvPr id="186" name="CustomShape 2"/>
          <p:cNvSpPr/>
          <p:nvPr/>
        </p:nvSpPr>
        <p:spPr>
          <a:xfrm>
            <a:off x="183960" y="1600200"/>
            <a:ext cx="8721360" cy="510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3200" b="0" strike="noStrike" spc="-1">
                <a:solidFill>
                  <a:srgbClr val="000000"/>
                </a:solidFill>
                <a:uFill>
                  <a:solidFill>
                    <a:srgbClr val="FFFFFF"/>
                  </a:solidFill>
                </a:uFill>
                <a:latin typeface="Calibri"/>
                <a:ea typeface="DejaVu Sans"/>
              </a:rPr>
              <a:t>The </a:t>
            </a:r>
            <a:r>
              <a:rPr lang="en-IN" sz="3200" b="0" strike="noStrike" spc="-1">
                <a:solidFill>
                  <a:srgbClr val="FF0000"/>
                </a:solidFill>
                <a:uFill>
                  <a:solidFill>
                    <a:srgbClr val="FFFFFF"/>
                  </a:solidFill>
                </a:uFill>
                <a:latin typeface="Calibri"/>
                <a:ea typeface="DejaVu Sans"/>
              </a:rPr>
              <a:t>trusted computing base </a:t>
            </a:r>
            <a:r>
              <a:rPr lang="en-IN" sz="3200" b="0" strike="noStrike" spc="-1">
                <a:solidFill>
                  <a:srgbClr val="000000"/>
                </a:solidFill>
                <a:uFill>
                  <a:solidFill>
                    <a:srgbClr val="FFFFFF"/>
                  </a:solidFill>
                </a:uFill>
                <a:latin typeface="Calibri"/>
                <a:ea typeface="DejaVu Sans"/>
              </a:rPr>
              <a:t>(TCB) of a virtual machine is too large.</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TCB: A small amount of software and hardware that security depends on and that we distinguish from a much larger amount that can misbehave without affecting security*</a:t>
            </a:r>
            <a:endParaRPr lang="en-IN" sz="1800" b="0" strike="noStrike" spc="-1">
              <a:solidFill>
                <a:srgbClr val="000000"/>
              </a:solidFill>
              <a:uFill>
                <a:solidFill>
                  <a:srgbClr val="FFFFFF"/>
                </a:solidFill>
              </a:uFill>
              <a:latin typeface="Arial"/>
            </a:endParaRPr>
          </a:p>
          <a:p>
            <a:pPr marL="343080" indent="-342360">
              <a:lnSpc>
                <a:spcPct val="100000"/>
              </a:lnSpc>
              <a:buClr>
                <a:srgbClr val="000000"/>
              </a:buClr>
              <a:buFont typeface="Arial"/>
              <a:buChar char="•"/>
            </a:pPr>
            <a:r>
              <a:rPr lang="en-IN" sz="3200" b="0" strike="noStrike" spc="-1">
                <a:solidFill>
                  <a:srgbClr val="000000"/>
                </a:solidFill>
                <a:uFill>
                  <a:solidFill>
                    <a:srgbClr val="FFFFFF"/>
                  </a:solidFill>
                </a:uFill>
                <a:latin typeface="Calibri"/>
                <a:ea typeface="DejaVu Sans"/>
              </a:rPr>
              <a:t>Smaller TCB </a:t>
            </a:r>
            <a:r>
              <a:rPr lang="en-IN" sz="3200" b="0" strike="noStrike" spc="-1">
                <a:solidFill>
                  <a:srgbClr val="000000"/>
                </a:solidFill>
                <a:uFill>
                  <a:solidFill>
                    <a:srgbClr val="FFFFFF"/>
                  </a:solidFill>
                </a:uFill>
                <a:latin typeface="Wingdings"/>
                <a:ea typeface="DejaVu Sans"/>
              </a:rPr>
              <a:t></a:t>
            </a:r>
            <a:r>
              <a:rPr lang="en-IN" sz="3200" b="0" strike="noStrike" spc="-1">
                <a:solidFill>
                  <a:srgbClr val="000000"/>
                </a:solidFill>
                <a:uFill>
                  <a:solidFill>
                    <a:srgbClr val="FFFFFF"/>
                  </a:solidFill>
                </a:uFill>
                <a:latin typeface="Calibri"/>
                <a:ea typeface="DejaVu Sans"/>
              </a:rPr>
              <a:t> more security</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a:p>
            <a:pPr>
              <a:lnSpc>
                <a:spcPct val="100000"/>
              </a:lnSpc>
            </a:pPr>
            <a:r>
              <a:rPr lang="en-IN" sz="3200" b="0" strike="noStrike" spc="-1">
                <a:solidFill>
                  <a:srgbClr val="000000"/>
                </a:solidFill>
                <a:uFill>
                  <a:solidFill>
                    <a:srgbClr val="FFFFFF"/>
                  </a:solidFill>
                </a:uFill>
                <a:latin typeface="Arial"/>
                <a:ea typeface="黑体"/>
              </a:rPr>
              <a:t>*</a:t>
            </a:r>
            <a:r>
              <a:rPr lang="en-IN" sz="2400" b="0" strike="noStrike" spc="-1">
                <a:solidFill>
                  <a:srgbClr val="000000"/>
                </a:solidFill>
                <a:uFill>
                  <a:solidFill>
                    <a:srgbClr val="FFFFFF"/>
                  </a:solidFill>
                </a:uFill>
                <a:latin typeface="Arial"/>
                <a:ea typeface="黑体"/>
              </a:rPr>
              <a:t>Lampson et al., “Authentication in distributed systems: Theory and practice,” ACM TCS 1992</a:t>
            </a:r>
            <a:endParaRPr lang="en-IN" sz="1800" b="0" strike="noStrike" spc="-1">
              <a:solidFill>
                <a:srgbClr val="000000"/>
              </a:solidFill>
              <a:uFill>
                <a:solidFill>
                  <a:srgbClr val="FFFFFF"/>
                </a:solidFill>
              </a:uFill>
              <a:latin typeface="Arial"/>
            </a:endParaRPr>
          </a:p>
          <a:p>
            <a:pPr>
              <a:lnSpc>
                <a:spcPct val="100000"/>
              </a:lnSpc>
            </a:pPr>
            <a:endParaRPr lang="en-IN"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2297</TotalTime>
  <Words>4322</Words>
  <Application>Microsoft Office PowerPoint</Application>
  <PresentationFormat>On-screen Show (4:3)</PresentationFormat>
  <Paragraphs>700</Paragraphs>
  <Slides>66</Slides>
  <Notes>14</Notes>
  <HiddenSlides>0</HiddenSlides>
  <MMClips>0</MMClips>
  <ScaleCrop>false</ScaleCrop>
  <HeadingPairs>
    <vt:vector size="4" baseType="variant">
      <vt:variant>
        <vt:lpstr>Theme</vt:lpstr>
      </vt:variant>
      <vt:variant>
        <vt:i4>4</vt:i4>
      </vt:variant>
      <vt:variant>
        <vt:lpstr>Slide Titles</vt:lpstr>
      </vt:variant>
      <vt:variant>
        <vt:i4>66</vt:i4>
      </vt:variant>
    </vt:vector>
  </HeadingPairs>
  <TitlesOfParts>
    <vt:vector size="70" baseType="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Attack pattern</vt:lpstr>
      <vt:lpstr>Attack concept</vt:lpstr>
      <vt:lpstr>Slide 28</vt:lpstr>
      <vt:lpstr>Slide 29</vt:lpstr>
      <vt:lpstr>Slide 30</vt:lpstr>
      <vt:lpstr>Slide 31</vt:lpstr>
      <vt:lpstr>Slide 32</vt:lpstr>
      <vt:lpstr>Slide 33</vt:lpstr>
      <vt:lpstr>Slide 34</vt:lpstr>
      <vt:lpstr>Slide 35</vt:lpstr>
      <vt:lpstr>Slide 36</vt:lpstr>
      <vt:lpstr>Slide 37</vt:lpstr>
      <vt:lpstr>Slide 38</vt:lpstr>
      <vt:lpstr> Implementation </vt:lpstr>
      <vt:lpstr>Grub loader  </vt:lpstr>
      <vt:lpstr>Eucalyptus Cloud</vt:lpstr>
      <vt:lpstr>Launched VM Details</vt:lpstr>
      <vt:lpstr>Cloud user logging</vt:lpstr>
      <vt:lpstr>Admin Console</vt:lpstr>
      <vt:lpstr>User Keys with Admin</vt:lpstr>
      <vt:lpstr>Eucalyptus components</vt:lpstr>
      <vt:lpstr>Cluster Availability Zones</vt:lpstr>
      <vt:lpstr>Nodes Running</vt:lpstr>
      <vt:lpstr>Hypervisor Building</vt:lpstr>
      <vt:lpstr>Hypervisor building</vt:lpstr>
      <vt:lpstr>Hypervisor build </vt:lpstr>
      <vt:lpstr>Hypervisor installation</vt:lpstr>
      <vt:lpstr>Grub edit</vt:lpstr>
      <vt:lpstr>Platform Configuration Registers</vt:lpstr>
      <vt:lpstr>Integrity Measurement Architecture</vt:lpstr>
      <vt:lpstr>IMA- modified</vt:lpstr>
      <vt:lpstr>               Hypervisor Memory Protection code</vt:lpstr>
      <vt:lpstr>Slide 58</vt:lpstr>
      <vt:lpstr>Slide 59</vt:lpstr>
      <vt:lpstr>Slide 60</vt:lpstr>
      <vt:lpstr>Slide 61</vt:lpstr>
      <vt:lpstr>Slide 62</vt:lpstr>
      <vt:lpstr>Slide 63</vt:lpstr>
      <vt:lpstr>Slide 64</vt:lpstr>
      <vt:lpstr>Slide 65</vt:lpstr>
      <vt:lpstr>Slide 66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279</cp:revision>
  <dcterms:created xsi:type="dcterms:W3CDTF">2017-03-13T06:17:29Z</dcterms:created>
  <dcterms:modified xsi:type="dcterms:W3CDTF">2017-12-04T05:46:56Z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13</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46</vt:i4>
  </property>
</Properties>
</file>