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722312" y="3734375"/>
            <a:ext cx="7772401" cy="1362077"/>
          </a:xfrm>
          <a:prstGeom prst="rect">
            <a:avLst/>
          </a:prstGeom>
        </p:spPr>
        <p:txBody>
          <a:bodyPr anchor="t"/>
          <a:lstStyle>
            <a:lvl1pPr>
              <a:defRPr cap="all">
                <a:solidFill>
                  <a:srgbClr val="C4BD9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722312" y="218764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xfrm>
            <a:off x="459016" y="2130425"/>
            <a:ext cx="8308209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sz="quarter" idx="1"/>
          </p:nvPr>
        </p:nvSpPr>
        <p:spPr>
          <a:xfrm>
            <a:off x="1371600" y="3473112"/>
            <a:ext cx="6400800" cy="175260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1792288" y="4800600"/>
            <a:ext cx="5486402" cy="309434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1792288" y="5168443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948A54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948A54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948A54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948A54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948A54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948A54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948A54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948A54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948A54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/>
          <p:nvPr>
            <p:ph type="title"/>
          </p:nvPr>
        </p:nvSpPr>
        <p:spPr>
          <a:xfrm>
            <a:off x="186613" y="339725"/>
            <a:ext cx="8770774" cy="1470025"/>
          </a:xfrm>
          <a:prstGeom prst="rect">
            <a:avLst/>
          </a:prstGeom>
        </p:spPr>
        <p:txBody>
          <a:bodyPr/>
          <a:lstStyle/>
          <a:p>
            <a:pPr/>
            <a:r>
              <a:t>Student Activity Management </a:t>
            </a:r>
            <a:r>
              <a:t> System          </a:t>
            </a:r>
          </a:p>
        </p:txBody>
      </p:sp>
      <p:sp>
        <p:nvSpPr>
          <p:cNvPr id="95" name="Project Managers: Raija Shareen, Guna Chandrika…"/>
          <p:cNvSpPr/>
          <p:nvPr/>
        </p:nvSpPr>
        <p:spPr>
          <a:xfrm>
            <a:off x="298579" y="1632856"/>
            <a:ext cx="8406881" cy="4756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Project Managers: </a:t>
            </a:r>
            <a:r>
              <a:t>         </a:t>
            </a:r>
            <a:r>
              <a:rPr b="0"/>
              <a:t>Guna Chandrika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			               Raija Shareen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Project Supervisor: </a:t>
            </a:r>
            <a:r>
              <a:t>       </a:t>
            </a:r>
            <a:r>
              <a:rPr b="0"/>
              <a:t>Venkata Sai Krishna Reddy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SQL Programmer</a:t>
            </a:r>
            <a:r>
              <a:t>s</a:t>
            </a:r>
            <a:r>
              <a:t>:</a:t>
            </a:r>
            <a:r>
              <a:rPr b="0"/>
              <a:t> </a:t>
            </a:r>
            <a:r>
              <a:rPr b="0"/>
              <a:t>       </a:t>
            </a:r>
            <a:r>
              <a:rPr b="0"/>
              <a:t>Matthew Goodman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			               Venkata Sai Krishna Reddy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			               Guna Chandrika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WEB/PHP Developer</a:t>
            </a:r>
            <a:r>
              <a:t>s</a:t>
            </a:r>
            <a:r>
              <a:t>:</a:t>
            </a:r>
            <a:r>
              <a:rPr b="0"/>
              <a:t> </a:t>
            </a:r>
            <a:r>
              <a:rPr b="0"/>
              <a:t>  </a:t>
            </a:r>
            <a:r>
              <a:rPr b="0"/>
              <a:t>Vinutna Gannu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Raija Shareen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			               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Report Writer</a:t>
            </a:r>
            <a:r>
              <a:t>s</a:t>
            </a:r>
            <a:r>
              <a:t>: </a:t>
            </a:r>
            <a:r>
              <a:t>                 </a:t>
            </a:r>
            <a:r>
              <a:rPr b="0"/>
              <a:t>Malcolm Lipscomb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                                           Vinutna Gannu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able - Faculty"/>
          <p:cNvSpPr/>
          <p:nvPr>
            <p:ph type="title"/>
          </p:nvPr>
        </p:nvSpPr>
        <p:spPr>
          <a:xfrm>
            <a:off x="457200" y="246646"/>
            <a:ext cx="8229600" cy="1628807"/>
          </a:xfrm>
          <a:prstGeom prst="rect">
            <a:avLst/>
          </a:prstGeom>
        </p:spPr>
        <p:txBody>
          <a:bodyPr/>
          <a:lstStyle/>
          <a:p>
            <a:pPr algn="ctr"/>
            <a:r>
              <a:t>Stored Procedure</a:t>
            </a:r>
            <a:br/>
            <a:r>
              <a:rPr sz="3200"/>
              <a:t>update on events</a:t>
            </a:r>
          </a:p>
        </p:txBody>
      </p:sp>
      <p:pic>
        <p:nvPicPr>
          <p:cNvPr id="1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1" y="1875452"/>
            <a:ext cx="8481526" cy="4296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able - Department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algn="ctr" defTabSz="448055">
              <a:defRPr sz="3822"/>
            </a:pPr>
            <a:r>
              <a:t>Indexing </a:t>
            </a:r>
            <a:br/>
            <a:r>
              <a:rPr sz="3528"/>
              <a:t>Indexing on events name</a:t>
            </a:r>
          </a:p>
        </p:txBody>
      </p:sp>
      <p:pic>
        <p:nvPicPr>
          <p:cNvPr id="15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165" y="1698173"/>
            <a:ext cx="8052321" cy="4301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able - Event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algn="ctr">
              <a:defRPr sz="3600"/>
            </a:pPr>
            <a:r>
              <a:t>Screenshots:</a:t>
            </a:r>
            <a:br/>
            <a:r>
              <a:t>sign in </a:t>
            </a:r>
          </a:p>
        </p:txBody>
      </p:sp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627094"/>
            <a:ext cx="8115300" cy="4075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able - Courses"/>
          <p:cNvSpPr/>
          <p:nvPr>
            <p:ph type="title"/>
          </p:nvPr>
        </p:nvSpPr>
        <p:spPr>
          <a:xfrm>
            <a:off x="322730" y="-224118"/>
            <a:ext cx="8229601" cy="1143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Sign up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0" y="820270"/>
            <a:ext cx="4044950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able - Category"/>
          <p:cNvSpPr/>
          <p:nvPr>
            <p:ph type="title"/>
          </p:nvPr>
        </p:nvSpPr>
        <p:spPr>
          <a:xfrm>
            <a:off x="242046" y="0"/>
            <a:ext cx="8229601" cy="1143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Advisor’s Home</a:t>
            </a:r>
          </a:p>
        </p:txBody>
      </p:sp>
      <p:pic>
        <p:nvPicPr>
          <p:cNvPr id="1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777" y="900951"/>
            <a:ext cx="8364071" cy="5417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Event Details</a:t>
            </a:r>
          </a:p>
        </p:txBody>
      </p:sp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358900"/>
            <a:ext cx="8121650" cy="4133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able - EventsAttendance"/>
          <p:cNvSpPr/>
          <p:nvPr>
            <p:ph type="title"/>
          </p:nvPr>
        </p:nvSpPr>
        <p:spPr>
          <a:xfrm>
            <a:off x="396687" y="-225752"/>
            <a:ext cx="8229601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Add an Event</a:t>
            </a:r>
          </a:p>
        </p:txBody>
      </p:sp>
      <p:pic>
        <p:nvPicPr>
          <p:cNvPr id="17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175" y="917248"/>
            <a:ext cx="8552331" cy="5701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/>
          <p:nvPr>
            <p:ph type="title"/>
          </p:nvPr>
        </p:nvSpPr>
        <p:spPr>
          <a:xfrm>
            <a:off x="457200" y="0"/>
            <a:ext cx="8229600" cy="1143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Update an Event</a:t>
            </a:r>
          </a:p>
        </p:txBody>
      </p:sp>
      <p:pic>
        <p:nvPicPr>
          <p:cNvPr id="1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671" y="824227"/>
            <a:ext cx="8202705" cy="5519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/>
          <p:nvPr>
            <p:ph type="title"/>
          </p:nvPr>
        </p:nvSpPr>
        <p:spPr>
          <a:xfrm>
            <a:off x="403412" y="-222903"/>
            <a:ext cx="8229601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Student’s Home</a:t>
            </a:r>
          </a:p>
        </p:txBody>
      </p:sp>
      <p:pic>
        <p:nvPicPr>
          <p:cNvPr id="17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1237129"/>
            <a:ext cx="7893050" cy="3830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Student’s Information</a:t>
            </a:r>
          </a:p>
        </p:txBody>
      </p:sp>
      <p:pic>
        <p:nvPicPr>
          <p:cNvPr id="18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532964"/>
            <a:ext cx="8108950" cy="3523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Overview</a:t>
            </a:r>
          </a:p>
        </p:txBody>
      </p:sp>
      <p:sp>
        <p:nvSpPr>
          <p:cNvPr id="98" name="Conten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Problem: Solution-Scope of project.</a:t>
            </a:r>
          </a:p>
          <a:p>
            <a:pPr/>
            <a:r>
              <a:t>Business rules, Assumptions.</a:t>
            </a:r>
          </a:p>
          <a:p>
            <a:pPr/>
            <a:r>
              <a:t>Implementation.</a:t>
            </a:r>
          </a:p>
          <a:p>
            <a:pPr/>
            <a:r>
              <a:t>Screenshots : Database, UI</a:t>
            </a:r>
          </a:p>
          <a:p>
            <a:pPr/>
            <a:r>
              <a:t>Conclusion, Future scope.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/>
          <p:nvPr>
            <p:ph type="title"/>
          </p:nvPr>
        </p:nvSpPr>
        <p:spPr>
          <a:xfrm>
            <a:off x="457200" y="223838"/>
            <a:ext cx="8229600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Conclusion</a:t>
            </a:r>
          </a:p>
        </p:txBody>
      </p:sp>
      <p:sp>
        <p:nvSpPr>
          <p:cNvPr id="185" name="TextBox 2"/>
          <p:cNvSpPr/>
          <p:nvPr/>
        </p:nvSpPr>
        <p:spPr>
          <a:xfrm>
            <a:off x="-46653" y="1252539"/>
            <a:ext cx="9237306" cy="54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System to track of upcoming events.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buSzPct val="100000"/>
              <a:buChar char="▪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Effectively implemented </a:t>
            </a:r>
            <a:r>
              <a:rPr sz="2800"/>
              <a:t>CRUD</a:t>
            </a:r>
            <a:r>
              <a:t> capabilities.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Only Advisor can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       -</a:t>
            </a:r>
            <a:r>
              <a:rPr sz="2800"/>
              <a:t>CREATE  Event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-READ       Event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-UPDATE  Event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        -DELETE   Event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Students can 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lvl="1"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 sz="2800"/>
              <a:t>- VIEW and register for Events</a:t>
            </a:r>
            <a:endParaRPr sz="2800"/>
          </a:p>
          <a:p>
            <a:pPr lvl="1"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sz="2800"/>
              <a:t>         - VIEW their profile</a:t>
            </a:r>
            <a:endParaRPr sz="2800"/>
          </a:p>
          <a:p>
            <a:pPr lvl="2">
              <a:defRPr sz="3200">
                <a:latin typeface="Arial"/>
                <a:ea typeface="Arial"/>
                <a:cs typeface="Arial"/>
                <a:sym typeface="Arial"/>
              </a:defRPr>
            </a:pPr>
            <a:endParaRPr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at’s the Future Look Like?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                   Future Scope</a:t>
            </a:r>
          </a:p>
        </p:txBody>
      </p:sp>
      <p:sp>
        <p:nvSpPr>
          <p:cNvPr id="188" name="Upcoming Event view for Students…"/>
          <p:cNvSpPr/>
          <p:nvPr>
            <p:ph type="body" idx="1"/>
          </p:nvPr>
        </p:nvSpPr>
        <p:spPr>
          <a:xfrm>
            <a:off x="457200" y="1473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Data Analysis based on events attendance, eventspriority : success</a:t>
            </a:r>
          </a:p>
          <a:p>
            <a:pPr/>
            <a:r>
              <a:t> </a:t>
            </a:r>
            <a:r>
              <a:t>scalability </a:t>
            </a:r>
            <a:r>
              <a:t> for large gatherings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Questions?"/>
          <p:cNvSpPr/>
          <p:nvPr>
            <p:ph type="title"/>
          </p:nvPr>
        </p:nvSpPr>
        <p:spPr>
          <a:xfrm>
            <a:off x="416859" y="1162143"/>
            <a:ext cx="8229601" cy="1143002"/>
          </a:xfrm>
          <a:prstGeom prst="rect">
            <a:avLst/>
          </a:prstGeom>
        </p:spPr>
        <p:txBody>
          <a:bodyPr/>
          <a:lstStyle/>
          <a:p>
            <a:pPr algn="ctr">
              <a:defRPr sz="5400"/>
            </a:pPr>
            <a:r>
              <a:t>Questions</a:t>
            </a:r>
            <a:r>
              <a:rPr sz="4000"/>
              <a:t>?</a:t>
            </a:r>
          </a:p>
        </p:txBody>
      </p:sp>
      <p:pic>
        <p:nvPicPr>
          <p:cNvPr id="191" name="ebb270cde51e92c01c59f5c06579578f_meme-confused-memesuper-puzzled-face-meme_579-300.jpeg" descr="ebb270cde51e92c01c59f5c06579578f_meme-confused-memesuper-puzzled-face-meme_579-30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3648" y="2817497"/>
            <a:ext cx="5392271" cy="2793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o What’s The Problem?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So What’s The Problem?</a:t>
            </a:r>
          </a:p>
        </p:txBody>
      </p:sp>
      <p:sp>
        <p:nvSpPr>
          <p:cNvPr id="101" name="Event Attendance…"/>
          <p:cNvSpPr/>
          <p:nvPr>
            <p:ph type="body" idx="1"/>
          </p:nvPr>
        </p:nvSpPr>
        <p:spPr>
          <a:xfrm>
            <a:off x="-1" y="1231641"/>
            <a:ext cx="9050696" cy="5491424"/>
          </a:xfrm>
          <a:prstGeom prst="rect">
            <a:avLst/>
          </a:prstGeom>
        </p:spPr>
        <p:txBody>
          <a:bodyPr/>
          <a:lstStyle/>
          <a:p>
            <a:pPr algn="just">
              <a:buFontTx/>
              <a:buChar char="▪"/>
              <a:defRPr b="1"/>
            </a:pPr>
            <a:r>
              <a:t>  Student’s Perspective:</a:t>
            </a:r>
          </a:p>
          <a:p>
            <a:pPr algn="just"/>
            <a:r>
              <a:t>  Follow-up on events happening on campus.</a:t>
            </a:r>
          </a:p>
          <a:p>
            <a:pPr marL="457200" indent="-457200" algn="just"/>
            <a:r>
              <a:t> Online Registration  for an event</a:t>
            </a:r>
          </a:p>
          <a:p>
            <a:pPr marL="457200" indent="-457200" algn="just"/>
            <a:r>
              <a:t> View their respective Advisor.</a:t>
            </a:r>
          </a:p>
          <a:p>
            <a:pPr algn="just">
              <a:buFontTx/>
              <a:buChar char="▪"/>
            </a:pPr>
            <a:r>
              <a:t>  </a:t>
            </a:r>
            <a:r>
              <a:rPr b="1"/>
              <a:t>Advisor’s Perspective :</a:t>
            </a:r>
            <a:endParaRPr b="1"/>
          </a:p>
          <a:p>
            <a:pPr marL="457200" indent="-457200" algn="just"/>
            <a:r>
              <a:t> Track of events on campus.</a:t>
            </a:r>
          </a:p>
          <a:p>
            <a:pPr marL="457200" indent="-457200" algn="just"/>
            <a:r>
              <a:t> Students and their attendance count</a:t>
            </a:r>
          </a:p>
          <a:p>
            <a:pPr marL="457200" indent="-457200" algn="just"/>
            <a:r>
              <a:t> Update Events.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Business Rules</a:t>
            </a:r>
          </a:p>
        </p:txBody>
      </p:sp>
      <p:sp>
        <p:nvSpPr>
          <p:cNvPr id="104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Students attend from zero to many events.  Events have from zero to many students.</a:t>
            </a:r>
          </a:p>
          <a:p>
            <a:pPr>
              <a:lnSpc>
                <a:spcPct val="90000"/>
              </a:lnSpc>
            </a:pPr>
            <a:r>
              <a:t>An event can be listed in one and only one category.  A category can have one to many events </a:t>
            </a:r>
          </a:p>
          <a:p>
            <a:pPr>
              <a:lnSpc>
                <a:spcPct val="90000"/>
              </a:lnSpc>
            </a:pPr>
            <a:r>
              <a:t>Difference in user privileges.</a:t>
            </a:r>
          </a:p>
          <a:p>
            <a:pPr>
              <a:lnSpc>
                <a:spcPct val="90000"/>
              </a:lnSpc>
            </a:pPr>
            <a:r>
              <a:t>Students have one and only one Advisor (Faculty).  Advisors (Faculty) have one to many students.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Assumptions</a:t>
            </a:r>
          </a:p>
        </p:txBody>
      </p:sp>
      <p:sp>
        <p:nvSpPr>
          <p:cNvPr id="107" name="Text Placeholder 2"/>
          <p:cNvSpPr/>
          <p:nvPr>
            <p:ph type="body" idx="1"/>
          </p:nvPr>
        </p:nvSpPr>
        <p:spPr>
          <a:xfrm>
            <a:off x="457200" y="1600199"/>
            <a:ext cx="8229600" cy="3867541"/>
          </a:xfrm>
          <a:prstGeom prst="rect">
            <a:avLst/>
          </a:prstGeom>
        </p:spPr>
        <p:txBody>
          <a:bodyPr/>
          <a:lstStyle/>
          <a:p>
            <a:pPr/>
            <a:r>
              <a:t>If a student registers for an event, assume  student would be attending the event.</a:t>
            </a:r>
          </a:p>
          <a:p>
            <a:pPr/>
            <a:r>
              <a:t>Only Advisor has all CRUD permissions.</a:t>
            </a:r>
          </a:p>
          <a:p>
            <a:pPr/>
            <a:r>
              <a:t>Student has only view permission on events.</a:t>
            </a:r>
          </a:p>
          <a:p>
            <a:pPr/>
            <a:r>
              <a:t>Determine the success of an event based on the number of students participated.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Enhanced Entity Relationship Diagram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defTabSz="429768">
              <a:defRPr sz="3700"/>
            </a:lvl1pPr>
          </a:lstStyle>
          <a:p>
            <a:pPr/>
            <a:r>
              <a:t>Enhanced Entity Relationship Diagram</a:t>
            </a:r>
          </a:p>
        </p:txBody>
      </p:sp>
      <p:pic>
        <p:nvPicPr>
          <p:cNvPr id="1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1" y="1247915"/>
            <a:ext cx="9104072" cy="4493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/>
          <p:nvPr>
            <p:ph type="title"/>
          </p:nvPr>
        </p:nvSpPr>
        <p:spPr>
          <a:xfrm>
            <a:off x="457200" y="246646"/>
            <a:ext cx="8229600" cy="1143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Implementation </a:t>
            </a:r>
          </a:p>
        </p:txBody>
      </p:sp>
      <p:grpSp>
        <p:nvGrpSpPr>
          <p:cNvPr id="143" name="Diagram 6"/>
          <p:cNvGrpSpPr/>
          <p:nvPr/>
        </p:nvGrpSpPr>
        <p:grpSpPr>
          <a:xfrm>
            <a:off x="1226755" y="1568453"/>
            <a:ext cx="6918879" cy="4047664"/>
            <a:chOff x="0" y="0"/>
            <a:chExt cx="6918877" cy="4047662"/>
          </a:xfrm>
        </p:grpSpPr>
        <p:grpSp>
          <p:nvGrpSpPr>
            <p:cNvPr id="115" name="Group"/>
            <p:cNvGrpSpPr/>
            <p:nvPr/>
          </p:nvGrpSpPr>
          <p:grpSpPr>
            <a:xfrm>
              <a:off x="2157673" y="1859"/>
              <a:ext cx="4747416" cy="696567"/>
              <a:chOff x="0" y="0"/>
              <a:chExt cx="4747415" cy="696566"/>
            </a:xfrm>
          </p:grpSpPr>
          <p:sp>
            <p:nvSpPr>
              <p:cNvPr id="113" name="Rectangle"/>
              <p:cNvSpPr/>
              <p:nvPr/>
            </p:nvSpPr>
            <p:spPr>
              <a:xfrm rot="5400000">
                <a:off x="2025424" y="-2025425"/>
                <a:ext cx="696567" cy="4747416"/>
              </a:xfrm>
              <a:prstGeom prst="rect">
                <a:avLst/>
              </a:prstGeom>
              <a:solidFill>
                <a:srgbClr val="DDDDDD">
                  <a:alpha val="9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300"/>
                  </a:spcBef>
                  <a:defRPr sz="2100"/>
                </a:pPr>
              </a:p>
            </p:txBody>
          </p:sp>
          <p:sp>
            <p:nvSpPr>
              <p:cNvPr id="114" name="Student activity management system"/>
              <p:cNvSpPr/>
              <p:nvPr/>
            </p:nvSpPr>
            <p:spPr>
              <a:xfrm>
                <a:off x="0" y="149527"/>
                <a:ext cx="4747416" cy="397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005" tIns="40005" rIns="40005" bIns="40005" numCol="1" anchor="ctr">
                <a:spAutoFit/>
              </a:bodyPr>
              <a:lstStyle/>
              <a:p>
                <a:pPr lvl="1" marL="228600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Student activity management system</a:t>
                </a:r>
              </a:p>
            </p:txBody>
          </p:sp>
        </p:grpSp>
        <p:grpSp>
          <p:nvGrpSpPr>
            <p:cNvPr id="118" name="Group"/>
            <p:cNvGrpSpPr/>
            <p:nvPr/>
          </p:nvGrpSpPr>
          <p:grpSpPr>
            <a:xfrm>
              <a:off x="0" y="0"/>
              <a:ext cx="2157673" cy="700284"/>
              <a:chOff x="0" y="0"/>
              <a:chExt cx="2157672" cy="700283"/>
            </a:xfrm>
          </p:grpSpPr>
          <p:sp>
            <p:nvSpPr>
              <p:cNvPr id="116" name="Rectangle"/>
              <p:cNvSpPr/>
              <p:nvPr/>
            </p:nvSpPr>
            <p:spPr>
              <a:xfrm>
                <a:off x="0" y="0"/>
                <a:ext cx="2157673" cy="700284"/>
              </a:xfrm>
              <a:prstGeom prst="rect">
                <a:avLst/>
              </a:prstGeom>
              <a:solidFill>
                <a:srgbClr val="30803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" name="Database"/>
              <p:cNvSpPr/>
              <p:nvPr/>
            </p:nvSpPr>
            <p:spPr>
              <a:xfrm>
                <a:off x="0" y="199011"/>
                <a:ext cx="2157673" cy="302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480" tIns="30480" rIns="30480" bIns="3048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Database</a:t>
                </a:r>
              </a:p>
            </p:txBody>
          </p:sp>
        </p:grpSp>
        <p:grpSp>
          <p:nvGrpSpPr>
            <p:cNvPr id="121" name="Group"/>
            <p:cNvGrpSpPr/>
            <p:nvPr/>
          </p:nvGrpSpPr>
          <p:grpSpPr>
            <a:xfrm>
              <a:off x="2156392" y="749569"/>
              <a:ext cx="4747416" cy="788543"/>
              <a:chOff x="0" y="0"/>
              <a:chExt cx="4747415" cy="788542"/>
            </a:xfrm>
          </p:grpSpPr>
          <p:sp>
            <p:nvSpPr>
              <p:cNvPr id="119" name="Rectangle"/>
              <p:cNvSpPr/>
              <p:nvPr/>
            </p:nvSpPr>
            <p:spPr>
              <a:xfrm rot="5400000">
                <a:off x="1979436" y="-1979437"/>
                <a:ext cx="788543" cy="4747416"/>
              </a:xfrm>
              <a:prstGeom prst="rect">
                <a:avLst/>
              </a:prstGeom>
              <a:solidFill>
                <a:srgbClr val="DDDDDD">
                  <a:alpha val="9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300"/>
                  </a:spcBef>
                </a:pPr>
              </a:p>
            </p:txBody>
          </p:sp>
          <p:sp>
            <p:nvSpPr>
              <p:cNvPr id="120" name="9 tables in normalized form"/>
              <p:cNvSpPr/>
              <p:nvPr/>
            </p:nvSpPr>
            <p:spPr>
              <a:xfrm>
                <a:off x="0" y="195515"/>
                <a:ext cx="4747416" cy="397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005" tIns="40005" rIns="40005" bIns="40005" numCol="1" anchor="ctr">
                <a:spAutoFit/>
              </a:bodyPr>
              <a:lstStyle/>
              <a:p>
                <a:pPr lvl="1" marL="228600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9 tables in normalized form</a:t>
                </a:r>
              </a:p>
            </p:txBody>
          </p:sp>
        </p:grpSp>
        <p:grpSp>
          <p:nvGrpSpPr>
            <p:cNvPr id="124" name="Group"/>
            <p:cNvGrpSpPr/>
            <p:nvPr/>
          </p:nvGrpSpPr>
          <p:grpSpPr>
            <a:xfrm>
              <a:off x="0" y="794373"/>
              <a:ext cx="2156392" cy="698935"/>
              <a:chOff x="0" y="0"/>
              <a:chExt cx="2156391" cy="698934"/>
            </a:xfrm>
          </p:grpSpPr>
          <p:sp>
            <p:nvSpPr>
              <p:cNvPr id="122" name="Rectangle"/>
              <p:cNvSpPr/>
              <p:nvPr/>
            </p:nvSpPr>
            <p:spPr>
              <a:xfrm>
                <a:off x="-1" y="-1"/>
                <a:ext cx="2156393" cy="698936"/>
              </a:xfrm>
              <a:prstGeom prst="rect">
                <a:avLst/>
              </a:prstGeom>
              <a:solidFill>
                <a:srgbClr val="308038"/>
              </a:solidFill>
              <a:ln w="9525" cap="flat">
                <a:solidFill>
                  <a:srgbClr val="77933C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Tables"/>
              <p:cNvSpPr/>
              <p:nvPr/>
            </p:nvSpPr>
            <p:spPr>
              <a:xfrm>
                <a:off x="0" y="198336"/>
                <a:ext cx="2156392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480" tIns="30480" rIns="30480" bIns="3048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Tables</a:t>
                </a:r>
              </a:p>
            </p:txBody>
          </p:sp>
        </p:grpSp>
        <p:grpSp>
          <p:nvGrpSpPr>
            <p:cNvPr id="127" name="Group"/>
            <p:cNvGrpSpPr/>
            <p:nvPr/>
          </p:nvGrpSpPr>
          <p:grpSpPr>
            <a:xfrm>
              <a:off x="2188837" y="1578067"/>
              <a:ext cx="4730042" cy="784616"/>
              <a:chOff x="0" y="0"/>
              <a:chExt cx="4730040" cy="784615"/>
            </a:xfrm>
          </p:grpSpPr>
          <p:sp>
            <p:nvSpPr>
              <p:cNvPr id="125" name="Rectangle"/>
              <p:cNvSpPr/>
              <p:nvPr/>
            </p:nvSpPr>
            <p:spPr>
              <a:xfrm rot="5400000">
                <a:off x="1972712" y="-1972713"/>
                <a:ext cx="784616" cy="4730041"/>
              </a:xfrm>
              <a:prstGeom prst="rect">
                <a:avLst/>
              </a:prstGeom>
              <a:solidFill>
                <a:srgbClr val="DDDDDD">
                  <a:alpha val="9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300"/>
                  </a:spcBef>
                </a:pPr>
              </a:p>
            </p:txBody>
          </p:sp>
          <p:sp>
            <p:nvSpPr>
              <p:cNvPr id="126" name="Student module…"/>
              <p:cNvSpPr/>
              <p:nvPr/>
            </p:nvSpPr>
            <p:spPr>
              <a:xfrm>
                <a:off x="0" y="26674"/>
                <a:ext cx="4730041" cy="731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005" tIns="40005" rIns="40005" bIns="40005" numCol="1" anchor="ctr">
                <a:spAutoFit/>
              </a:bodyPr>
              <a:lstStyle/>
              <a:p>
                <a:pPr lvl="1" marL="228600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Student module</a:t>
                </a:r>
              </a:p>
              <a:p>
                <a:pPr lvl="1" marL="228600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Advisor module</a:t>
                </a:r>
              </a:p>
            </p:txBody>
          </p:sp>
        </p:grpSp>
        <p:grpSp>
          <p:nvGrpSpPr>
            <p:cNvPr id="130" name="Group"/>
            <p:cNvGrpSpPr/>
            <p:nvPr/>
          </p:nvGrpSpPr>
          <p:grpSpPr>
            <a:xfrm>
              <a:off x="0" y="1630234"/>
              <a:ext cx="2156392" cy="698936"/>
              <a:chOff x="0" y="0"/>
              <a:chExt cx="2156391" cy="698934"/>
            </a:xfrm>
          </p:grpSpPr>
          <p:sp>
            <p:nvSpPr>
              <p:cNvPr id="128" name="Rectangle"/>
              <p:cNvSpPr/>
              <p:nvPr/>
            </p:nvSpPr>
            <p:spPr>
              <a:xfrm>
                <a:off x="-1" y="-1"/>
                <a:ext cx="2156393" cy="698936"/>
              </a:xfrm>
              <a:prstGeom prst="rect">
                <a:avLst/>
              </a:prstGeom>
              <a:solidFill>
                <a:srgbClr val="30803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Web implementation:"/>
              <p:cNvSpPr/>
              <p:nvPr/>
            </p:nvSpPr>
            <p:spPr>
              <a:xfrm>
                <a:off x="0" y="198336"/>
                <a:ext cx="2156392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480" tIns="30480" rIns="30480" bIns="3048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Web implementation: </a:t>
                </a:r>
              </a:p>
            </p:txBody>
          </p:sp>
        </p:grpSp>
        <p:grpSp>
          <p:nvGrpSpPr>
            <p:cNvPr id="133" name="Group"/>
            <p:cNvGrpSpPr/>
            <p:nvPr/>
          </p:nvGrpSpPr>
          <p:grpSpPr>
            <a:xfrm>
              <a:off x="2156392" y="2421294"/>
              <a:ext cx="4747416" cy="788543"/>
              <a:chOff x="0" y="0"/>
              <a:chExt cx="4747415" cy="788542"/>
            </a:xfrm>
          </p:grpSpPr>
          <p:sp>
            <p:nvSpPr>
              <p:cNvPr id="131" name="Rectangle"/>
              <p:cNvSpPr/>
              <p:nvPr/>
            </p:nvSpPr>
            <p:spPr>
              <a:xfrm rot="5400000">
                <a:off x="1979436" y="-1979437"/>
                <a:ext cx="788543" cy="4747416"/>
              </a:xfrm>
              <a:prstGeom prst="rect">
                <a:avLst/>
              </a:prstGeom>
              <a:solidFill>
                <a:srgbClr val="EDEDED">
                  <a:alpha val="9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300"/>
                  </a:spcBef>
                  <a:defRPr sz="2100"/>
                </a:pPr>
              </a:p>
            </p:txBody>
          </p:sp>
          <p:sp>
            <p:nvSpPr>
              <p:cNvPr id="132" name="php,HTML,CSS,javascript,bootstrap."/>
              <p:cNvSpPr/>
              <p:nvPr/>
            </p:nvSpPr>
            <p:spPr>
              <a:xfrm>
                <a:off x="0" y="195515"/>
                <a:ext cx="4747416" cy="397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005" tIns="40005" rIns="40005" bIns="40005" numCol="1" anchor="ctr">
                <a:spAutoFit/>
              </a:bodyPr>
              <a:lstStyle/>
              <a:p>
                <a:pPr lvl="1" marL="228600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php,HTML,CSS,javascript,bootstrap.</a:t>
                </a:r>
              </a:p>
            </p:txBody>
          </p:sp>
        </p:grpSp>
        <p:grpSp>
          <p:nvGrpSpPr>
            <p:cNvPr id="136" name="Group"/>
            <p:cNvGrpSpPr/>
            <p:nvPr/>
          </p:nvGrpSpPr>
          <p:grpSpPr>
            <a:xfrm>
              <a:off x="0" y="2478660"/>
              <a:ext cx="2156392" cy="673810"/>
              <a:chOff x="0" y="0"/>
              <a:chExt cx="2156391" cy="673809"/>
            </a:xfrm>
          </p:grpSpPr>
          <p:sp>
            <p:nvSpPr>
              <p:cNvPr id="134" name="Rectangle"/>
              <p:cNvSpPr/>
              <p:nvPr/>
            </p:nvSpPr>
            <p:spPr>
              <a:xfrm>
                <a:off x="-1" y="-1"/>
                <a:ext cx="2156393" cy="673811"/>
              </a:xfrm>
              <a:prstGeom prst="rect">
                <a:avLst/>
              </a:prstGeom>
              <a:solidFill>
                <a:srgbClr val="30803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Web Languages used"/>
              <p:cNvSpPr/>
              <p:nvPr/>
            </p:nvSpPr>
            <p:spPr>
              <a:xfrm>
                <a:off x="0" y="185774"/>
                <a:ext cx="2156392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480" tIns="30480" rIns="30480" bIns="3048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Web Languages used</a:t>
                </a:r>
              </a:p>
            </p:txBody>
          </p:sp>
        </p:grpSp>
        <p:grpSp>
          <p:nvGrpSpPr>
            <p:cNvPr id="139" name="Group"/>
            <p:cNvGrpSpPr/>
            <p:nvPr/>
          </p:nvGrpSpPr>
          <p:grpSpPr>
            <a:xfrm>
              <a:off x="2156392" y="3259120"/>
              <a:ext cx="4747416" cy="788543"/>
              <a:chOff x="0" y="0"/>
              <a:chExt cx="4747415" cy="788542"/>
            </a:xfrm>
          </p:grpSpPr>
          <p:sp>
            <p:nvSpPr>
              <p:cNvPr id="137" name="Rectangle"/>
              <p:cNvSpPr/>
              <p:nvPr/>
            </p:nvSpPr>
            <p:spPr>
              <a:xfrm rot="5400000">
                <a:off x="1979436" y="-1979437"/>
                <a:ext cx="788543" cy="4747416"/>
              </a:xfrm>
              <a:prstGeom prst="rect">
                <a:avLst/>
              </a:prstGeom>
              <a:solidFill>
                <a:srgbClr val="DDDDDD">
                  <a:alpha val="9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300"/>
                  </a:spcBef>
                  <a:defRPr sz="2100"/>
                </a:pPr>
              </a:p>
            </p:txBody>
          </p:sp>
          <p:sp>
            <p:nvSpPr>
              <p:cNvPr id="138" name="Joins,triggers, Stored Procedures queryoptimizing with indexing"/>
              <p:cNvSpPr/>
              <p:nvPr/>
            </p:nvSpPr>
            <p:spPr>
              <a:xfrm>
                <a:off x="0" y="52640"/>
                <a:ext cx="4747416" cy="683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005" tIns="40005" rIns="40005" bIns="40005" numCol="1" anchor="ctr">
                <a:spAutoFit/>
              </a:bodyPr>
              <a:lstStyle/>
              <a:p>
                <a:pPr lvl="1" marL="228600" indent="-228600" defTabSz="93345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100"/>
                </a:pPr>
                <a:r>
                  <a:t>Joins,triggers, Stored Procedures queryoptimizing with indexing</a:t>
                </a:r>
              </a:p>
            </p:txBody>
          </p:sp>
        </p:grpSp>
        <p:grpSp>
          <p:nvGrpSpPr>
            <p:cNvPr id="142" name="Group"/>
            <p:cNvGrpSpPr/>
            <p:nvPr/>
          </p:nvGrpSpPr>
          <p:grpSpPr>
            <a:xfrm>
              <a:off x="0" y="3329014"/>
              <a:ext cx="2156392" cy="648754"/>
              <a:chOff x="0" y="0"/>
              <a:chExt cx="2156391" cy="648752"/>
            </a:xfrm>
          </p:grpSpPr>
          <p:sp>
            <p:nvSpPr>
              <p:cNvPr id="140" name="Rounded Rectangle"/>
              <p:cNvSpPr/>
              <p:nvPr/>
            </p:nvSpPr>
            <p:spPr>
              <a:xfrm>
                <a:off x="0" y="0"/>
                <a:ext cx="2156392" cy="648753"/>
              </a:xfrm>
              <a:prstGeom prst="roundRect">
                <a:avLst>
                  <a:gd name="adj" fmla="val 16667"/>
                </a:avLst>
              </a:prstGeom>
              <a:solidFill>
                <a:srgbClr val="30803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Advanced…"/>
              <p:cNvSpPr/>
              <p:nvPr/>
            </p:nvSpPr>
            <p:spPr>
              <a:xfrm>
                <a:off x="31670" y="21989"/>
                <a:ext cx="2093051" cy="604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480" tIns="30480" rIns="30480" bIns="30480" numCol="1" anchor="ctr">
                <a:sp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pPr>
                <a:r>
                  <a:t> Advanced</a:t>
                </a:r>
              </a:p>
              <a:p>
                <a: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pPr>
                <a:r>
                  <a:t>implementations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able - Person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algn="ctr"/>
            <a:r>
              <a:t>Table - </a:t>
            </a:r>
            <a:r>
              <a:t>Events</a:t>
            </a:r>
          </a:p>
        </p:txBody>
      </p:sp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88" t="0" r="0" b="39988"/>
          <a:stretch>
            <a:fillRect/>
          </a:stretch>
        </p:blipFill>
        <p:spPr>
          <a:xfrm>
            <a:off x="726142" y="2062465"/>
            <a:ext cx="7304063" cy="2504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7-04-28 at 10.07.44 PM.png" descr="Screen Shot 2017-04-28 at 10.07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142" y="4428694"/>
            <a:ext cx="7543801" cy="21797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extBox 1"/>
          <p:cNvSpPr/>
          <p:nvPr/>
        </p:nvSpPr>
        <p:spPr>
          <a:xfrm>
            <a:off x="847163" y="1108359"/>
            <a:ext cx="7516908" cy="89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 instance , eventsTable was created as follows: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rigger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Trigger</a:t>
            </a:r>
          </a:p>
        </p:txBody>
      </p:sp>
      <p:pic>
        <p:nvPicPr>
          <p:cNvPr id="151" name="Trigger.png" descr="Trigg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85" y="2998695"/>
            <a:ext cx="9346446" cy="212535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xtBox 1"/>
          <p:cNvSpPr/>
          <p:nvPr/>
        </p:nvSpPr>
        <p:spPr>
          <a:xfrm>
            <a:off x="282387" y="1519518"/>
            <a:ext cx="8740590" cy="129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have implemented a trigger which  gets activated before we perform deletion on events 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ke-your-claim-gold (1)">
  <a:themeElements>
    <a:clrScheme name="stake-your-claim-gold (1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take-your-claim-gold (1)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take-your-claim-gold (1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ke-your-claim-gold (1)">
  <a:themeElements>
    <a:clrScheme name="stake-your-claim-gold (1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take-your-claim-gold (1)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take-your-claim-gold (1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