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10"/>
  </p:notesMasterIdLst>
  <p:sldIdLst>
    <p:sldId id="256" r:id="rId2"/>
    <p:sldId id="277" r:id="rId3"/>
    <p:sldId id="276" r:id="rId4"/>
    <p:sldId id="280" r:id="rId5"/>
    <p:sldId id="281" r:id="rId6"/>
    <p:sldId id="284" r:id="rId7"/>
    <p:sldId id="286" r:id="rId8"/>
    <p:sldId id="287" r:id="rId9"/>
  </p:sldIdLst>
  <p:sldSz cx="9144000" cy="5143500" type="screen16x9"/>
  <p:notesSz cx="6858000" cy="9144000"/>
  <p:embeddedFontLst>
    <p:embeddedFont>
      <p:font typeface="Google Sans" panose="020B0503030502040204" pitchFamily="34" charset="0"/>
      <p:regular r:id="rId11"/>
      <p:bold r:id="rId12"/>
      <p:italic r:id="rId13"/>
      <p:boldItalic r:id="rId14"/>
    </p:embeddedFont>
    <p:embeddedFont>
      <p:font typeface="Google Sans Medium" panose="020B0503030502040204" pitchFamily="34" charset="0"/>
      <p:regular r:id="rId15"/>
      <p:bold r:id="rId16"/>
      <p:italic r:id="rId17"/>
      <p:boldItalic r:id="rId18"/>
    </p:embeddedFont>
    <p:embeddedFont>
      <p:font typeface="Helvetica Neue Light" panose="02000403000000020004" pitchFamily="2" charset="0"/>
      <p:regular r:id="rId19"/>
      <p:bold r:id="rId20"/>
      <p:italic r:id="rId21"/>
      <p:boldItalic r:id="rId22"/>
    </p:embeddedFont>
    <p:embeddedFont>
      <p:font typeface="Montserrat" pitchFamily="2" charset="77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Open Sans SemiBold" panose="020F0502020204030204" pitchFamily="34" charset="0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4BF6AF3F-0343-4A23-BE9C-02CC7B9B73EC}">
  <a:tblStyle styleId="{4BF6AF3F-0343-4A23-BE9C-02CC7B9B73EC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9F7B-54D6-413E-ACD6-0FCB2DC4F3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91"/>
    <p:restoredTop sz="94694"/>
  </p:normalViewPr>
  <p:slideViewPr>
    <p:cSldViewPr snapToGrid="0">
      <p:cViewPr varScale="1">
        <p:scale>
          <a:sx n="146" d="100"/>
          <a:sy n="146" d="100"/>
        </p:scale>
        <p:origin x="9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9" Type="http://schemas.openxmlformats.org/officeDocument/2006/relationships/presProps" Target="presProps.xml"/><Relationship Id="rId21" Type="http://schemas.openxmlformats.org/officeDocument/2006/relationships/font" Target="fonts/font11.fntdata"/><Relationship Id="rId34" Type="http://schemas.openxmlformats.org/officeDocument/2006/relationships/font" Target="fonts/font2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font" Target="fonts/font2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font" Target="fonts/font26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font" Target="fonts/font2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font" Target="fonts/font2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ccbf6ac24_6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ccbf6ac24_6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b551ab6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b551ab6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b551ab6d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b551ab6d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964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b551ab6d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b551ab6d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b551ab6d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b551ab6d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35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b551ab6d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b551ab6d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268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">
  <p:cSld name="Blank - Title_1_1_3_1_1_1">
    <p:bg>
      <p:bgPr>
        <a:solidFill>
          <a:srgbClr val="FBBC0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THIS SLIDE IS </a:t>
            </a: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0991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35075" y="1128675"/>
            <a:ext cx="77826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7" name="Google Shape;107;p12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110" name="Google Shape;110;p1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11" name="Google Shape;111;p12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2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2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2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Green">
  <p:cSld name="CUSTOM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20" name="Google Shape;120;p13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22" name="Google Shape;12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Green">
  <p:cSld name="TITLE_2_1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Red">
  <p:cSld name="CUSTOM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8" name="Google Shape;138;p15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39" name="Google Shape;13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">
  <p:cSld name="TITLE_2_2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7" name="Google Shape;157;p17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158" name="Google Shape;158;p1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59" name="Google Shape;159;p17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">
  <p:cSld name="TITLE_2_1_1_2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9" name="Google Shape;169;p18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172" name="Google Shape;172;p1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73" name="Google Shape;173;p18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">
  <p:cSld name="TITLE_2_1_1_1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1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186" name="Google Shape;186;p1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187" name="Google Shape;187;p19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Blue 900">
  <p:cSld name="CUSTOM_1_1_1_1_1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85ABC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5" name="Google Shape;195;p20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96" name="Google Shape;196;p20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7" name="Google Shape;197;p2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98" name="Google Shape;19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Yellow 700">
  <p:cSld name="CUSTOM_1_1_1_1_1_1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02" name="Google Shape;202;p21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3" name="Google Shape;203;p21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04" name="Google Shape;20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Green 900">
  <p:cSld name="CUSTOM_1_1_1_1_1_1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3733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22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08" name="Google Shape;208;p22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9" name="Google Shape;209;p2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10" name="Google Shape;21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Blue">
  <p:cSld name="CUSTO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Red 800">
  <p:cSld name="CUSTOM_1_1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14" name="Google Shape;214;p23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5" name="Google Shape;215;p2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216" name="Google Shape;21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Intro/Context Slide">
  <p:cSld name="Blank - Title_1_1_3_1_1">
    <p:bg>
      <p:bgPr>
        <a:solidFill>
          <a:srgbClr val="FBBC04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Google Shape;221;p24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22" name="Google Shape;222;p24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24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header">
  <p:cSld name="Blank - Title_1_1_3_1_1_2">
    <p:bg>
      <p:bgPr>
        <a:noFill/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35" name="Google Shape;235;p2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26"/>
          <p:cNvSpPr txBox="1">
            <a:spLocks noGrp="1"/>
          </p:cNvSpPr>
          <p:nvPr>
            <p:ph type="body" idx="1"/>
          </p:nvPr>
        </p:nvSpPr>
        <p:spPr>
          <a:xfrm>
            <a:off x="362563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362563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248" name="Google Shape;248;p26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49" name="Google Shape;249;p26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Yellow">
  <p:cSld name="TITLE_2_3_3_1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7" name="Google Shape;257;p27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0" name="Google Shape;260;p27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261" name="Google Shape;261;p2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62" name="Google Shape;262;p27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ulleted List - Yellow">
  <p:cSld name="TITLE_2_3_1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>
            <a:spLocks noGrp="1"/>
          </p:cNvSpPr>
          <p:nvPr>
            <p:ph type="body" idx="1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0" name="Google Shape;270;p28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1" name="Google Shape;271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3" name="Google Shape;273;p28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274" name="Google Shape;274;p2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75" name="Google Shape;275;p28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Green">
  <p:cSld name="TITLE_2_3_3_1_1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83" name="Google Shape;283;p29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5" name="Google Shape;285;p2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6" name="Google Shape;286;p29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ulleted List - Green">
  <p:cSld name="TITLE_2_3_1_1_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body" idx="1"/>
          </p:nvPr>
        </p:nvSpPr>
        <p:spPr>
          <a:xfrm>
            <a:off x="364025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96" name="Google Shape;296;p30"/>
          <p:cNvSpPr txBox="1">
            <a:spLocks noGrp="1"/>
          </p:cNvSpPr>
          <p:nvPr>
            <p:ph type="body" idx="2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97" name="Google Shape;297;p30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98" name="Google Shape;298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3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0" name="Google Shape;300;p30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301" name="Google Shape;301;p30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02" name="Google Shape;302;p30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Red">
  <p:cSld name="TITLE_2_3_3_2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1" name="Google Shape;311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314" name="Google Shape;314;p31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15" name="Google Shape;315;p31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ulleted List - Red">
  <p:cSld name="TITLE_2_3_1_1_1_1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body" idx="1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23" name="Google Shape;323;p32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4" name="Google Shape;324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32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26" name="Google Shape;326;p32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327" name="Google Shape;327;p32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28" name="Google Shape;328;p32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">
  <p:cSld name="CUSTOM_2_1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Blank">
  <p:cSld name="Blank_3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6" name="Google Shape;336;p33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37" name="Google Shape;337;p33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ouTube">
  <p:cSld name="Blank_2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34"/>
          <p:cNvGrpSpPr/>
          <p:nvPr/>
        </p:nvGrpSpPr>
        <p:grpSpPr>
          <a:xfrm>
            <a:off x="7742997" y="4803993"/>
            <a:ext cx="420491" cy="137010"/>
            <a:chOff x="0" y="0"/>
            <a:chExt cx="2077525" cy="676925"/>
          </a:xfrm>
        </p:grpSpPr>
        <p:sp>
          <p:nvSpPr>
            <p:cNvPr id="345" name="Google Shape;345;p34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1" name="Google Shape;351;p34"/>
          <p:cNvGrpSpPr/>
          <p:nvPr/>
        </p:nvGrpSpPr>
        <p:grpSpPr>
          <a:xfrm>
            <a:off x="8327424" y="4803984"/>
            <a:ext cx="562213" cy="125428"/>
            <a:chOff x="238125" y="2060625"/>
            <a:chExt cx="7143750" cy="1593750"/>
          </a:xfrm>
        </p:grpSpPr>
        <p:sp>
          <p:nvSpPr>
            <p:cNvPr id="352" name="Google Shape;352;p34"/>
            <p:cNvSpPr/>
            <p:nvPr/>
          </p:nvSpPr>
          <p:spPr>
            <a:xfrm>
              <a:off x="238125" y="2060625"/>
              <a:ext cx="2278125" cy="1593750"/>
            </a:xfrm>
            <a:custGeom>
              <a:avLst/>
              <a:gdLst/>
              <a:ahLst/>
              <a:cxnLst/>
              <a:rect l="l" t="t" r="r" b="b"/>
              <a:pathLst>
                <a:path w="91125" h="63750" extrusionOk="0">
                  <a:moveTo>
                    <a:pt x="36563" y="18188"/>
                  </a:moveTo>
                  <a:lnTo>
                    <a:pt x="60188" y="31875"/>
                  </a:lnTo>
                  <a:lnTo>
                    <a:pt x="36563" y="45563"/>
                  </a:lnTo>
                  <a:lnTo>
                    <a:pt x="36563" y="18188"/>
                  </a:lnTo>
                  <a:close/>
                  <a:moveTo>
                    <a:pt x="41063" y="0"/>
                  </a:moveTo>
                  <a:lnTo>
                    <a:pt x="30563" y="188"/>
                  </a:lnTo>
                  <a:lnTo>
                    <a:pt x="24375" y="375"/>
                  </a:lnTo>
                  <a:lnTo>
                    <a:pt x="18563" y="750"/>
                  </a:lnTo>
                  <a:lnTo>
                    <a:pt x="13500" y="1313"/>
                  </a:lnTo>
                  <a:lnTo>
                    <a:pt x="11625" y="1500"/>
                  </a:lnTo>
                  <a:lnTo>
                    <a:pt x="9938" y="1875"/>
                  </a:lnTo>
                  <a:lnTo>
                    <a:pt x="8625" y="2438"/>
                  </a:lnTo>
                  <a:lnTo>
                    <a:pt x="7313" y="3000"/>
                  </a:lnTo>
                  <a:lnTo>
                    <a:pt x="6000" y="3938"/>
                  </a:lnTo>
                  <a:lnTo>
                    <a:pt x="4875" y="4875"/>
                  </a:lnTo>
                  <a:lnTo>
                    <a:pt x="3938" y="6000"/>
                  </a:lnTo>
                  <a:lnTo>
                    <a:pt x="3188" y="7125"/>
                  </a:lnTo>
                  <a:lnTo>
                    <a:pt x="2438" y="8438"/>
                  </a:lnTo>
                  <a:lnTo>
                    <a:pt x="1875" y="9938"/>
                  </a:lnTo>
                  <a:lnTo>
                    <a:pt x="1313" y="12938"/>
                  </a:lnTo>
                  <a:lnTo>
                    <a:pt x="938" y="16313"/>
                  </a:lnTo>
                  <a:lnTo>
                    <a:pt x="563" y="20063"/>
                  </a:lnTo>
                  <a:lnTo>
                    <a:pt x="375" y="23625"/>
                  </a:lnTo>
                  <a:lnTo>
                    <a:pt x="0" y="29438"/>
                  </a:lnTo>
                  <a:lnTo>
                    <a:pt x="0" y="31875"/>
                  </a:lnTo>
                  <a:lnTo>
                    <a:pt x="0" y="34313"/>
                  </a:lnTo>
                  <a:lnTo>
                    <a:pt x="375" y="40125"/>
                  </a:lnTo>
                  <a:lnTo>
                    <a:pt x="563" y="43688"/>
                  </a:lnTo>
                  <a:lnTo>
                    <a:pt x="938" y="47438"/>
                  </a:lnTo>
                  <a:lnTo>
                    <a:pt x="1313" y="50813"/>
                  </a:lnTo>
                  <a:lnTo>
                    <a:pt x="1875" y="53813"/>
                  </a:lnTo>
                  <a:lnTo>
                    <a:pt x="2438" y="55125"/>
                  </a:lnTo>
                  <a:lnTo>
                    <a:pt x="3188" y="56625"/>
                  </a:lnTo>
                  <a:lnTo>
                    <a:pt x="3938" y="57750"/>
                  </a:lnTo>
                  <a:lnTo>
                    <a:pt x="4875" y="58875"/>
                  </a:lnTo>
                  <a:lnTo>
                    <a:pt x="6000" y="59813"/>
                  </a:lnTo>
                  <a:lnTo>
                    <a:pt x="7313" y="60750"/>
                  </a:lnTo>
                  <a:lnTo>
                    <a:pt x="8625" y="61313"/>
                  </a:lnTo>
                  <a:lnTo>
                    <a:pt x="9938" y="61875"/>
                  </a:lnTo>
                  <a:lnTo>
                    <a:pt x="11625" y="62250"/>
                  </a:lnTo>
                  <a:lnTo>
                    <a:pt x="13500" y="62438"/>
                  </a:lnTo>
                  <a:lnTo>
                    <a:pt x="18563" y="63000"/>
                  </a:lnTo>
                  <a:lnTo>
                    <a:pt x="24375" y="63375"/>
                  </a:lnTo>
                  <a:lnTo>
                    <a:pt x="30563" y="63563"/>
                  </a:lnTo>
                  <a:lnTo>
                    <a:pt x="41063" y="63750"/>
                  </a:lnTo>
                  <a:lnTo>
                    <a:pt x="50250" y="63750"/>
                  </a:lnTo>
                  <a:lnTo>
                    <a:pt x="60750" y="63563"/>
                  </a:lnTo>
                  <a:lnTo>
                    <a:pt x="66750" y="63375"/>
                  </a:lnTo>
                  <a:lnTo>
                    <a:pt x="72563" y="63000"/>
                  </a:lnTo>
                  <a:lnTo>
                    <a:pt x="77625" y="62438"/>
                  </a:lnTo>
                  <a:lnTo>
                    <a:pt x="79688" y="62250"/>
                  </a:lnTo>
                  <a:lnTo>
                    <a:pt x="81188" y="61875"/>
                  </a:lnTo>
                  <a:lnTo>
                    <a:pt x="82688" y="61313"/>
                  </a:lnTo>
                  <a:lnTo>
                    <a:pt x="84000" y="60750"/>
                  </a:lnTo>
                  <a:lnTo>
                    <a:pt x="85125" y="59813"/>
                  </a:lnTo>
                  <a:lnTo>
                    <a:pt x="86250" y="58875"/>
                  </a:lnTo>
                  <a:lnTo>
                    <a:pt x="87375" y="57750"/>
                  </a:lnTo>
                  <a:lnTo>
                    <a:pt x="88125" y="56625"/>
                  </a:lnTo>
                  <a:lnTo>
                    <a:pt x="88875" y="55125"/>
                  </a:lnTo>
                  <a:lnTo>
                    <a:pt x="89250" y="53813"/>
                  </a:lnTo>
                  <a:lnTo>
                    <a:pt x="89813" y="50813"/>
                  </a:lnTo>
                  <a:lnTo>
                    <a:pt x="90375" y="47438"/>
                  </a:lnTo>
                  <a:lnTo>
                    <a:pt x="90750" y="43688"/>
                  </a:lnTo>
                  <a:lnTo>
                    <a:pt x="90938" y="40125"/>
                  </a:lnTo>
                  <a:lnTo>
                    <a:pt x="91125" y="34313"/>
                  </a:lnTo>
                  <a:lnTo>
                    <a:pt x="91125" y="31875"/>
                  </a:lnTo>
                  <a:lnTo>
                    <a:pt x="91125" y="29438"/>
                  </a:lnTo>
                  <a:lnTo>
                    <a:pt x="90938" y="23625"/>
                  </a:lnTo>
                  <a:lnTo>
                    <a:pt x="90750" y="20063"/>
                  </a:lnTo>
                  <a:lnTo>
                    <a:pt x="90375" y="16313"/>
                  </a:lnTo>
                  <a:lnTo>
                    <a:pt x="89813" y="12938"/>
                  </a:lnTo>
                  <a:lnTo>
                    <a:pt x="89250" y="9938"/>
                  </a:lnTo>
                  <a:lnTo>
                    <a:pt x="88875" y="8438"/>
                  </a:lnTo>
                  <a:lnTo>
                    <a:pt x="88125" y="7125"/>
                  </a:lnTo>
                  <a:lnTo>
                    <a:pt x="87375" y="6000"/>
                  </a:lnTo>
                  <a:lnTo>
                    <a:pt x="86250" y="4875"/>
                  </a:lnTo>
                  <a:lnTo>
                    <a:pt x="85125" y="3938"/>
                  </a:lnTo>
                  <a:lnTo>
                    <a:pt x="84000" y="3000"/>
                  </a:lnTo>
                  <a:lnTo>
                    <a:pt x="82688" y="2438"/>
                  </a:lnTo>
                  <a:lnTo>
                    <a:pt x="81188" y="1875"/>
                  </a:lnTo>
                  <a:lnTo>
                    <a:pt x="79688" y="1500"/>
                  </a:lnTo>
                  <a:lnTo>
                    <a:pt x="77625" y="1313"/>
                  </a:lnTo>
                  <a:lnTo>
                    <a:pt x="72563" y="750"/>
                  </a:lnTo>
                  <a:lnTo>
                    <a:pt x="66750" y="375"/>
                  </a:lnTo>
                  <a:lnTo>
                    <a:pt x="60750" y="188"/>
                  </a:lnTo>
                  <a:lnTo>
                    <a:pt x="5025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3420925" y="2520000"/>
              <a:ext cx="623450" cy="1035950"/>
            </a:xfrm>
            <a:custGeom>
              <a:avLst/>
              <a:gdLst/>
              <a:ahLst/>
              <a:cxnLst/>
              <a:rect l="l" t="t" r="r" b="b"/>
              <a:pathLst>
                <a:path w="24938" h="41438" extrusionOk="0">
                  <a:moveTo>
                    <a:pt x="12376" y="6188"/>
                  </a:moveTo>
                  <a:lnTo>
                    <a:pt x="13313" y="6375"/>
                  </a:lnTo>
                  <a:lnTo>
                    <a:pt x="14063" y="6750"/>
                  </a:lnTo>
                  <a:lnTo>
                    <a:pt x="14626" y="7313"/>
                  </a:lnTo>
                  <a:lnTo>
                    <a:pt x="15188" y="8250"/>
                  </a:lnTo>
                  <a:lnTo>
                    <a:pt x="15376" y="9375"/>
                  </a:lnTo>
                  <a:lnTo>
                    <a:pt x="15751" y="10875"/>
                  </a:lnTo>
                  <a:lnTo>
                    <a:pt x="15938" y="14438"/>
                  </a:lnTo>
                  <a:lnTo>
                    <a:pt x="15938" y="27000"/>
                  </a:lnTo>
                  <a:lnTo>
                    <a:pt x="15751" y="30750"/>
                  </a:lnTo>
                  <a:lnTo>
                    <a:pt x="15376" y="32250"/>
                  </a:lnTo>
                  <a:lnTo>
                    <a:pt x="15188" y="33375"/>
                  </a:lnTo>
                  <a:lnTo>
                    <a:pt x="14626" y="34125"/>
                  </a:lnTo>
                  <a:lnTo>
                    <a:pt x="14063" y="34875"/>
                  </a:lnTo>
                  <a:lnTo>
                    <a:pt x="13313" y="35250"/>
                  </a:lnTo>
                  <a:lnTo>
                    <a:pt x="11626" y="35250"/>
                  </a:lnTo>
                  <a:lnTo>
                    <a:pt x="10876" y="34875"/>
                  </a:lnTo>
                  <a:lnTo>
                    <a:pt x="10313" y="34125"/>
                  </a:lnTo>
                  <a:lnTo>
                    <a:pt x="9938" y="33375"/>
                  </a:lnTo>
                  <a:lnTo>
                    <a:pt x="9563" y="32250"/>
                  </a:lnTo>
                  <a:lnTo>
                    <a:pt x="9376" y="30750"/>
                  </a:lnTo>
                  <a:lnTo>
                    <a:pt x="9188" y="27000"/>
                  </a:lnTo>
                  <a:lnTo>
                    <a:pt x="9188" y="14438"/>
                  </a:lnTo>
                  <a:lnTo>
                    <a:pt x="9376" y="10875"/>
                  </a:lnTo>
                  <a:lnTo>
                    <a:pt x="9563" y="9375"/>
                  </a:lnTo>
                  <a:lnTo>
                    <a:pt x="9938" y="8250"/>
                  </a:lnTo>
                  <a:lnTo>
                    <a:pt x="10313" y="7313"/>
                  </a:lnTo>
                  <a:lnTo>
                    <a:pt x="10876" y="6750"/>
                  </a:lnTo>
                  <a:lnTo>
                    <a:pt x="11626" y="6375"/>
                  </a:lnTo>
                  <a:lnTo>
                    <a:pt x="12376" y="6188"/>
                  </a:lnTo>
                  <a:close/>
                  <a:moveTo>
                    <a:pt x="12751" y="0"/>
                  </a:moveTo>
                  <a:lnTo>
                    <a:pt x="10501" y="188"/>
                  </a:lnTo>
                  <a:lnTo>
                    <a:pt x="8626" y="563"/>
                  </a:lnTo>
                  <a:lnTo>
                    <a:pt x="6938" y="1125"/>
                  </a:lnTo>
                  <a:lnTo>
                    <a:pt x="5438" y="1875"/>
                  </a:lnTo>
                  <a:lnTo>
                    <a:pt x="4126" y="2813"/>
                  </a:lnTo>
                  <a:lnTo>
                    <a:pt x="3001" y="4125"/>
                  </a:lnTo>
                  <a:lnTo>
                    <a:pt x="2063" y="5813"/>
                  </a:lnTo>
                  <a:lnTo>
                    <a:pt x="1313" y="7500"/>
                  </a:lnTo>
                  <a:lnTo>
                    <a:pt x="751" y="9750"/>
                  </a:lnTo>
                  <a:lnTo>
                    <a:pt x="376" y="12188"/>
                  </a:lnTo>
                  <a:lnTo>
                    <a:pt x="188" y="14813"/>
                  </a:lnTo>
                  <a:lnTo>
                    <a:pt x="1" y="18000"/>
                  </a:lnTo>
                  <a:lnTo>
                    <a:pt x="1" y="23625"/>
                  </a:lnTo>
                  <a:lnTo>
                    <a:pt x="1" y="26813"/>
                  </a:lnTo>
                  <a:lnTo>
                    <a:pt x="376" y="29438"/>
                  </a:lnTo>
                  <a:lnTo>
                    <a:pt x="751" y="31875"/>
                  </a:lnTo>
                  <a:lnTo>
                    <a:pt x="1126" y="33938"/>
                  </a:lnTo>
                  <a:lnTo>
                    <a:pt x="1876" y="35813"/>
                  </a:lnTo>
                  <a:lnTo>
                    <a:pt x="2626" y="37313"/>
                  </a:lnTo>
                  <a:lnTo>
                    <a:pt x="3751" y="38625"/>
                  </a:lnTo>
                  <a:lnTo>
                    <a:pt x="5063" y="39563"/>
                  </a:lnTo>
                  <a:lnTo>
                    <a:pt x="6563" y="40500"/>
                  </a:lnTo>
                  <a:lnTo>
                    <a:pt x="8251" y="41063"/>
                  </a:lnTo>
                  <a:lnTo>
                    <a:pt x="10126" y="41250"/>
                  </a:lnTo>
                  <a:lnTo>
                    <a:pt x="12376" y="41438"/>
                  </a:lnTo>
                  <a:lnTo>
                    <a:pt x="14626" y="41250"/>
                  </a:lnTo>
                  <a:lnTo>
                    <a:pt x="16688" y="41063"/>
                  </a:lnTo>
                  <a:lnTo>
                    <a:pt x="18376" y="40500"/>
                  </a:lnTo>
                  <a:lnTo>
                    <a:pt x="19876" y="39563"/>
                  </a:lnTo>
                  <a:lnTo>
                    <a:pt x="21001" y="38625"/>
                  </a:lnTo>
                  <a:lnTo>
                    <a:pt x="22126" y="37313"/>
                  </a:lnTo>
                  <a:lnTo>
                    <a:pt x="23063" y="35813"/>
                  </a:lnTo>
                  <a:lnTo>
                    <a:pt x="23626" y="33938"/>
                  </a:lnTo>
                  <a:lnTo>
                    <a:pt x="24188" y="31875"/>
                  </a:lnTo>
                  <a:lnTo>
                    <a:pt x="24563" y="29438"/>
                  </a:lnTo>
                  <a:lnTo>
                    <a:pt x="24751" y="26813"/>
                  </a:lnTo>
                  <a:lnTo>
                    <a:pt x="24938" y="23625"/>
                  </a:lnTo>
                  <a:lnTo>
                    <a:pt x="24938" y="18000"/>
                  </a:lnTo>
                  <a:lnTo>
                    <a:pt x="24751" y="14813"/>
                  </a:lnTo>
                  <a:lnTo>
                    <a:pt x="24563" y="12188"/>
                  </a:lnTo>
                  <a:lnTo>
                    <a:pt x="24188" y="9750"/>
                  </a:lnTo>
                  <a:lnTo>
                    <a:pt x="23626" y="7500"/>
                  </a:lnTo>
                  <a:lnTo>
                    <a:pt x="22876" y="5813"/>
                  </a:lnTo>
                  <a:lnTo>
                    <a:pt x="22126" y="4313"/>
                  </a:lnTo>
                  <a:lnTo>
                    <a:pt x="21001" y="3000"/>
                  </a:lnTo>
                  <a:lnTo>
                    <a:pt x="19688" y="1875"/>
                  </a:lnTo>
                  <a:lnTo>
                    <a:pt x="18376" y="1125"/>
                  </a:lnTo>
                  <a:lnTo>
                    <a:pt x="16688" y="563"/>
                  </a:lnTo>
                  <a:lnTo>
                    <a:pt x="14813" y="188"/>
                  </a:lnTo>
                  <a:lnTo>
                    <a:pt x="12751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6786550" y="2524675"/>
              <a:ext cx="595325" cy="1031275"/>
            </a:xfrm>
            <a:custGeom>
              <a:avLst/>
              <a:gdLst/>
              <a:ahLst/>
              <a:cxnLst/>
              <a:rect l="l" t="t" r="r" b="b"/>
              <a:pathLst>
                <a:path w="23813" h="41251" extrusionOk="0">
                  <a:moveTo>
                    <a:pt x="12751" y="6001"/>
                  </a:moveTo>
                  <a:lnTo>
                    <a:pt x="13313" y="6188"/>
                  </a:lnTo>
                  <a:lnTo>
                    <a:pt x="13688" y="6376"/>
                  </a:lnTo>
                  <a:lnTo>
                    <a:pt x="14063" y="6751"/>
                  </a:lnTo>
                  <a:lnTo>
                    <a:pt x="14438" y="7313"/>
                  </a:lnTo>
                  <a:lnTo>
                    <a:pt x="14813" y="7876"/>
                  </a:lnTo>
                  <a:lnTo>
                    <a:pt x="15001" y="9563"/>
                  </a:lnTo>
                  <a:lnTo>
                    <a:pt x="15376" y="12001"/>
                  </a:lnTo>
                  <a:lnTo>
                    <a:pt x="15376" y="15376"/>
                  </a:lnTo>
                  <a:lnTo>
                    <a:pt x="15376" y="18376"/>
                  </a:lnTo>
                  <a:lnTo>
                    <a:pt x="8813" y="18376"/>
                  </a:lnTo>
                  <a:lnTo>
                    <a:pt x="8813" y="15376"/>
                  </a:lnTo>
                  <a:lnTo>
                    <a:pt x="8813" y="12001"/>
                  </a:lnTo>
                  <a:lnTo>
                    <a:pt x="9001" y="9563"/>
                  </a:lnTo>
                  <a:lnTo>
                    <a:pt x="9376" y="7876"/>
                  </a:lnTo>
                  <a:lnTo>
                    <a:pt x="9938" y="6751"/>
                  </a:lnTo>
                  <a:lnTo>
                    <a:pt x="10313" y="6376"/>
                  </a:lnTo>
                  <a:lnTo>
                    <a:pt x="10688" y="6188"/>
                  </a:lnTo>
                  <a:lnTo>
                    <a:pt x="11438" y="6001"/>
                  </a:lnTo>
                  <a:close/>
                  <a:moveTo>
                    <a:pt x="10688" y="1"/>
                  </a:moveTo>
                  <a:lnTo>
                    <a:pt x="9188" y="188"/>
                  </a:lnTo>
                  <a:lnTo>
                    <a:pt x="7688" y="563"/>
                  </a:lnTo>
                  <a:lnTo>
                    <a:pt x="6563" y="938"/>
                  </a:lnTo>
                  <a:lnTo>
                    <a:pt x="5438" y="1501"/>
                  </a:lnTo>
                  <a:lnTo>
                    <a:pt x="4313" y="2251"/>
                  </a:lnTo>
                  <a:lnTo>
                    <a:pt x="3563" y="3001"/>
                  </a:lnTo>
                  <a:lnTo>
                    <a:pt x="2813" y="4126"/>
                  </a:lnTo>
                  <a:lnTo>
                    <a:pt x="2063" y="5063"/>
                  </a:lnTo>
                  <a:lnTo>
                    <a:pt x="1501" y="6376"/>
                  </a:lnTo>
                  <a:lnTo>
                    <a:pt x="1126" y="7876"/>
                  </a:lnTo>
                  <a:lnTo>
                    <a:pt x="751" y="9376"/>
                  </a:lnTo>
                  <a:lnTo>
                    <a:pt x="188" y="12938"/>
                  </a:lnTo>
                  <a:lnTo>
                    <a:pt x="1" y="17251"/>
                  </a:lnTo>
                  <a:lnTo>
                    <a:pt x="1" y="24188"/>
                  </a:lnTo>
                  <a:lnTo>
                    <a:pt x="188" y="28313"/>
                  </a:lnTo>
                  <a:lnTo>
                    <a:pt x="563" y="31688"/>
                  </a:lnTo>
                  <a:lnTo>
                    <a:pt x="938" y="33188"/>
                  </a:lnTo>
                  <a:lnTo>
                    <a:pt x="1501" y="34688"/>
                  </a:lnTo>
                  <a:lnTo>
                    <a:pt x="2063" y="36001"/>
                  </a:lnTo>
                  <a:lnTo>
                    <a:pt x="2626" y="37126"/>
                  </a:lnTo>
                  <a:lnTo>
                    <a:pt x="3376" y="38063"/>
                  </a:lnTo>
                  <a:lnTo>
                    <a:pt x="4313" y="38813"/>
                  </a:lnTo>
                  <a:lnTo>
                    <a:pt x="5251" y="39563"/>
                  </a:lnTo>
                  <a:lnTo>
                    <a:pt x="6376" y="40126"/>
                  </a:lnTo>
                  <a:lnTo>
                    <a:pt x="7501" y="40688"/>
                  </a:lnTo>
                  <a:lnTo>
                    <a:pt x="8813" y="40876"/>
                  </a:lnTo>
                  <a:lnTo>
                    <a:pt x="10313" y="41063"/>
                  </a:lnTo>
                  <a:lnTo>
                    <a:pt x="12001" y="41251"/>
                  </a:lnTo>
                  <a:lnTo>
                    <a:pt x="14626" y="41063"/>
                  </a:lnTo>
                  <a:lnTo>
                    <a:pt x="16876" y="40501"/>
                  </a:lnTo>
                  <a:lnTo>
                    <a:pt x="18938" y="39751"/>
                  </a:lnTo>
                  <a:lnTo>
                    <a:pt x="19688" y="39188"/>
                  </a:lnTo>
                  <a:lnTo>
                    <a:pt x="20438" y="38438"/>
                  </a:lnTo>
                  <a:lnTo>
                    <a:pt x="21188" y="37688"/>
                  </a:lnTo>
                  <a:lnTo>
                    <a:pt x="21938" y="36938"/>
                  </a:lnTo>
                  <a:lnTo>
                    <a:pt x="22313" y="36001"/>
                  </a:lnTo>
                  <a:lnTo>
                    <a:pt x="22876" y="35063"/>
                  </a:lnTo>
                  <a:lnTo>
                    <a:pt x="23063" y="33938"/>
                  </a:lnTo>
                  <a:lnTo>
                    <a:pt x="23438" y="32813"/>
                  </a:lnTo>
                  <a:lnTo>
                    <a:pt x="23626" y="30188"/>
                  </a:lnTo>
                  <a:lnTo>
                    <a:pt x="23438" y="28688"/>
                  </a:lnTo>
                  <a:lnTo>
                    <a:pt x="15751" y="28313"/>
                  </a:lnTo>
                  <a:lnTo>
                    <a:pt x="15563" y="31501"/>
                  </a:lnTo>
                  <a:lnTo>
                    <a:pt x="15188" y="32626"/>
                  </a:lnTo>
                  <a:lnTo>
                    <a:pt x="15001" y="33563"/>
                  </a:lnTo>
                  <a:lnTo>
                    <a:pt x="14438" y="34126"/>
                  </a:lnTo>
                  <a:lnTo>
                    <a:pt x="13876" y="34688"/>
                  </a:lnTo>
                  <a:lnTo>
                    <a:pt x="13126" y="35063"/>
                  </a:lnTo>
                  <a:lnTo>
                    <a:pt x="11438" y="35063"/>
                  </a:lnTo>
                  <a:lnTo>
                    <a:pt x="10876" y="34876"/>
                  </a:lnTo>
                  <a:lnTo>
                    <a:pt x="10313" y="34688"/>
                  </a:lnTo>
                  <a:lnTo>
                    <a:pt x="9938" y="34126"/>
                  </a:lnTo>
                  <a:lnTo>
                    <a:pt x="9563" y="33751"/>
                  </a:lnTo>
                  <a:lnTo>
                    <a:pt x="9376" y="33001"/>
                  </a:lnTo>
                  <a:lnTo>
                    <a:pt x="9001" y="31501"/>
                  </a:lnTo>
                  <a:lnTo>
                    <a:pt x="8813" y="29063"/>
                  </a:lnTo>
                  <a:lnTo>
                    <a:pt x="8813" y="25688"/>
                  </a:lnTo>
                  <a:lnTo>
                    <a:pt x="8813" y="23626"/>
                  </a:lnTo>
                  <a:lnTo>
                    <a:pt x="23813" y="23626"/>
                  </a:lnTo>
                  <a:lnTo>
                    <a:pt x="23813" y="16876"/>
                  </a:lnTo>
                  <a:lnTo>
                    <a:pt x="23813" y="13876"/>
                  </a:lnTo>
                  <a:lnTo>
                    <a:pt x="23626" y="11063"/>
                  </a:lnTo>
                  <a:lnTo>
                    <a:pt x="23251" y="8813"/>
                  </a:lnTo>
                  <a:lnTo>
                    <a:pt x="22876" y="6938"/>
                  </a:lnTo>
                  <a:lnTo>
                    <a:pt x="22126" y="5251"/>
                  </a:lnTo>
                  <a:lnTo>
                    <a:pt x="21376" y="3751"/>
                  </a:lnTo>
                  <a:lnTo>
                    <a:pt x="20438" y="2626"/>
                  </a:lnTo>
                  <a:lnTo>
                    <a:pt x="19313" y="1688"/>
                  </a:lnTo>
                  <a:lnTo>
                    <a:pt x="18001" y="938"/>
                  </a:lnTo>
                  <a:lnTo>
                    <a:pt x="16313" y="376"/>
                  </a:lnTo>
                  <a:lnTo>
                    <a:pt x="14438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2741250" y="2173125"/>
              <a:ext cx="735950" cy="1368750"/>
            </a:xfrm>
            <a:custGeom>
              <a:avLst/>
              <a:gdLst/>
              <a:ahLst/>
              <a:cxnLst/>
              <a:rect l="l" t="t" r="r" b="b"/>
              <a:pathLst>
                <a:path w="29438" h="54750" extrusionOk="0">
                  <a:moveTo>
                    <a:pt x="0" y="0"/>
                  </a:moveTo>
                  <a:lnTo>
                    <a:pt x="10313" y="36938"/>
                  </a:lnTo>
                  <a:lnTo>
                    <a:pt x="10313" y="54750"/>
                  </a:lnTo>
                  <a:lnTo>
                    <a:pt x="19125" y="54750"/>
                  </a:lnTo>
                  <a:lnTo>
                    <a:pt x="19125" y="36938"/>
                  </a:lnTo>
                  <a:lnTo>
                    <a:pt x="29438" y="0"/>
                  </a:lnTo>
                  <a:lnTo>
                    <a:pt x="20625" y="0"/>
                  </a:lnTo>
                  <a:lnTo>
                    <a:pt x="16875" y="16875"/>
                  </a:lnTo>
                  <a:lnTo>
                    <a:pt x="15563" y="23063"/>
                  </a:lnTo>
                  <a:lnTo>
                    <a:pt x="14813" y="27375"/>
                  </a:lnTo>
                  <a:lnTo>
                    <a:pt x="14625" y="27375"/>
                  </a:lnTo>
                  <a:lnTo>
                    <a:pt x="13688" y="22500"/>
                  </a:lnTo>
                  <a:lnTo>
                    <a:pt x="12563" y="16688"/>
                  </a:lnTo>
                  <a:lnTo>
                    <a:pt x="900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4161550" y="2543425"/>
              <a:ext cx="609400" cy="1012525"/>
            </a:xfrm>
            <a:custGeom>
              <a:avLst/>
              <a:gdLst/>
              <a:ahLst/>
              <a:cxnLst/>
              <a:rect l="l" t="t" r="r" b="b"/>
              <a:pathLst>
                <a:path w="24376" h="40501" extrusionOk="0">
                  <a:moveTo>
                    <a:pt x="1" y="1"/>
                  </a:moveTo>
                  <a:lnTo>
                    <a:pt x="1" y="29813"/>
                  </a:lnTo>
                  <a:lnTo>
                    <a:pt x="1" y="32251"/>
                  </a:lnTo>
                  <a:lnTo>
                    <a:pt x="376" y="34501"/>
                  </a:lnTo>
                  <a:lnTo>
                    <a:pt x="938" y="36376"/>
                  </a:lnTo>
                  <a:lnTo>
                    <a:pt x="1876" y="37876"/>
                  </a:lnTo>
                  <a:lnTo>
                    <a:pt x="3001" y="39001"/>
                  </a:lnTo>
                  <a:lnTo>
                    <a:pt x="4313" y="39938"/>
                  </a:lnTo>
                  <a:lnTo>
                    <a:pt x="5813" y="40313"/>
                  </a:lnTo>
                  <a:lnTo>
                    <a:pt x="7688" y="40501"/>
                  </a:lnTo>
                  <a:lnTo>
                    <a:pt x="9001" y="40501"/>
                  </a:lnTo>
                  <a:lnTo>
                    <a:pt x="10313" y="40126"/>
                  </a:lnTo>
                  <a:lnTo>
                    <a:pt x="11626" y="39751"/>
                  </a:lnTo>
                  <a:lnTo>
                    <a:pt x="12751" y="39188"/>
                  </a:lnTo>
                  <a:lnTo>
                    <a:pt x="13688" y="38251"/>
                  </a:lnTo>
                  <a:lnTo>
                    <a:pt x="14626" y="37313"/>
                  </a:lnTo>
                  <a:lnTo>
                    <a:pt x="15563" y="36188"/>
                  </a:lnTo>
                  <a:lnTo>
                    <a:pt x="16313" y="34876"/>
                  </a:lnTo>
                  <a:lnTo>
                    <a:pt x="16501" y="34876"/>
                  </a:lnTo>
                  <a:lnTo>
                    <a:pt x="17251" y="39938"/>
                  </a:lnTo>
                  <a:lnTo>
                    <a:pt x="24376" y="39938"/>
                  </a:lnTo>
                  <a:lnTo>
                    <a:pt x="24376" y="1"/>
                  </a:lnTo>
                  <a:lnTo>
                    <a:pt x="15376" y="1"/>
                  </a:lnTo>
                  <a:lnTo>
                    <a:pt x="15376" y="31688"/>
                  </a:lnTo>
                  <a:lnTo>
                    <a:pt x="14626" y="32626"/>
                  </a:lnTo>
                  <a:lnTo>
                    <a:pt x="13688" y="33376"/>
                  </a:lnTo>
                  <a:lnTo>
                    <a:pt x="12563" y="33938"/>
                  </a:lnTo>
                  <a:lnTo>
                    <a:pt x="11438" y="34126"/>
                  </a:lnTo>
                  <a:lnTo>
                    <a:pt x="10876" y="34126"/>
                  </a:lnTo>
                  <a:lnTo>
                    <a:pt x="10313" y="33938"/>
                  </a:lnTo>
                  <a:lnTo>
                    <a:pt x="9938" y="33563"/>
                  </a:lnTo>
                  <a:lnTo>
                    <a:pt x="9563" y="33001"/>
                  </a:lnTo>
                  <a:lnTo>
                    <a:pt x="9188" y="32438"/>
                  </a:lnTo>
                  <a:lnTo>
                    <a:pt x="9001" y="31501"/>
                  </a:lnTo>
                  <a:lnTo>
                    <a:pt x="9001" y="29251"/>
                  </a:lnTo>
                  <a:lnTo>
                    <a:pt x="9001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5314675" y="2543425"/>
              <a:ext cx="609400" cy="1012525"/>
            </a:xfrm>
            <a:custGeom>
              <a:avLst/>
              <a:gdLst/>
              <a:ahLst/>
              <a:cxnLst/>
              <a:rect l="l" t="t" r="r" b="b"/>
              <a:pathLst>
                <a:path w="24376" h="40501" extrusionOk="0">
                  <a:moveTo>
                    <a:pt x="1" y="1"/>
                  </a:moveTo>
                  <a:lnTo>
                    <a:pt x="1" y="29813"/>
                  </a:lnTo>
                  <a:lnTo>
                    <a:pt x="1" y="32251"/>
                  </a:lnTo>
                  <a:lnTo>
                    <a:pt x="376" y="34501"/>
                  </a:lnTo>
                  <a:lnTo>
                    <a:pt x="938" y="36376"/>
                  </a:lnTo>
                  <a:lnTo>
                    <a:pt x="1876" y="37876"/>
                  </a:lnTo>
                  <a:lnTo>
                    <a:pt x="2813" y="39001"/>
                  </a:lnTo>
                  <a:lnTo>
                    <a:pt x="4313" y="39938"/>
                  </a:lnTo>
                  <a:lnTo>
                    <a:pt x="5813" y="40313"/>
                  </a:lnTo>
                  <a:lnTo>
                    <a:pt x="7688" y="40501"/>
                  </a:lnTo>
                  <a:lnTo>
                    <a:pt x="9001" y="40501"/>
                  </a:lnTo>
                  <a:lnTo>
                    <a:pt x="10313" y="40126"/>
                  </a:lnTo>
                  <a:lnTo>
                    <a:pt x="11626" y="39751"/>
                  </a:lnTo>
                  <a:lnTo>
                    <a:pt x="12751" y="39188"/>
                  </a:lnTo>
                  <a:lnTo>
                    <a:pt x="13688" y="38251"/>
                  </a:lnTo>
                  <a:lnTo>
                    <a:pt x="14626" y="37313"/>
                  </a:lnTo>
                  <a:lnTo>
                    <a:pt x="15563" y="36188"/>
                  </a:lnTo>
                  <a:lnTo>
                    <a:pt x="16313" y="34876"/>
                  </a:lnTo>
                  <a:lnTo>
                    <a:pt x="16501" y="34876"/>
                  </a:lnTo>
                  <a:lnTo>
                    <a:pt x="17251" y="39938"/>
                  </a:lnTo>
                  <a:lnTo>
                    <a:pt x="24376" y="39938"/>
                  </a:lnTo>
                  <a:lnTo>
                    <a:pt x="24376" y="1"/>
                  </a:lnTo>
                  <a:lnTo>
                    <a:pt x="15376" y="1"/>
                  </a:lnTo>
                  <a:lnTo>
                    <a:pt x="15376" y="31688"/>
                  </a:lnTo>
                  <a:lnTo>
                    <a:pt x="14626" y="32626"/>
                  </a:lnTo>
                  <a:lnTo>
                    <a:pt x="13688" y="33376"/>
                  </a:lnTo>
                  <a:lnTo>
                    <a:pt x="12563" y="33938"/>
                  </a:lnTo>
                  <a:lnTo>
                    <a:pt x="11438" y="34126"/>
                  </a:lnTo>
                  <a:lnTo>
                    <a:pt x="10876" y="34126"/>
                  </a:lnTo>
                  <a:lnTo>
                    <a:pt x="10313" y="33938"/>
                  </a:lnTo>
                  <a:lnTo>
                    <a:pt x="9938" y="33563"/>
                  </a:lnTo>
                  <a:lnTo>
                    <a:pt x="9563" y="33001"/>
                  </a:lnTo>
                  <a:lnTo>
                    <a:pt x="9188" y="32438"/>
                  </a:lnTo>
                  <a:lnTo>
                    <a:pt x="9001" y="31501"/>
                  </a:lnTo>
                  <a:lnTo>
                    <a:pt x="9001" y="29251"/>
                  </a:lnTo>
                  <a:lnTo>
                    <a:pt x="9001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4714675" y="2173125"/>
              <a:ext cx="665650" cy="1368750"/>
            </a:xfrm>
            <a:custGeom>
              <a:avLst/>
              <a:gdLst/>
              <a:ahLst/>
              <a:cxnLst/>
              <a:rect l="l" t="t" r="r" b="b"/>
              <a:pathLst>
                <a:path w="26626" h="54750" extrusionOk="0">
                  <a:moveTo>
                    <a:pt x="1" y="0"/>
                  </a:moveTo>
                  <a:lnTo>
                    <a:pt x="1" y="7313"/>
                  </a:lnTo>
                  <a:lnTo>
                    <a:pt x="8813" y="7313"/>
                  </a:lnTo>
                  <a:lnTo>
                    <a:pt x="8813" y="54750"/>
                  </a:lnTo>
                  <a:lnTo>
                    <a:pt x="17626" y="54750"/>
                  </a:lnTo>
                  <a:lnTo>
                    <a:pt x="17626" y="7313"/>
                  </a:lnTo>
                  <a:lnTo>
                    <a:pt x="26626" y="7313"/>
                  </a:lnTo>
                  <a:lnTo>
                    <a:pt x="26626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6060000" y="2121550"/>
              <a:ext cx="628125" cy="1434400"/>
            </a:xfrm>
            <a:custGeom>
              <a:avLst/>
              <a:gdLst/>
              <a:ahLst/>
              <a:cxnLst/>
              <a:rect l="l" t="t" r="r" b="b"/>
              <a:pathLst>
                <a:path w="25125" h="57376" extrusionOk="0">
                  <a:moveTo>
                    <a:pt x="12563" y="22313"/>
                  </a:moveTo>
                  <a:lnTo>
                    <a:pt x="13125" y="22501"/>
                  </a:lnTo>
                  <a:lnTo>
                    <a:pt x="13688" y="22688"/>
                  </a:lnTo>
                  <a:lnTo>
                    <a:pt x="14250" y="23063"/>
                  </a:lnTo>
                  <a:lnTo>
                    <a:pt x="14625" y="23438"/>
                  </a:lnTo>
                  <a:lnTo>
                    <a:pt x="15000" y="24188"/>
                  </a:lnTo>
                  <a:lnTo>
                    <a:pt x="15375" y="24938"/>
                  </a:lnTo>
                  <a:lnTo>
                    <a:pt x="15750" y="27001"/>
                  </a:lnTo>
                  <a:lnTo>
                    <a:pt x="15938" y="30188"/>
                  </a:lnTo>
                  <a:lnTo>
                    <a:pt x="15938" y="34313"/>
                  </a:lnTo>
                  <a:lnTo>
                    <a:pt x="15938" y="39376"/>
                  </a:lnTo>
                  <a:lnTo>
                    <a:pt x="15938" y="43313"/>
                  </a:lnTo>
                  <a:lnTo>
                    <a:pt x="15750" y="46313"/>
                  </a:lnTo>
                  <a:lnTo>
                    <a:pt x="15188" y="48376"/>
                  </a:lnTo>
                  <a:lnTo>
                    <a:pt x="14813" y="49126"/>
                  </a:lnTo>
                  <a:lnTo>
                    <a:pt x="14438" y="49876"/>
                  </a:lnTo>
                  <a:lnTo>
                    <a:pt x="14063" y="50251"/>
                  </a:lnTo>
                  <a:lnTo>
                    <a:pt x="13500" y="50626"/>
                  </a:lnTo>
                  <a:lnTo>
                    <a:pt x="12938" y="50813"/>
                  </a:lnTo>
                  <a:lnTo>
                    <a:pt x="11063" y="50813"/>
                  </a:lnTo>
                  <a:lnTo>
                    <a:pt x="10125" y="50251"/>
                  </a:lnTo>
                  <a:lnTo>
                    <a:pt x="9188" y="49688"/>
                  </a:lnTo>
                  <a:lnTo>
                    <a:pt x="8625" y="48751"/>
                  </a:lnTo>
                  <a:lnTo>
                    <a:pt x="8625" y="26063"/>
                  </a:lnTo>
                  <a:lnTo>
                    <a:pt x="9188" y="24563"/>
                  </a:lnTo>
                  <a:lnTo>
                    <a:pt x="10125" y="23438"/>
                  </a:lnTo>
                  <a:lnTo>
                    <a:pt x="10688" y="23063"/>
                  </a:lnTo>
                  <a:lnTo>
                    <a:pt x="11250" y="22688"/>
                  </a:lnTo>
                  <a:lnTo>
                    <a:pt x="12000" y="22501"/>
                  </a:lnTo>
                  <a:lnTo>
                    <a:pt x="12563" y="22313"/>
                  </a:lnTo>
                  <a:close/>
                  <a:moveTo>
                    <a:pt x="0" y="1"/>
                  </a:moveTo>
                  <a:lnTo>
                    <a:pt x="0" y="56813"/>
                  </a:lnTo>
                  <a:lnTo>
                    <a:pt x="7313" y="56813"/>
                  </a:lnTo>
                  <a:lnTo>
                    <a:pt x="8250" y="52876"/>
                  </a:lnTo>
                  <a:lnTo>
                    <a:pt x="8438" y="52876"/>
                  </a:lnTo>
                  <a:lnTo>
                    <a:pt x="9000" y="53813"/>
                  </a:lnTo>
                  <a:lnTo>
                    <a:pt x="9750" y="54751"/>
                  </a:lnTo>
                  <a:lnTo>
                    <a:pt x="10688" y="55501"/>
                  </a:lnTo>
                  <a:lnTo>
                    <a:pt x="11625" y="56063"/>
                  </a:lnTo>
                  <a:lnTo>
                    <a:pt x="12563" y="56626"/>
                  </a:lnTo>
                  <a:lnTo>
                    <a:pt x="13875" y="57001"/>
                  </a:lnTo>
                  <a:lnTo>
                    <a:pt x="15000" y="57188"/>
                  </a:lnTo>
                  <a:lnTo>
                    <a:pt x="16125" y="57376"/>
                  </a:lnTo>
                  <a:lnTo>
                    <a:pt x="17250" y="57188"/>
                  </a:lnTo>
                  <a:lnTo>
                    <a:pt x="18375" y="57001"/>
                  </a:lnTo>
                  <a:lnTo>
                    <a:pt x="19313" y="56813"/>
                  </a:lnTo>
                  <a:lnTo>
                    <a:pt x="20250" y="56251"/>
                  </a:lnTo>
                  <a:lnTo>
                    <a:pt x="21000" y="55688"/>
                  </a:lnTo>
                  <a:lnTo>
                    <a:pt x="21750" y="54938"/>
                  </a:lnTo>
                  <a:lnTo>
                    <a:pt x="22313" y="54188"/>
                  </a:lnTo>
                  <a:lnTo>
                    <a:pt x="22875" y="53063"/>
                  </a:lnTo>
                  <a:lnTo>
                    <a:pt x="23438" y="51938"/>
                  </a:lnTo>
                  <a:lnTo>
                    <a:pt x="23813" y="50626"/>
                  </a:lnTo>
                  <a:lnTo>
                    <a:pt x="24563" y="47813"/>
                  </a:lnTo>
                  <a:lnTo>
                    <a:pt x="24938" y="44063"/>
                  </a:lnTo>
                  <a:lnTo>
                    <a:pt x="25125" y="39938"/>
                  </a:lnTo>
                  <a:lnTo>
                    <a:pt x="25125" y="33751"/>
                  </a:lnTo>
                  <a:lnTo>
                    <a:pt x="24938" y="30563"/>
                  </a:lnTo>
                  <a:lnTo>
                    <a:pt x="24938" y="27751"/>
                  </a:lnTo>
                  <a:lnTo>
                    <a:pt x="24563" y="25313"/>
                  </a:lnTo>
                  <a:lnTo>
                    <a:pt x="24188" y="23251"/>
                  </a:lnTo>
                  <a:lnTo>
                    <a:pt x="23813" y="21376"/>
                  </a:lnTo>
                  <a:lnTo>
                    <a:pt x="23250" y="19876"/>
                  </a:lnTo>
                  <a:lnTo>
                    <a:pt x="22500" y="18751"/>
                  </a:lnTo>
                  <a:lnTo>
                    <a:pt x="21563" y="17626"/>
                  </a:lnTo>
                  <a:lnTo>
                    <a:pt x="20625" y="16876"/>
                  </a:lnTo>
                  <a:lnTo>
                    <a:pt x="19500" y="16501"/>
                  </a:lnTo>
                  <a:lnTo>
                    <a:pt x="18188" y="16126"/>
                  </a:lnTo>
                  <a:lnTo>
                    <a:pt x="16688" y="15938"/>
                  </a:lnTo>
                  <a:lnTo>
                    <a:pt x="15375" y="16126"/>
                  </a:lnTo>
                  <a:lnTo>
                    <a:pt x="14250" y="16313"/>
                  </a:lnTo>
                  <a:lnTo>
                    <a:pt x="13125" y="16876"/>
                  </a:lnTo>
                  <a:lnTo>
                    <a:pt x="12000" y="17438"/>
                  </a:lnTo>
                  <a:lnTo>
                    <a:pt x="10875" y="18188"/>
                  </a:lnTo>
                  <a:lnTo>
                    <a:pt x="10125" y="18938"/>
                  </a:lnTo>
                  <a:lnTo>
                    <a:pt x="9375" y="20063"/>
                  </a:lnTo>
                  <a:lnTo>
                    <a:pt x="8625" y="21001"/>
                  </a:lnTo>
                  <a:lnTo>
                    <a:pt x="8625" y="1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60" name="Google Shape;360;p34"/>
          <p:cNvCxnSpPr/>
          <p:nvPr/>
        </p:nvCxnSpPr>
        <p:spPr>
          <a:xfrm>
            <a:off x="8239300" y="4803550"/>
            <a:ext cx="0" cy="1263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 1">
  <p:cSld name="Blank - Title_1_1_3_1_1_1_1">
    <p:bg>
      <p:bgPr>
        <a:solidFill>
          <a:srgbClr val="FBBC04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3" name="Google Shape;363;p3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35563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6" name="Google Shape;366;p35"/>
          <p:cNvSpPr txBox="1">
            <a:spLocks noGrp="1"/>
          </p:cNvSpPr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grpSp>
        <p:nvGrpSpPr>
          <p:cNvPr id="367" name="Google Shape;367;p3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68" name="Google Shape;368;p3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 1">
  <p:cSld name="CUSTOM_2_1_1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36"/>
          <p:cNvPicPr preferRelativeResize="0"/>
          <p:nvPr/>
        </p:nvPicPr>
        <p:blipFill rotWithShape="1">
          <a:blip r:embed="rId2">
            <a:alphaModFix/>
          </a:blip>
          <a:srcRect r="-4482"/>
          <a:stretch/>
        </p:blipFill>
        <p:spPr>
          <a:xfrm>
            <a:off x="522575" y="319550"/>
            <a:ext cx="772876" cy="2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6"/>
          <p:cNvSpPr txBox="1">
            <a:spLocks noGrp="1"/>
          </p:cNvSpPr>
          <p:nvPr>
            <p:ph type="subTitle" idx="1"/>
          </p:nvPr>
        </p:nvSpPr>
        <p:spPr>
          <a:xfrm>
            <a:off x="422950" y="2984175"/>
            <a:ext cx="780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6"/>
          <p:cNvSpPr txBox="1">
            <a:spLocks noGrp="1"/>
          </p:cNvSpPr>
          <p:nvPr>
            <p:ph type="subTitle" idx="2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 1">
  <p:cSld name="TITLE_2_1_2_1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37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37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37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grpSp>
        <p:nvGrpSpPr>
          <p:cNvPr id="387" name="Google Shape;387;p37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388" name="Google Shape;388;p37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 1">
  <p:cSld name="TITLE_2_2_1_1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38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0" name="Google Shape;400;p38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grpSp>
        <p:nvGrpSpPr>
          <p:cNvPr id="401" name="Google Shape;401;p38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02" name="Google Shape;402;p38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 1">
  <p:cSld name="TITLE_2_1_1_2_1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BDC1C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BDC1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3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3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grpSp>
        <p:nvGrpSpPr>
          <p:cNvPr id="415" name="Google Shape;415;p3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16" name="Google Shape;416;p39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 1">
  <p:cSld name="TITLE_2_1_1_1_1_1_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p40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grpSp>
        <p:nvGrpSpPr>
          <p:cNvPr id="429" name="Google Shape;429;p40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430" name="Google Shape;430;p40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Ads Cover Slide">
  <p:cSld name="CUSTOM_3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2575" y="319550"/>
            <a:ext cx="1172075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Marketing Platform Cover Slide">
  <p:cSld name="CUSTOM_2_2">
    <p:bg>
      <p:bgPr>
        <a:solidFill>
          <a:srgbClr val="FFFFFF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2575" y="319550"/>
            <a:ext cx="2656675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lue">
  <p:cSld name="TITLE_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Ad Manager Cover Slide">
  <p:cSld name="CUSTOM_2_2_1">
    <p:bg>
      <p:bgPr>
        <a:solidFill>
          <a:srgbClr val="FFFFFF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0361" y="245475"/>
            <a:ext cx="2041351" cy="3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99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Blue">
  <p:cSld name="TITLE_2_3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ulleted List - Blue">
  <p:cSld name="TITLE_2_3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body" idx="1"/>
          </p:nvPr>
        </p:nvSpPr>
        <p:spPr>
          <a:xfrm>
            <a:off x="837575" y="1716000"/>
            <a:ext cx="46974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297376" y="40612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9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80" name="Google Shape;80;p9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AEB3B7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Yellow">
  <p:cSld name="CUSTOM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9" name="Google Shape;89;p10"/>
          <p:cNvSpPr txBox="1"/>
          <p:nvPr/>
        </p:nvSpPr>
        <p:spPr>
          <a:xfrm>
            <a:off x="7933350" y="214236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91" name="Google Shape;9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5703" y="4799509"/>
            <a:ext cx="438912" cy="14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Yellow">
  <p:cSld name="TITLE_2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4" r:id="rId4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/>
          <p:nvPr/>
        </p:nvSpPr>
        <p:spPr>
          <a:xfrm>
            <a:off x="485175" y="3679630"/>
            <a:ext cx="83103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dirty="0" err="1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Gunardi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A / 9. April 2023</a:t>
            </a:r>
            <a:endParaRPr sz="8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485175" y="2017750"/>
            <a:ext cx="83103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5500" dirty="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Bike Share Analysis</a:t>
            </a:r>
            <a:endParaRPr sz="8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4" name="Google Shape;454;p47"/>
          <p:cNvSpPr/>
          <p:nvPr/>
        </p:nvSpPr>
        <p:spPr>
          <a:xfrm>
            <a:off x="485175" y="2888769"/>
            <a:ext cx="83103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C4043"/>
                </a:solidFill>
                <a:latin typeface="Google Sans"/>
                <a:ea typeface="Roboto"/>
                <a:cs typeface="Roboto"/>
                <a:sym typeface="Google Sans"/>
              </a:rPr>
              <a:t>Recommendations to Increase Revenue</a:t>
            </a:r>
            <a:endParaRPr sz="8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7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7"/>
          <p:cNvSpPr txBox="1"/>
          <p:nvPr/>
        </p:nvSpPr>
        <p:spPr>
          <a:xfrm>
            <a:off x="7814375" y="292125"/>
            <a:ext cx="1210200" cy="1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-108850" y="0"/>
            <a:ext cx="31539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385200" y="1956000"/>
            <a:ext cx="2192100" cy="800279"/>
            <a:chOff x="385200" y="1956000"/>
            <a:chExt cx="2192100" cy="800279"/>
          </a:xfrm>
        </p:grpSpPr>
        <p:sp>
          <p:nvSpPr>
            <p:cNvPr id="62" name="Google Shape;62;p14"/>
            <p:cNvSpPr txBox="1"/>
            <p:nvPr/>
          </p:nvSpPr>
          <p:spPr>
            <a:xfrm>
              <a:off x="385200" y="2356200"/>
              <a:ext cx="2192100" cy="400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Increasing </a:t>
              </a:r>
              <a:r>
                <a:rPr lang="en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revenue.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385200" y="1956000"/>
              <a:ext cx="219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Target: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4" name="Google Shape;64;p14"/>
          <p:cNvGrpSpPr/>
          <p:nvPr/>
        </p:nvGrpSpPr>
        <p:grpSpPr>
          <a:xfrm>
            <a:off x="3976900" y="1956000"/>
            <a:ext cx="4094100" cy="800279"/>
            <a:chOff x="3976900" y="1956000"/>
            <a:chExt cx="4094100" cy="800279"/>
          </a:xfrm>
        </p:grpSpPr>
        <p:sp>
          <p:nvSpPr>
            <p:cNvPr id="65" name="Google Shape;65;p14"/>
            <p:cNvSpPr txBox="1"/>
            <p:nvPr/>
          </p:nvSpPr>
          <p:spPr>
            <a:xfrm>
              <a:off x="3976900" y="2356200"/>
              <a:ext cx="4094100" cy="400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latin typeface="Roboto"/>
                  <a:ea typeface="Roboto"/>
                  <a:cs typeface="Roboto"/>
                  <a:sym typeface="Roboto"/>
                </a:rPr>
                <a:t>Maximizing the number of annual membership.</a:t>
              </a:r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3976900" y="1956000"/>
              <a:ext cx="219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Solution: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51C65C-CDC1-B255-7D47-21A466A7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Different Bike Popularity for Non Member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6A6551-AB05-FD04-E68F-2F587414A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226" y="1107229"/>
            <a:ext cx="5534975" cy="292904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9" name="Google Shape;86;p17">
            <a:extLst>
              <a:ext uri="{FF2B5EF4-FFF2-40B4-BE49-F238E27FC236}">
                <a16:creationId xmlns:a16="http://schemas.microsoft.com/office/drawing/2014/main" id="{4FE075C4-71B0-8663-3B89-B13ACC90426F}"/>
              </a:ext>
            </a:extLst>
          </p:cNvPr>
          <p:cNvSpPr txBox="1"/>
          <p:nvPr/>
        </p:nvSpPr>
        <p:spPr>
          <a:xfrm>
            <a:off x="435900" y="1863750"/>
            <a:ext cx="30264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Electric Bike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54% 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non member prefers renting electric bike.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0627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67725" y="2356800"/>
            <a:ext cx="53040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Create attractive 3-month introductory offer for electric bike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attract non member to switch to membership.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71;p15">
            <a:extLst>
              <a:ext uri="{FF2B5EF4-FFF2-40B4-BE49-F238E27FC236}">
                <a16:creationId xmlns:a16="http://schemas.microsoft.com/office/drawing/2014/main" id="{0608B9B7-8794-EF2A-A75A-5CFCF12F3A11}"/>
              </a:ext>
            </a:extLst>
          </p:cNvPr>
          <p:cNvSpPr txBox="1">
            <a:spLocks/>
          </p:cNvSpPr>
          <p:nvPr/>
        </p:nvSpPr>
        <p:spPr>
          <a:xfrm>
            <a:off x="1039150" y="2356800"/>
            <a:ext cx="17787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algn="r"/>
            <a:r>
              <a:rPr lang="en-GB" sz="1600" b="1" dirty="0"/>
              <a:t>1</a:t>
            </a:r>
            <a:r>
              <a:rPr lang="en-GB" sz="1600" b="1" baseline="30000" dirty="0"/>
              <a:t>st</a:t>
            </a:r>
            <a:r>
              <a:rPr lang="en-GB" sz="1600" b="1" dirty="0"/>
              <a:t> Suggestion</a:t>
            </a:r>
          </a:p>
        </p:txBody>
      </p:sp>
    </p:spTree>
    <p:extLst>
      <p:ext uri="{BB962C8B-B14F-4D97-AF65-F5344CB8AC3E}">
        <p14:creationId xmlns:p14="http://schemas.microsoft.com/office/powerpoint/2010/main" val="189219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435900" y="1863750"/>
            <a:ext cx="30264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100% </a:t>
            </a:r>
            <a:r>
              <a:rPr lang="en-GB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of docked bike rental is from non member.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Average usage duration is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2X</a:t>
            </a:r>
            <a:r>
              <a:rPr lang="en-GB" sz="16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longer than classic bike,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3X</a:t>
            </a:r>
            <a:r>
              <a:rPr lang="en-GB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longer than electric bike. </a:t>
            </a:r>
          </a:p>
        </p:txBody>
      </p:sp>
      <p:graphicFrame>
        <p:nvGraphicFramePr>
          <p:cNvPr id="2" name="Google Shape;469;p49">
            <a:extLst>
              <a:ext uri="{FF2B5EF4-FFF2-40B4-BE49-F238E27FC236}">
                <a16:creationId xmlns:a16="http://schemas.microsoft.com/office/drawing/2014/main" id="{098B1425-AC8C-798D-49F9-121E7CB38A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7623501"/>
              </p:ext>
            </p:extLst>
          </p:nvPr>
        </p:nvGraphicFramePr>
        <p:xfrm>
          <a:off x="4015818" y="1682987"/>
          <a:ext cx="4692280" cy="1531225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{4BF6AF3F-0343-4A23-BE9C-02CC7B9B73EC}</a:tableStyleId>
              </a:tblPr>
              <a:tblGrid>
                <a:gridCol w="1173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3070">
                  <a:extLst>
                    <a:ext uri="{9D8B030D-6E8A-4147-A177-3AD203B41FA5}">
                      <a16:colId xmlns:a16="http://schemas.microsoft.com/office/drawing/2014/main" val="1923220656"/>
                    </a:ext>
                  </a:extLst>
                </a:gridCol>
              </a:tblGrid>
              <a:tr h="45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de-DE" sz="1100" b="0" i="0" u="none" strike="noStrike" cap="none" dirty="0">
                          <a:solidFill>
                            <a:schemeClr val="tx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Bike Type</a:t>
                      </a:r>
                      <a:endParaRPr sz="1100" b="0" i="0" u="none" strike="noStrike" cap="none" dirty="0">
                        <a:solidFill>
                          <a:schemeClr val="tx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5525" marR="15525" marT="15525" marB="15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en" sz="1100" b="0" dirty="0">
                          <a:solidFill>
                            <a:schemeClr val="tx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Average Distance (m)</a:t>
                      </a:r>
                      <a:endParaRPr sz="1100" b="0" dirty="0">
                        <a:solidFill>
                          <a:schemeClr val="tx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5525" marR="15525" marT="15525" marB="15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de-DE" sz="1100" b="0" dirty="0">
                          <a:solidFill>
                            <a:schemeClr val="tx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Average Duration (Minute)</a:t>
                      </a:r>
                      <a:endParaRPr sz="1100" b="0" dirty="0">
                        <a:solidFill>
                          <a:schemeClr val="tx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5525" marR="15525" marT="15525" marB="155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Montserrat"/>
                        <a:buNone/>
                      </a:pPr>
                      <a:r>
                        <a:rPr lang="de-DE" sz="1100" b="0" dirty="0">
                          <a:solidFill>
                            <a:schemeClr val="tx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Non Member Rental</a:t>
                      </a:r>
                      <a:endParaRPr sz="1100" b="0" dirty="0">
                        <a:solidFill>
                          <a:schemeClr val="tx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5525" marR="15525" marT="15525" marB="1552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" sz="1100" b="0" dirty="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Classic</a:t>
                      </a:r>
                      <a:endParaRPr sz="1100" b="0" dirty="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 dirty="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2087</a:t>
                      </a:r>
                      <a:endParaRPr sz="1100" dirty="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24.5</a:t>
                      </a:r>
                      <a:endParaRPr sz="1100" dirty="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0725" marR="10725" marT="7150" marB="715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dirty="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66%</a:t>
                      </a:r>
                      <a:endParaRPr sz="1100" dirty="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0725" marR="10725" marT="7150" marB="715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en" sz="1100" b="0" dirty="0">
                          <a:solidFill>
                            <a:schemeClr val="dk1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Docked</a:t>
                      </a:r>
                      <a:endParaRPr sz="1100" b="0" dirty="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Montserrat"/>
                        <a:buNone/>
                      </a:pPr>
                      <a:r>
                        <a:rPr lang="en" sz="1100" dirty="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2176</a:t>
                      </a:r>
                      <a:endParaRPr sz="1100" dirty="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50.7</a:t>
                      </a:r>
                      <a:endParaRPr sz="1100" dirty="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0725" marR="10725" marT="7150" marB="715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dirty="0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100%</a:t>
                      </a:r>
                      <a:endParaRPr sz="1100" dirty="0"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0725" marR="10725" marT="7150" marB="7150"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Montserrat"/>
                        <a:buNone/>
                      </a:pPr>
                      <a:r>
                        <a:rPr lang="de-DE" sz="1100" b="0" dirty="0">
                          <a:solidFill>
                            <a:sysClr val="windowText" lastClr="000000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Electric</a:t>
                      </a:r>
                      <a:endParaRPr sz="1100" b="0" dirty="0">
                        <a:solidFill>
                          <a:sysClr val="windowText" lastClr="000000"/>
                        </a:solidFill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Montserrat"/>
                        <a:buNone/>
                        <a:tabLst/>
                        <a:defRPr/>
                      </a:pPr>
                      <a:r>
                        <a:rPr lang="en-DE" sz="1100" dirty="0">
                          <a:solidFill>
                            <a:sysClr val="windowText" lastClr="000000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2253</a:t>
                      </a:r>
                      <a:endParaRPr sz="1100" dirty="0">
                        <a:solidFill>
                          <a:sysClr val="windowText" lastClr="000000"/>
                        </a:solidFill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5525" marR="15525" marT="15525" marB="15525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DE" sz="1100" dirty="0">
                          <a:solidFill>
                            <a:sysClr val="windowText" lastClr="000000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16.2</a:t>
                      </a:r>
                      <a:endParaRPr sz="1100" dirty="0">
                        <a:solidFill>
                          <a:sysClr val="windowText" lastClr="000000"/>
                        </a:solidFill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0725" marR="10725" marT="7150" marB="715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ysClr val="windowText" lastClr="000000"/>
                          </a:solidFill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57%</a:t>
                      </a:r>
                      <a:endParaRPr sz="1100" dirty="0">
                        <a:solidFill>
                          <a:sysClr val="windowText" lastClr="000000"/>
                        </a:solidFill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10725" marR="10725" marT="7150" marB="715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33698"/>
                  </a:ext>
                </a:extLst>
              </a:tr>
            </a:tbl>
          </a:graphicData>
        </a:graphic>
      </p:graphicFrame>
      <p:sp>
        <p:nvSpPr>
          <p:cNvPr id="18" name="Title 14">
            <a:extLst>
              <a:ext uri="{FF2B5EF4-FFF2-40B4-BE49-F238E27FC236}">
                <a16:creationId xmlns:a16="http://schemas.microsoft.com/office/drawing/2014/main" id="{313BBD70-FF98-7A03-8729-4940EA5A7BE6}"/>
              </a:ext>
            </a:extLst>
          </p:cNvPr>
          <p:cNvSpPr txBox="1">
            <a:spLocks/>
          </p:cNvSpPr>
          <p:nvPr/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0" lang="en-DE" sz="2400" b="0" i="0" u="none" strike="noStrike" kern="0" cap="none" spc="0" normalizeH="0" baseline="0" noProof="0" dirty="0">
                <a:ln>
                  <a:noFill/>
                </a:ln>
                <a:solidFill>
                  <a:srgbClr val="3C4043"/>
                </a:solidFill>
                <a:effectLst/>
                <a:uLnTx/>
                <a:uFillTx/>
                <a:latin typeface="Google Sans"/>
                <a:sym typeface="Google Sans"/>
              </a:rPr>
              <a:t>Docked Bike Usage </a:t>
            </a:r>
            <a:endParaRPr lang="en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67725" y="2356800"/>
            <a:ext cx="53040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Attracting new customer to use our rental bikes by </a:t>
            </a:r>
            <a:r>
              <a:rPr lang="en" sz="16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targeting our marketing effort on docked bike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Furthermore it could increase our brand awareness, as renting docked bike is </a:t>
            </a:r>
            <a:r>
              <a:rPr lang="en" sz="1600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suitable for first timer</a:t>
            </a:r>
            <a:r>
              <a:rPr lang="en" sz="16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seeking short distance biking option in inner city. 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71;p15">
            <a:extLst>
              <a:ext uri="{FF2B5EF4-FFF2-40B4-BE49-F238E27FC236}">
                <a16:creationId xmlns:a16="http://schemas.microsoft.com/office/drawing/2014/main" id="{0608B9B7-8794-EF2A-A75A-5CFCF12F3A11}"/>
              </a:ext>
            </a:extLst>
          </p:cNvPr>
          <p:cNvSpPr txBox="1">
            <a:spLocks/>
          </p:cNvSpPr>
          <p:nvPr/>
        </p:nvSpPr>
        <p:spPr>
          <a:xfrm>
            <a:off x="1039150" y="2356800"/>
            <a:ext cx="17787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algn="r"/>
            <a:r>
              <a:rPr lang="en-GB" sz="1600" b="1" dirty="0"/>
              <a:t>2</a:t>
            </a:r>
            <a:r>
              <a:rPr lang="en-GB" sz="1600" b="1" baseline="30000" dirty="0"/>
              <a:t>nd</a:t>
            </a:r>
            <a:r>
              <a:rPr lang="en-GB" sz="1600" b="1" dirty="0"/>
              <a:t> Suggestion</a:t>
            </a:r>
          </a:p>
        </p:txBody>
      </p:sp>
    </p:spTree>
    <p:extLst>
      <p:ext uri="{BB962C8B-B14F-4D97-AF65-F5344CB8AC3E}">
        <p14:creationId xmlns:p14="http://schemas.microsoft.com/office/powerpoint/2010/main" val="141383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4">
            <a:extLst>
              <a:ext uri="{FF2B5EF4-FFF2-40B4-BE49-F238E27FC236}">
                <a16:creationId xmlns:a16="http://schemas.microsoft.com/office/drawing/2014/main" id="{0DA3A8EF-5E7E-54B2-A837-2CAA4873C2AA}"/>
              </a:ext>
            </a:extLst>
          </p:cNvPr>
          <p:cNvSpPr txBox="1">
            <a:spLocks/>
          </p:cNvSpPr>
          <p:nvPr/>
        </p:nvSpPr>
        <p:spPr>
          <a:xfrm>
            <a:off x="344501" y="264375"/>
            <a:ext cx="7797000" cy="4143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0" lang="en-DE" sz="2400" b="0" i="0" u="none" strike="noStrike" kern="0" cap="none" spc="0" normalizeH="0" baseline="0" noProof="0" dirty="0">
                <a:ln>
                  <a:noFill/>
                </a:ln>
                <a:solidFill>
                  <a:srgbClr val="3C4043"/>
                </a:solidFill>
                <a:effectLst/>
                <a:uLnTx/>
                <a:uFillTx/>
                <a:latin typeface="Google Sans"/>
                <a:sym typeface="Google Sans"/>
              </a:rPr>
              <a:t>&gt;24 Hours Bike Rent</a:t>
            </a:r>
            <a:endParaRPr lang="en-DE" dirty="0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D09AF445-25E4-DCD6-EFBA-80B312B0D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743" y="962012"/>
            <a:ext cx="5291257" cy="3767187"/>
          </a:xfrm>
          <a:prstGeom prst="rect">
            <a:avLst/>
          </a:prstGeom>
        </p:spPr>
      </p:pic>
      <p:sp>
        <p:nvSpPr>
          <p:cNvPr id="5" name="Google Shape;86;p17">
            <a:extLst>
              <a:ext uri="{FF2B5EF4-FFF2-40B4-BE49-F238E27FC236}">
                <a16:creationId xmlns:a16="http://schemas.microsoft.com/office/drawing/2014/main" id="{E8C1B223-8579-728A-7A29-D25A131B2379}"/>
              </a:ext>
            </a:extLst>
          </p:cNvPr>
          <p:cNvSpPr txBox="1"/>
          <p:nvPr/>
        </p:nvSpPr>
        <p:spPr>
          <a:xfrm>
            <a:off x="435900" y="1863750"/>
            <a:ext cx="3026400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5311 </a:t>
            </a:r>
            <a:r>
              <a:rPr lang="en-GB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bike rents (</a:t>
            </a:r>
            <a:r>
              <a:rPr lang="en-GB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~0.09% annual rent</a:t>
            </a:r>
            <a:r>
              <a:rPr lang="en-GB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 are longer than 24 hours.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87%</a:t>
            </a:r>
            <a:r>
              <a:rPr lang="en-GB" sz="16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is by non member user.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At 25</a:t>
            </a:r>
            <a:r>
              <a:rPr lang="en-GB" sz="1600" baseline="300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-GB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hour, there is a surge of bike return. Probably due to last minute return wave.</a:t>
            </a:r>
          </a:p>
        </p:txBody>
      </p:sp>
    </p:spTree>
    <p:extLst>
      <p:ext uri="{BB962C8B-B14F-4D97-AF65-F5344CB8AC3E}">
        <p14:creationId xmlns:p14="http://schemas.microsoft.com/office/powerpoint/2010/main" val="3806954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1;p15">
            <a:extLst>
              <a:ext uri="{FF2B5EF4-FFF2-40B4-BE49-F238E27FC236}">
                <a16:creationId xmlns:a16="http://schemas.microsoft.com/office/drawing/2014/main" id="{0608B9B7-8794-EF2A-A75A-5CFCF12F3A11}"/>
              </a:ext>
            </a:extLst>
          </p:cNvPr>
          <p:cNvSpPr txBox="1">
            <a:spLocks/>
          </p:cNvSpPr>
          <p:nvPr/>
        </p:nvSpPr>
        <p:spPr>
          <a:xfrm>
            <a:off x="1039150" y="2356800"/>
            <a:ext cx="17787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algn="r"/>
            <a:r>
              <a:rPr lang="en-GB" sz="1600" b="1" dirty="0"/>
              <a:t>3</a:t>
            </a:r>
            <a:r>
              <a:rPr lang="en-GB" sz="1600" b="1" baseline="30000" dirty="0"/>
              <a:t>rd</a:t>
            </a:r>
            <a:r>
              <a:rPr lang="en-GB" sz="1600" b="1" dirty="0"/>
              <a:t> Suggestion</a:t>
            </a:r>
          </a:p>
        </p:txBody>
      </p:sp>
      <p:sp>
        <p:nvSpPr>
          <p:cNvPr id="4" name="Google Shape;72;p15">
            <a:extLst>
              <a:ext uri="{FF2B5EF4-FFF2-40B4-BE49-F238E27FC236}">
                <a16:creationId xmlns:a16="http://schemas.microsoft.com/office/drawing/2014/main" id="{3CC9CDB7-213A-779D-F923-6AFC5736A850}"/>
              </a:ext>
            </a:extLst>
          </p:cNvPr>
          <p:cNvSpPr txBox="1"/>
          <p:nvPr/>
        </p:nvSpPr>
        <p:spPr>
          <a:xfrm>
            <a:off x="3167725" y="2356800"/>
            <a:ext cx="53040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Create a grace time period 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for member user who tries to return at midnight in order to not pass 24 hour rental. This grace time period should only be applicable at midnight to avoid misuse.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We could pitch </a:t>
            </a:r>
            <a:r>
              <a:rPr lang="en" sz="16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this grace time period as an advantage to become a member.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1410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oogle GBO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271</Words>
  <Application>Microsoft Macintosh PowerPoint</Application>
  <PresentationFormat>On-screen Show (16:9)</PresentationFormat>
  <Paragraphs>45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Open Sans</vt:lpstr>
      <vt:lpstr>Montserrat</vt:lpstr>
      <vt:lpstr>Arial</vt:lpstr>
      <vt:lpstr>Helvetica Neue Light</vt:lpstr>
      <vt:lpstr>Open Sans SemiBold</vt:lpstr>
      <vt:lpstr>Roboto</vt:lpstr>
      <vt:lpstr>Google Sans</vt:lpstr>
      <vt:lpstr>Google Sans Medium</vt:lpstr>
      <vt:lpstr>Google GBO Template</vt:lpstr>
      <vt:lpstr>PowerPoint Presentation</vt:lpstr>
      <vt:lpstr>PowerPoint Presentation</vt:lpstr>
      <vt:lpstr>Different Bike Popularity for Non Member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Gunardi Ali</cp:lastModifiedBy>
  <cp:revision>7</cp:revision>
  <dcterms:modified xsi:type="dcterms:W3CDTF">2023-04-10T15:22:28Z</dcterms:modified>
</cp:coreProperties>
</file>