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>
        <p:scale>
          <a:sx n="64" d="100"/>
          <a:sy n="64" d="100"/>
        </p:scale>
        <p:origin x="-108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B052E-B18E-4B12-A02E-381A7166D9BB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D41B6-9D2F-41F8-A10A-BB1731986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0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45157977-35AB-4824-8CD8-7EF2F6DD4D3C}" type="slidenum">
              <a:t>1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5039" y="912168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E0251A49-E5A8-48FA-92C4-90279A2F2FCA}" type="slidenum">
              <a:t>1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9720"/>
          </a:xfr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4680" tIns="4680" rIns="4680" bIns="4680">
            <a:spAutoFit/>
          </a:bodyPr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3138229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3FEBEB3E-3560-48E2-87A6-F44821E693B0}" type="slidenum">
              <a:t>10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5039" y="912168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F4294BA7-B4B0-4198-AE63-6ECF143D8779}" type="slidenum">
              <a:t>10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2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73EAD447-2F4F-4355-8DDF-C131B3431DE7}" type="slidenum">
              <a:t>11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4680" y="912132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78681130-1A07-4FF8-A8ED-6D9768344EC6}" type="slidenum">
              <a:t>11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40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E3C917D5-B57B-4092-9E98-64CEC9B376A7}" type="slidenum">
              <a:t>12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5039" y="912168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D2FE9F7-976A-4539-A530-949AFCC8F298}" type="slidenum">
              <a:t>12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9720"/>
          </a:xfr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4680" tIns="4680" rIns="4680" bIns="468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65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5C95AD8A-36E7-4584-A2B3-A29D23B14386}" type="slidenum">
              <a:t>13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4680" y="912132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673302C6-2368-4DDF-9EC7-9B663E740233}" type="slidenum">
              <a:t>13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6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EA90306A-C3DF-4954-89F5-D0D96E66484B}" type="slidenum">
              <a:t>14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4680" y="912132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785F9860-EAE5-4DA5-944C-26B761944741}" type="slidenum">
              <a:t>14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9720"/>
          </a:xfr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4680" tIns="4680" rIns="4680" bIns="468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00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47210592-941C-4FA5-B240-C0990B807FDA}" type="slidenum">
              <a:t>15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4680" y="912132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D5119094-E044-4684-88E4-9599163603E1}" type="slidenum">
              <a:t>15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9720"/>
          </a:xfr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4680" tIns="4680" rIns="4680" bIns="468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79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00A88803-EC08-4FFA-9F01-4141C74A4FAC}" type="slidenum">
              <a:t>16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5039" y="912168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8CFCE71-A042-440B-ACDB-F4429FE7D24A}" type="slidenum">
              <a:t>16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79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52AFC476-387E-49FB-827B-8574B78FD23E}" type="slidenum">
              <a:t>17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4680" y="912132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1C4B13B7-8F95-43C4-A5F8-6485D2050163}" type="slidenum">
              <a:t>17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9720"/>
          </a:xfr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4680" tIns="4680" rIns="4680" bIns="468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12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EFE128CB-7092-4DAD-B96F-0A0A01241B0A}" type="slidenum">
              <a:t>18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5039" y="912168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92D9363F-9687-4FF4-83E8-7C2F69E39EBF}" type="slidenum">
              <a:t>18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41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FDD56265-F0E3-45B4-B432-DFEC6FE1B540}" type="slidenum">
              <a:t>19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5039" y="912168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6940F76B-07F2-436A-8A91-0DC0AF372DED}" type="slidenum">
              <a:t>19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9720"/>
          </a:xfr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4680" tIns="4680" rIns="4680" bIns="468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7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5E74F862-D835-4AA0-A19B-C4346102C35B}" type="slidenum">
              <a:t>2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5039" y="912168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A95A2244-0E74-4DD2-91FA-CBD0C45CFA33}" type="slidenum">
              <a:t>2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9720"/>
          </a:xfr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4680" tIns="4680" rIns="4680" bIns="468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61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CD938BB9-CAFA-428F-88E5-6937435FD273}" type="slidenum">
              <a:t>20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5039" y="912168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E1D100FD-1A43-479C-86F2-6EDB24834C9B}" type="slidenum">
              <a:t>20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square" lIns="96480" tIns="48240" rIns="96480" bIns="48240" anchor="t" anchorCtr="0">
            <a:spAutoFit/>
          </a:bodyPr>
          <a:lstStyle/>
          <a:p>
            <a:pPr lvl="0" hangingPunct="1"/>
            <a:r>
              <a:rPr lang="en-US" dirty="0"/>
              <a:t>Mention that this is just a sample flat mapping for demonstrating resolvers, not a recommendation to always use flat mappings.</a:t>
            </a:r>
          </a:p>
        </p:txBody>
      </p:sp>
    </p:spTree>
    <p:extLst>
      <p:ext uri="{BB962C8B-B14F-4D97-AF65-F5344CB8AC3E}">
        <p14:creationId xmlns:p14="http://schemas.microsoft.com/office/powerpoint/2010/main" val="1278564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82F0B993-7532-4C7F-9347-56C79BA8215D}" type="slidenum">
              <a:t>21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4680" y="912132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B697B67F-1E00-4AAF-BB3A-AC04F4C56183}" type="slidenum">
              <a:t>21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9720"/>
          </a:xfr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4680" tIns="4680" rIns="4680" bIns="468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145323CB-F993-4A03-8387-882FBF5908C2}" type="slidenum">
              <a:t>22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5039" y="912168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EDC5B665-3708-4948-B364-44488A52843F}" type="slidenum">
              <a:t>22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5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0D61C24A-9152-4967-9FD5-11E12D32DC13}" type="slidenum">
              <a:t>23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5039" y="912168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37154D9F-88B3-40C0-9239-67203BA93E47}" type="slidenum">
              <a:t>23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square" lIns="96480" tIns="48240" rIns="96480" bIns="48240" anchor="t" anchorCtr="0">
            <a:spAutoFit/>
          </a:bodyPr>
          <a:lstStyle/>
          <a:p>
            <a:pPr lvl="0" hangingPunct="1"/>
            <a:r>
              <a:rPr lang="en-GB" dirty="0">
                <a:solidFill>
                  <a:srgbClr val="008080"/>
                </a:solidFill>
                <a:latin typeface="Monaco" pitchFamily="18"/>
              </a:rPr>
              <a:t>Mention the default naming convention; if you don’t specify a </a:t>
            </a:r>
            <a:r>
              <a:rPr lang="en-GB" dirty="0" err="1">
                <a:solidFill>
                  <a:srgbClr val="008080"/>
                </a:solidFill>
                <a:latin typeface="Monaco" pitchFamily="18"/>
              </a:rPr>
              <a:t>contextConfigLocation</a:t>
            </a:r>
            <a:r>
              <a:rPr lang="en-GB" dirty="0">
                <a:solidFill>
                  <a:srgbClr val="008080"/>
                </a:solidFill>
                <a:latin typeface="Monaco" pitchFamily="18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Monaco" pitchFamily="18"/>
              </a:rPr>
              <a:t>param</a:t>
            </a:r>
            <a:r>
              <a:rPr lang="en-GB" dirty="0">
                <a:solidFill>
                  <a:srgbClr val="008080"/>
                </a:solidFill>
                <a:latin typeface="Monaco" pitchFamily="18"/>
              </a:rPr>
              <a:t>, it will load /WEB-INF/rewardsadmin-servlet.xml.</a:t>
            </a:r>
          </a:p>
          <a:p>
            <a:pPr lvl="0" hangingPunct="1"/>
            <a:endParaRPr lang="en-GB" dirty="0">
              <a:solidFill>
                <a:srgbClr val="008080"/>
              </a:solidFill>
              <a:latin typeface="Monaco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518404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DB9301E2-6AE4-4976-B197-010CF2BBE669}" type="slidenum">
              <a:t>24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5039" y="912168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67E9BDD4-4195-4E25-BEA9-1CC9EB550178}" type="slidenum">
              <a:t>24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square" lIns="96480" tIns="48240" rIns="96480" bIns="48240" anchor="t" anchorCtr="0">
            <a:spAutoFit/>
          </a:bodyPr>
          <a:lstStyle/>
          <a:p>
            <a:pPr lvl="0" hangingPunct="1"/>
            <a:r>
              <a:rPr lang="en-GB" dirty="0">
                <a:solidFill>
                  <a:srgbClr val="008080"/>
                </a:solidFill>
                <a:latin typeface="Monaco" pitchFamily="18"/>
              </a:rPr>
              <a:t>The single dispatcher servlet serves a number of requests, one dispatcher servlet per logical web unit.</a:t>
            </a:r>
          </a:p>
          <a:p>
            <a:pPr lvl="0" hangingPunct="1"/>
            <a:r>
              <a:rPr lang="en-GB" dirty="0">
                <a:solidFill>
                  <a:srgbClr val="008080"/>
                </a:solidFill>
                <a:latin typeface="Monaco" pitchFamily="18"/>
              </a:rPr>
              <a:t>NB: this URL samples require the app to be deployed using the root as the </a:t>
            </a:r>
            <a:r>
              <a:rPr lang="en-GB" dirty="0" err="1">
                <a:solidFill>
                  <a:srgbClr val="008080"/>
                </a:solidFill>
                <a:latin typeface="Monaco" pitchFamily="18"/>
              </a:rPr>
              <a:t>webapp</a:t>
            </a:r>
            <a:r>
              <a:rPr lang="en-GB" dirty="0">
                <a:solidFill>
                  <a:srgbClr val="008080"/>
                </a:solidFill>
                <a:latin typeface="Monaco" pitchFamily="18"/>
              </a:rPr>
              <a:t> context! Otherwise a URL would look like </a:t>
            </a:r>
            <a:r>
              <a:rPr lang="en-GB" dirty="0">
                <a:solidFill>
                  <a:srgbClr val="000080"/>
                </a:solidFill>
                <a:latin typeface="Monaco" pitchFamily="18"/>
              </a:rPr>
              <a:t>http://localhost:8080</a:t>
            </a:r>
            <a:r>
              <a:rPr lang="en-GB" b="1" i="1" dirty="0">
                <a:solidFill>
                  <a:srgbClr val="000080"/>
                </a:solidFill>
                <a:latin typeface="Monaco" pitchFamily="18"/>
              </a:rPr>
              <a:t>/contextRoot</a:t>
            </a:r>
            <a:r>
              <a:rPr lang="en-GB" dirty="0">
                <a:solidFill>
                  <a:srgbClr val="000080"/>
                </a:solidFill>
                <a:latin typeface="Monaco" pitchFamily="18"/>
              </a:rPr>
              <a:t>/rewardsadmin/reward/list</a:t>
            </a:r>
          </a:p>
          <a:p>
            <a:pPr lvl="0" hangingPunct="1"/>
            <a:endParaRPr lang="en-GB" dirty="0">
              <a:solidFill>
                <a:srgbClr val="008080"/>
              </a:solidFill>
              <a:latin typeface="Monaco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326331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B5D8AC10-133B-490F-951B-5B86D9B06E88}" type="slidenum">
              <a:t>25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5039" y="912168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D91E2303-9013-436B-8C34-03DA10D2A22B}" type="slidenum">
              <a:t>25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9720"/>
          </a:xfr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4680" tIns="4680" rIns="4680" bIns="468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08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C2466A55-3C8A-4E76-9AE2-49D8248B14E7}" type="slidenum">
              <a:t>26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5039" y="912168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89E820AC-7A44-4DEC-B076-93C25ADEB9D8}" type="slidenum">
              <a:t>26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square" lIns="96480" tIns="48240" rIns="96480" bIns="48240" anchor="t" anchorCtr="0">
            <a:spAutoFit/>
          </a:bodyPr>
          <a:lstStyle/>
          <a:p>
            <a:pPr lvl="0" hangingPunct="1"/>
            <a:r>
              <a:rPr lang="en-GB"/>
              <a:t>Re-iterate the dependency injection.  </a:t>
            </a:r>
          </a:p>
          <a:p>
            <a:pPr lvl="0" hangingPunct="1"/>
            <a:endParaRPr lang="en-GB"/>
          </a:p>
          <a:p>
            <a:pPr lvl="0" hangingPunct="1"/>
            <a:r>
              <a:rPr lang="en-GB"/>
              <a:t>No example of unravelling from request parameters, but highlight the simplicity, the simple adaption and delegation to the userService.</a:t>
            </a:r>
          </a:p>
          <a:p>
            <a:pPr lvl="0" hangingPunct="1"/>
            <a:endParaRPr lang="en-GB"/>
          </a:p>
          <a:p>
            <a:pPr lvl="0" hangingPunct="1"/>
            <a:r>
              <a:rPr lang="en-GB"/>
              <a:t>Later, in mvc-2, we'll showcase how to use @RequestParam to avoid the manual request.getParameter() calls, etc.</a:t>
            </a:r>
          </a:p>
        </p:txBody>
      </p:sp>
    </p:spTree>
    <p:extLst>
      <p:ext uri="{BB962C8B-B14F-4D97-AF65-F5344CB8AC3E}">
        <p14:creationId xmlns:p14="http://schemas.microsoft.com/office/powerpoint/2010/main" val="2142334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04E7B384-BB35-4693-AAF6-3834188E5EC1}" type="slidenum">
              <a:t>27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5039" y="912168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EB5EDE39-36DA-4C09-9210-7EE500003E82}" type="slidenum">
              <a:t>27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square" lIns="96480" tIns="48240" rIns="96480" bIns="48240" anchor="t" anchorCtr="0">
            <a:spAutoFit/>
          </a:bodyPr>
          <a:lstStyle/>
          <a:p>
            <a:pPr lvl="0" hangingPunct="1"/>
            <a:r>
              <a:rPr lang="en-US"/>
              <a:t>Mention here that the lab will show how to configure a simple view resolver, and a subsequent module will cover them in more depth.</a:t>
            </a:r>
          </a:p>
        </p:txBody>
      </p:sp>
    </p:spTree>
    <p:extLst>
      <p:ext uri="{BB962C8B-B14F-4D97-AF65-F5344CB8AC3E}">
        <p14:creationId xmlns:p14="http://schemas.microsoft.com/office/powerpoint/2010/main" val="2396530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B62A13E7-7E8D-4F4A-8209-7A3EEC7F4AB5}" type="slidenum">
              <a:t>28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5039" y="912168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712B351F-09FC-45A5-B084-C992D44955DC}" type="slidenum">
              <a:t>28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4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7D16AD05-8EAF-451B-BFBD-350DFD3230EA}" type="slidenum">
              <a:t>29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4680" y="912132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A01E052-BFA4-46F8-BED4-FA35B47AC745}" type="slidenum">
              <a:t>29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1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F1D388A1-007B-4896-957B-A22915C63061}" type="slidenum">
              <a:t>3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4680" y="912132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FC61DE3-402D-4977-AD62-B659E400957A}" type="slidenum">
              <a:t>3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9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B0924867-41C3-403D-9869-30EC9DE63571}" type="slidenum">
              <a:t>30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5039" y="912168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6A9DE7FE-E1F7-42F3-A60B-7F160BDAD81A}" type="slidenum">
              <a:t>30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03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F3010697-BCA1-41F2-BB4B-E99E237A60DA}" type="slidenum">
              <a:t>31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5039" y="912168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A7BFC254-9163-4AE1-92D0-659E75ADB32A}" type="slidenum">
              <a:t>31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0360"/>
          </a:xfrm>
        </p:spPr>
        <p:txBody>
          <a:bodyPr>
            <a:spAutoFit/>
          </a:bodyPr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2839289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3C246673-D667-4B14-9D97-C5A44101655F}" type="slidenum">
              <a:t>4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5039" y="912168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AAD321B5-749D-4BBD-BB4C-59A539820193}" type="slidenum">
              <a:t>4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9720"/>
          </a:xfr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4680" tIns="4680" rIns="4680" bIns="4680">
            <a:spAutoFit/>
          </a:bodyPr>
          <a:lstStyle/>
          <a:p>
            <a:pPr lvl="0"/>
            <a:r>
              <a:rPr lang="en-US"/>
              <a:t>Stress that this is all there is to request-driven web handling. Based on an incoming URL, we need to call a method (handler). The return value of the method needs to be rendered by a view. This simple problem  is ultimately well suited for a simple solution like Spring MVC.</a:t>
            </a:r>
          </a:p>
        </p:txBody>
      </p:sp>
    </p:spTree>
    <p:extLst>
      <p:ext uri="{BB962C8B-B14F-4D97-AF65-F5344CB8AC3E}">
        <p14:creationId xmlns:p14="http://schemas.microsoft.com/office/powerpoint/2010/main" val="221519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67B3DB03-BFCB-455C-9C18-2C58713CE224}" type="slidenum">
              <a:t>5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5039" y="912168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F23C041E-BDD1-4BD7-BFD0-F2B06DA20C44}" type="slidenum">
              <a:t>5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9720"/>
          </a:xfr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4680" tIns="4680" rIns="4680" bIns="468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1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B4AA3F4C-33D7-4BD4-9732-51EBC21E4E3A}" type="slidenum">
              <a:t>6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3240" y="9120240"/>
            <a:ext cx="317052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840" tIns="48240" rIns="96840" bIns="4824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6B30D95-E22B-437C-BDFF-99D668A7B216}" type="slidenum">
              <a:t>6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000"/>
          </a:xfrm>
        </p:spPr>
        <p:txBody>
          <a:bodyPr wrap="square" lIns="96840" tIns="48240" rIns="96840" bIns="48240" anchor="t" anchorCtr="0">
            <a:spAutoFit/>
          </a:bodyPr>
          <a:lstStyle/>
          <a:p>
            <a:pPr lvl="0" hangingPunct="1"/>
            <a:r>
              <a:rPr lang="en-US"/>
              <a:t>Start by summarizing the motivation behind the framework and why it exists</a:t>
            </a:r>
          </a:p>
          <a:p>
            <a:pPr lvl="0" hangingPunct="1"/>
            <a:r>
              <a:rPr lang="en-US"/>
              <a:t>Take students through a tour of Spring’s support in each major area</a:t>
            </a:r>
          </a:p>
          <a:p>
            <a:pPr lvl="0" hangingPunct="1"/>
            <a:r>
              <a:rPr lang="en-US"/>
              <a:t>	- Spring’s “Core support” is applicable to almost any class of application in nearly any environment</a:t>
            </a:r>
          </a:p>
          <a:p>
            <a:pPr lvl="0" hangingPunct="1"/>
            <a:r>
              <a:rPr lang="en-US"/>
              <a:t>Close with “The Spring Triangle” to capture the key dimensions of developing applications with Spring</a:t>
            </a:r>
          </a:p>
        </p:txBody>
      </p:sp>
    </p:spTree>
    <p:extLst>
      <p:ext uri="{BB962C8B-B14F-4D97-AF65-F5344CB8AC3E}">
        <p14:creationId xmlns:p14="http://schemas.microsoft.com/office/powerpoint/2010/main" val="3521574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8290F2F5-131D-4D10-9A47-8669FDC9EE74}" type="slidenum">
              <a:t>7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3240" y="9120240"/>
            <a:ext cx="317052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840" tIns="48240" rIns="96840" bIns="4824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FE122445-99F4-4921-B123-F7E61CFD84DE}" type="slidenum">
              <a:t>7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000"/>
          </a:xfrm>
        </p:spPr>
        <p:txBody>
          <a:bodyPr wrap="square" lIns="96840" tIns="48240" rIns="96840" bIns="48240" anchor="t" anchorCtr="0">
            <a:spAutoFit/>
          </a:bodyPr>
          <a:lstStyle/>
          <a:p>
            <a:pPr lvl="0" hangingPunct="1"/>
            <a:r>
              <a:rPr lang="en-US"/>
              <a:t>Start by summarizing the motivation behind the framework and why it exists</a:t>
            </a:r>
          </a:p>
          <a:p>
            <a:pPr lvl="0" hangingPunct="1"/>
            <a:r>
              <a:rPr lang="en-US"/>
              <a:t>Take students through a tour of Spring’s support in each major area</a:t>
            </a:r>
          </a:p>
          <a:p>
            <a:pPr lvl="0" hangingPunct="1"/>
            <a:r>
              <a:rPr lang="en-US"/>
              <a:t>	- Spring’s “Core support” is applicable to almost any class of application in nearly any environment</a:t>
            </a:r>
          </a:p>
          <a:p>
            <a:pPr lvl="0" hangingPunct="1"/>
            <a:r>
              <a:rPr lang="en-US"/>
              <a:t>Close with “The Spring Triangle” to capture the key dimensions of developing applications with Spring</a:t>
            </a:r>
          </a:p>
        </p:txBody>
      </p:sp>
    </p:spTree>
    <p:extLst>
      <p:ext uri="{BB962C8B-B14F-4D97-AF65-F5344CB8AC3E}">
        <p14:creationId xmlns:p14="http://schemas.microsoft.com/office/powerpoint/2010/main" val="329241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64349EE5-B235-4EF2-95E4-6CA3996EEDA9}" type="slidenum">
              <a:t>8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3240" y="9120240"/>
            <a:ext cx="317052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840" tIns="48240" rIns="96840" bIns="4824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EC79021E-7B55-4901-80DE-55C43329A46F}" type="slidenum">
              <a:t>8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748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731880" y="4560480"/>
            <a:ext cx="5851440" cy="4320000"/>
          </a:xfrm>
        </p:spPr>
        <p:txBody>
          <a:bodyPr wrap="square" lIns="96840" tIns="48240" rIns="96840" bIns="48240" anchor="t" anchorCtr="0">
            <a:spAutoFit/>
          </a:bodyPr>
          <a:lstStyle/>
          <a:p>
            <a:pPr lvl="0" hangingPunct="1"/>
            <a:r>
              <a:rPr lang="en-US"/>
              <a:t>Start by summarizing the motivation behind the framework and why it exists</a:t>
            </a:r>
          </a:p>
          <a:p>
            <a:pPr lvl="0" hangingPunct="1"/>
            <a:r>
              <a:rPr lang="en-US"/>
              <a:t>Take students through a tour of Spring’s support in each major area</a:t>
            </a:r>
          </a:p>
          <a:p>
            <a:pPr lvl="0" hangingPunct="1"/>
            <a:r>
              <a:rPr lang="en-US"/>
              <a:t>	- Spring’s “Core support” is applicable to almost any class of application in nearly any environment</a:t>
            </a:r>
          </a:p>
          <a:p>
            <a:pPr lvl="0" hangingPunct="1"/>
            <a:r>
              <a:rPr lang="en-US"/>
              <a:t>Close with “The Spring Triangle” to capture the key dimensions of developing applications with Spring</a:t>
            </a:r>
          </a:p>
        </p:txBody>
      </p:sp>
    </p:spTree>
    <p:extLst>
      <p:ext uri="{BB962C8B-B14F-4D97-AF65-F5344CB8AC3E}">
        <p14:creationId xmlns:p14="http://schemas.microsoft.com/office/powerpoint/2010/main" val="2230742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6480" tIns="48240" rIns="96480" bIns="48240" anchor="b" anchorCtr="0">
            <a:noAutofit/>
          </a:bodyPr>
          <a:lstStyle/>
          <a:p>
            <a:pPr lvl="0"/>
            <a:fld id="{D4DB9E2F-BF24-476A-9E2C-8B0ABD8958B6}" type="slidenum">
              <a:t>9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4144680" y="9121320"/>
            <a:ext cx="3170160" cy="47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480" tIns="48240" rIns="9648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EC4523E-4DC0-4AD8-B6AF-4FF34189CE60}" type="slidenum">
              <a:t>9</a:t>
            </a:fld>
            <a:endParaRPr lang="en-US" sz="13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20" y="720719"/>
            <a:ext cx="4800600" cy="360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74880" y="4560480"/>
            <a:ext cx="5365440" cy="4329720"/>
          </a:xfr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lIns="4680" tIns="4680" rIns="4680" bIns="468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6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CEA-7551-408D-B3FE-2DDC0C17BE53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0402-817A-4111-BC02-EC4EEC76B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42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CEA-7551-408D-B3FE-2DDC0C17BE53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0402-817A-4111-BC02-EC4EEC76B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32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CEA-7551-408D-B3FE-2DDC0C17BE53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0402-817A-4111-BC02-EC4EEC76B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61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CEA-7551-408D-B3FE-2DDC0C17BE53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0402-817A-4111-BC02-EC4EEC76B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3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CEA-7551-408D-B3FE-2DDC0C17BE53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0402-817A-4111-BC02-EC4EEC76B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28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CEA-7551-408D-B3FE-2DDC0C17BE53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0402-817A-4111-BC02-EC4EEC76B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24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CEA-7551-408D-B3FE-2DDC0C17BE53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0402-817A-4111-BC02-EC4EEC76B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71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CEA-7551-408D-B3FE-2DDC0C17BE53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0402-817A-4111-BC02-EC4EEC76B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65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CEA-7551-408D-B3FE-2DDC0C17BE53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0402-817A-4111-BC02-EC4EEC76B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28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CEA-7551-408D-B3FE-2DDC0C17BE53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0402-817A-4111-BC02-EC4EEC76B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52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CEA-7551-408D-B3FE-2DDC0C17BE53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0402-817A-4111-BC02-EC4EEC76B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6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D3CEA-7551-408D-B3FE-2DDC0C17BE53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0402-817A-4111-BC02-EC4EEC76B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88241" y="1251057"/>
            <a:ext cx="10515600" cy="590931"/>
          </a:xfr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lvl="0" algn="ctr"/>
            <a:r>
              <a:rPr lang="en-US" sz="3600" dirty="0"/>
              <a:t>Spring Web MVC Essentials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2829001" y="3045960"/>
            <a:ext cx="6400799" cy="1051570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457200" algn="ctr">
              <a:spcBef>
                <a:spcPts val="499"/>
              </a:spcBef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2000"/>
          </a:p>
          <a:p>
            <a:pPr marL="457200" algn="ctr">
              <a:spcBef>
                <a:spcPts val="499"/>
              </a:spcBef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2000"/>
          </a:p>
          <a:p>
            <a:pPr marL="457200" algn="ctr">
              <a:spcBef>
                <a:spcPts val="499"/>
              </a:spcBef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/>
              <a:t>Getting started with Spring Web MVC</a:t>
            </a:r>
          </a:p>
        </p:txBody>
      </p:sp>
    </p:spTree>
    <p:extLst>
      <p:ext uri="{BB962C8B-B14F-4D97-AF65-F5344CB8AC3E}">
        <p14:creationId xmlns:p14="http://schemas.microsoft.com/office/powerpoint/2010/main" val="92323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/>
          <p:nvPr/>
        </p:nvSpPr>
        <p:spPr>
          <a:xfrm>
            <a:off x="4940040" y="4711320"/>
            <a:ext cx="2158920" cy="89088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handleRequest</a:t>
            </a:r>
          </a:p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(request, response)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868520" y="297000"/>
            <a:ext cx="6291360" cy="701731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Request Handlers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152200" y="1676520"/>
            <a:ext cx="7867800" cy="1282915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Incoming requests are dispatched to handlers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There are potentially many handlers per DispatcherServlet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9919" y="3502800"/>
            <a:ext cx="1828800" cy="685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CC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Dispatcher</a:t>
            </a:r>
          </a:p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Servlet</a:t>
            </a:r>
          </a:p>
        </p:txBody>
      </p:sp>
      <p:sp>
        <p:nvSpPr>
          <p:cNvPr id="6" name="Rectangle 6"/>
          <p:cNvSpPr/>
          <p:nvPr/>
        </p:nvSpPr>
        <p:spPr>
          <a:xfrm>
            <a:off x="6919320" y="3579120"/>
            <a:ext cx="1676160" cy="533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CC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Handler</a:t>
            </a:r>
          </a:p>
        </p:txBody>
      </p:sp>
      <p:sp>
        <p:nvSpPr>
          <p:cNvPr id="7" name="Line 7"/>
          <p:cNvSpPr/>
          <p:nvPr/>
        </p:nvSpPr>
        <p:spPr>
          <a:xfrm>
            <a:off x="4174319" y="4188600"/>
            <a:ext cx="0" cy="152388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8" name="Line 9"/>
          <p:cNvSpPr/>
          <p:nvPr/>
        </p:nvSpPr>
        <p:spPr>
          <a:xfrm>
            <a:off x="7757400" y="4188600"/>
            <a:ext cx="0" cy="152388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9" name="Line 13"/>
          <p:cNvSpPr/>
          <p:nvPr/>
        </p:nvSpPr>
        <p:spPr>
          <a:xfrm>
            <a:off x="4184400" y="4711320"/>
            <a:ext cx="358668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8466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333000"/>
            <a:ext cx="6291360" cy="701731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Spring @MVC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2200" y="1676519"/>
            <a:ext cx="7867800" cy="4306820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Spring 2.5 introduces a simplified, annotation-based model for developing Spring MVC applications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Informally referred to as “Spring @MVC”</a:t>
            </a:r>
            <a:b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</a:br>
            <a:endParaRPr lang="en-US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Earlier versions rely more heavily on XML for configuration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“Spring &lt;MVC/&gt;”</a:t>
            </a:r>
            <a:b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</a:br>
            <a:endParaRPr lang="en-US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This training will focus on Spring @MVC</a:t>
            </a:r>
          </a:p>
        </p:txBody>
      </p:sp>
    </p:spTree>
    <p:extLst>
      <p:ext uri="{BB962C8B-B14F-4D97-AF65-F5344CB8AC3E}">
        <p14:creationId xmlns:p14="http://schemas.microsoft.com/office/powerpoint/2010/main" val="1445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81001"/>
            <a:ext cx="6291360" cy="1311128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Controllers as Request Handlers</a:t>
            </a:r>
          </a:p>
        </p:txBody>
      </p:sp>
      <p:sp>
        <p:nvSpPr>
          <p:cNvPr id="3" name="Rectangle 4"/>
          <p:cNvSpPr/>
          <p:nvPr/>
        </p:nvSpPr>
        <p:spPr>
          <a:xfrm>
            <a:off x="2306999" y="3704399"/>
            <a:ext cx="7995600" cy="2708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@Controller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ExampleController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{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    @</a:t>
            </a:r>
            <a:r>
              <a:rPr lang="en-US" sz="2000" dirty="0" err="1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RequestMapping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"/listAccounts.htm"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String list(Model model) {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...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}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152200" y="1532519"/>
            <a:ext cx="7867800" cy="1771767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Handlers you define are typically called controllers and are usually annotated by </a:t>
            </a:r>
            <a:r>
              <a:rPr lang="en-US">
                <a:solidFill>
                  <a:srgbClr val="646464"/>
                </a:solidFill>
              </a:rPr>
              <a:t>@Controller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>
                <a:solidFill>
                  <a:srgbClr val="646464"/>
                </a:solidFill>
              </a:rPr>
              <a:t>@RequestMapping</a:t>
            </a:r>
            <a:r>
              <a:rPr lang="en-US"/>
              <a:t> tells Spring what method to execute when processing a particular request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7360" y="5103721"/>
            <a:ext cx="4600660" cy="1126859"/>
            <a:chOff x="3843360" y="5103720"/>
            <a:chExt cx="4600660" cy="1126859"/>
          </a:xfrm>
        </p:grpSpPr>
        <p:sp>
          <p:nvSpPr>
            <p:cNvPr id="6" name="Line 5"/>
            <p:cNvSpPr/>
            <p:nvPr/>
          </p:nvSpPr>
          <p:spPr>
            <a:xfrm flipH="1" flipV="1">
              <a:off x="5298479" y="5103720"/>
              <a:ext cx="660601" cy="43776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0000"/>
                </a:solidFill>
                <a:latin typeface="Times" pitchFamily="50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7" name="Text Box 6"/>
            <p:cNvSpPr/>
            <p:nvPr/>
          </p:nvSpPr>
          <p:spPr>
            <a:xfrm>
              <a:off x="3843360" y="5546160"/>
              <a:ext cx="4600660" cy="6844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Literally, “execute this method to</a:t>
              </a:r>
            </a:p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process requests for /listAccounts.htm”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04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333000"/>
            <a:ext cx="6291360" cy="701731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URL-Based Mapping Rules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2200" y="1676519"/>
            <a:ext cx="7867800" cy="4480714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/>
              <a:t>Mapping rules you define are typically URL-based, optionally using wild cards: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/login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editAccount</a:t>
            </a:r>
            <a:endParaRPr lang="en-US" dirty="0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/credit/*/**</a:t>
            </a:r>
            <a:endParaRPr lang="en-US" dirty="0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/>
              <a:t>Mapping rules in Spring 2.5: defined using annotations or XML: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RequestMapping</a:t>
            </a: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(“/login”)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/>
              <a:t>Mapping rules in Spring &lt; 2.5: defined in XML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Using the normal &lt;beans/&gt; </a:t>
            </a:r>
            <a:r>
              <a:rPr lang="en-US" dirty="0" err="1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config</a:t>
            </a: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 language</a:t>
            </a:r>
          </a:p>
        </p:txBody>
      </p:sp>
    </p:spTree>
    <p:extLst>
      <p:ext uri="{BB962C8B-B14F-4D97-AF65-F5344CB8AC3E}">
        <p14:creationId xmlns:p14="http://schemas.microsoft.com/office/powerpoint/2010/main" val="19175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333000"/>
            <a:ext cx="6291360" cy="1311128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Handler Method Parameters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2200" y="1532520"/>
            <a:ext cx="7867800" cy="1830245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Handler methods will likely need context about the current request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Spring MVC will 'fill in' declared parameters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allows for very flexible method signatures</a:t>
            </a:r>
          </a:p>
        </p:txBody>
      </p:sp>
      <p:sp>
        <p:nvSpPr>
          <p:cNvPr id="4" name="Rectangle 4"/>
          <p:cNvSpPr/>
          <p:nvPr/>
        </p:nvSpPr>
        <p:spPr>
          <a:xfrm>
            <a:off x="2617320" y="3286079"/>
            <a:ext cx="7091640" cy="2498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@Controller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ExampleController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{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    @</a:t>
            </a:r>
            <a:r>
              <a:rPr lang="en-US" sz="2000" dirty="0" err="1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RequestMapping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"/</a:t>
            </a:r>
            <a:r>
              <a:rPr lang="en-US" sz="2000" dirty="0" err="1"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listAccounts</a:t>
            </a:r>
            <a:r>
              <a:rPr lang="en-US" sz="2000" dirty="0"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 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String list(Model model) {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...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}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72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153001"/>
            <a:ext cx="6291360" cy="1311128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Extracting Request Parameters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2200" y="1640520"/>
            <a:ext cx="7867800" cy="1372683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Use @RequestParam annotation</a:t>
            </a:r>
          </a:p>
          <a:p>
            <a:pPr marL="742680" lvl="1" indent="-28548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Extracts parameter from the request</a:t>
            </a:r>
          </a:p>
          <a:p>
            <a:pPr marL="742680" lvl="1" indent="-28548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Performs type conversion</a:t>
            </a:r>
          </a:p>
        </p:txBody>
      </p:sp>
      <p:sp>
        <p:nvSpPr>
          <p:cNvPr id="4" name="Rectangle 4"/>
          <p:cNvSpPr/>
          <p:nvPr/>
        </p:nvSpPr>
        <p:spPr>
          <a:xfrm>
            <a:off x="2681714" y="3159000"/>
            <a:ext cx="7556760" cy="2758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@Controller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ExampleController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{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    @</a:t>
            </a:r>
            <a:r>
              <a:rPr lang="en-US" sz="2000" dirty="0" err="1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RequestMapping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"/</a:t>
            </a:r>
            <a:r>
              <a:rPr lang="en-US" sz="2000" dirty="0" err="1"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listAccounts</a:t>
            </a:r>
            <a:r>
              <a:rPr lang="en-US" sz="2000" dirty="0"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 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String show(</a:t>
            </a:r>
            <a:r>
              <a:rPr lang="en-US" sz="2000" dirty="0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RequestParam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entityId</a:t>
            </a:r>
            <a:r>
              <a:rPr lang="en-US" sz="2000" dirty="0"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 </a:t>
            </a:r>
            <a:r>
              <a:rPr lang="en-US" sz="2000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id) {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...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  <a:endParaRPr lang="en-US" sz="2000" dirty="0"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  <p:sp>
        <p:nvSpPr>
          <p:cNvPr id="5" name="Text Box 6"/>
          <p:cNvSpPr/>
          <p:nvPr/>
        </p:nvSpPr>
        <p:spPr>
          <a:xfrm>
            <a:off x="5248640" y="5082117"/>
            <a:ext cx="4263516" cy="6844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See </a:t>
            </a:r>
            <a:r>
              <a:rPr lang="en-US" sz="2000" dirty="0" err="1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JavaDoc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of @</a:t>
            </a:r>
            <a:r>
              <a:rPr lang="en-US" sz="2000" dirty="0" err="1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RequestMapping</a:t>
            </a:r>
            <a:endParaRPr lang="en-US" sz="2000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for all possible argument types</a:t>
            </a:r>
          </a:p>
        </p:txBody>
      </p:sp>
      <p:sp>
        <p:nvSpPr>
          <p:cNvPr id="6" name="Freeform 5"/>
          <p:cNvSpPr/>
          <p:nvPr/>
        </p:nvSpPr>
        <p:spPr>
          <a:xfrm>
            <a:off x="6085784" y="4683957"/>
            <a:ext cx="0" cy="398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107" fill="none">
                <a:moveTo>
                  <a:pt x="0" y="1107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2760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333000"/>
            <a:ext cx="6291360" cy="701731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Example Controllers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2200" y="1676519"/>
            <a:ext cx="7867800" cy="4328364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An AccountController</a:t>
            </a:r>
          </a:p>
          <a:p>
            <a:pPr marL="742680" lvl="1" indent="-28548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creates, shows, updates, and deletes Accounts</a:t>
            </a:r>
            <a:b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</a:br>
            <a:endParaRPr lang="en-US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/>
              <a:t>A LoginController</a:t>
            </a:r>
          </a:p>
          <a:p>
            <a:pPr marL="742680" lvl="1" indent="-28548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GB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logs users in</a:t>
            </a:r>
            <a:br>
              <a:rPr lang="en-GB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</a:br>
            <a:endParaRPr lang="en-GB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/>
              <a:t>A TopPerformingAccountsController</a:t>
            </a:r>
          </a:p>
          <a:p>
            <a:pPr marL="742680" lvl="1" indent="-28548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GB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generates an Excel spreadsheet with top 20 accounts</a:t>
            </a:r>
          </a:p>
        </p:txBody>
      </p:sp>
    </p:spTree>
    <p:extLst>
      <p:ext uri="{BB962C8B-B14F-4D97-AF65-F5344CB8AC3E}">
        <p14:creationId xmlns:p14="http://schemas.microsoft.com/office/powerpoint/2010/main" val="105798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5000"/>
            <a:ext cx="6291360" cy="701731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Topics in this Session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2200" y="1676520"/>
            <a:ext cx="7867800" cy="3569695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Request Processing Lifecycle</a:t>
            </a:r>
            <a:br>
              <a:rPr lang="en-US"/>
            </a:br>
            <a:endParaRPr lang="en-US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Key Artifacts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DispatcherServlet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Handlers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b="1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Views</a:t>
            </a: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/>
            </a:r>
            <a:b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</a:br>
            <a:endParaRPr lang="en-US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Quick Start</a:t>
            </a:r>
          </a:p>
        </p:txBody>
      </p:sp>
    </p:spTree>
    <p:extLst>
      <p:ext uri="{BB962C8B-B14F-4D97-AF65-F5344CB8AC3E}">
        <p14:creationId xmlns:p14="http://schemas.microsoft.com/office/powerpoint/2010/main" val="149573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368999"/>
            <a:ext cx="6291360" cy="701731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Selecting a 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799" y="1676161"/>
            <a:ext cx="7772400" cy="3616375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000" dirty="0"/>
              <a:t>Controllers typically return a view name</a:t>
            </a:r>
          </a:p>
          <a:p>
            <a:pPr marL="742680" lvl="1" indent="-28548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By default the view name is interpreted as a path to a JSP page</a:t>
            </a:r>
            <a:br>
              <a:rPr lang="en-US" sz="20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</a:br>
            <a:endParaRPr lang="en-US" sz="2000" dirty="0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000" dirty="0"/>
              <a:t>Controllers may return </a:t>
            </a:r>
            <a:r>
              <a:rPr lang="en-US" sz="2000" dirty="0">
                <a:solidFill>
                  <a:srgbClr val="7F0055"/>
                </a:solidFill>
              </a:rPr>
              <a:t>null </a:t>
            </a:r>
            <a:r>
              <a:rPr lang="en-US" sz="2000" dirty="0"/>
              <a:t>(or </a:t>
            </a:r>
            <a:r>
              <a:rPr lang="en-US" sz="2000" dirty="0">
                <a:solidFill>
                  <a:srgbClr val="7F0055"/>
                </a:solidFill>
              </a:rPr>
              <a:t>void</a:t>
            </a:r>
            <a:r>
              <a:rPr lang="en-US" sz="2000" dirty="0"/>
              <a:t>)</a:t>
            </a:r>
          </a:p>
          <a:p>
            <a:pPr marL="742680" lvl="1" indent="-28548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1314000" algn="l"/>
                <a:tab pos="2228399" algn="l"/>
                <a:tab pos="3142799" algn="l"/>
                <a:tab pos="4057199" algn="l"/>
                <a:tab pos="4971599" algn="l"/>
                <a:tab pos="5886000" algn="l"/>
                <a:tab pos="6800400" algn="l"/>
                <a:tab pos="7714800" algn="l"/>
                <a:tab pos="8629200" algn="l"/>
                <a:tab pos="9543600" algn="l"/>
                <a:tab pos="10458000" algn="l"/>
              </a:tabLst>
            </a:pPr>
            <a:r>
              <a:rPr lang="en-US" sz="18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The </a:t>
            </a:r>
            <a:r>
              <a:rPr lang="en-US" sz="1800" dirty="0" err="1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DispatcherServlet</a:t>
            </a:r>
            <a:r>
              <a:rPr lang="en-US" sz="18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 will then select a default view based on the request URL</a:t>
            </a:r>
            <a:br>
              <a:rPr lang="en-US" sz="18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</a:br>
            <a:endParaRPr lang="en-US" sz="1800" dirty="0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sz="2000" dirty="0"/>
              <a:t>Controller are also allowed to return a concrete View</a:t>
            </a:r>
          </a:p>
          <a:p>
            <a:pPr marL="0" lvl="1" indent="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800" dirty="0">
                <a:solidFill>
                  <a:srgbClr val="7F0055"/>
                </a:solidFill>
                <a:latin typeface="Verdana" pitchFamily="34"/>
                <a:ea typeface="ＭＳ Ｐゴシック" pitchFamily="5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JstlView</a:t>
            </a:r>
            <a:r>
              <a:rPr lang="en-US" sz="18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Verdana" pitchFamily="34"/>
                <a:ea typeface="ＭＳ Ｐゴシック" pitchFamily="50"/>
              </a:rPr>
              <a:t>“/</a:t>
            </a:r>
            <a:r>
              <a:rPr lang="en-US" sz="1800" dirty="0" smtClean="0">
                <a:solidFill>
                  <a:srgbClr val="0000C0"/>
                </a:solidFill>
                <a:latin typeface="Verdana" pitchFamily="34"/>
                <a:ea typeface="ＭＳ Ｐゴシック" pitchFamily="50"/>
              </a:rPr>
              <a:t>WEB-INF/credit/</a:t>
            </a:r>
            <a:r>
              <a:rPr lang="en-US" sz="1800" dirty="0" err="1" smtClean="0">
                <a:solidFill>
                  <a:srgbClr val="0000C0"/>
                </a:solidFill>
                <a:latin typeface="Verdana" pitchFamily="34"/>
                <a:ea typeface="ＭＳ Ｐゴシック" pitchFamily="50"/>
              </a:rPr>
              <a:t>list.jsp</a:t>
            </a:r>
            <a:r>
              <a:rPr lang="en-US" sz="1800" dirty="0">
                <a:solidFill>
                  <a:srgbClr val="0000C0"/>
                </a:solidFill>
                <a:latin typeface="Verdana" pitchFamily="34"/>
                <a:ea typeface="ＭＳ Ｐゴシック" pitchFamily="50"/>
              </a:rPr>
              <a:t>”</a:t>
            </a:r>
            <a:r>
              <a:rPr lang="en-US" sz="18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1800" dirty="0">
                <a:solidFill>
                  <a:srgbClr val="7F0055"/>
                </a:solidFill>
                <a:latin typeface="Verdana" pitchFamily="34"/>
                <a:ea typeface="ＭＳ Ｐゴシック" pitchFamily="50"/>
              </a:rPr>
              <a:t>new </a:t>
            </a:r>
            <a:r>
              <a:rPr lang="en-US" sz="1800" dirty="0" err="1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AccountListingPdf</a:t>
            </a:r>
            <a:r>
              <a:rPr lang="en-US" sz="18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()</a:t>
            </a:r>
          </a:p>
        </p:txBody>
      </p:sp>
      <p:sp>
        <p:nvSpPr>
          <p:cNvPr id="4" name="Text Box 6"/>
          <p:cNvSpPr/>
          <p:nvPr/>
        </p:nvSpPr>
        <p:spPr>
          <a:xfrm>
            <a:off x="6169440" y="5487121"/>
            <a:ext cx="2262712" cy="3894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Not very common!</a:t>
            </a:r>
          </a:p>
        </p:txBody>
      </p:sp>
      <p:sp>
        <p:nvSpPr>
          <p:cNvPr id="5" name="Straight Connector 4"/>
          <p:cNvSpPr/>
          <p:nvPr/>
        </p:nvSpPr>
        <p:spPr>
          <a:xfrm flipH="1" flipV="1">
            <a:off x="7176720" y="5003640"/>
            <a:ext cx="181800" cy="468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5798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333000"/>
            <a:ext cx="6291360" cy="701731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View Resolvers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2200" y="1676519"/>
            <a:ext cx="7867800" cy="3839000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/>
              <a:t>The </a:t>
            </a:r>
            <a:r>
              <a:rPr lang="en-US" dirty="0" err="1"/>
              <a:t>DispatcherServlet</a:t>
            </a:r>
            <a:r>
              <a:rPr lang="en-US" dirty="0"/>
              <a:t> delegates to a </a:t>
            </a:r>
            <a:r>
              <a:rPr lang="en-US" dirty="0" err="1"/>
              <a:t>ViewResolver</a:t>
            </a:r>
            <a:r>
              <a:rPr lang="en-US" dirty="0"/>
              <a:t> to map returned view names to View implementations</a:t>
            </a:r>
            <a:br>
              <a:rPr lang="en-US" dirty="0"/>
            </a:br>
            <a:endParaRPr lang="en-US" dirty="0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/>
              <a:t>The default </a:t>
            </a:r>
            <a:r>
              <a:rPr lang="en-US" dirty="0" err="1"/>
              <a:t>ViewResolver</a:t>
            </a:r>
            <a:r>
              <a:rPr lang="en-US" dirty="0"/>
              <a:t> treats the view name as a Web Application-relative file path</a:t>
            </a:r>
            <a:br>
              <a:rPr lang="en-US" dirty="0"/>
            </a:br>
            <a:endParaRPr lang="en-US" dirty="0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/>
              <a:t>Override this default by registering a </a:t>
            </a:r>
            <a:r>
              <a:rPr lang="en-US" dirty="0" err="1"/>
              <a:t>ViewResolver</a:t>
            </a:r>
            <a:r>
              <a:rPr lang="en-US" dirty="0"/>
              <a:t> bean with the </a:t>
            </a:r>
            <a:r>
              <a:rPr lang="en-US" dirty="0" err="1" smtClean="0"/>
              <a:t>DispatcherServlet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1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97000"/>
            <a:ext cx="6291360" cy="701731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Topics in this Session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2200" y="1676520"/>
            <a:ext cx="7867800" cy="3569695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b="1"/>
              <a:t>Request Processing Lifecycle</a:t>
            </a:r>
            <a:br>
              <a:rPr lang="en-US" b="1"/>
            </a:br>
            <a:endParaRPr lang="en-US" b="1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Key Artifacts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DispatcherServlet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Handlers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Views</a:t>
            </a:r>
            <a:b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</a:br>
            <a:endParaRPr lang="en-US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Quick Start</a:t>
            </a:r>
          </a:p>
        </p:txBody>
      </p:sp>
    </p:spTree>
    <p:extLst>
      <p:ext uri="{BB962C8B-B14F-4D97-AF65-F5344CB8AC3E}">
        <p14:creationId xmlns:p14="http://schemas.microsoft.com/office/powerpoint/2010/main" val="158159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81001"/>
            <a:ext cx="6291360" cy="1311128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Custom Internal Resource View Resolver Example</a:t>
            </a:r>
          </a:p>
        </p:txBody>
      </p:sp>
      <p:sp>
        <p:nvSpPr>
          <p:cNvPr id="3" name="Rectangle 3"/>
          <p:cNvSpPr/>
          <p:nvPr/>
        </p:nvSpPr>
        <p:spPr>
          <a:xfrm>
            <a:off x="7391279" y="1869119"/>
            <a:ext cx="29718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CC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CustomerController</a:t>
            </a:r>
            <a:endParaRPr lang="en-US" sz="2000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  <p:sp>
        <p:nvSpPr>
          <p:cNvPr id="4" name="Line 4"/>
          <p:cNvSpPr/>
          <p:nvPr/>
        </p:nvSpPr>
        <p:spPr>
          <a:xfrm>
            <a:off x="5105279" y="2173680"/>
            <a:ext cx="228564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0" fill="none">
                <a:moveTo>
                  <a:pt x="0" y="0"/>
                </a:moveTo>
                <a:lnTo>
                  <a:pt x="6350" y="0"/>
                </a:lnTo>
              </a:path>
            </a:pathLst>
          </a:cu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5" name="Line 5"/>
          <p:cNvSpPr/>
          <p:nvPr/>
        </p:nvSpPr>
        <p:spPr>
          <a:xfrm>
            <a:off x="5105279" y="2554920"/>
            <a:ext cx="228564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50" fill="none">
                <a:moveTo>
                  <a:pt x="6350" y="0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custDash>
              <a:ds d="100000" sp="100000"/>
            </a:custDash>
            <a:miter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6" name="Text Box 6"/>
          <p:cNvSpPr/>
          <p:nvPr/>
        </p:nvSpPr>
        <p:spPr>
          <a:xfrm>
            <a:off x="5005200" y="1564201"/>
            <a:ext cx="2562840" cy="62542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handle GET 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/customer/list</a:t>
            </a:r>
            <a:endParaRPr lang="en-US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  <p:sp>
        <p:nvSpPr>
          <p:cNvPr id="7" name="Text Box 7"/>
          <p:cNvSpPr/>
          <p:nvPr/>
        </p:nvSpPr>
        <p:spPr>
          <a:xfrm>
            <a:off x="5301480" y="2554920"/>
            <a:ext cx="2076838" cy="89088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customer</a:t>
            </a:r>
            <a:endParaRPr lang="en-US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model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={customers}</a:t>
            </a:r>
            <a:endParaRPr lang="en-US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2133480" y="1869119"/>
            <a:ext cx="29718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CC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DispatcherServlet</a:t>
            </a:r>
          </a:p>
        </p:txBody>
      </p:sp>
      <p:sp>
        <p:nvSpPr>
          <p:cNvPr id="9" name="Rectangle 9"/>
          <p:cNvSpPr/>
          <p:nvPr/>
        </p:nvSpPr>
        <p:spPr>
          <a:xfrm>
            <a:off x="2042400" y="3910418"/>
            <a:ext cx="29718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CC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Custom</a:t>
            </a:r>
          </a:p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InternalResource</a:t>
            </a:r>
          </a:p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ViewResolver</a:t>
            </a:r>
          </a:p>
        </p:txBody>
      </p:sp>
      <p:sp>
        <p:nvSpPr>
          <p:cNvPr id="10" name="Line 10"/>
          <p:cNvSpPr/>
          <p:nvPr/>
        </p:nvSpPr>
        <p:spPr>
          <a:xfrm>
            <a:off x="3276479" y="3012121"/>
            <a:ext cx="0" cy="914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2540" fill="none">
                <a:moveTo>
                  <a:pt x="0" y="0"/>
                </a:moveTo>
                <a:lnTo>
                  <a:pt x="0" y="2540"/>
                </a:lnTo>
              </a:path>
            </a:pathLst>
          </a:cu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1" name="Text Box 11"/>
          <p:cNvSpPr/>
          <p:nvPr/>
        </p:nvSpPr>
        <p:spPr>
          <a:xfrm>
            <a:off x="2395918" y="3316680"/>
            <a:ext cx="1492561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customer</a:t>
            </a:r>
            <a:endParaRPr lang="en-US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  <p:sp>
        <p:nvSpPr>
          <p:cNvPr id="12" name="Line 12"/>
          <p:cNvSpPr/>
          <p:nvPr/>
        </p:nvSpPr>
        <p:spPr>
          <a:xfrm>
            <a:off x="3962280" y="3012121"/>
            <a:ext cx="0" cy="914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2540" fill="none">
                <a:moveTo>
                  <a:pt x="0" y="2540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custDash>
              <a:ds d="100000" sp="100000"/>
            </a:custDash>
            <a:miter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3" name="Text Box 13"/>
          <p:cNvSpPr/>
          <p:nvPr/>
        </p:nvSpPr>
        <p:spPr>
          <a:xfrm>
            <a:off x="4099800" y="3393001"/>
            <a:ext cx="3306600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/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WEB-INF/views/</a:t>
            </a:r>
            <a:r>
              <a:rPr lang="en-US" dirty="0" err="1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customer.jsp</a:t>
            </a:r>
            <a:endParaRPr lang="en-US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5181600" y="1640519"/>
            <a:ext cx="380880" cy="380880"/>
            <a:chOff x="3657600" y="1640519"/>
            <a:chExt cx="380880" cy="380880"/>
          </a:xfrm>
        </p:grpSpPr>
        <p:sp>
          <p:nvSpPr>
            <p:cNvPr id="15" name="Oval 15"/>
            <p:cNvSpPr/>
            <p:nvPr/>
          </p:nvSpPr>
          <p:spPr>
            <a:xfrm>
              <a:off x="3657600" y="1640519"/>
              <a:ext cx="380880" cy="380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200 f10 1"/>
                <a:gd name="f16" fmla="*/ 18400 f10 1"/>
                <a:gd name="f17" fmla="*/ 18400 f11 1"/>
                <a:gd name="f18" fmla="*/ 3200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3160 f10 1"/>
                <a:gd name="f25" fmla="*/ 3160 f11 1"/>
                <a:gd name="f26" fmla="*/ 0 f10 1"/>
                <a:gd name="f27" fmla="*/ 10800 f11 1"/>
                <a:gd name="f28" fmla="*/ 18440 f11 1"/>
                <a:gd name="f29" fmla="*/ 21600 f11 1"/>
                <a:gd name="f30" fmla="*/ 18440 f10 1"/>
                <a:gd name="f31" fmla="*/ 21600 f10 1"/>
                <a:gd name="f32" fmla="+- 0 0 f19"/>
                <a:gd name="f33" fmla="+- f20 0 f1"/>
                <a:gd name="f34" fmla="+- f21 0 f1"/>
                <a:gd name="f35" fmla="*/ f32 f0 1"/>
                <a:gd name="f36" fmla="+- f34 0 f33"/>
                <a:gd name="f37" fmla="*/ f35 1 f5"/>
                <a:gd name="f38" fmla="+- f37 0 f1"/>
                <a:gd name="f39" fmla="cos 1 f38"/>
                <a:gd name="f40" fmla="sin 1 f38"/>
                <a:gd name="f41" fmla="+- 0 0 f39"/>
                <a:gd name="f42" fmla="+- 0 0 f40"/>
                <a:gd name="f43" fmla="*/ 10800 f41 1"/>
                <a:gd name="f44" fmla="*/ 10800 f42 1"/>
                <a:gd name="f45" fmla="*/ f43 f43 1"/>
                <a:gd name="f46" fmla="*/ f44 f44 1"/>
                <a:gd name="f47" fmla="+- f45 f46 0"/>
                <a:gd name="f48" fmla="sqrt f47"/>
                <a:gd name="f49" fmla="*/ f6 1 f48"/>
                <a:gd name="f50" fmla="*/ f41 f49 1"/>
                <a:gd name="f51" fmla="*/ f42 f49 1"/>
                <a:gd name="f52" fmla="+- 10800 0 f50"/>
                <a:gd name="f53" fmla="+- 10800 0 f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22" y="f23"/>
                </a:cxn>
                <a:cxn ang="f33">
                  <a:pos x="f24" y="f25"/>
                </a:cxn>
                <a:cxn ang="f33">
                  <a:pos x="f26" y="f27"/>
                </a:cxn>
                <a:cxn ang="f33">
                  <a:pos x="f24" y="f28"/>
                </a:cxn>
                <a:cxn ang="f33">
                  <a:pos x="f22" y="f29"/>
                </a:cxn>
                <a:cxn ang="f33">
                  <a:pos x="f30" y="f28"/>
                </a:cxn>
                <a:cxn ang="f33">
                  <a:pos x="f31" y="f27"/>
                </a:cxn>
                <a:cxn ang="f33">
                  <a:pos x="f30" y="f25"/>
                </a:cxn>
              </a:cxnLst>
              <a:rect l="f15" t="f18" r="f16" b="f17"/>
              <a:pathLst>
                <a:path w="21600" h="21600">
                  <a:moveTo>
                    <a:pt x="f52" y="f53"/>
                  </a:moveTo>
                  <a:arcTo wR="f9" hR="f9" stAng="f33" swAng="f36"/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0000"/>
                </a:solidFill>
                <a:latin typeface="Times" pitchFamily="50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6" name="Text Box 16"/>
            <p:cNvSpPr/>
            <p:nvPr/>
          </p:nvSpPr>
          <p:spPr>
            <a:xfrm>
              <a:off x="3694320" y="1657995"/>
              <a:ext cx="307080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spAutoFit/>
            </a:bodyPr>
            <a:lstStyle/>
            <a:p>
              <a:pPr algn="ctr"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1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81200" y="3316679"/>
            <a:ext cx="380880" cy="381240"/>
            <a:chOff x="457200" y="3316679"/>
            <a:chExt cx="380880" cy="381240"/>
          </a:xfrm>
        </p:grpSpPr>
        <p:sp>
          <p:nvSpPr>
            <p:cNvPr id="18" name="Oval 18"/>
            <p:cNvSpPr/>
            <p:nvPr/>
          </p:nvSpPr>
          <p:spPr>
            <a:xfrm>
              <a:off x="457200" y="3316679"/>
              <a:ext cx="380880" cy="381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200 f10 1"/>
                <a:gd name="f16" fmla="*/ 18400 f10 1"/>
                <a:gd name="f17" fmla="*/ 18400 f11 1"/>
                <a:gd name="f18" fmla="*/ 3200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3160 f10 1"/>
                <a:gd name="f25" fmla="*/ 3160 f11 1"/>
                <a:gd name="f26" fmla="*/ 0 f10 1"/>
                <a:gd name="f27" fmla="*/ 10800 f11 1"/>
                <a:gd name="f28" fmla="*/ 18440 f11 1"/>
                <a:gd name="f29" fmla="*/ 21600 f11 1"/>
                <a:gd name="f30" fmla="*/ 18440 f10 1"/>
                <a:gd name="f31" fmla="*/ 21600 f10 1"/>
                <a:gd name="f32" fmla="+- 0 0 f19"/>
                <a:gd name="f33" fmla="+- f20 0 f1"/>
                <a:gd name="f34" fmla="+- f21 0 f1"/>
                <a:gd name="f35" fmla="*/ f32 f0 1"/>
                <a:gd name="f36" fmla="+- f34 0 f33"/>
                <a:gd name="f37" fmla="*/ f35 1 f5"/>
                <a:gd name="f38" fmla="+- f37 0 f1"/>
                <a:gd name="f39" fmla="cos 1 f38"/>
                <a:gd name="f40" fmla="sin 1 f38"/>
                <a:gd name="f41" fmla="+- 0 0 f39"/>
                <a:gd name="f42" fmla="+- 0 0 f40"/>
                <a:gd name="f43" fmla="*/ 10800 f41 1"/>
                <a:gd name="f44" fmla="*/ 10800 f42 1"/>
                <a:gd name="f45" fmla="*/ f43 f43 1"/>
                <a:gd name="f46" fmla="*/ f44 f44 1"/>
                <a:gd name="f47" fmla="+- f45 f46 0"/>
                <a:gd name="f48" fmla="sqrt f47"/>
                <a:gd name="f49" fmla="*/ f6 1 f48"/>
                <a:gd name="f50" fmla="*/ f41 f49 1"/>
                <a:gd name="f51" fmla="*/ f42 f49 1"/>
                <a:gd name="f52" fmla="+- 10800 0 f50"/>
                <a:gd name="f53" fmla="+- 10800 0 f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22" y="f23"/>
                </a:cxn>
                <a:cxn ang="f33">
                  <a:pos x="f24" y="f25"/>
                </a:cxn>
                <a:cxn ang="f33">
                  <a:pos x="f26" y="f27"/>
                </a:cxn>
                <a:cxn ang="f33">
                  <a:pos x="f24" y="f28"/>
                </a:cxn>
                <a:cxn ang="f33">
                  <a:pos x="f22" y="f29"/>
                </a:cxn>
                <a:cxn ang="f33">
                  <a:pos x="f30" y="f28"/>
                </a:cxn>
                <a:cxn ang="f33">
                  <a:pos x="f31" y="f27"/>
                </a:cxn>
                <a:cxn ang="f33">
                  <a:pos x="f30" y="f25"/>
                </a:cxn>
              </a:cxnLst>
              <a:rect l="f15" t="f18" r="f16" b="f17"/>
              <a:pathLst>
                <a:path w="21600" h="21600">
                  <a:moveTo>
                    <a:pt x="f52" y="f53"/>
                  </a:moveTo>
                  <a:arcTo wR="f9" hR="f9" stAng="f33" swAng="f36"/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0000"/>
                </a:solidFill>
                <a:latin typeface="Times" pitchFamily="50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9" name="Text Box 19"/>
            <p:cNvSpPr/>
            <p:nvPr/>
          </p:nvSpPr>
          <p:spPr>
            <a:xfrm>
              <a:off x="493920" y="3334515"/>
              <a:ext cx="307080" cy="3599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ctr" anchorCtr="0" compatLnSpc="0">
              <a:spAutoFit/>
            </a:bodyPr>
            <a:lstStyle/>
            <a:p>
              <a:pPr algn="ctr"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2</a:t>
              </a:r>
            </a:p>
          </p:txBody>
        </p:sp>
      </p:grpSp>
      <p:sp>
        <p:nvSpPr>
          <p:cNvPr id="20" name="Line 20"/>
          <p:cNvSpPr/>
          <p:nvPr/>
        </p:nvSpPr>
        <p:spPr>
          <a:xfrm>
            <a:off x="6934080" y="2929764"/>
            <a:ext cx="862559" cy="4483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97" h="2061" fill="none">
                <a:moveTo>
                  <a:pt x="2397" y="2061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ctr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21" name="Text Box 21"/>
          <p:cNvSpPr/>
          <p:nvPr/>
        </p:nvSpPr>
        <p:spPr>
          <a:xfrm>
            <a:off x="7809600" y="3341881"/>
            <a:ext cx="2291951" cy="3894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Logical view name</a:t>
            </a:r>
          </a:p>
        </p:txBody>
      </p:sp>
      <p:sp>
        <p:nvSpPr>
          <p:cNvPr id="22" name="Text Box 22"/>
          <p:cNvSpPr/>
          <p:nvPr/>
        </p:nvSpPr>
        <p:spPr>
          <a:xfrm>
            <a:off x="5493000" y="4180321"/>
            <a:ext cx="2819596" cy="3894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Resolved physical path</a:t>
            </a:r>
          </a:p>
        </p:txBody>
      </p:sp>
      <p:sp>
        <p:nvSpPr>
          <p:cNvPr id="23" name="Line 23"/>
          <p:cNvSpPr/>
          <p:nvPr/>
        </p:nvSpPr>
        <p:spPr>
          <a:xfrm>
            <a:off x="6172320" y="3742465"/>
            <a:ext cx="2520" cy="4483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" h="1074" fill="none">
                <a:moveTo>
                  <a:pt x="8" y="1074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ctr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24" name="Rectangle 4"/>
          <p:cNvSpPr/>
          <p:nvPr/>
        </p:nvSpPr>
        <p:spPr>
          <a:xfrm>
            <a:off x="5212199" y="4814280"/>
            <a:ext cx="5334120" cy="1410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&lt;bean</a:t>
            </a:r>
            <a:r>
              <a:rPr lang="en-US" sz="16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sz="160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160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</a:t>
            </a:r>
            <a:r>
              <a:rPr lang="en-US" sz="1600">
                <a:solidFill>
                  <a:srgbClr val="0000C0"/>
                </a:solidFill>
                <a:latin typeface="Arial" pitchFamily="34"/>
                <a:ea typeface="Monaco" pitchFamily="49"/>
                <a:cs typeface="Monaco" pitchFamily="49"/>
              </a:rPr>
              <a:t>org.springframework.web.servlet.view.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C0"/>
                </a:solidFill>
                <a:latin typeface="Arial" pitchFamily="34"/>
                <a:ea typeface="Monaco" pitchFamily="49"/>
                <a:cs typeface="Monaco" pitchFamily="49"/>
              </a:rPr>
              <a:t>                       </a:t>
            </a:r>
            <a:r>
              <a:rPr lang="en-US" sz="160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InternalResourceViewResolver”</a:t>
            </a:r>
            <a:r>
              <a:rPr lang="en-US" sz="16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&lt;property </a:t>
            </a:r>
            <a:r>
              <a:rPr lang="en-US" sz="160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name</a:t>
            </a:r>
            <a:r>
              <a:rPr lang="en-US" sz="16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160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“prefix” </a:t>
            </a:r>
            <a:r>
              <a:rPr lang="en-US" sz="160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value</a:t>
            </a:r>
            <a:r>
              <a:rPr lang="en-US" sz="160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=“/WEB-INF/views/” </a:t>
            </a:r>
            <a:r>
              <a:rPr lang="en-US" sz="16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&lt;property </a:t>
            </a:r>
            <a:r>
              <a:rPr lang="en-US" sz="160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name</a:t>
            </a:r>
            <a:r>
              <a:rPr lang="en-US" sz="16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sz="160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“suffix” </a:t>
            </a:r>
            <a:r>
              <a:rPr lang="en-US" sz="160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value</a:t>
            </a:r>
            <a:r>
              <a:rPr lang="en-US" sz="160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=“.jsp” </a:t>
            </a:r>
            <a:r>
              <a:rPr lang="en-US" sz="16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60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315191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3" grpId="0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5000"/>
            <a:ext cx="6291360" cy="701731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Topics in this Session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2200" y="1676520"/>
            <a:ext cx="7867800" cy="3569695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Request Processing Lifecycle</a:t>
            </a:r>
            <a:br>
              <a:rPr lang="en-US"/>
            </a:br>
            <a:endParaRPr lang="en-US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Key Artifacts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DispatcherServlet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Handlers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Views</a:t>
            </a:r>
            <a:b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</a:br>
            <a:endParaRPr lang="en-US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b="1"/>
              <a:t>Quick Start</a:t>
            </a:r>
          </a:p>
        </p:txBody>
      </p:sp>
    </p:spTree>
    <p:extLst>
      <p:ext uri="{BB962C8B-B14F-4D97-AF65-F5344CB8AC3E}">
        <p14:creationId xmlns:p14="http://schemas.microsoft.com/office/powerpoint/2010/main" val="324398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333001"/>
            <a:ext cx="6291360" cy="701731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Quick Start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2200" y="1676520"/>
            <a:ext cx="7867800" cy="4261679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Steps to developing a Spring MVC application</a:t>
            </a:r>
            <a:br>
              <a:rPr lang="en-US"/>
            </a:br>
            <a:endParaRPr lang="en-US"/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AutoNum type="arabicPeriod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Deploy a Dispatcher Servlet (one-time only)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AutoNum type="arabicPeriod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Implement a request handler (controller)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AutoNum type="arabicPeriod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Implement the View(s)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AutoNum type="arabicPeriod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Register the Controller with the DispatcherServlet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AutoNum type="arabicPeriod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Deploy and test</a:t>
            </a:r>
          </a:p>
          <a:p>
            <a:pPr marL="838080" indent="-380880"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  <a:tabLst>
                <a:tab pos="1009440" algn="l"/>
                <a:tab pos="1923839" algn="l"/>
                <a:tab pos="2838240" algn="l"/>
                <a:tab pos="3752640" algn="l"/>
                <a:tab pos="4667039" algn="l"/>
                <a:tab pos="5581440" algn="l"/>
                <a:tab pos="6495840" algn="l"/>
                <a:tab pos="7410240" algn="l"/>
                <a:tab pos="8324640" algn="l"/>
                <a:tab pos="9239040" algn="l"/>
                <a:tab pos="10153440" algn="l"/>
              </a:tabLst>
            </a:pPr>
            <a:endParaRPr lang="en-US" sz="2000"/>
          </a:p>
          <a:p>
            <a:pPr marL="457200" indent="-457200">
              <a:buClr>
                <a:srgbClr val="000000"/>
              </a:buClr>
              <a:buSzPct val="100000"/>
              <a:buFont typeface="Verdana" pitchFamily="34"/>
              <a:buChar char="•"/>
              <a:tabLst>
                <a:tab pos="1028520" algn="l"/>
                <a:tab pos="1942919" algn="l"/>
                <a:tab pos="2857319" algn="l"/>
                <a:tab pos="3771719" algn="l"/>
                <a:tab pos="4686119" algn="l"/>
                <a:tab pos="5600520" algn="l"/>
                <a:tab pos="6514920" algn="l"/>
                <a:tab pos="7429320" algn="l"/>
                <a:tab pos="8343720" algn="l"/>
                <a:tab pos="9258120" algn="l"/>
                <a:tab pos="10172520" algn="l"/>
              </a:tabLst>
            </a:pPr>
            <a:r>
              <a:rPr lang="en-US"/>
              <a:t>Repeat steps 2-5 to develop new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28414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368999"/>
            <a:ext cx="6291360" cy="1311128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1.a Deploy DispatcherServlet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799" y="1676520"/>
            <a:ext cx="7772400" cy="480131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Define inside &lt;webapp&gt; within web.xml</a:t>
            </a:r>
          </a:p>
        </p:txBody>
      </p:sp>
      <p:sp>
        <p:nvSpPr>
          <p:cNvPr id="4" name="Rectangle 4"/>
          <p:cNvSpPr/>
          <p:nvPr/>
        </p:nvSpPr>
        <p:spPr>
          <a:xfrm>
            <a:off x="2505000" y="2209680"/>
            <a:ext cx="7047000" cy="398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&lt;servlet&gt;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    &lt;</a:t>
            </a:r>
            <a:r>
              <a:rPr lang="en-US" sz="2000" dirty="0" smtClean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servlet-name&gt;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SpringWeb</a:t>
            </a:r>
            <a:r>
              <a:rPr lang="en-US" sz="2000" dirty="0" smtClean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servlet-name&gt;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BBE0E3"/>
                </a:solidFill>
                <a:latin typeface="Arial" pitchFamily="34"/>
                <a:ea typeface="AR PL ShanHeiSun Uni" pitchFamily="2"/>
                <a:cs typeface="Tahoma" pitchFamily="2"/>
              </a:rPr>
              <a:t>    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&lt;servlet-class&gt;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org.springframework.web.servlet.DispatcherServlet</a:t>
            </a:r>
            <a:endParaRPr lang="en-US" sz="2000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&lt;/servlet-class&gt;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BBE0E3"/>
                </a:solidFill>
                <a:latin typeface="Arial" pitchFamily="34"/>
                <a:ea typeface="AR PL ShanHeiSun Uni" pitchFamily="2"/>
                <a:cs typeface="Tahoma" pitchFamily="2"/>
              </a:rPr>
              <a:t>    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</a:t>
            </a:r>
            <a:r>
              <a:rPr lang="en-US" sz="2000" dirty="0" err="1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init-param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&gt;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    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</a:t>
            </a:r>
            <a:r>
              <a:rPr lang="en-US" sz="2000" dirty="0" err="1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param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-name&gt;</a:t>
            </a:r>
            <a:r>
              <a:rPr lang="en-US" sz="2000" dirty="0" err="1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contextConfigLocation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</a:t>
            </a:r>
            <a:r>
              <a:rPr lang="en-US" sz="2000" dirty="0" err="1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param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-name&gt;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BBE0E3"/>
                </a:solidFill>
                <a:latin typeface="Arial" pitchFamily="34"/>
                <a:ea typeface="AR PL ShanHeiSun Uni" pitchFamily="2"/>
                <a:cs typeface="Tahoma" pitchFamily="2"/>
              </a:rPr>
              <a:t>        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</a:t>
            </a:r>
            <a:r>
              <a:rPr lang="en-US" sz="2000" dirty="0" err="1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param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-value&gt;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        /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WEB-INF/customers-servlet-config.xml</a:t>
            </a:r>
            <a:endParaRPr lang="en-US" sz="2000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BBE0E3"/>
                </a:solidFill>
                <a:latin typeface="Arial" pitchFamily="34"/>
                <a:ea typeface="AR PL ShanHeiSun Uni" pitchFamily="2"/>
                <a:cs typeface="Tahoma" pitchFamily="2"/>
              </a:rPr>
              <a:t>        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</a:t>
            </a:r>
            <a:r>
              <a:rPr lang="en-US" sz="2000" dirty="0" err="1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param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-value&gt;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BBE0E3"/>
                </a:solidFill>
                <a:latin typeface="Arial" pitchFamily="34"/>
                <a:ea typeface="AR PL ShanHeiSun Uni" pitchFamily="2"/>
                <a:cs typeface="Tahoma" pitchFamily="2"/>
              </a:rPr>
              <a:t>    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</a:t>
            </a:r>
            <a:r>
              <a:rPr lang="en-US" sz="2000" dirty="0" err="1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init-param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&gt;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&lt;/servlet&gt;</a:t>
            </a:r>
          </a:p>
        </p:txBody>
      </p:sp>
      <p:sp>
        <p:nvSpPr>
          <p:cNvPr id="5" name="Line 5"/>
          <p:cNvSpPr/>
          <p:nvPr/>
        </p:nvSpPr>
        <p:spPr>
          <a:xfrm>
            <a:off x="6324600" y="4952520"/>
            <a:ext cx="0" cy="3283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913" fill="none">
                <a:moveTo>
                  <a:pt x="0" y="913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6" name="Text Box 6"/>
          <p:cNvSpPr/>
          <p:nvPr/>
        </p:nvSpPr>
        <p:spPr>
          <a:xfrm>
            <a:off x="4808640" y="5257801"/>
            <a:ext cx="4212157" cy="3894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Contains the Servlet’s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8406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333000"/>
            <a:ext cx="6413400" cy="1311128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1.b Deploy Dispatcher Servlet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799" y="1600201"/>
            <a:ext cx="7772400" cy="3060325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Map the Servlet to a URL pattern</a:t>
            </a:r>
          </a:p>
          <a:p>
            <a:pPr marL="342720" indent="-342720">
              <a:buClr>
                <a:srgbClr val="000000"/>
              </a:buClr>
              <a:buSzPct val="100000"/>
              <a:buFont typeface="Verdana" pitchFamily="34"/>
              <a:buChar char="•"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/>
          </a:p>
          <a:p>
            <a:pPr marL="342720" indent="-342720">
              <a:buClr>
                <a:srgbClr val="000000"/>
              </a:buClr>
              <a:buSzPct val="100000"/>
              <a:buFont typeface="Verdana" pitchFamily="34"/>
              <a:buChar char="•"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/>
          </a:p>
          <a:p>
            <a:pPr marL="342720" indent="-342720">
              <a:buClr>
                <a:srgbClr val="000000"/>
              </a:buClr>
              <a:buSzPct val="100000"/>
              <a:buFont typeface="Verdana" pitchFamily="34"/>
              <a:buChar char="•"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/>
          </a:p>
          <a:p>
            <a:pPr marL="342720" indent="-342720">
              <a:buClr>
                <a:srgbClr val="000000"/>
              </a:buClr>
              <a:buSzPct val="100000"/>
              <a:buFont typeface="Verdana" pitchFamily="34"/>
              <a:buChar char="•"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Will now be able to invoke the Servlet like</a:t>
            </a:r>
          </a:p>
        </p:txBody>
      </p:sp>
      <p:sp>
        <p:nvSpPr>
          <p:cNvPr id="4" name="Rectangle 4"/>
          <p:cNvSpPr/>
          <p:nvPr/>
        </p:nvSpPr>
        <p:spPr>
          <a:xfrm>
            <a:off x="2590680" y="2209680"/>
            <a:ext cx="6242040" cy="1423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&lt;servlet-mapping&gt;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BBE0E3"/>
                </a:solidFill>
                <a:latin typeface="Arial" pitchFamily="34"/>
                <a:ea typeface="AR PL ShanHeiSun Uni" pitchFamily="2"/>
                <a:cs typeface="Tahoma" pitchFamily="2"/>
              </a:rPr>
              <a:t>    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</a:t>
            </a:r>
            <a:r>
              <a:rPr lang="en-US" sz="2000" dirty="0" smtClean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servlet-name&gt;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SpringWeb</a:t>
            </a:r>
            <a:r>
              <a:rPr lang="en-US" sz="2000" dirty="0" smtClean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servlet-name&gt;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GB" sz="2000" dirty="0">
                <a:solidFill>
                  <a:srgbClr val="BBE0E3"/>
                </a:solidFill>
                <a:latin typeface="Arial" pitchFamily="34"/>
                <a:ea typeface="AR PL ShanHeiSun Uni" pitchFamily="2"/>
                <a:cs typeface="Tahoma" pitchFamily="2"/>
              </a:rPr>
              <a:t>    </a:t>
            </a:r>
            <a:r>
              <a:rPr lang="en-GB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</a:t>
            </a:r>
            <a:r>
              <a:rPr lang="en-GB" sz="2000" dirty="0" err="1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url</a:t>
            </a:r>
            <a:r>
              <a:rPr lang="en-GB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-pattern</a:t>
            </a:r>
            <a:r>
              <a:rPr lang="en-GB" sz="2000" dirty="0" smtClean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&gt;</a:t>
            </a:r>
            <a:r>
              <a:rPr lang="en-GB" sz="2000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/hello/*</a:t>
            </a:r>
            <a:r>
              <a:rPr lang="en-GB" sz="2000" dirty="0" smtClean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</a:t>
            </a:r>
            <a:r>
              <a:rPr lang="en-GB" sz="2000" dirty="0" err="1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url</a:t>
            </a:r>
            <a:r>
              <a:rPr lang="en-GB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-pattern&gt;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&lt;/servlet-mapping&gt;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sz="2000" dirty="0">
              <a:solidFill>
                <a:srgbClr val="006F7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  <p:sp>
        <p:nvSpPr>
          <p:cNvPr id="5" name="Text Box 5"/>
          <p:cNvSpPr/>
          <p:nvPr/>
        </p:nvSpPr>
        <p:spPr>
          <a:xfrm>
            <a:off x="2590680" y="4938119"/>
            <a:ext cx="6276600" cy="9793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http://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localhost:8080/hello/customer/list</a:t>
            </a: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</a:b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http://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localhost:8080/hello/new</a:t>
            </a:r>
            <a:endParaRPr lang="en-US" sz="2000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http://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localhost:8080/hello/customer/show?id=1</a:t>
            </a:r>
            <a:endParaRPr lang="en-US" sz="2000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5233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81001"/>
            <a:ext cx="6291360" cy="1311128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Initial DispatcherServlet Configuration</a:t>
            </a:r>
          </a:p>
        </p:txBody>
      </p:sp>
      <p:sp>
        <p:nvSpPr>
          <p:cNvPr id="3" name="Rectangle 3"/>
          <p:cNvSpPr/>
          <p:nvPr/>
        </p:nvSpPr>
        <p:spPr>
          <a:xfrm>
            <a:off x="1981200" y="2381399"/>
            <a:ext cx="8305920" cy="2505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&lt;beans&gt;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>
              <a:solidFill>
                <a:srgbClr val="3F7F7F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&lt;bean </a:t>
            </a:r>
            <a:r>
              <a:rPr lang="en-US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class</a:t>
            </a:r>
            <a:r>
              <a:rPr lang="en-US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</a:t>
            </a:r>
            <a:r>
              <a:rPr lang="en-US">
                <a:solidFill>
                  <a:srgbClr val="0000C0"/>
                </a:solidFill>
                <a:latin typeface="ARIAL" pitchFamily="34"/>
                <a:ea typeface="Monaco" pitchFamily="49"/>
                <a:cs typeface="Monaco" pitchFamily="49"/>
              </a:rPr>
              <a:t>org.springframework.web...</a:t>
            </a:r>
            <a:r>
              <a:rPr lang="en-US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InternalResourceViewResolver”</a:t>
            </a:r>
            <a:r>
              <a:rPr lang="en-US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    &lt;property </a:t>
            </a:r>
            <a:r>
              <a:rPr lang="en-US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name</a:t>
            </a:r>
            <a:r>
              <a:rPr lang="en-US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“prefix” </a:t>
            </a:r>
            <a:r>
              <a:rPr lang="en-US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value</a:t>
            </a:r>
            <a:r>
              <a:rPr lang="en-US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=“/WEB-INF/views/” </a:t>
            </a:r>
            <a:r>
              <a:rPr lang="en-US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    &lt;property </a:t>
            </a:r>
            <a:r>
              <a:rPr lang="en-US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name</a:t>
            </a:r>
            <a:r>
              <a:rPr lang="en-US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“suffix” </a:t>
            </a:r>
            <a:r>
              <a:rPr lang="en-US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value</a:t>
            </a:r>
            <a:r>
              <a:rPr lang="en-US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=“.jsp” </a:t>
            </a:r>
            <a:r>
              <a:rPr lang="en-US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&lt;/bean&gt;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>
              <a:solidFill>
                <a:srgbClr val="3F7F7F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&lt;/beans&gt;</a:t>
            </a:r>
          </a:p>
        </p:txBody>
      </p:sp>
      <p:sp>
        <p:nvSpPr>
          <p:cNvPr id="4" name="Rectangle 4"/>
          <p:cNvSpPr/>
          <p:nvPr/>
        </p:nvSpPr>
        <p:spPr>
          <a:xfrm>
            <a:off x="1976880" y="1748520"/>
            <a:ext cx="4670872" cy="3894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WEB-INF/customers-servlet-config.xml</a:t>
            </a:r>
            <a:endParaRPr lang="en-US" sz="2000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4714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2272471" y="1381534"/>
            <a:ext cx="8427373" cy="52498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@Controller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CustomerController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{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CustomerService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customerService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dirty="0" smtClean="0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Autowired</a:t>
            </a:r>
            <a:endParaRPr lang="en-US" dirty="0" smtClean="0">
              <a:solidFill>
                <a:srgbClr val="646464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CustomerController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CustomerService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svc) {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</a:t>
            </a:r>
            <a:r>
              <a:rPr lang="en-US" b="1" dirty="0" smtClean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. </a:t>
            </a:r>
            <a:r>
              <a:rPr lang="en-US" dirty="0" err="1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customerService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= svc;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}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IN" dirty="0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RequestMapping</a:t>
            </a:r>
            <a:r>
              <a:rPr lang="en-IN" dirty="0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("/index")</a:t>
            </a:r>
          </a:p>
          <a:p>
            <a:r>
              <a:rPr lang="en-IN" b="1" dirty="0"/>
              <a:t>public String </a:t>
            </a:r>
            <a:r>
              <a:rPr lang="en-IN" b="1" dirty="0" err="1"/>
              <a:t>listCustomers</a:t>
            </a:r>
            <a:r>
              <a:rPr lang="en-IN" b="1" dirty="0"/>
              <a:t>(Map&lt;String, Object&gt; map) {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map.put</a:t>
            </a:r>
            <a:r>
              <a:rPr lang="en-IN" dirty="0"/>
              <a:t>("customer", </a:t>
            </a:r>
            <a:r>
              <a:rPr lang="en-IN" b="1" dirty="0"/>
              <a:t>new Customer());</a:t>
            </a:r>
          </a:p>
          <a:p>
            <a:r>
              <a:rPr lang="en-IN" dirty="0" err="1"/>
              <a:t>map.put</a:t>
            </a:r>
            <a:r>
              <a:rPr lang="en-IN" dirty="0"/>
              <a:t>("customers", </a:t>
            </a:r>
            <a:r>
              <a:rPr lang="en-IN" dirty="0" err="1"/>
              <a:t>customerService.findAll</a:t>
            </a:r>
            <a:r>
              <a:rPr lang="en-IN" dirty="0"/>
              <a:t>());</a:t>
            </a:r>
          </a:p>
          <a:p>
            <a:r>
              <a:rPr lang="en-IN" b="1" dirty="0"/>
              <a:t>return "customer";</a:t>
            </a:r>
          </a:p>
          <a:p>
            <a:r>
              <a:rPr lang="en-IN" dirty="0"/>
              <a:t>}</a:t>
            </a:r>
            <a:endParaRPr lang="en-US" dirty="0"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868519" y="297000"/>
            <a:ext cx="7016173" cy="701731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2. Implement the Controller</a:t>
            </a:r>
          </a:p>
        </p:txBody>
      </p:sp>
      <p:sp>
        <p:nvSpPr>
          <p:cNvPr id="4" name="Text Box 6"/>
          <p:cNvSpPr/>
          <p:nvPr/>
        </p:nvSpPr>
        <p:spPr>
          <a:xfrm>
            <a:off x="3620537" y="5912750"/>
            <a:ext cx="2503932" cy="62542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Selects the 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“view” 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to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to render the 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customer</a:t>
            </a:r>
            <a:endParaRPr lang="en-US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  <p:sp>
        <p:nvSpPr>
          <p:cNvPr id="5" name="Text Box 13"/>
          <p:cNvSpPr/>
          <p:nvPr/>
        </p:nvSpPr>
        <p:spPr>
          <a:xfrm>
            <a:off x="7587028" y="3238051"/>
            <a:ext cx="2080676" cy="62542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Depends on </a:t>
            </a:r>
            <a:br>
              <a: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</a:br>
            <a:r>
              <a: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application service</a:t>
            </a:r>
          </a:p>
        </p:txBody>
      </p:sp>
      <p:sp>
        <p:nvSpPr>
          <p:cNvPr id="6" name="Text Box 13"/>
          <p:cNvSpPr/>
          <p:nvPr/>
        </p:nvSpPr>
        <p:spPr>
          <a:xfrm>
            <a:off x="6882391" y="5180688"/>
            <a:ext cx="2119083" cy="62542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Automatically 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used</a:t>
            </a:r>
            <a:endParaRPr lang="en-US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by Spring</a:t>
            </a:r>
          </a:p>
        </p:txBody>
      </p:sp>
      <p:sp>
        <p:nvSpPr>
          <p:cNvPr id="7" name="Freeform 6"/>
          <p:cNvSpPr/>
          <p:nvPr/>
        </p:nvSpPr>
        <p:spPr>
          <a:xfrm>
            <a:off x="7412670" y="4456367"/>
            <a:ext cx="0" cy="707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967" fill="none">
                <a:moveTo>
                  <a:pt x="0" y="1967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686480" y="3008880"/>
            <a:ext cx="0" cy="343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954" fill="none">
                <a:moveTo>
                  <a:pt x="0" y="954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849718" y="5601916"/>
            <a:ext cx="0" cy="309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862" fill="none">
                <a:moveTo>
                  <a:pt x="0" y="862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9149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333000"/>
            <a:ext cx="6291360" cy="701731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3. Implement the View</a:t>
            </a:r>
          </a:p>
        </p:txBody>
      </p:sp>
      <p:sp>
        <p:nvSpPr>
          <p:cNvPr id="3" name="Rectangle 3"/>
          <p:cNvSpPr/>
          <p:nvPr/>
        </p:nvSpPr>
        <p:spPr>
          <a:xfrm>
            <a:off x="2362081" y="2057400"/>
            <a:ext cx="7469279" cy="3384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&lt;html&gt;</a:t>
            </a:r>
          </a:p>
          <a:p>
            <a:pPr marL="342720" indent="-342720"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    &lt;head&gt;&lt;</a:t>
            </a:r>
            <a:r>
              <a:rPr lang="en-US" sz="2000" dirty="0" smtClean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title&gt;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Customer Detail</a:t>
            </a:r>
            <a:r>
              <a:rPr lang="en-US" sz="2000" dirty="0" smtClean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title&gt;&lt;/head&gt;</a:t>
            </a:r>
          </a:p>
          <a:p>
            <a:pPr marL="342720" indent="-342720"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&lt;body&gt;</a:t>
            </a:r>
          </a:p>
          <a:p>
            <a:pPr marL="342720" indent="-342720"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Name=${customer.name}</a:t>
            </a:r>
            <a:endParaRPr lang="en-US" sz="2000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marL="342720" indent="-342720"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Age=${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customer.age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}</a:t>
            </a:r>
            <a:endParaRPr lang="en-US" sz="2000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marL="342720" indent="-342720"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 smtClean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</a:t>
            </a: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body&gt;</a:t>
            </a:r>
          </a:p>
          <a:p>
            <a:pPr marL="342720" indent="-342720">
              <a:spcBef>
                <a:spcPts val="499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dirty="0">
                <a:solidFill>
                  <a:srgbClr val="006F70"/>
                </a:solidFill>
                <a:latin typeface="Arial" pitchFamily="34"/>
                <a:ea typeface="AR PL ShanHeiSun Uni" pitchFamily="2"/>
                <a:cs typeface="Tahoma" pitchFamily="2"/>
              </a:rPr>
              <a:t>&lt;/html&gt;</a:t>
            </a:r>
          </a:p>
        </p:txBody>
      </p:sp>
      <p:sp>
        <p:nvSpPr>
          <p:cNvPr id="4" name="Rectangle 4"/>
          <p:cNvSpPr/>
          <p:nvPr/>
        </p:nvSpPr>
        <p:spPr>
          <a:xfrm>
            <a:off x="2370360" y="1568520"/>
            <a:ext cx="3559349" cy="3894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WEB-INF/views/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customer.jsp</a:t>
            </a:r>
            <a:endParaRPr lang="en-US" sz="2000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  <p:sp>
        <p:nvSpPr>
          <p:cNvPr id="5" name="Text Box 5"/>
          <p:cNvSpPr/>
          <p:nvPr/>
        </p:nvSpPr>
        <p:spPr>
          <a:xfrm>
            <a:off x="3240131" y="4496199"/>
            <a:ext cx="4313017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References result model object by name</a:t>
            </a:r>
          </a:p>
        </p:txBody>
      </p:sp>
      <p:sp>
        <p:nvSpPr>
          <p:cNvPr id="6" name="Line 6"/>
          <p:cNvSpPr/>
          <p:nvPr/>
        </p:nvSpPr>
        <p:spPr>
          <a:xfrm>
            <a:off x="4758610" y="4038999"/>
            <a:ext cx="0" cy="4568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270" fill="none">
                <a:moveTo>
                  <a:pt x="0" y="1270"/>
                </a:moveTo>
                <a:lnTo>
                  <a:pt x="0" y="0"/>
                </a:lnTo>
              </a:path>
            </a:pathLst>
          </a:custGeom>
          <a:noFill/>
          <a:ln w="158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ctr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541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368999"/>
            <a:ext cx="6291360" cy="701731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4. Register the Controller</a:t>
            </a:r>
          </a:p>
        </p:txBody>
      </p:sp>
      <p:sp>
        <p:nvSpPr>
          <p:cNvPr id="3" name="Rectangle 4"/>
          <p:cNvSpPr/>
          <p:nvPr/>
        </p:nvSpPr>
        <p:spPr>
          <a:xfrm>
            <a:off x="2324280" y="2546281"/>
            <a:ext cx="8088962" cy="1397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US" dirty="0">
              <a:solidFill>
                <a:srgbClr val="3F7F7F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&lt;bean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id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</a:t>
            </a:r>
            <a:r>
              <a:rPr lang="en-US" dirty="0" err="1" smtClean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customerController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”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</a:t>
            </a:r>
            <a:r>
              <a:rPr lang="en-US" dirty="0" err="1" smtClean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org.poc.controller.CustomerController</a:t>
            </a:r>
            <a:r>
              <a:rPr lang="en-US" dirty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”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   &lt;constructor-</a:t>
            </a:r>
            <a:r>
              <a:rPr lang="en-US" dirty="0" err="1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arg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ref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</a:t>
            </a:r>
            <a:r>
              <a:rPr lang="en-US" dirty="0" err="1" smtClean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customerService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” 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</a:p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&lt;/bean&gt;</a:t>
            </a:r>
          </a:p>
        </p:txBody>
      </p:sp>
      <p:sp>
        <p:nvSpPr>
          <p:cNvPr id="4" name="Rectangle 6"/>
          <p:cNvSpPr/>
          <p:nvPr/>
        </p:nvSpPr>
        <p:spPr>
          <a:xfrm>
            <a:off x="2251200" y="1913400"/>
            <a:ext cx="4884968" cy="3894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WEB-INF/servletname-servlet-config.xml</a:t>
            </a:r>
            <a:endParaRPr lang="en-US" sz="2000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1599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81001"/>
            <a:ext cx="8009576" cy="1311128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Enable Component Scanning</a:t>
            </a:r>
          </a:p>
        </p:txBody>
      </p:sp>
      <p:sp>
        <p:nvSpPr>
          <p:cNvPr id="3" name="Rectangle 4"/>
          <p:cNvSpPr/>
          <p:nvPr/>
        </p:nvSpPr>
        <p:spPr>
          <a:xfrm>
            <a:off x="2274961" y="2816431"/>
            <a:ext cx="7737119" cy="553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context:component-scan</a:t>
            </a:r>
            <a:r>
              <a:rPr lang="en-US" dirty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 </a:t>
            </a:r>
            <a:r>
              <a:rPr lang="en-US" dirty="0">
                <a:solidFill>
                  <a:srgbClr val="7F0055"/>
                </a:solidFill>
                <a:latin typeface="Arial" pitchFamily="34"/>
                <a:ea typeface="AR PL ShanHeiSun Uni" pitchFamily="2"/>
                <a:cs typeface="Tahoma" pitchFamily="2"/>
              </a:rPr>
              <a:t>base-package</a:t>
            </a:r>
            <a:r>
              <a:rPr lang="en-US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=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“</a:t>
            </a:r>
            <a:r>
              <a:rPr lang="en-US" dirty="0" err="1" smtClean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org.poc</a:t>
            </a:r>
            <a:r>
              <a:rPr lang="en-US" dirty="0" smtClean="0">
                <a:solidFill>
                  <a:srgbClr val="0000C0"/>
                </a:solidFill>
                <a:latin typeface="Arial" pitchFamily="34"/>
                <a:ea typeface="AR PL ShanHeiSun Uni" pitchFamily="2"/>
                <a:cs typeface="Tahoma" pitchFamily="2"/>
              </a:rPr>
              <a:t>”</a:t>
            </a:r>
            <a:r>
              <a:rPr lang="en-US" dirty="0" smtClean="0">
                <a:solidFill>
                  <a:srgbClr val="3F7F7F"/>
                </a:solidFill>
                <a:latin typeface="Arial" pitchFamily="34"/>
                <a:ea typeface="AR PL ShanHeiSun Uni" pitchFamily="2"/>
                <a:cs typeface="Tahoma" pitchFamily="2"/>
              </a:rPr>
              <a:t>/&gt;</a:t>
            </a:r>
            <a:endParaRPr lang="en-US" dirty="0">
              <a:solidFill>
                <a:srgbClr val="3F7F7F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2299974" y="2032695"/>
            <a:ext cx="5428451" cy="3894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 Spring MVC Controllers can be auto-detected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68520" y="3764380"/>
            <a:ext cx="7710480" cy="2990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@Controller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CustomerController</a:t>
            </a: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{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CustomerService</a:t>
            </a:r>
            <a:r>
              <a:rPr lang="en-US" sz="1600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lookupService</a:t>
            </a: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dirty="0">
                <a:solidFill>
                  <a:srgbClr val="808080"/>
                </a:solidFill>
                <a:latin typeface="Arial" pitchFamily="34"/>
                <a:ea typeface="Monaco" pitchFamily="49"/>
                <a:cs typeface="Monaco" pitchFamily="49"/>
              </a:rPr>
              <a:t>@</a:t>
            </a:r>
            <a:r>
              <a:rPr lang="en-US" sz="1600" dirty="0" err="1">
                <a:solidFill>
                  <a:srgbClr val="808080"/>
                </a:solidFill>
                <a:latin typeface="Arial" pitchFamily="34"/>
                <a:ea typeface="Monaco" pitchFamily="49"/>
                <a:cs typeface="Monaco" pitchFamily="49"/>
              </a:rPr>
              <a:t>Autowired</a:t>
            </a: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CustomerService</a:t>
            </a: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svc) {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.lookupService</a:t>
            </a: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= svc;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}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dirty="0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RequestMapping</a:t>
            </a:r>
            <a:r>
              <a:rPr lang="en-US" sz="1600" dirty="0" smtClean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"/customer/show</a:t>
            </a:r>
            <a:r>
              <a:rPr lang="en-US" sz="1600" dirty="0"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String show(</a:t>
            </a:r>
            <a:r>
              <a:rPr lang="en-US" sz="1600" b="1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id, Model model) { ... }</a:t>
            </a: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959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81001"/>
            <a:ext cx="6291360" cy="1311128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Web Request Handling Overview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2200" y="1676519"/>
            <a:ext cx="7867800" cy="2265236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Web request handling is rather simple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Based on an incoming URL...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...we need to call a method...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...after which the return value (if any)...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...needs to be rendered using a view</a:t>
            </a:r>
          </a:p>
        </p:txBody>
      </p:sp>
    </p:spTree>
    <p:extLst>
      <p:ext uri="{BB962C8B-B14F-4D97-AF65-F5344CB8AC3E}">
        <p14:creationId xmlns:p14="http://schemas.microsoft.com/office/powerpoint/2010/main" val="77210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97000"/>
            <a:ext cx="6291360" cy="701731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5. Deploy and Test</a:t>
            </a:r>
          </a:p>
        </p:txBody>
      </p:sp>
      <p:sp>
        <p:nvSpPr>
          <p:cNvPr id="3" name="Text Box 5"/>
          <p:cNvSpPr/>
          <p:nvPr/>
        </p:nvSpPr>
        <p:spPr>
          <a:xfrm>
            <a:off x="2919359" y="2106001"/>
            <a:ext cx="6276600" cy="3894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http://localhost:8080/SpringWeb/index</a:t>
            </a:r>
            <a:endParaRPr lang="en-US" sz="2000" dirty="0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13" y="3474635"/>
            <a:ext cx="94297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3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97080" y="2980814"/>
            <a:ext cx="10515600" cy="590931"/>
          </a:xfr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lvl="0" algn="ctr"/>
            <a:r>
              <a:rPr lang="en-US" sz="3600" dirty="0"/>
              <a:t>LAB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2112240" y="3045960"/>
            <a:ext cx="7685280" cy="1051570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457200" algn="ctr">
              <a:spcBef>
                <a:spcPts val="499"/>
              </a:spcBef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2000"/>
          </a:p>
          <a:p>
            <a:pPr marL="457200" algn="ctr">
              <a:spcBef>
                <a:spcPts val="499"/>
              </a:spcBef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2000"/>
          </a:p>
          <a:p>
            <a:pPr marL="457200" algn="ctr">
              <a:spcBef>
                <a:spcPts val="499"/>
              </a:spcBef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/>
              <a:t>Spring Web MVC Essentials</a:t>
            </a:r>
          </a:p>
        </p:txBody>
      </p:sp>
    </p:spTree>
    <p:extLst>
      <p:ext uri="{BB962C8B-B14F-4D97-AF65-F5344CB8AC3E}">
        <p14:creationId xmlns:p14="http://schemas.microsoft.com/office/powerpoint/2010/main" val="143157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61000"/>
            <a:ext cx="6291360" cy="1311128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Request Processing Lifecycle</a:t>
            </a:r>
          </a:p>
        </p:txBody>
      </p:sp>
      <p:sp>
        <p:nvSpPr>
          <p:cNvPr id="3" name="Rectangle 3"/>
          <p:cNvSpPr/>
          <p:nvPr/>
        </p:nvSpPr>
        <p:spPr>
          <a:xfrm>
            <a:off x="3272519" y="1964520"/>
            <a:ext cx="2438280" cy="1295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CC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Dispatcher</a:t>
            </a:r>
          </a:p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Servlet</a:t>
            </a:r>
          </a:p>
        </p:txBody>
      </p:sp>
      <p:sp>
        <p:nvSpPr>
          <p:cNvPr id="4" name="Rectangle 4"/>
          <p:cNvSpPr/>
          <p:nvPr/>
        </p:nvSpPr>
        <p:spPr>
          <a:xfrm>
            <a:off x="7615919" y="2193120"/>
            <a:ext cx="2361960" cy="838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CC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Handler</a:t>
            </a:r>
          </a:p>
        </p:txBody>
      </p:sp>
      <p:sp>
        <p:nvSpPr>
          <p:cNvPr id="5" name="Rectangle 5"/>
          <p:cNvSpPr/>
          <p:nvPr/>
        </p:nvSpPr>
        <p:spPr>
          <a:xfrm>
            <a:off x="3272519" y="4097880"/>
            <a:ext cx="236196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CC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View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41800" y="2269081"/>
            <a:ext cx="1613160" cy="625429"/>
            <a:chOff x="217800" y="2269080"/>
            <a:chExt cx="1613160" cy="625429"/>
          </a:xfrm>
        </p:grpSpPr>
        <p:sp>
          <p:nvSpPr>
            <p:cNvPr id="7" name="Line 7"/>
            <p:cNvSpPr/>
            <p:nvPr/>
          </p:nvSpPr>
          <p:spPr>
            <a:xfrm>
              <a:off x="452880" y="2573640"/>
              <a:ext cx="1295639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0000"/>
                </a:solidFill>
                <a:latin typeface="Times" pitchFamily="50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8" name="Text Box 8"/>
            <p:cNvSpPr/>
            <p:nvPr/>
          </p:nvSpPr>
          <p:spPr>
            <a:xfrm>
              <a:off x="217800" y="2269080"/>
              <a:ext cx="1613160" cy="62542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algn="ctr"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request (URL)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10799" y="2193121"/>
            <a:ext cx="1905120" cy="625429"/>
            <a:chOff x="4186799" y="2193120"/>
            <a:chExt cx="1905120" cy="625429"/>
          </a:xfrm>
        </p:grpSpPr>
        <p:sp>
          <p:nvSpPr>
            <p:cNvPr id="10" name="Line 10"/>
            <p:cNvSpPr/>
            <p:nvPr/>
          </p:nvSpPr>
          <p:spPr>
            <a:xfrm>
              <a:off x="4186799" y="2497680"/>
              <a:ext cx="190512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0000"/>
                </a:solidFill>
                <a:latin typeface="Times" pitchFamily="50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1" name="Text Box 11"/>
            <p:cNvSpPr/>
            <p:nvPr/>
          </p:nvSpPr>
          <p:spPr>
            <a:xfrm>
              <a:off x="4212000" y="2193120"/>
              <a:ext cx="1853999" cy="62542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algn="ctr"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dispatch request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710800" y="2878921"/>
            <a:ext cx="1828801" cy="625429"/>
            <a:chOff x="4186799" y="2878920"/>
            <a:chExt cx="1828801" cy="625429"/>
          </a:xfrm>
        </p:grpSpPr>
        <p:sp>
          <p:nvSpPr>
            <p:cNvPr id="13" name="Line 13"/>
            <p:cNvSpPr/>
            <p:nvPr/>
          </p:nvSpPr>
          <p:spPr>
            <a:xfrm flipH="1">
              <a:off x="4186799" y="2878920"/>
              <a:ext cx="1828801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0000"/>
                </a:solidFill>
                <a:latin typeface="Times" pitchFamily="50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4" name="Text Box 14"/>
            <p:cNvSpPr/>
            <p:nvPr/>
          </p:nvSpPr>
          <p:spPr>
            <a:xfrm>
              <a:off x="4512600" y="2878920"/>
              <a:ext cx="1253520" cy="62542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algn="ctr"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result view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073881" y="3259801"/>
            <a:ext cx="1180507" cy="853669"/>
            <a:chOff x="2549880" y="3259800"/>
            <a:chExt cx="839159" cy="853669"/>
          </a:xfrm>
        </p:grpSpPr>
        <p:sp>
          <p:nvSpPr>
            <p:cNvPr id="16" name="Line 16"/>
            <p:cNvSpPr/>
            <p:nvPr/>
          </p:nvSpPr>
          <p:spPr>
            <a:xfrm>
              <a:off x="2967479" y="3259800"/>
              <a:ext cx="0" cy="83808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0000"/>
                </a:solidFill>
                <a:latin typeface="Times" pitchFamily="50"/>
                <a:ea typeface="AR PL ShanHeiSun Uni" pitchFamily="2"/>
                <a:cs typeface="Tahoma" pitchFamily="2"/>
              </a:endParaRPr>
            </a:p>
          </p:txBody>
        </p:sp>
        <p:sp>
          <p:nvSpPr>
            <p:cNvPr id="17" name="Text Box 17"/>
            <p:cNvSpPr/>
            <p:nvPr/>
          </p:nvSpPr>
          <p:spPr>
            <a:xfrm>
              <a:off x="2549880" y="3488040"/>
              <a:ext cx="839159" cy="62542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algn="ctr"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dirty="0">
                  <a:solidFill>
                    <a:srgbClr val="000000"/>
                  </a:solidFill>
                  <a:latin typeface="Arial" pitchFamily="34"/>
                  <a:ea typeface="AR PL ShanHeiSun Uni" pitchFamily="2"/>
                  <a:cs typeface="Tahoma" pitchFamily="2"/>
                </a:rPr>
                <a:t>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8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97000"/>
            <a:ext cx="6291360" cy="701731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Topics in this Session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2200" y="1676520"/>
            <a:ext cx="7867800" cy="3569695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Request Processing Lifecycle</a:t>
            </a:r>
            <a:br>
              <a:rPr lang="en-US"/>
            </a:br>
            <a:endParaRPr lang="en-US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b="1"/>
              <a:t>Key Artifacts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DispatcherServlet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Handlers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Views</a:t>
            </a:r>
            <a:b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</a:br>
            <a:endParaRPr lang="en-US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Quick Start</a:t>
            </a:r>
          </a:p>
        </p:txBody>
      </p:sp>
    </p:spTree>
    <p:extLst>
      <p:ext uri="{BB962C8B-B14F-4D97-AF65-F5344CB8AC3E}">
        <p14:creationId xmlns:p14="http://schemas.microsoft.com/office/powerpoint/2010/main" val="35369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81001"/>
            <a:ext cx="6494760" cy="1920526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DispatcherServlet: </a:t>
            </a:r>
            <a:br>
              <a:rPr lang="en-US"/>
            </a:br>
            <a:r>
              <a:rPr lang="en-US"/>
              <a:t>The Heart of Spring Web MVC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66208" y="2001527"/>
            <a:ext cx="8257320" cy="4958280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/>
              <a:t>A “front controller”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coordinates all request handling activities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analogous to Struts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ActionServlet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 / JSF </a:t>
            </a:r>
            <a:r>
              <a:rPr lang="en-US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FacesServlet</a:t>
            </a:r>
            <a: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/>
            </a:r>
            <a:br>
              <a:rPr lang="en-US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</a:br>
            <a:endParaRPr lang="en-US" dirty="0">
              <a:solidFill>
                <a:srgbClr val="000000"/>
              </a:solidFill>
              <a:latin typeface="Arial" pitchFamily="34"/>
              <a:ea typeface="ＭＳ Ｐゴシック" pitchFamily="50"/>
            </a:endParaRP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/>
              <a:t>Delegates to Web infrastructure beans</a:t>
            </a:r>
            <a:br>
              <a:rPr lang="en-US" dirty="0"/>
            </a:br>
            <a:endParaRPr lang="en-US" dirty="0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/>
              <a:t>Invokes user Web components</a:t>
            </a:r>
            <a:br>
              <a:rPr lang="en-US" dirty="0"/>
            </a:br>
            <a:endParaRPr lang="en-US" dirty="0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/>
              <a:t>Fully customizable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interfaces for all infrastructure beans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many extension points</a:t>
            </a:r>
          </a:p>
        </p:txBody>
      </p:sp>
    </p:spTree>
    <p:extLst>
      <p:ext uri="{BB962C8B-B14F-4D97-AF65-F5344CB8AC3E}">
        <p14:creationId xmlns:p14="http://schemas.microsoft.com/office/powerpoint/2010/main" val="244863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81001"/>
            <a:ext cx="6291360" cy="1311128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DispatcherServlet Configuration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2560" y="1460880"/>
            <a:ext cx="7867800" cy="5309146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Defined in web.xml</a:t>
            </a:r>
            <a:br>
              <a:rPr lang="en-US"/>
            </a:br>
            <a:endParaRPr lang="en-US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Uses Spring for its configuration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programming to interfaces + dependency injection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easy to swap parts in and out</a:t>
            </a:r>
            <a:b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</a:br>
            <a:endParaRPr lang="en-US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Creates separate “servlet” application context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configuration is private to DispatcherServlet</a:t>
            </a:r>
            <a:b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</a:br>
            <a:endParaRPr lang="en-US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Full access to the parent “root” context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instantiated via ContextLoaderListener</a:t>
            </a:r>
          </a:p>
        </p:txBody>
      </p:sp>
    </p:spTree>
    <p:extLst>
      <p:ext uri="{BB962C8B-B14F-4D97-AF65-F5344CB8AC3E}">
        <p14:creationId xmlns:p14="http://schemas.microsoft.com/office/powerpoint/2010/main" val="148485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301960" y="1379519"/>
            <a:ext cx="3944520" cy="4798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5E493"/>
          </a:solidFill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868520" y="81001"/>
            <a:ext cx="6291360" cy="1311128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Servlet Container After Starting Up</a:t>
            </a:r>
          </a:p>
        </p:txBody>
      </p:sp>
      <p:sp>
        <p:nvSpPr>
          <p:cNvPr id="4" name="Freeform 3"/>
          <p:cNvSpPr/>
          <p:nvPr/>
        </p:nvSpPr>
        <p:spPr>
          <a:xfrm>
            <a:off x="2932680" y="4042439"/>
            <a:ext cx="2678760" cy="15699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CC"/>
          </a:solidFill>
          <a:ln w="12600">
            <a:solidFill>
              <a:srgbClr val="00FF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189720" y="4697640"/>
            <a:ext cx="99071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0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180440" y="5078880"/>
            <a:ext cx="9903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0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39521" y="4164480"/>
            <a:ext cx="99071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0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4409039" y="4469040"/>
            <a:ext cx="0" cy="6098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4027800" y="4469040"/>
            <a:ext cx="0" cy="2286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3951840" y="5231160"/>
            <a:ext cx="2286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 flipV="1">
            <a:off x="3951840" y="5002200"/>
            <a:ext cx="0" cy="2286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925840" y="5741641"/>
            <a:ext cx="2689200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pitchFamily="50"/>
                <a:ea typeface="AR PL ShanHeiSun Uni" pitchFamily="2"/>
                <a:cs typeface="Tahoma" pitchFamily="2"/>
              </a:rPr>
              <a:t>Root Application Context</a:t>
            </a:r>
          </a:p>
        </p:txBody>
      </p:sp>
      <p:sp>
        <p:nvSpPr>
          <p:cNvPr id="13" name="Freeform 12"/>
          <p:cNvSpPr/>
          <p:nvPr/>
        </p:nvSpPr>
        <p:spPr>
          <a:xfrm>
            <a:off x="3426961" y="1992961"/>
            <a:ext cx="1686599" cy="10205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CC"/>
          </a:solidFill>
          <a:ln w="12600">
            <a:solidFill>
              <a:srgbClr val="00FF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672840" y="2193840"/>
            <a:ext cx="310320" cy="30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0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264520" y="1402921"/>
            <a:ext cx="4007520" cy="3599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pitchFamily="50"/>
                <a:ea typeface="AR PL ShanHeiSun Uni" pitchFamily="2"/>
                <a:cs typeface="Tahoma" pitchFamily="2"/>
              </a:rPr>
              <a:t>DispatcherServlet Application Context</a:t>
            </a:r>
          </a:p>
        </p:txBody>
      </p:sp>
      <p:sp>
        <p:nvSpPr>
          <p:cNvPr id="16" name="Freeform 15"/>
          <p:cNvSpPr/>
          <p:nvPr/>
        </p:nvSpPr>
        <p:spPr>
          <a:xfrm>
            <a:off x="4524240" y="2220840"/>
            <a:ext cx="3279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0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>
            <a:off x="3994680" y="2346840"/>
            <a:ext cx="5238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128600" y="2508840"/>
            <a:ext cx="3279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0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>
            <a:off x="3880200" y="2675160"/>
            <a:ext cx="2286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 flipV="1">
            <a:off x="3880200" y="2446200"/>
            <a:ext cx="0" cy="2286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21" name="Straight Connector 20"/>
          <p:cNvSpPr/>
          <p:nvPr/>
        </p:nvSpPr>
        <p:spPr>
          <a:xfrm>
            <a:off x="4303560" y="3012480"/>
            <a:ext cx="0" cy="10123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" pitchFamily="50"/>
              <a:ea typeface="AR PL ShanHeiSun Uni" pitchFamily="2"/>
              <a:cs typeface="Tahoma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6465719" y="1525320"/>
            <a:ext cx="2890800" cy="1383480"/>
          </a:xfrm>
          <a:custGeom>
            <a:avLst>
              <a:gd name="f0" fmla="val -10075"/>
              <a:gd name="f1" fmla="val 0"/>
              <a:gd name="f2" fmla="val 15722"/>
              <a:gd name="f3" fmla="val -656"/>
              <a:gd name="f4" fmla="val 3107"/>
              <a:gd name="f5" fmla="val 0"/>
              <a:gd name="f6" fmla="val 0"/>
              <a:gd name="f7" fmla="val 0"/>
            </a:avLst>
            <a:gdLst>
              <a:gd name="f8" fmla="val w"/>
              <a:gd name="f9" fmla="val h"/>
              <a:gd name="f10" fmla="val 0"/>
              <a:gd name="f11" fmla="val 21600"/>
              <a:gd name="f12" fmla="val -2147483647"/>
              <a:gd name="f13" fmla="val 2147483647"/>
              <a:gd name="f14" fmla="*/ f8 1 21600"/>
              <a:gd name="f15" fmla="*/ f9 1 21600"/>
              <a:gd name="f16" fmla="pin -2147483647 f0 2147483647"/>
              <a:gd name="f17" fmla="pin -2147483647 f2 2147483647"/>
              <a:gd name="f18" fmla="pin -2147483647 f3 2147483647"/>
              <a:gd name="f19" fmla="pin -2147483647 f4 2147483647"/>
              <a:gd name="f20" fmla="val f16"/>
              <a:gd name="f21" fmla="val f17"/>
              <a:gd name="f22" fmla="val f18"/>
              <a:gd name="f23" fmla="val f19"/>
              <a:gd name="f24" fmla="*/ f16 f14 1"/>
              <a:gd name="f25" fmla="*/ f17 f15 1"/>
              <a:gd name="f26" fmla="*/ f18 f14 1"/>
              <a:gd name="f27" fmla="*/ f19 f15 1"/>
            </a:gdLst>
            <a:ahLst>
              <a:ahXY gdRefX="f0" minX="f12" maxX="f13" gdRefY="f2" minY="f12" maxY="f13">
                <a:pos x="f24" y="f25"/>
              </a:ahXY>
              <a:ahXY gdRefX="f3" minX="f12" maxX="f13" gdRefY="f4" minY="f12" maxY="f13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10" y="f10"/>
                </a:moveTo>
                <a:lnTo>
                  <a:pt x="f11" y="f10"/>
                </a:lnTo>
                <a:lnTo>
                  <a:pt x="f11" y="f11"/>
                </a:lnTo>
                <a:lnTo>
                  <a:pt x="f10" y="f11"/>
                </a:lnTo>
                <a:close/>
              </a:path>
              <a:path w="21600" h="21600">
                <a:moveTo>
                  <a:pt x="f20" y="f21"/>
                </a:moveTo>
                <a:lnTo>
                  <a:pt x="f22" y="f23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Web Layer Context:</a:t>
            </a:r>
          </a:p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Controllers, Views, Resolvers, etc.</a:t>
            </a:r>
          </a:p>
        </p:txBody>
      </p:sp>
      <p:sp>
        <p:nvSpPr>
          <p:cNvPr id="23" name="Freeform 22"/>
          <p:cNvSpPr/>
          <p:nvPr/>
        </p:nvSpPr>
        <p:spPr>
          <a:xfrm>
            <a:off x="6628440" y="3633840"/>
            <a:ext cx="2448360" cy="1511640"/>
          </a:xfrm>
          <a:custGeom>
            <a:avLst>
              <a:gd name="f0" fmla="val -8929"/>
              <a:gd name="f1" fmla="val 0"/>
              <a:gd name="f2" fmla="val 11232"/>
              <a:gd name="f3" fmla="val -743"/>
              <a:gd name="f4" fmla="val 2844"/>
              <a:gd name="f5" fmla="val 0"/>
              <a:gd name="f6" fmla="val 0"/>
              <a:gd name="f7" fmla="val 0"/>
            </a:avLst>
            <a:gdLst>
              <a:gd name="f8" fmla="val w"/>
              <a:gd name="f9" fmla="val h"/>
              <a:gd name="f10" fmla="val 0"/>
              <a:gd name="f11" fmla="val 21600"/>
              <a:gd name="f12" fmla="val -2147483647"/>
              <a:gd name="f13" fmla="val 2147483647"/>
              <a:gd name="f14" fmla="*/ f8 1 21600"/>
              <a:gd name="f15" fmla="*/ f9 1 21600"/>
              <a:gd name="f16" fmla="pin -2147483647 f0 2147483647"/>
              <a:gd name="f17" fmla="pin -2147483647 f2 2147483647"/>
              <a:gd name="f18" fmla="pin -2147483647 f3 2147483647"/>
              <a:gd name="f19" fmla="pin -2147483647 f4 2147483647"/>
              <a:gd name="f20" fmla="val f16"/>
              <a:gd name="f21" fmla="val f17"/>
              <a:gd name="f22" fmla="val f18"/>
              <a:gd name="f23" fmla="val f19"/>
              <a:gd name="f24" fmla="*/ f16 f14 1"/>
              <a:gd name="f25" fmla="*/ f17 f15 1"/>
              <a:gd name="f26" fmla="*/ f18 f14 1"/>
              <a:gd name="f27" fmla="*/ f19 f15 1"/>
            </a:gdLst>
            <a:ahLst>
              <a:ahXY gdRefX="f0" minX="f12" maxX="f13" gdRefY="f2" minY="f12" maxY="f13">
                <a:pos x="f24" y="f25"/>
              </a:ahXY>
              <a:ahXY gdRefX="f3" minX="f12" maxX="f13" gdRefY="f4" minY="f12" maxY="f13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10" y="f10"/>
                </a:moveTo>
                <a:lnTo>
                  <a:pt x="f11" y="f10"/>
                </a:lnTo>
                <a:lnTo>
                  <a:pt x="f11" y="f11"/>
                </a:lnTo>
                <a:lnTo>
                  <a:pt x="f10" y="f11"/>
                </a:lnTo>
                <a:close/>
              </a:path>
              <a:path w="21600" h="21600">
                <a:moveTo>
                  <a:pt x="f20" y="f21"/>
                </a:moveTo>
                <a:lnTo>
                  <a:pt x="f22" y="f23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Application Layer Context:</a:t>
            </a:r>
          </a:p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pitchFamily="34"/>
              <a:ea typeface="AR PL ShanHeiSun Uni" pitchFamily="2"/>
              <a:cs typeface="Tahoma" pitchFamily="2"/>
            </a:endParaRPr>
          </a:p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pitchFamily="34"/>
                <a:ea typeface="AR PL ShanHeiSun Uni" pitchFamily="2"/>
                <a:cs typeface="Tahoma" pitchFamily="2"/>
              </a:rPr>
              <a:t>Business Services, Repositories, etc.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11840" y="3595320"/>
            <a:ext cx="944280" cy="444758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Times" pitchFamily="50"/>
                <a:ea typeface="AR PL ShanHeiSun Uni" pitchFamily="2"/>
                <a:cs typeface="Tahoma" pitchFamily="2"/>
              </a:rPr>
              <a:t>parent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20200" y="3019680"/>
            <a:ext cx="792000" cy="444758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Times" pitchFamily="50"/>
                <a:ea typeface="AR PL ShanHeiSun Uni" pitchFamily="2"/>
                <a:cs typeface="Tahoma" pitchFamily="2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21575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68520" y="225000"/>
            <a:ext cx="6291360" cy="701731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/>
              <a:t>Topics in this Session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2200" y="1676520"/>
            <a:ext cx="7867800" cy="3569695"/>
          </a:xfr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Request Processing Lifecycle</a:t>
            </a:r>
            <a:br>
              <a:rPr lang="en-US"/>
            </a:br>
            <a:endParaRPr lang="en-US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Key Artifacts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DispatcherServlet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b="1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Handlers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Views</a:t>
            </a:r>
            <a:br>
              <a:rPr lang="en-US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</a:br>
            <a:endParaRPr lang="en-US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Quick Start</a:t>
            </a:r>
          </a:p>
        </p:txBody>
      </p:sp>
    </p:spTree>
    <p:extLst>
      <p:ext uri="{BB962C8B-B14F-4D97-AF65-F5344CB8AC3E}">
        <p14:creationId xmlns:p14="http://schemas.microsoft.com/office/powerpoint/2010/main" val="396583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1313</Words>
  <Application>Microsoft Office PowerPoint</Application>
  <PresentationFormat>Custom</PresentationFormat>
  <Paragraphs>375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Spring Web MVC Essentials</vt:lpstr>
      <vt:lpstr>Topics in this Session</vt:lpstr>
      <vt:lpstr>Web Request Handling Overview</vt:lpstr>
      <vt:lpstr>Request Processing Lifecycle</vt:lpstr>
      <vt:lpstr>Topics in this Session</vt:lpstr>
      <vt:lpstr>DispatcherServlet:  The Heart of Spring Web MVC</vt:lpstr>
      <vt:lpstr>DispatcherServlet Configuration</vt:lpstr>
      <vt:lpstr>Servlet Container After Starting Up</vt:lpstr>
      <vt:lpstr>Topics in this Session</vt:lpstr>
      <vt:lpstr>Request Handlers</vt:lpstr>
      <vt:lpstr>Spring @MVC</vt:lpstr>
      <vt:lpstr>Controllers as Request Handlers</vt:lpstr>
      <vt:lpstr>URL-Based Mapping Rules</vt:lpstr>
      <vt:lpstr>Handler Method Parameters</vt:lpstr>
      <vt:lpstr>Extracting Request Parameters</vt:lpstr>
      <vt:lpstr>Example Controllers</vt:lpstr>
      <vt:lpstr>Topics in this Session</vt:lpstr>
      <vt:lpstr>Selecting a View</vt:lpstr>
      <vt:lpstr>View Resolvers</vt:lpstr>
      <vt:lpstr>Custom Internal Resource View Resolver Example</vt:lpstr>
      <vt:lpstr>Topics in this Session</vt:lpstr>
      <vt:lpstr>Quick Start</vt:lpstr>
      <vt:lpstr>1.a Deploy DispatcherServlet</vt:lpstr>
      <vt:lpstr>1.b Deploy Dispatcher Servlet</vt:lpstr>
      <vt:lpstr>Initial DispatcherServlet Configuration</vt:lpstr>
      <vt:lpstr>2. Implement the Controller</vt:lpstr>
      <vt:lpstr>3. Implement the View</vt:lpstr>
      <vt:lpstr>4. Register the Controller</vt:lpstr>
      <vt:lpstr> Enable Component Scanning</vt:lpstr>
      <vt:lpstr>5. Deploy and Test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Radhika</dc:creator>
  <cp:lastModifiedBy>training</cp:lastModifiedBy>
  <cp:revision>42</cp:revision>
  <dcterms:created xsi:type="dcterms:W3CDTF">2014-11-29T02:01:16Z</dcterms:created>
  <dcterms:modified xsi:type="dcterms:W3CDTF">2017-01-23T08:37:25Z</dcterms:modified>
</cp:coreProperties>
</file>