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38A84-D91C-4047-AFE7-3DD4C323B086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97D5C-B8CC-49BD-B932-C42706CA6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08931363-6D01-4C1E-905A-752AF7AB0603}" type="slidenum"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B882BEEF-1001-4BF2-ABBB-2505D81C997B}" type="slidenum"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Maybe mention that there are numerous factory beans out there that are all suffixed with ***</a:t>
            </a:r>
            <a:r>
              <a:rPr lang="en-US" dirty="0" err="1"/>
              <a:t>FactoryBean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8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8AA73D52-08B9-49FF-969D-E47DFA7F3883}" type="slidenum"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r>
              <a:rPr lang="en-US" dirty="0"/>
              <a:t>‘Broadly speaking, application contexts can be created in a “programmatic” or “declarative” fashion. Today you will mostly see programmatic approaches where you explicitly create application contexts with Java code you write, but Spring provides support for creating application contexts in a declarative fashion as your web app starts up, in a web environment, and this is actually very common. We’ll see this approach later.</a:t>
            </a:r>
          </a:p>
        </p:txBody>
      </p:sp>
    </p:spTree>
    <p:extLst>
      <p:ext uri="{BB962C8B-B14F-4D97-AF65-F5344CB8AC3E}">
        <p14:creationId xmlns:p14="http://schemas.microsoft.com/office/powerpoint/2010/main" val="242404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4BC9B9E9-42FE-42A4-9843-731BF333F23F}" type="slidenum"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r>
              <a:rPr lang="en-US"/>
              <a:t>‘Broadly speaking, application contexts can be created in a “programmatic” or “declarative” fashion. Today you will mostly see programmatic approaches where you explicitly create application contexts with Java code you write, but Spring provides support for creating application contexts in a declarative fashion as your web app starts up, in a web environment, and this is actually very common. We’ll see this approach later.</a:t>
            </a:r>
          </a:p>
        </p:txBody>
      </p:sp>
    </p:spTree>
    <p:extLst>
      <p:ext uri="{BB962C8B-B14F-4D97-AF65-F5344CB8AC3E}">
        <p14:creationId xmlns:p14="http://schemas.microsoft.com/office/powerpoint/2010/main" val="11527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CF86583E-42B4-4CFF-8CDC-A4D1CA9D9D17}" type="slidenum"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0E563EA0-83A8-4854-B309-8F795E3810A4}" type="slidenum"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14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00630EFE-68C1-40A5-A35D-4049B058F25D}" type="slidenum"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pPr lvl="0"/>
            <a:r>
              <a:rPr lang="en-US"/>
              <a:t>Of course, the example here is contrived – one likely wouldn't create an XmlWebApplicationContext with a single argument prefixed with 'classpath:'.  However, this simple example paves the way to understanding the example shown a couple slides from now where we instantiate an XWAC with a String[] containing a 'classpath:'-prefixed argument.</a:t>
            </a:r>
          </a:p>
        </p:txBody>
      </p:sp>
    </p:spTree>
    <p:extLst>
      <p:ext uri="{BB962C8B-B14F-4D97-AF65-F5344CB8AC3E}">
        <p14:creationId xmlns:p14="http://schemas.microsoft.com/office/powerpoint/2010/main" val="274793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00FED434-13EB-472E-99F7-46F6806E54B2}" type="slidenum"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59B64C5E-CBE1-4DF8-96B3-1C5EF5D0D68E}" type="slidenum"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6C7A076E-E6F9-40C3-BECC-33601C72F729}" type="slidenum"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0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95231EFE-2996-4CF8-B5CA-5947203B6767}" type="slidenum"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4040C297-32F9-4B39-A5A9-611C9AFC5BA3}" type="slidenum"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1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27D6B970-30A0-4B33-A97B-1008155FDA1C}" type="slidenum"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80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8D97ED93-C444-477E-86AD-55410B97E520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 kern="1200">
              <a:solidFill>
                <a:srgbClr val="0000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9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22E036CD-0614-41B2-A394-85965290233F}" type="slidenum"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DD42B98B-9633-478B-AAC6-697F291E035D}" type="slidenum"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>
            <a:spAutoFit/>
          </a:bodyPr>
          <a:lstStyle/>
          <a:p>
            <a:pPr lvl="0"/>
            <a:r>
              <a:rPr lang="en-US"/>
              <a:t>Can also extend this type conversion system… (you’ll see how to do this later)</a:t>
            </a:r>
          </a:p>
        </p:txBody>
      </p:sp>
    </p:spTree>
    <p:extLst>
      <p:ext uri="{BB962C8B-B14F-4D97-AF65-F5344CB8AC3E}">
        <p14:creationId xmlns:p14="http://schemas.microsoft.com/office/powerpoint/2010/main" val="300912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E8D985B1-FD27-4B3E-95FD-57350500F262}" type="slidenum"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7FFD6B0B-C85D-45E5-83D9-6BB2BC36875D}" type="slidenum"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8D104687-BA0A-4BF2-8027-1A4CF553809D}" type="slidenum"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6840" tIns="48240" rIns="96840" bIns="48240" anchor="t" anchorCtr="0">
            <a:spAutoFit/>
          </a:bodyPr>
          <a:lstStyle/>
          <a:p>
            <a:pPr lvl="0"/>
            <a:r>
              <a:rPr lang="en-US" dirty="0"/>
              <a:t>This slide may include a discussion of singleton by cardinality versus the Singleton Factory pattern.  Singleton by cardinality means a single instance in a given scope.  In the case of Spring, a single instance in an </a:t>
            </a:r>
            <a:r>
              <a:rPr lang="en-US" dirty="0" err="1"/>
              <a:t>ApplicationContext</a:t>
            </a:r>
            <a:r>
              <a:rPr lang="en-US" dirty="0"/>
              <a:t>.  Singleton Factory is the pattern from Design Patterns (</a:t>
            </a:r>
            <a:r>
              <a:rPr lang="en-US" dirty="0" err="1"/>
              <a:t>GoF</a:t>
            </a:r>
            <a:r>
              <a:rPr lang="en-US" dirty="0"/>
              <a:t>) that guarantees singleton by cardinality by tying it to location.  A example of this pattern (what most should  be familiar with) is shown above.  This discussion may highlight the issues with Singleton Factory specifically how it complicates testing.</a:t>
            </a:r>
          </a:p>
        </p:txBody>
      </p:sp>
    </p:spTree>
    <p:extLst>
      <p:ext uri="{BB962C8B-B14F-4D97-AF65-F5344CB8AC3E}">
        <p14:creationId xmlns:p14="http://schemas.microsoft.com/office/powerpoint/2010/main" val="210083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70D55A64-7F13-4EF4-A965-657469545864}" type="slidenum"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840" tIns="48240" rIns="96840" bIns="48240" anchor="b" anchorCtr="0">
            <a:noAutofit/>
          </a:bodyPr>
          <a:lstStyle/>
          <a:p>
            <a:pPr lvl="0"/>
            <a:fld id="{B5200520-659D-4C1D-8853-59F810018CE7}" type="slidenum"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3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5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5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0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A142-6EB4-4194-A5D5-EAF9EB8F7D21}" type="datetimeFigureOut">
              <a:rPr lang="en-IN" smtClean="0"/>
              <a:t>11-09-2016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37C6-6F62-4306-8C0A-F4362745F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5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- </a:t>
            </a:r>
            <a:r>
              <a:rPr lang="en-IN" dirty="0" err="1" smtClean="0"/>
              <a:t>Quickstart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720827" y="1941390"/>
            <a:ext cx="8000999" cy="1762021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>
                <a:solidFill>
                  <a:srgbClr val="0000C0"/>
                </a:solidFill>
                <a:latin typeface="Arial" pitchFamily="34"/>
              </a:rPr>
              <a:t>createService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org.spring.poc.core.CreateServiceImpl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    &lt;constructor-</a:t>
            </a:r>
            <a:r>
              <a:rPr lang="en-US" sz="2000" dirty="0" err="1" smtClean="0">
                <a:solidFill>
                  <a:srgbClr val="3F7F7F"/>
                </a:solidFill>
                <a:latin typeface="Arial" pitchFamily="34"/>
              </a:rPr>
              <a:t>arg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ref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>
                <a:solidFill>
                  <a:srgbClr val="0000C0"/>
                </a:solidFill>
                <a:latin typeface="Arial" pitchFamily="34"/>
              </a:rPr>
              <a:t>or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derDAO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&lt;/bean&gt;</a:t>
            </a:r>
            <a:endParaRPr lang="en-US" sz="2000" dirty="0" smtClean="0">
              <a:latin typeface="Arial" pitchFamily="34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>
                <a:solidFill>
                  <a:srgbClr val="0000C0"/>
                </a:solidFill>
                <a:latin typeface="Arial" pitchFamily="34"/>
              </a:rPr>
              <a:t>org.spring.poc.core.JDBCOrderDAO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  <a:endParaRPr lang="en-US" sz="2000" dirty="0">
              <a:solidFill>
                <a:srgbClr val="3F7F7F"/>
              </a:solidFill>
              <a:latin typeface="Arial" pitchFamily="34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797145" y="4126025"/>
            <a:ext cx="8193015" cy="8445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();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720827" y="3668825"/>
            <a:ext cx="543420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  <p:sp>
        <p:nvSpPr>
          <p:cNvPr id="8" name="Freeform 7"/>
          <p:cNvSpPr/>
          <p:nvPr/>
        </p:nvSpPr>
        <p:spPr>
          <a:xfrm>
            <a:off x="2940147" y="5269025"/>
            <a:ext cx="5638680" cy="6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createService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-&gt;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instance of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-&gt;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instance of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JDBCOrderDAO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40187" y="1825625"/>
            <a:ext cx="3962880" cy="861839"/>
            <a:chOff x="5028840" y="1814400"/>
            <a:chExt cx="3962880" cy="861839"/>
          </a:xfrm>
        </p:grpSpPr>
        <p:sp>
          <p:nvSpPr>
            <p:cNvPr id="10" name="Straight Connector 9"/>
            <p:cNvSpPr/>
            <p:nvPr/>
          </p:nvSpPr>
          <p:spPr>
            <a:xfrm flipH="1">
              <a:off x="5028840" y="2438280"/>
              <a:ext cx="1600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553080" y="1814400"/>
              <a:ext cx="2438640" cy="861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 class with a single dependency expected by its constructor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31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Constructor argument resolution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94" y="1252025"/>
            <a:ext cx="10515600" cy="5460613"/>
          </a:xfrm>
        </p:spPr>
        <p:txBody>
          <a:bodyPr>
            <a:normAutofit/>
          </a:bodyPr>
          <a:lstStyle/>
          <a:p>
            <a:r>
              <a:rPr lang="en-IN" dirty="0" smtClean="0"/>
              <a:t>The types will be matched when explicit</a:t>
            </a:r>
          </a:p>
          <a:p>
            <a:r>
              <a:rPr lang="en-IN" dirty="0" smtClean="0"/>
              <a:t>If types are simple,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/>
              <a:t>&lt;value&gt;true&lt;/value</a:t>
            </a:r>
            <a:r>
              <a:rPr lang="en-IN" dirty="0" smtClean="0"/>
              <a:t>&gt; Spring cannot determine whether String or Boolean, hence, “type” attribute is used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lvl="0" indent="0"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Use the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D18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attribute to specify explicitly the index of constructor arguments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1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60167" y="2658892"/>
            <a:ext cx="5699095" cy="132343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examples.ExampleBean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&lt;constructor-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"7500000"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&lt;constructor-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java.lang.String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12567" y="5476601"/>
            <a:ext cx="5699095" cy="107721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examples.ExampleBean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&lt;constructor-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"7500000"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&lt;constructor-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“1"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Setter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440" y="1828440"/>
            <a:ext cx="8581390" cy="157992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createService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org.spring.poc.core.CreateServiceImpl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ref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&lt;/bean&gt;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org.spring.poc.core.JDBCOrderDAO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  <a:endParaRPr lang="en-US" sz="2000" dirty="0">
              <a:solidFill>
                <a:srgbClr val="3F7F7F"/>
              </a:solidFill>
              <a:latin typeface="Arial" pitchFamily="34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42150" y="4297481"/>
            <a:ext cx="7924680" cy="9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();</a:t>
            </a:r>
          </a:p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service =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();</a:t>
            </a:r>
          </a:p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service.setOrderDAO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09480" y="3505319"/>
            <a:ext cx="543420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24479" y="1676519"/>
            <a:ext cx="2666881" cy="861839"/>
            <a:chOff x="6324479" y="1676519"/>
            <a:chExt cx="2666881" cy="861839"/>
          </a:xfrm>
        </p:grpSpPr>
        <p:sp>
          <p:nvSpPr>
            <p:cNvPr id="10" name="Straight Connector 9"/>
            <p:cNvSpPr/>
            <p:nvPr/>
          </p:nvSpPr>
          <p:spPr>
            <a:xfrm flipH="1">
              <a:off x="6324479" y="1981080"/>
              <a:ext cx="304561" cy="228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553080" y="1676519"/>
              <a:ext cx="2438280" cy="861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 class with a single dependency expected by a setter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0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Constructor Based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</a:pPr>
            <a:r>
              <a:rPr lang="en-US" dirty="0" smtClean="0"/>
              <a:t>Enforce mandatory dependencies</a:t>
            </a:r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</a:pPr>
            <a:r>
              <a:rPr lang="en-US" dirty="0" smtClean="0"/>
              <a:t>Promote immutability</a:t>
            </a:r>
          </a:p>
          <a:p>
            <a:pPr marL="342900" lvl="1" indent="-34290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Creation and injection in one line of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5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Setter Based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Allow optional dependencies and defaults</a:t>
            </a:r>
          </a:p>
          <a:p>
            <a:pPr lvl="0"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Follow JavaBean™ conventions</a:t>
            </a:r>
          </a:p>
          <a:p>
            <a:pPr lvl="0"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Inherited automatically</a:t>
            </a:r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constructor DI can't deal with cyclic references, resolved with setter injection</a:t>
            </a:r>
          </a:p>
          <a:p>
            <a:pPr lvl="0"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6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Constructor and Setter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21545" y="1859781"/>
            <a:ext cx="7924680" cy="2510944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“service”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example.ServiceImpl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latin typeface="Arial" pitchFamily="34"/>
              </a:rPr>
              <a:t>    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&lt;constructor-</a:t>
            </a:r>
            <a:r>
              <a:rPr lang="en-US" sz="2000" dirty="0" err="1" smtClean="0">
                <a:solidFill>
                  <a:srgbClr val="3F7F7F"/>
                </a:solidFill>
                <a:latin typeface="Arial" pitchFamily="34"/>
              </a:rPr>
              <a:t>arg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ref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“required” 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“optional”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 ref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“optional” 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&lt;/bean&gt;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“required”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example.RequiredImpl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 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“optional”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example.OptionalImpl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 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>
              <a:solidFill>
                <a:srgbClr val="3F7F7F"/>
              </a:solidFill>
              <a:latin typeface="Arial" pitchFamily="34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21545" y="5060901"/>
            <a:ext cx="7924680" cy="1250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RequiredImpl required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RequiredImpl();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OptionalImpl optional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OptionalImpl();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ServiceImpl service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ServiceImpl(required);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service.setOptional(optional);</a:t>
            </a:r>
          </a:p>
        </p:txBody>
      </p:sp>
      <p:sp>
        <p:nvSpPr>
          <p:cNvPr id="6" name="Freeform 5"/>
          <p:cNvSpPr/>
          <p:nvPr/>
        </p:nvSpPr>
        <p:spPr>
          <a:xfrm>
            <a:off x="1754944" y="4603701"/>
            <a:ext cx="543384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</p:spTree>
    <p:extLst>
      <p:ext uri="{BB962C8B-B14F-4D97-AF65-F5344CB8AC3E}">
        <p14:creationId xmlns:p14="http://schemas.microsoft.com/office/powerpoint/2010/main" val="23940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General Recommendations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6230" y="2412478"/>
            <a:ext cx="10515600" cy="1951946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Follow standard Java design guidelines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Use constructors to set required properties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Use setters for optional or those with </a:t>
            </a:r>
            <a:r>
              <a:rPr lang="en-US" sz="200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default </a:t>
            </a:r>
            <a:r>
              <a:rPr lang="en-US" sz="200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values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20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 smtClean="0"/>
              <a:t>Be </a:t>
            </a:r>
            <a:r>
              <a:rPr lang="en-US" sz="2400" dirty="0"/>
              <a:t>consistent above all</a:t>
            </a:r>
          </a:p>
        </p:txBody>
      </p:sp>
    </p:spTree>
    <p:extLst>
      <p:ext uri="{BB962C8B-B14F-4D97-AF65-F5344CB8AC3E}">
        <p14:creationId xmlns:p14="http://schemas.microsoft.com/office/powerpoint/2010/main" val="33195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19" y="-80114"/>
            <a:ext cx="8804029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Combining Constructor and Setter Injection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76400" y="1322310"/>
            <a:ext cx="7924680" cy="2855654"/>
          </a:xfr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createService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>
                <a:solidFill>
                  <a:srgbClr val="0000C0"/>
                </a:solidFill>
                <a:latin typeface="Arial" pitchFamily="34"/>
              </a:rPr>
              <a:t>org.spring.poc.core.CreateServiceImpl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&gt;</a:t>
            </a:r>
            <a:endParaRPr lang="en-US" sz="2000" dirty="0">
              <a:solidFill>
                <a:srgbClr val="3F7F7F"/>
              </a:solidFill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latin typeface="Arial" pitchFamily="34"/>
              </a:rPr>
              <a:t>   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&lt;constructor-</a:t>
            </a:r>
            <a:r>
              <a:rPr lang="en-US" sz="2000" dirty="0" err="1">
                <a:solidFill>
                  <a:srgbClr val="3F7F7F"/>
                </a:solidFill>
                <a:latin typeface="Arial" pitchFamily="34"/>
              </a:rPr>
              <a:t>arg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ref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“required”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“optional”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 ref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“optional”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“required”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RequiredImpl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“optional”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</a:t>
            </a:r>
            <a:r>
              <a:rPr lang="en-IN" sz="2000" dirty="0" smtClean="0">
                <a:solidFill>
                  <a:srgbClr val="0000C0"/>
                </a:solidFill>
                <a:latin typeface="Arial" pitchFamily="34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OptionalImpl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2000" dirty="0">
              <a:solidFill>
                <a:srgbClr val="3F7F7F"/>
              </a:solidFill>
              <a:latin typeface="Arial" pitchFamily="3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76400" y="4724281"/>
            <a:ext cx="7924680" cy="15217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RequiredImpl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required = </a:t>
            </a:r>
            <a:r>
              <a:rPr lang="en-US" b="1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RequiredImpl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OptionalImpl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optional = </a:t>
            </a:r>
            <a:r>
              <a:rPr lang="en-US" b="1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OptionalImpl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IN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</a:t>
            </a:r>
            <a:r>
              <a:rPr lang="en-IN" b="1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b="1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</a:t>
            </a:r>
            <a:r>
              <a:rPr lang="en-IN" b="1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required);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b="1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createService.setOptional</a:t>
            </a:r>
            <a:r>
              <a:rPr lang="en-US" b="1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(optional</a:t>
            </a:r>
            <a:r>
              <a:rPr lang="en-US" b="1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  <a:endParaRPr lang="en-US" b="1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09799" y="4267080"/>
            <a:ext cx="543384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</p:spTree>
    <p:extLst>
      <p:ext uri="{BB962C8B-B14F-4D97-AF65-F5344CB8AC3E}">
        <p14:creationId xmlns:p14="http://schemas.microsoft.com/office/powerpoint/2010/main" val="193008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Injecting Scalar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440" y="1333080"/>
            <a:ext cx="7924680" cy="1205458"/>
          </a:xfr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org.spring.poc.core.CreateServiceImpl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&gt;</a:t>
            </a:r>
            <a:endParaRPr lang="en-US" sz="2000" dirty="0">
              <a:solidFill>
                <a:srgbClr val="3F7F7F"/>
              </a:solidFill>
              <a:latin typeface="Arial" pitchFamily="34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latin typeface="Arial" pitchFamily="34"/>
              </a:rPr>
              <a:t>   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stringProperty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value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abc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</p:txBody>
      </p:sp>
      <p:sp>
        <p:nvSpPr>
          <p:cNvPr id="4" name="Freeform 3"/>
          <p:cNvSpPr/>
          <p:nvPr/>
        </p:nvSpPr>
        <p:spPr>
          <a:xfrm>
            <a:off x="2209799" y="4241881"/>
            <a:ext cx="792468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myService.setStringProperty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abc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  <a:endParaRPr lang="en-US" sz="2000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33480" y="3784680"/>
            <a:ext cx="543420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  <p:sp>
        <p:nvSpPr>
          <p:cNvPr id="7" name="Freeform 6"/>
          <p:cNvSpPr/>
          <p:nvPr/>
        </p:nvSpPr>
        <p:spPr>
          <a:xfrm>
            <a:off x="3505080" y="5461200"/>
            <a:ext cx="56390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-&gt; instance of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2220240" y="2499120"/>
            <a:ext cx="7924680" cy="1269578"/>
          </a:xfr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latin typeface="Arial" pitchFamily="34"/>
              </a:rPr>
              <a:t>public class ServiceImpl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latin typeface="Arial" pitchFamily="34"/>
              </a:rPr>
              <a:t>    public void setStringProperty(String s) { ... }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latin typeface="Arial" pitchFamily="34"/>
              </a:rPr>
              <a:t>    // ...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>
                <a:latin typeface="Arial" pitchFamily="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7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Automatic Value Type Conversion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440" y="1333080"/>
            <a:ext cx="7924680" cy="1205458"/>
          </a:xfr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dirty="0" err="1" smtClean="0">
                <a:solidFill>
                  <a:srgbClr val="0000C0"/>
                </a:solidFill>
                <a:latin typeface="Arial" pitchFamily="34"/>
              </a:rPr>
              <a:t>org.spring.poc.core.CreateServiceImp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l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    &lt;property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</a:rPr>
              <a:t>integerProperty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>
                <a:latin typeface="Arial" pitchFamily="34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</a:rPr>
              <a:t>value</a:t>
            </a:r>
            <a:r>
              <a:rPr lang="en-US" sz="2000" dirty="0">
                <a:latin typeface="Arial" pitchFamily="34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</a:rPr>
              <a:t>“29”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/&gt;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</p:txBody>
      </p:sp>
      <p:sp>
        <p:nvSpPr>
          <p:cNvPr id="4" name="Freeform 3"/>
          <p:cNvSpPr/>
          <p:nvPr/>
        </p:nvSpPr>
        <p:spPr>
          <a:xfrm>
            <a:off x="2209799" y="4205881"/>
            <a:ext cx="7924680" cy="990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Integer value = new Integer(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“29”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myService.setIntegerProperty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(value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</p:txBody>
      </p:sp>
      <p:sp>
        <p:nvSpPr>
          <p:cNvPr id="5" name="Freeform 4"/>
          <p:cNvSpPr/>
          <p:nvPr/>
        </p:nvSpPr>
        <p:spPr>
          <a:xfrm>
            <a:off x="2133480" y="3784680"/>
            <a:ext cx="543420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2219879" y="2498760"/>
            <a:ext cx="7924680" cy="1269578"/>
          </a:xfr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latin typeface="Arial" pitchFamily="34"/>
              </a:rPr>
              <a:t>public class </a:t>
            </a:r>
            <a:r>
              <a:rPr lang="en-US" sz="2000" dirty="0" err="1">
                <a:latin typeface="Arial" pitchFamily="34"/>
              </a:rPr>
              <a:t>ServiceImpl</a:t>
            </a:r>
            <a:r>
              <a:rPr lang="en-US" sz="2000" dirty="0">
                <a:latin typeface="Arial" pitchFamily="34"/>
              </a:rPr>
              <a:t> {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latin typeface="Arial" pitchFamily="34"/>
              </a:rPr>
              <a:t>    public void </a:t>
            </a:r>
            <a:r>
              <a:rPr lang="en-US" sz="2000" dirty="0" err="1">
                <a:latin typeface="Arial" pitchFamily="34"/>
              </a:rPr>
              <a:t>setIntegerProperty</a:t>
            </a:r>
            <a:r>
              <a:rPr lang="en-US" sz="2000" dirty="0">
                <a:latin typeface="Arial" pitchFamily="34"/>
              </a:rPr>
              <a:t>(Integer </a:t>
            </a:r>
            <a:r>
              <a:rPr lang="en-US" sz="2000" dirty="0" err="1">
                <a:latin typeface="Arial" pitchFamily="34"/>
              </a:rPr>
              <a:t>i</a:t>
            </a:r>
            <a:r>
              <a:rPr lang="en-US" sz="2000" dirty="0">
                <a:latin typeface="Arial" pitchFamily="34"/>
              </a:rPr>
              <a:t>) { ... }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latin typeface="Arial" pitchFamily="34"/>
              </a:rPr>
              <a:t>    // ...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latin typeface="Arial" pitchFamily="34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3362699" y="5768099"/>
            <a:ext cx="56390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-&gt; instance of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CreateServiceImpl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607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Spring works</a:t>
            </a:r>
            <a:endParaRPr lang="en-IN" dirty="0"/>
          </a:p>
        </p:txBody>
      </p:sp>
      <p:pic>
        <p:nvPicPr>
          <p:cNvPr id="1032" name="Picture 8" descr="container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22" y="2255221"/>
            <a:ext cx="47434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Injecting lists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22400" y="1368000"/>
            <a:ext cx="7924680" cy="2116990"/>
          </a:xfr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1600" dirty="0">
                <a:latin typeface="Arial" pitchFamily="34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1600" dirty="0" smtClean="0">
                <a:latin typeface="Arial" pitchFamily="34"/>
              </a:rPr>
              <a:t>=</a:t>
            </a:r>
            <a:r>
              <a:rPr lang="en-US" sz="16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16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US" sz="16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1600" dirty="0">
                <a:latin typeface="Arial" pitchFamily="34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1600" dirty="0">
                <a:latin typeface="Arial" pitchFamily="34"/>
              </a:rPr>
              <a:t>=</a:t>
            </a:r>
            <a:r>
              <a:rPr lang="en-US" sz="16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1600" dirty="0" err="1">
                <a:solidFill>
                  <a:srgbClr val="0000C0"/>
                </a:solidFill>
                <a:latin typeface="Arial" pitchFamily="34"/>
              </a:rPr>
              <a:t>example.ServiceImpl</a:t>
            </a:r>
            <a:r>
              <a:rPr lang="en-US" sz="16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latin typeface="Arial" pitchFamily="34"/>
              </a:rPr>
              <a:t>    </a:t>
            </a: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&lt;property</a:t>
            </a:r>
            <a:r>
              <a:rPr lang="en-US" sz="1600" dirty="0">
                <a:latin typeface="Arial" pitchFamily="34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Arial" pitchFamily="34"/>
              </a:rPr>
              <a:t>name</a:t>
            </a:r>
            <a:r>
              <a:rPr lang="en-US" sz="1600" dirty="0">
                <a:latin typeface="Arial" pitchFamily="34"/>
              </a:rPr>
              <a:t>=</a:t>
            </a:r>
            <a:r>
              <a:rPr lang="en-US" sz="1600" dirty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US" sz="1600" dirty="0" err="1">
                <a:solidFill>
                  <a:srgbClr val="0000C0"/>
                </a:solidFill>
                <a:latin typeface="Arial" pitchFamily="34"/>
              </a:rPr>
              <a:t>listProperty</a:t>
            </a:r>
            <a:r>
              <a:rPr lang="en-US" sz="1600" dirty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        &lt;list&gt;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                </a:t>
            </a:r>
            <a:r>
              <a:rPr lang="en-US" sz="1600" dirty="0">
                <a:solidFill>
                  <a:srgbClr val="008080"/>
                </a:solidFill>
                <a:latin typeface="Arial" pitchFamily="34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ref </a:t>
            </a:r>
            <a:r>
              <a:rPr lang="en-US" sz="1600" dirty="0">
                <a:solidFill>
                  <a:srgbClr val="7F007F"/>
                </a:solidFill>
                <a:latin typeface="Arial" pitchFamily="34"/>
              </a:rPr>
              <a:t>bean</a:t>
            </a:r>
            <a:r>
              <a:rPr lang="en-US" sz="1600" dirty="0" smtClean="0">
                <a:latin typeface="Arial" pitchFamily="34"/>
              </a:rPr>
              <a:t>=</a:t>
            </a:r>
            <a:r>
              <a:rPr lang="en-US" sz="1600" dirty="0" smtClean="0">
                <a:solidFill>
                  <a:srgbClr val="2A00FF"/>
                </a:solidFill>
                <a:latin typeface="Arial" pitchFamily="34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Arial" pitchFamily="34"/>
              </a:rPr>
              <a:t>abc</a:t>
            </a:r>
            <a:r>
              <a:rPr lang="en-US" sz="1600" dirty="0" smtClean="0">
                <a:solidFill>
                  <a:srgbClr val="2A00FF"/>
                </a:solidFill>
                <a:latin typeface="Arial" pitchFamily="34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Arial" pitchFamily="34"/>
              </a:rPr>
              <a:t>/&gt;</a:t>
            </a:r>
            <a:endParaRPr lang="en-US" sz="1600" dirty="0">
              <a:solidFill>
                <a:srgbClr val="008080"/>
              </a:solidFill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solidFill>
                  <a:srgbClr val="008080"/>
                </a:solidFill>
                <a:latin typeface="Arial" pitchFamily="34"/>
              </a:rPr>
              <a:t>                &lt;</a:t>
            </a:r>
            <a:r>
              <a:rPr lang="en-US" sz="1600" dirty="0" smtClean="0">
                <a:solidFill>
                  <a:srgbClr val="3F7F7F"/>
                </a:solidFill>
                <a:latin typeface="Arial" pitchFamily="34"/>
              </a:rPr>
              <a:t>value</a:t>
            </a:r>
            <a:r>
              <a:rPr lang="en-US" sz="1600" dirty="0" smtClean="0">
                <a:solidFill>
                  <a:srgbClr val="008080"/>
                </a:solidFill>
                <a:latin typeface="Arial" pitchFamily="34"/>
              </a:rPr>
              <a:t>&gt;</a:t>
            </a:r>
            <a:r>
              <a:rPr lang="en-US" sz="1600" dirty="0" smtClean="0">
                <a:latin typeface="Arial" pitchFamily="34"/>
              </a:rPr>
              <a:t>123</a:t>
            </a:r>
            <a:r>
              <a:rPr lang="en-US" sz="1600" dirty="0" smtClean="0">
                <a:solidFill>
                  <a:srgbClr val="008080"/>
                </a:solidFill>
                <a:latin typeface="Arial" pitchFamily="34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value</a:t>
            </a:r>
            <a:r>
              <a:rPr lang="en-US" sz="1600" dirty="0">
                <a:solidFill>
                  <a:srgbClr val="008080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 smtClean="0">
                <a:solidFill>
                  <a:srgbClr val="008080"/>
                </a:solidFill>
                <a:latin typeface="Arial" pitchFamily="34"/>
              </a:rPr>
              <a:t>	&lt;/</a:t>
            </a: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list</a:t>
            </a:r>
            <a:r>
              <a:rPr lang="en-US" sz="1600" dirty="0">
                <a:solidFill>
                  <a:srgbClr val="008080"/>
                </a:solidFill>
                <a:latin typeface="Arial" pitchFamily="34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solidFill>
                  <a:srgbClr val="008080"/>
                </a:solidFill>
                <a:latin typeface="Arial" pitchFamily="34"/>
              </a:rPr>
              <a:t>    &lt;/property&gt;</a:t>
            </a:r>
          </a:p>
          <a:p>
            <a:pPr marL="0" indent="0">
              <a:lnSpc>
                <a:spcPct val="80000"/>
              </a:lnSpc>
              <a:spcBef>
                <a:spcPts val="499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600" dirty="0">
                <a:solidFill>
                  <a:srgbClr val="3F7F7F"/>
                </a:solidFill>
                <a:latin typeface="Arial" pitchFamily="34"/>
              </a:rPr>
              <a:t>&lt;/bean&gt;</a:t>
            </a:r>
          </a:p>
        </p:txBody>
      </p:sp>
      <p:sp>
        <p:nvSpPr>
          <p:cNvPr id="4" name="Freeform 3"/>
          <p:cNvSpPr/>
          <p:nvPr/>
        </p:nvSpPr>
        <p:spPr>
          <a:xfrm>
            <a:off x="2209799" y="4188239"/>
            <a:ext cx="7924680" cy="101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ServiceImpl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ServiceImpl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8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create list with bean reference, </a:t>
            </a:r>
            <a:r>
              <a:rPr lang="en-US" sz="2000" dirty="0" smtClean="0">
                <a:solidFill>
                  <a:srgbClr val="008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123</a:t>
            </a:r>
            <a:endParaRPr lang="en-US" sz="2000" dirty="0">
              <a:solidFill>
                <a:srgbClr val="00808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service.setListProperty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46440" y="3809520"/>
            <a:ext cx="5434200" cy="46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Equivalent to:</a:t>
            </a:r>
          </a:p>
        </p:txBody>
      </p:sp>
      <p:sp>
        <p:nvSpPr>
          <p:cNvPr id="7" name="Freeform 6"/>
          <p:cNvSpPr/>
          <p:nvPr/>
        </p:nvSpPr>
        <p:spPr>
          <a:xfrm>
            <a:off x="3492119" y="5746680"/>
            <a:ext cx="56390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myService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 instance of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ServiceImpl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7708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Injecting collections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6"/>
            <a:ext cx="10515600" cy="1804213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Similar support available for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Properties (through props / prop elements)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Set (through a set element, similar to list)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Map (through map / key elements)</a:t>
            </a:r>
          </a:p>
        </p:txBody>
      </p:sp>
    </p:spTree>
    <p:extLst>
      <p:ext uri="{BB962C8B-B14F-4D97-AF65-F5344CB8AC3E}">
        <p14:creationId xmlns:p14="http://schemas.microsoft.com/office/powerpoint/2010/main" val="14603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Calling Factory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981081"/>
            <a:ext cx="8153280" cy="426913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/>
              <a:t>Some objects cannot be created by a constructor</a:t>
            </a:r>
          </a:p>
        </p:txBody>
      </p:sp>
      <p:sp>
        <p:nvSpPr>
          <p:cNvPr id="4" name="Freeform 3"/>
          <p:cNvSpPr/>
          <p:nvPr/>
        </p:nvSpPr>
        <p:spPr>
          <a:xfrm>
            <a:off x="2651160" y="2481121"/>
            <a:ext cx="664524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362080" y="2620800"/>
            <a:ext cx="7696440" cy="24541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public class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LegacySingleton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private static 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LegacySingleton inst = new LegacySingleton();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private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LegacySingleton() { ...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public static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LegacySingleton getInstance()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return inst;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336159" y="5082841"/>
            <a:ext cx="7696440" cy="684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“service”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“example.LegacySingleton”</a:t>
            </a:r>
          </a:p>
          <a:p>
            <a:pPr algn="just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</a:t>
            </a:r>
            <a:r>
              <a:rPr lang="en-US" sz="2000" b="1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factory-method</a:t>
            </a:r>
            <a:r>
              <a:rPr lang="en-US" sz="2000" b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="</a:t>
            </a:r>
            <a:r>
              <a:rPr lang="en-US" sz="2000" b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getInstance</a:t>
            </a:r>
            <a:r>
              <a:rPr lang="en-US" sz="2000" b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"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2617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Calling Factory Beans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88596" y="1800688"/>
            <a:ext cx="10515600" cy="759311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Sometimes you want Spring to always delegate to Java code to create another bean</a:t>
            </a:r>
          </a:p>
        </p:txBody>
      </p:sp>
      <p:sp>
        <p:nvSpPr>
          <p:cNvPr id="4" name="Freeform 3"/>
          <p:cNvSpPr/>
          <p:nvPr/>
        </p:nvSpPr>
        <p:spPr>
          <a:xfrm>
            <a:off x="2514719" y="2819521"/>
            <a:ext cx="7816680" cy="15692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public class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ComplexServiceFactory </a:t>
            </a:r>
            <a:r>
              <a:rPr lang="en-US" sz="2000" b="1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implements</a:t>
            </a:r>
            <a:r>
              <a:rPr lang="en-US" sz="2000" b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FactoryBean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Object getObject()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Exception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666666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// create complex service impl in Java code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}</a:t>
            </a:r>
          </a:p>
        </p:txBody>
      </p:sp>
      <p:sp>
        <p:nvSpPr>
          <p:cNvPr id="5" name="Freeform 4"/>
          <p:cNvSpPr/>
          <p:nvPr/>
        </p:nvSpPr>
        <p:spPr>
          <a:xfrm>
            <a:off x="2514720" y="4648320"/>
            <a:ext cx="7842599" cy="9793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“service”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example.ComplexServiceFactory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&lt;property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2000" dirty="0" err="1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neededToCreateService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“…” </a:t>
            </a: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2065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The FactoryBean Contract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5625"/>
            <a:ext cx="10515600" cy="1156856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/>
              <a:t>Spring auto detects any bean that implements </a:t>
            </a:r>
            <a:r>
              <a:rPr lang="en-US" sz="2400">
                <a:latin typeface="Arial" pitchFamily="34"/>
              </a:rPr>
              <a:t>FactoryBean</a:t>
            </a:r>
            <a:r>
              <a:rPr lang="en-US" sz="2400"/>
              <a:t> and returns the object created by getObject() to clients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The factory itself is concealed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71320" y="3291839"/>
            <a:ext cx="2362320" cy="838080"/>
            <a:chOff x="5647320" y="3291839"/>
            <a:chExt cx="2362320" cy="838080"/>
          </a:xfrm>
        </p:grpSpPr>
        <p:sp>
          <p:nvSpPr>
            <p:cNvPr id="5" name="Freeform 4"/>
            <p:cNvSpPr/>
            <p:nvPr/>
          </p:nvSpPr>
          <p:spPr>
            <a:xfrm>
              <a:off x="5647320" y="3291839"/>
              <a:ext cx="2362320" cy="838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647320" y="3520440"/>
              <a:ext cx="236232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ApplicationContext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71320" y="5425560"/>
            <a:ext cx="2362320" cy="838080"/>
            <a:chOff x="5647320" y="5425560"/>
            <a:chExt cx="2362320" cy="838080"/>
          </a:xfrm>
        </p:grpSpPr>
        <p:sp>
          <p:nvSpPr>
            <p:cNvPr id="8" name="Freeform 7"/>
            <p:cNvSpPr/>
            <p:nvPr/>
          </p:nvSpPr>
          <p:spPr>
            <a:xfrm>
              <a:off x="5647320" y="5425560"/>
              <a:ext cx="2362320" cy="838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47320" y="5654160"/>
              <a:ext cx="236232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FactoryBean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85320" y="3444120"/>
            <a:ext cx="2286000" cy="330476"/>
            <a:chOff x="3361320" y="3444120"/>
            <a:chExt cx="2286000" cy="330476"/>
          </a:xfrm>
        </p:grpSpPr>
        <p:sp>
          <p:nvSpPr>
            <p:cNvPr id="11" name="Straight Connector 10"/>
            <p:cNvSpPr/>
            <p:nvPr/>
          </p:nvSpPr>
          <p:spPr>
            <a:xfrm>
              <a:off x="3361320" y="3748680"/>
              <a:ext cx="228600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61320" y="3444120"/>
              <a:ext cx="2286000" cy="33047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getBean(beanName)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47641" y="4129920"/>
            <a:ext cx="1371599" cy="1295640"/>
            <a:chOff x="5723640" y="4129920"/>
            <a:chExt cx="1371599" cy="1295640"/>
          </a:xfrm>
        </p:grpSpPr>
        <p:sp>
          <p:nvSpPr>
            <p:cNvPr id="14" name="Straight Connector 13"/>
            <p:cNvSpPr/>
            <p:nvPr/>
          </p:nvSpPr>
          <p:spPr>
            <a:xfrm>
              <a:off x="6409440" y="4129920"/>
              <a:ext cx="1800" cy="12956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23640" y="4561560"/>
              <a:ext cx="1371599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getObject()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66600" y="4129560"/>
            <a:ext cx="1371599" cy="1295640"/>
            <a:chOff x="6942599" y="4129560"/>
            <a:chExt cx="1371599" cy="1295640"/>
          </a:xfrm>
        </p:grpSpPr>
        <p:sp>
          <p:nvSpPr>
            <p:cNvPr id="17" name="Straight Connector 16"/>
            <p:cNvSpPr/>
            <p:nvPr/>
          </p:nvSpPr>
          <p:spPr>
            <a:xfrm flipV="1">
              <a:off x="7247520" y="4129560"/>
              <a:ext cx="0" cy="12956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942599" y="4561560"/>
              <a:ext cx="1371599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9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-80114"/>
            <a:ext cx="6291360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A Good Factory Bean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440" y="1981081"/>
            <a:ext cx="7924680" cy="426913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/>
              <a:t>Encapsulating the creation of a test </a:t>
            </a:r>
            <a:r>
              <a:rPr lang="en-US" sz="2400">
                <a:latin typeface="Arial" pitchFamily="34"/>
              </a:rPr>
              <a:t>DataSource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53000" y="2590919"/>
            <a:ext cx="2362320" cy="838080"/>
            <a:chOff x="3429000" y="2590919"/>
            <a:chExt cx="2362320" cy="838080"/>
          </a:xfrm>
        </p:grpSpPr>
        <p:sp>
          <p:nvSpPr>
            <p:cNvPr id="5" name="Freeform 4"/>
            <p:cNvSpPr/>
            <p:nvPr/>
          </p:nvSpPr>
          <p:spPr>
            <a:xfrm>
              <a:off x="3429000" y="2590919"/>
              <a:ext cx="2362320" cy="838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429000" y="2819520"/>
              <a:ext cx="236232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ApplicationContext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720" y="4800600"/>
            <a:ext cx="2666880" cy="838080"/>
            <a:chOff x="3276720" y="4800600"/>
            <a:chExt cx="2666880" cy="838080"/>
          </a:xfrm>
        </p:grpSpPr>
        <p:sp>
          <p:nvSpPr>
            <p:cNvPr id="8" name="Freeform 7"/>
            <p:cNvSpPr/>
            <p:nvPr/>
          </p:nvSpPr>
          <p:spPr>
            <a:xfrm>
              <a:off x="3276720" y="4800600"/>
              <a:ext cx="2666880" cy="838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276720" y="5029200"/>
              <a:ext cx="266688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FFFF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TestDataSourceFactory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120" y="2743199"/>
            <a:ext cx="2666880" cy="330476"/>
            <a:chOff x="762120" y="2743199"/>
            <a:chExt cx="2666880" cy="330476"/>
          </a:xfrm>
        </p:grpSpPr>
        <p:sp>
          <p:nvSpPr>
            <p:cNvPr id="11" name="Straight Connector 10"/>
            <p:cNvSpPr/>
            <p:nvPr/>
          </p:nvSpPr>
          <p:spPr>
            <a:xfrm>
              <a:off x="762120" y="3047760"/>
              <a:ext cx="266688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62120" y="2743199"/>
              <a:ext cx="2666880" cy="33047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(1) getBean(“dataSource”)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6681" y="3429000"/>
            <a:ext cx="1676519" cy="1371600"/>
            <a:chOff x="3352680" y="3429000"/>
            <a:chExt cx="1676519" cy="1371600"/>
          </a:xfrm>
        </p:grpSpPr>
        <p:sp>
          <p:nvSpPr>
            <p:cNvPr id="14" name="Straight Connector 13"/>
            <p:cNvSpPr/>
            <p:nvPr/>
          </p:nvSpPr>
          <p:spPr>
            <a:xfrm>
              <a:off x="4114800" y="3429000"/>
              <a:ext cx="1439" cy="13716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352680" y="3886200"/>
              <a:ext cx="1676519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(2) getObject()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1" y="3429000"/>
            <a:ext cx="1752479" cy="1371600"/>
            <a:chOff x="5029200" y="3429000"/>
            <a:chExt cx="1752479" cy="1371600"/>
          </a:xfrm>
        </p:grpSpPr>
        <p:sp>
          <p:nvSpPr>
            <p:cNvPr id="17" name="Straight Connector 16"/>
            <p:cNvSpPr/>
            <p:nvPr/>
          </p:nvSpPr>
          <p:spPr>
            <a:xfrm flipH="1" flipV="1">
              <a:off x="5029200" y="3429000"/>
              <a:ext cx="1440" cy="13716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29200" y="3886200"/>
              <a:ext cx="1752479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(5) dataSource</a:t>
              </a:r>
            </a:p>
          </p:txBody>
        </p:sp>
      </p:grpSp>
      <p:sp>
        <p:nvSpPr>
          <p:cNvPr id="19" name="Freeform 18"/>
          <p:cNvSpPr/>
          <p:nvPr/>
        </p:nvSpPr>
        <p:spPr>
          <a:xfrm>
            <a:off x="5333880" y="5562721"/>
            <a:ext cx="3733920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(3) createInMemoryDatabase();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(4) populateWithTestData();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05681" y="4267080"/>
            <a:ext cx="2249539" cy="1371600"/>
            <a:chOff x="6781680" y="4267080"/>
            <a:chExt cx="2249539" cy="1371600"/>
          </a:xfrm>
        </p:grpSpPr>
        <p:sp>
          <p:nvSpPr>
            <p:cNvPr id="21" name="Straight Connector 20"/>
            <p:cNvSpPr/>
            <p:nvPr/>
          </p:nvSpPr>
          <p:spPr>
            <a:xfrm flipH="1">
              <a:off x="6781680" y="5410079"/>
              <a:ext cx="533520" cy="22860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58320" y="4267080"/>
              <a:ext cx="1772899" cy="115634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Runs before</a:t>
              </a:r>
            </a:p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the data source</a:t>
              </a:r>
            </a:p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is usable by</a:t>
              </a:r>
            </a:p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the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11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5384"/>
            <a:ext cx="6291360" cy="482313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sz="2800"/>
              <a:t>FactoryBeans in Spring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6481" y="2071285"/>
            <a:ext cx="10515600" cy="1265091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 err="1" smtClean="0"/>
              <a:t>JndiObjectFactoryBean</a:t>
            </a:r>
            <a:r>
              <a:rPr lang="en-US" sz="2200" dirty="0" smtClean="0"/>
              <a:t> - </a:t>
            </a:r>
            <a:r>
              <a:rPr lang="en-US" sz="1800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One </a:t>
            </a: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option for looking up JNDI objects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 err="1"/>
              <a:t>FactoryBeans</a:t>
            </a:r>
            <a:r>
              <a:rPr lang="en-US" sz="2200" dirty="0"/>
              <a:t> for creating </a:t>
            </a:r>
            <a:r>
              <a:rPr lang="en-US" sz="2200" dirty="0" err="1"/>
              <a:t>remoting</a:t>
            </a:r>
            <a:r>
              <a:rPr lang="en-US" sz="2200" dirty="0"/>
              <a:t> proxies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200" dirty="0" err="1"/>
              <a:t>FactoryBeans</a:t>
            </a:r>
            <a:r>
              <a:rPr lang="en-US" sz="2200" dirty="0"/>
              <a:t> for configuring data access technologies like Hibernate, JPA or </a:t>
            </a:r>
            <a:r>
              <a:rPr lang="en-US" sz="2200" dirty="0" err="1"/>
              <a:t>iBatis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14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930331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Creating a Spring Application Context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6230" y="1825625"/>
            <a:ext cx="10515600" cy="3439532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Spring application contexts can be bootstrapped in any environment, including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JUnit</a:t>
            </a: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system test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Web application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Enterprise Java Bean (EJB)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Standalone application</a:t>
            </a:r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Loadable with bean definitions from files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 the class path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On the local file system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At an environment-relative resource path</a:t>
            </a:r>
          </a:p>
        </p:txBody>
      </p:sp>
    </p:spTree>
    <p:extLst>
      <p:ext uri="{BB962C8B-B14F-4D97-AF65-F5344CB8AC3E}">
        <p14:creationId xmlns:p14="http://schemas.microsoft.com/office/powerpoint/2010/main" val="357914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281" y="330164"/>
            <a:ext cx="8982620" cy="482313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sz="2800" dirty="0"/>
              <a:t>Example: Using an Application Context Inside a </a:t>
            </a:r>
            <a:r>
              <a:rPr lang="en-US" sz="2800" dirty="0" err="1"/>
              <a:t>JUnit</a:t>
            </a:r>
            <a:r>
              <a:rPr lang="en-US" sz="2800" dirty="0"/>
              <a:t> </a:t>
            </a:r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3" name="Freeform 2"/>
          <p:cNvSpPr/>
          <p:nvPr/>
        </p:nvSpPr>
        <p:spPr>
          <a:xfrm>
            <a:off x="2057520" y="1295280"/>
            <a:ext cx="8153280" cy="537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org.junit.Assert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.*;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7F0055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CreateServiceTest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@Before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void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 {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Create the application from the configuration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context =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ClassPathXmlApplicationContext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“application-config.xml”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Look up the application service interface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service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=  (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TransferService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context.getBean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@Test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public void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getOrder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=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</a:t>
            </a:r>
            <a:r>
              <a:rPr lang="en-IN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.</a:t>
            </a:r>
            <a:r>
              <a:rPr lang="en-IN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getOrder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(1);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i="1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assertEquals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order.getName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(), 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“Peter”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…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71240" y="4901040"/>
            <a:ext cx="2733666" cy="362490"/>
            <a:chOff x="4647240" y="4901040"/>
            <a:chExt cx="2733666" cy="362490"/>
          </a:xfrm>
        </p:grpSpPr>
        <p:sp>
          <p:nvSpPr>
            <p:cNvPr id="5" name="Straight Connector 4"/>
            <p:cNvSpPr/>
            <p:nvPr/>
          </p:nvSpPr>
          <p:spPr>
            <a:xfrm flipH="1" flipV="1">
              <a:off x="4647240" y="4901040"/>
              <a:ext cx="828360" cy="1533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480280" y="4903559"/>
              <a:ext cx="1900626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Tests the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9160" y="2485081"/>
            <a:ext cx="4135679" cy="359971"/>
            <a:chOff x="3935159" y="2485080"/>
            <a:chExt cx="4135679" cy="359971"/>
          </a:xfrm>
        </p:grpSpPr>
        <p:sp>
          <p:nvSpPr>
            <p:cNvPr id="8" name="Freeform 7"/>
            <p:cNvSpPr/>
            <p:nvPr/>
          </p:nvSpPr>
          <p:spPr>
            <a:xfrm>
              <a:off x="4733279" y="2485080"/>
              <a:ext cx="3337559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Bootstraps the system to test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 flipH="1">
              <a:off x="3935159" y="2642400"/>
              <a:ext cx="793441" cy="11231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78173" y="224584"/>
            <a:ext cx="9976514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 smtClean="0"/>
              <a:t>Resource </a:t>
            </a:r>
            <a:r>
              <a:rPr lang="en-US" dirty="0"/>
              <a:t>Loading Mechanism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560" y="1388880"/>
            <a:ext cx="7867800" cy="759311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/>
              <a:t>ApplicationContext implementations have </a:t>
            </a:r>
            <a:r>
              <a:rPr lang="en-US" sz="2400" i="1"/>
              <a:t>default resource loading rules</a:t>
            </a:r>
          </a:p>
        </p:txBody>
      </p:sp>
      <p:sp>
        <p:nvSpPr>
          <p:cNvPr id="4" name="Freeform 3"/>
          <p:cNvSpPr/>
          <p:nvPr/>
        </p:nvSpPr>
        <p:spPr>
          <a:xfrm>
            <a:off x="1938360" y="2382841"/>
            <a:ext cx="8153280" cy="918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ClassPathXmlApplicationContext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“org/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poc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/spring/application-config.xml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38360" y="3570841"/>
            <a:ext cx="8153280" cy="91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FileSystemXmlApplicationContext(</a:t>
            </a:r>
            <a:r>
              <a:rPr lang="en-US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“C:\\etc\\application-config.xml”</a:t>
            </a:r>
            <a:r>
              <a:rPr lang="en-US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07600" y="2796481"/>
            <a:ext cx="5130720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CLASSPATH/org/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poc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/spring/application-config.xml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64840" y="3984481"/>
            <a:ext cx="306792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C:\etc\application-config.xml</a:t>
            </a:r>
          </a:p>
        </p:txBody>
      </p:sp>
      <p:sp>
        <p:nvSpPr>
          <p:cNvPr id="8" name="Freeform 7"/>
          <p:cNvSpPr/>
          <p:nvPr/>
        </p:nvSpPr>
        <p:spPr>
          <a:xfrm>
            <a:off x="1938360" y="4759201"/>
            <a:ext cx="8153280" cy="918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XmlWebApplicationContext(</a:t>
            </a:r>
            <a:r>
              <a:rPr lang="en-US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“WEB-INF/application-config.xml”</a:t>
            </a:r>
            <a:r>
              <a:rPr lang="en-US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299440" y="5208840"/>
            <a:ext cx="7425360" cy="306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TOMCAT_ROOT/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webapp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/WEB-INF/application-config.xml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369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Business objects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25" y="2154427"/>
            <a:ext cx="4762500" cy="1748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87" y="4366999"/>
            <a:ext cx="3990975" cy="2061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75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8544722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 smtClean="0"/>
              <a:t>Resource </a:t>
            </a:r>
            <a:r>
              <a:rPr lang="en-US" dirty="0"/>
              <a:t>Loading Mechanism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560" y="1388880"/>
            <a:ext cx="7867800" cy="4549067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However, default rules can be overridden with </a:t>
            </a:r>
            <a:r>
              <a:rPr lang="en-US" sz="2400" i="1" dirty="0"/>
              <a:t>resource loading prefixes</a:t>
            </a:r>
            <a:br>
              <a:rPr lang="en-US" sz="2400" i="1" dirty="0"/>
            </a:b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/>
            </a:r>
            <a:br>
              <a:rPr lang="en-US" sz="2400" i="1" dirty="0"/>
            </a:br>
            <a:endParaRPr lang="en-US" sz="2400" i="1" dirty="0"/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These prefixes can be used </a:t>
            </a:r>
            <a:r>
              <a:rPr lang="en-US" sz="2400" i="1" dirty="0"/>
              <a:t>anywhere</a:t>
            </a:r>
            <a:r>
              <a:rPr lang="en-US" sz="2400" dirty="0"/>
              <a:t> Spring needs to deal with resources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Not just in constructor </a:t>
            </a:r>
            <a:r>
              <a:rPr lang="en-US" sz="2000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args</a:t>
            </a:r>
            <a:r>
              <a:rPr lang="en-US" sz="200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/application </a:t>
            </a: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context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Various prefixes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classpath</a:t>
            </a: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: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file:</a:t>
            </a:r>
          </a:p>
          <a:p>
            <a:pPr marL="0" lvl="1" indent="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http:</a:t>
            </a:r>
          </a:p>
        </p:txBody>
      </p:sp>
      <p:sp>
        <p:nvSpPr>
          <p:cNvPr id="4" name="Freeform 3"/>
          <p:cNvSpPr/>
          <p:nvPr/>
        </p:nvSpPr>
        <p:spPr>
          <a:xfrm>
            <a:off x="1953300" y="2202092"/>
            <a:ext cx="8266319" cy="918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XmlWebApplicationContext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b="1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classpath: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com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poc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/application-config.xml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507600" y="2760480"/>
            <a:ext cx="513072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CLASSPATH/com/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poc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/application-config.xml</a:t>
            </a: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1799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33015" y="-80114"/>
            <a:ext cx="9272499" cy="1313309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Creating a Spring Application Context from Multiple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2832" y="2194114"/>
            <a:ext cx="10515600" cy="1949894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A context can be configured from multiple files</a:t>
            </a:r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Allows partitioning of bean definitions into logical groups</a:t>
            </a:r>
          </a:p>
          <a:p>
            <a:pPr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400" dirty="0"/>
              <a:t>Generally a best practice to separate out “application” beans from “infrastructure” beans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Infrastructure often changes between </a:t>
            </a:r>
            <a:r>
              <a:rPr lang="en-US" sz="2000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environments</a:t>
            </a:r>
            <a:endParaRPr lang="en-US" sz="20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563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Mixed 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1676280" y="1523880"/>
            <a:ext cx="8839440" cy="449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app.impl.CreateServiceImpl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&lt;constructor-</a:t>
            </a:r>
            <a:r>
              <a:rPr lang="en-US" dirty="0" err="1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=“</a:t>
            </a:r>
            <a:r>
              <a:rPr lang="en-US" dirty="0" err="1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 smtClean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&lt;bean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app.impl.JdbcOrderDAO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&lt;constructor-</a:t>
            </a:r>
            <a:r>
              <a:rPr lang="en-US" dirty="0" err="1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“ds” 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&lt;bean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“ds”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com.oracle.jdbc.pool.OracleDataSource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“URL”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jdbc:oracle:thin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:@localhost:1521:BANK”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“user”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“admin”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&lt;/bean&gt;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31320" y="3409876"/>
            <a:ext cx="4084400" cy="505772"/>
            <a:chOff x="3876840" y="3696479"/>
            <a:chExt cx="4084400" cy="505772"/>
          </a:xfrm>
        </p:grpSpPr>
        <p:sp>
          <p:nvSpPr>
            <p:cNvPr id="5" name="Freeform 4"/>
            <p:cNvSpPr/>
            <p:nvPr/>
          </p:nvSpPr>
          <p:spPr>
            <a:xfrm>
              <a:off x="4263840" y="3842280"/>
              <a:ext cx="369740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FF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FF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Coupled to an Oracle environment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 flipH="1" flipV="1">
              <a:off x="3952440" y="3696479"/>
              <a:ext cx="304920" cy="304560"/>
            </a:xfrm>
            <a:prstGeom prst="line">
              <a:avLst/>
            </a:prstGeom>
            <a:noFill/>
            <a:ln w="12600">
              <a:solidFill>
                <a:srgbClr val="FF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 flipH="1">
              <a:off x="3876840" y="4001039"/>
              <a:ext cx="380880" cy="152640"/>
            </a:xfrm>
            <a:prstGeom prst="line">
              <a:avLst/>
            </a:prstGeom>
            <a:noFill/>
            <a:ln w="12600">
              <a:solidFill>
                <a:srgbClr val="FF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0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712280" y="4510800"/>
            <a:ext cx="8794800" cy="161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“ds”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app.testdb.TestDataSourceFactory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68520" y="224584"/>
            <a:ext cx="6291360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/>
              <a:t>Partitioning Configuration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1676280" y="1447920"/>
            <a:ext cx="8839440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app.impl.CreateServiceImpl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&lt;constructor-</a:t>
            </a:r>
            <a:r>
              <a:rPr lang="en-US" dirty="0" err="1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arg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ref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=“</a:t>
            </a:r>
            <a:r>
              <a:rPr lang="en-US" dirty="0" err="1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accountRepository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&lt;bean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orderDAO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app.impl.JdbcOrderDAO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  <a:endParaRPr lang="en-US" dirty="0"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&lt;constructor-</a:t>
            </a:r>
            <a:r>
              <a:rPr lang="en-US" dirty="0" err="1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arg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“ds”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3F7F7F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28361" y="5156281"/>
            <a:ext cx="5615643" cy="810307"/>
            <a:chOff x="2304360" y="5156280"/>
            <a:chExt cx="5615643" cy="810307"/>
          </a:xfrm>
        </p:grpSpPr>
        <p:sp>
          <p:nvSpPr>
            <p:cNvPr id="6" name="Freeform 5"/>
            <p:cNvSpPr/>
            <p:nvPr/>
          </p:nvSpPr>
          <p:spPr>
            <a:xfrm>
              <a:off x="3076200" y="5577120"/>
              <a:ext cx="4843803" cy="3894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Now substitutable for other environments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 flipH="1" flipV="1">
              <a:off x="2304360" y="5156280"/>
              <a:ext cx="762119" cy="60948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8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19" y="224584"/>
            <a:ext cx="8804029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Bootstrapping in Each Environment</a:t>
            </a:r>
          </a:p>
        </p:txBody>
      </p:sp>
      <p:sp>
        <p:nvSpPr>
          <p:cNvPr id="3" name="Freeform 2"/>
          <p:cNvSpPr/>
          <p:nvPr/>
        </p:nvSpPr>
        <p:spPr>
          <a:xfrm>
            <a:off x="2438400" y="1981080"/>
            <a:ext cx="6781680" cy="190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Create the application from the configuration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ApplicationContext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context =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ClassPathXmlApplicationContext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String[]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“application-config.xml”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“test-infrastructure-config.xml”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});</a:t>
            </a:r>
          </a:p>
        </p:txBody>
      </p:sp>
      <p:sp>
        <p:nvSpPr>
          <p:cNvPr id="4" name="Freeform 3"/>
          <p:cNvSpPr/>
          <p:nvPr/>
        </p:nvSpPr>
        <p:spPr>
          <a:xfrm>
            <a:off x="2438400" y="4343400"/>
            <a:ext cx="6781680" cy="190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Create the application from the configuration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ApplicationContext context =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new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ClassPathXmlApplicationContext(</a:t>
            </a:r>
            <a:r>
              <a:rPr lang="en-US" sz="2000"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String[] {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“application-config.xml”</a:t>
            </a: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“oracle-infrastructure-config.xml”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});</a:t>
            </a:r>
          </a:p>
        </p:txBody>
      </p:sp>
      <p:sp>
        <p:nvSpPr>
          <p:cNvPr id="5" name="Freeform 4"/>
          <p:cNvSpPr/>
          <p:nvPr/>
        </p:nvSpPr>
        <p:spPr>
          <a:xfrm>
            <a:off x="2192880" y="1530360"/>
            <a:ext cx="3403800" cy="40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buClr>
                <a:srgbClr val="000000"/>
              </a:buClr>
              <a:buSzPct val="100000"/>
              <a:buFont typeface="Times" pitchFamily="5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In the test environment</a:t>
            </a:r>
          </a:p>
        </p:txBody>
      </p:sp>
      <p:sp>
        <p:nvSpPr>
          <p:cNvPr id="6" name="Freeform 5"/>
          <p:cNvSpPr/>
          <p:nvPr/>
        </p:nvSpPr>
        <p:spPr>
          <a:xfrm>
            <a:off x="2132760" y="3936960"/>
            <a:ext cx="5177880" cy="40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buClr>
                <a:srgbClr val="000000"/>
              </a:buClr>
              <a:buSzPct val="100000"/>
              <a:buFont typeface="Times" pitchFamily="50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 In the production Oracle environment</a:t>
            </a:r>
          </a:p>
        </p:txBody>
      </p:sp>
    </p:spTree>
    <p:extLst>
      <p:ext uri="{BB962C8B-B14F-4D97-AF65-F5344CB8AC3E}">
        <p14:creationId xmlns:p14="http://schemas.microsoft.com/office/powerpoint/2010/main" val="20151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19" y="224584"/>
            <a:ext cx="8513437" cy="7039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/>
            <a:r>
              <a:rPr lang="en-US" dirty="0"/>
              <a:t>Benefits of Dependency Injection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981080"/>
            <a:ext cx="7848720" cy="3008645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Your object is handed what it needs to work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Frees your object from the burden of resolving its dependencies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Simplifies your code, improves code reusability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Promotes programming to interfaces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Conceals the implementation details of each dependency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Improves testability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Dependencies can be easily stubbed out for unit testing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Allows for centralized control over object lifecycle</a:t>
            </a:r>
          </a:p>
          <a:p>
            <a:pPr marL="342720" indent="-342720">
              <a:spcBef>
                <a:spcPts val="448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53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2040" y="2749405"/>
            <a:ext cx="10515600" cy="593112"/>
          </a:xfrm>
        </p:spPr>
        <p:txBody>
          <a:bodyPr vert="horz" wrap="square" lIns="90000" tIns="46800" rIns="90000" bIns="46800" rtlCol="0" anchor="ctr" anchorCtr="0">
            <a:spAutoFit/>
          </a:bodyPr>
          <a:lstStyle/>
          <a:p>
            <a:pPr lvl="0" algn="ctr"/>
            <a:r>
              <a:rPr lang="en-US" sz="3600" dirty="0"/>
              <a:t>LAB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829001" y="3045961"/>
            <a:ext cx="6400799" cy="836256"/>
          </a:xfrm>
        </p:spPr>
        <p:txBody>
          <a:bodyPr vert="horz" wrap="square" lIns="90000" tIns="46800" rIns="90000" bIns="46800" rtlCol="0" anchor="t" anchorCtr="0">
            <a:sp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1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Based Configuration metadata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1927274"/>
            <a:ext cx="8398413" cy="32777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99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and using the Application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5" y="2293035"/>
            <a:ext cx="8222420" cy="2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Instantiating a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ApplicationContext</a:t>
            </a:r>
            <a:r>
              <a:rPr lang="fr-FR" sz="2000" dirty="0"/>
              <a:t> </a:t>
            </a:r>
            <a:r>
              <a:rPr lang="fr-FR" sz="2000" dirty="0" err="1"/>
              <a:t>applicationContext</a:t>
            </a:r>
            <a:r>
              <a:rPr lang="fr-FR" sz="2000" dirty="0"/>
              <a:t> = </a:t>
            </a:r>
            <a:r>
              <a:rPr lang="fr-FR" sz="2000" b="1" dirty="0"/>
              <a:t>new </a:t>
            </a:r>
            <a:r>
              <a:rPr lang="fr-FR" sz="2000" b="1" dirty="0" err="1"/>
              <a:t>ClassPathXmlApplicationContext</a:t>
            </a:r>
            <a:r>
              <a:rPr lang="fr-FR" sz="2000" b="1" dirty="0"/>
              <a:t>("application-context.xml</a:t>
            </a:r>
            <a:r>
              <a:rPr lang="fr-FR" sz="2000" b="1" dirty="0" smtClean="0"/>
              <a:t>");</a:t>
            </a:r>
          </a:p>
          <a:p>
            <a:endParaRPr lang="fr-FR" sz="2000" b="1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0981"/>
              </p:ext>
            </p:extLst>
          </p:nvPr>
        </p:nvGraphicFramePr>
        <p:xfrm>
          <a:off x="2243016" y="2700997"/>
          <a:ext cx="8128000" cy="317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17929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Application Context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25219" y="3123028"/>
            <a:ext cx="2250831" cy="5908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CreateServiceImpl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825219" y="4059152"/>
            <a:ext cx="2250831" cy="5908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JDBCOrderDAO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25218" y="5095680"/>
            <a:ext cx="2250831" cy="5908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DataSource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50634" y="3713871"/>
            <a:ext cx="0" cy="3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633" y="4649995"/>
            <a:ext cx="0" cy="44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7095" y="3233783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createService</a:t>
            </a:r>
            <a:endParaRPr lang="en-IN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32517" y="4169907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orderDAO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840480" y="5079938"/>
            <a:ext cx="6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7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Bean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Spring manages lifecycle of the application</a:t>
            </a:r>
          </a:p>
          <a:p>
            <a:endParaRPr lang="en-IN" dirty="0" smtClean="0"/>
          </a:p>
          <a:p>
            <a:r>
              <a:rPr lang="en-IN" dirty="0" smtClean="0"/>
              <a:t>Beans are created in the right order based on the dependencies</a:t>
            </a:r>
          </a:p>
          <a:p>
            <a:endParaRPr lang="en-IN" dirty="0" smtClean="0"/>
          </a:p>
          <a:p>
            <a:r>
              <a:rPr lang="en-IN" dirty="0" smtClean="0"/>
              <a:t>Each bean is bound to a unique ID</a:t>
            </a:r>
          </a:p>
          <a:p>
            <a:endParaRPr lang="en-IN" dirty="0" smtClean="0"/>
          </a:p>
          <a:p>
            <a:r>
              <a:rPr lang="en-IN" dirty="0" smtClean="0"/>
              <a:t>Beans are well encapsulated </a:t>
            </a:r>
            <a:r>
              <a:rPr lang="en-IN" dirty="0" err="1" smtClean="0"/>
              <a:t>i.e</a:t>
            </a:r>
            <a:r>
              <a:rPr lang="en-IN" dirty="0" smtClean="0"/>
              <a:t> implementation details are hidden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7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Spring XML Bean Definition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&lt;?xml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version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“1.0”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encoding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“UTF-8”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?&gt;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&lt;beans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xmlns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“http://www.springframework.org/schema/beans”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xmlns:xsi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“http://www.w3.org/2001/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XMLSchema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-instance”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xsi:schemaLocation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“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	http://www.springframework.org/schema/beans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	http://www.springframework.org/schema/beans/spring-beans.xsd”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b="0" i="0" u="none" strike="noStrike" baseline="0" dirty="0" smtClean="0">
              <a:ln>
                <a:noFill/>
              </a:ln>
              <a:solidFill>
                <a:srgbClr val="666666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3F5FB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&lt;!-- Add your bean definitions here --&gt;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&lt;/beans&gt;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911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bean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726449" y="2840621"/>
            <a:ext cx="8753982" cy="338554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&lt;bean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id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i="1" dirty="0" err="1"/>
              <a:t>createService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latin typeface="Arial" pitchFamily="34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US" sz="2000" dirty="0" smtClean="0">
                <a:latin typeface="Arial" pitchFamily="34"/>
              </a:rPr>
              <a:t>=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“</a:t>
            </a:r>
            <a:r>
              <a:rPr lang="en-IN" sz="2000" i="1" dirty="0" err="1"/>
              <a:t>org.spring.poc.core.CreateServiceImpl</a:t>
            </a:r>
            <a:r>
              <a:rPr lang="en-US" sz="2000" dirty="0" smtClean="0">
                <a:solidFill>
                  <a:srgbClr val="0000C0"/>
                </a:solidFill>
                <a:latin typeface="Arial" pitchFamily="34"/>
              </a:rPr>
              <a:t>”</a:t>
            </a:r>
            <a:r>
              <a:rPr lang="en-US" sz="2000" dirty="0" smtClean="0">
                <a:solidFill>
                  <a:srgbClr val="3F7F7F"/>
                </a:solidFill>
                <a:latin typeface="Arial" pitchFamily="34"/>
              </a:rPr>
              <a:t>/&gt;</a:t>
            </a:r>
            <a:endParaRPr lang="en-US" sz="2000" dirty="0">
              <a:solidFill>
                <a:srgbClr val="3F7F7F"/>
              </a:solidFill>
              <a:latin typeface="Arial" pitchFamily="34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726808" y="3951580"/>
            <a:ext cx="79246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lvl="0" indent="-342720">
              <a:lnSpc>
                <a:spcPct val="80000"/>
              </a:lnSpc>
              <a:spcBef>
                <a:spcPts val="59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IN" sz="2400" i="1" dirty="0" err="1" smtClean="0"/>
              <a:t>CreateServiceImpl</a:t>
            </a:r>
            <a:r>
              <a:rPr lang="en-IN" sz="2400" i="1" dirty="0" smtClean="0"/>
              <a:t> create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service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=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IN" sz="2400" i="1" dirty="0" err="1" smtClean="0"/>
              <a:t>CreateServiceImpl</a:t>
            </a:r>
            <a:r>
              <a:rPr lang="en-IN" sz="2400" i="1" dirty="0" smtClean="0"/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650489" y="3494381"/>
            <a:ext cx="5434200" cy="46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 PL ShanHeiSun Uni" pitchFamily="2"/>
                <a:cs typeface="Tahoma" pitchFamily="2"/>
              </a:rPr>
              <a:t>Results in (via Reflection):</a:t>
            </a:r>
          </a:p>
        </p:txBody>
      </p:sp>
      <p:sp>
        <p:nvSpPr>
          <p:cNvPr id="7" name="Freeform 6"/>
          <p:cNvSpPr/>
          <p:nvPr/>
        </p:nvSpPr>
        <p:spPr>
          <a:xfrm>
            <a:off x="1726808" y="4660780"/>
            <a:ext cx="7924680" cy="990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600">
            <a:solidFill>
              <a:srgbClr val="009999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ApplicationContext</a:t>
            </a: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20969" y="2162020"/>
            <a:ext cx="3626640" cy="678601"/>
            <a:chOff x="5079960" y="1683719"/>
            <a:chExt cx="3626640" cy="678601"/>
          </a:xfrm>
        </p:grpSpPr>
        <p:sp>
          <p:nvSpPr>
            <p:cNvPr id="9" name="Freeform 8"/>
            <p:cNvSpPr/>
            <p:nvPr/>
          </p:nvSpPr>
          <p:spPr>
            <a:xfrm>
              <a:off x="5079960" y="1683719"/>
              <a:ext cx="3626640" cy="37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A class with no dependencies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 flipH="1">
              <a:off x="5410079" y="2057400"/>
              <a:ext cx="76320" cy="3049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2636640" y="5105225"/>
            <a:ext cx="5638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F19B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lvl="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IN" sz="2000" i="1" dirty="0" err="1" smtClean="0"/>
              <a:t>createService</a:t>
            </a:r>
            <a:r>
              <a:rPr lang="en-IN" sz="2000" i="1" dirty="0" smtClean="0"/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-&gt;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instance of </a:t>
            </a:r>
            <a:r>
              <a:rPr lang="en-IN" sz="2000" i="1" dirty="0" err="1" smtClean="0"/>
              <a:t>CreateServiceImpl</a:t>
            </a:r>
            <a:r>
              <a:rPr lang="en-IN" sz="2000" i="1" dirty="0" smtClean="0"/>
              <a:t> 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755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1999</Words>
  <Application>Microsoft Office PowerPoint</Application>
  <PresentationFormat>Widescreen</PresentationFormat>
  <Paragraphs>350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 PL ShanHeiSun Uni</vt:lpstr>
      <vt:lpstr>Arial</vt:lpstr>
      <vt:lpstr>Calibri</vt:lpstr>
      <vt:lpstr>Calibri Light</vt:lpstr>
      <vt:lpstr>Consolas</vt:lpstr>
      <vt:lpstr>Helvetica</vt:lpstr>
      <vt:lpstr>Tahoma</vt:lpstr>
      <vt:lpstr>Times</vt:lpstr>
      <vt:lpstr>Verdana</vt:lpstr>
      <vt:lpstr>Office Theme</vt:lpstr>
      <vt:lpstr>Spring - Quickstart</vt:lpstr>
      <vt:lpstr>How Spring works</vt:lpstr>
      <vt:lpstr>The Business objects</vt:lpstr>
      <vt:lpstr>XML Based Configuration metadata</vt:lpstr>
      <vt:lpstr>Creating and using the Application</vt:lpstr>
      <vt:lpstr>Instantiating a container</vt:lpstr>
      <vt:lpstr>Bean Overview</vt:lpstr>
      <vt:lpstr>Basic Spring XML Bean Definition</vt:lpstr>
      <vt:lpstr>A simple bean definition</vt:lpstr>
      <vt:lpstr>Constructor Dependency Injection</vt:lpstr>
      <vt:lpstr>Constructor argument resolution </vt:lpstr>
      <vt:lpstr>Setter Dependency Injection</vt:lpstr>
      <vt:lpstr>Benefits of Constructor Based Injection</vt:lpstr>
      <vt:lpstr>Benefits of Setter Based Injection</vt:lpstr>
      <vt:lpstr>Combining Constructor and Setter Injection</vt:lpstr>
      <vt:lpstr>General Recommendations</vt:lpstr>
      <vt:lpstr>Combining Constructor and Setter Injection</vt:lpstr>
      <vt:lpstr>Injecting Scalar Values</vt:lpstr>
      <vt:lpstr>Automatic Value Type Conversion</vt:lpstr>
      <vt:lpstr>Injecting lists</vt:lpstr>
      <vt:lpstr>Injecting collections</vt:lpstr>
      <vt:lpstr>Calling Factory Methods</vt:lpstr>
      <vt:lpstr>Calling Factory Beans</vt:lpstr>
      <vt:lpstr>The FactoryBean Contract</vt:lpstr>
      <vt:lpstr>A Good Factory Bean Example</vt:lpstr>
      <vt:lpstr>FactoryBeans in Spring</vt:lpstr>
      <vt:lpstr>Creating a Spring Application Context</vt:lpstr>
      <vt:lpstr>Example: Using an Application Context Inside a JUnit Test</vt:lpstr>
      <vt:lpstr>Resource Loading Mechanism</vt:lpstr>
      <vt:lpstr>Resource Loading Mechanism </vt:lpstr>
      <vt:lpstr>Creating a Spring Application Context from Multiple Files</vt:lpstr>
      <vt:lpstr>Mixed Configuration</vt:lpstr>
      <vt:lpstr>Partitioning Configuration</vt:lpstr>
      <vt:lpstr>Bootstrapping in Each Environment</vt:lpstr>
      <vt:lpstr>Benefits of Dependency Injection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 Quickstart</dc:title>
  <dc:creator>Radhika</dc:creator>
  <cp:lastModifiedBy>Radhika</cp:lastModifiedBy>
  <cp:revision>169</cp:revision>
  <dcterms:created xsi:type="dcterms:W3CDTF">2014-10-06T08:47:47Z</dcterms:created>
  <dcterms:modified xsi:type="dcterms:W3CDTF">2016-09-11T19:02:39Z</dcterms:modified>
</cp:coreProperties>
</file>