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94" r:id="rId9"/>
    <p:sldId id="292" r:id="rId10"/>
    <p:sldId id="296" r:id="rId11"/>
    <p:sldId id="297" r:id="rId12"/>
    <p:sldId id="298" r:id="rId13"/>
    <p:sldId id="293" r:id="rId14"/>
    <p:sldId id="295" r:id="rId15"/>
    <p:sldId id="288" r:id="rId16"/>
    <p:sldId id="299" r:id="rId17"/>
    <p:sldId id="290" r:id="rId18"/>
    <p:sldId id="289" r:id="rId19"/>
    <p:sldId id="258" r:id="rId20"/>
    <p:sldId id="259" r:id="rId21"/>
    <p:sldId id="260" r:id="rId22"/>
    <p:sldId id="261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C50C5-15CC-4E73-BC43-DA53CC942634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F19EB-DEFF-4B45-8282-FE7E8F89B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58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13FC058D-CAD9-4F7B-8822-151D82185EC7}" type="slidenum"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4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D8020C7A-4CA4-4B16-B2D9-407F21BC244B}" type="slidenum"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13730956-3EAA-4855-B4DC-F650777FC59F}" type="slidenum"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B49C0990-5C40-4AFD-AE3A-0DB66BACE4C8}" type="slidenum"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22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24946571-9331-407F-881F-0F3264C3BE21}" type="slidenum"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CF550515-3294-4C8C-B0D6-3C30E2B71744}" type="slidenum"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98770523-D969-4C40-9435-ABE2CCFBC0BC}" type="slidenum"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26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AAFE515E-9EE8-4F17-8B41-3726539F01AC}" type="slidenum"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0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1305C1B0-CA56-4063-BD5C-396D0067BA62}" type="slidenum"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0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AA07670E-60BF-4767-B19A-13BE04D9174D}" type="slidenum"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0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B800156D-38E7-407E-981F-F51274C3BD7A}" type="slidenum">
              <a:t>41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E1E3075F-3FC7-4520-B59D-46CE24FA5A19}" type="slidenum"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7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CEC0D36B-E952-4B39-866B-0CAB4492B296}" type="slidenum"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9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DF67D435-54C9-4029-AE0B-EA8B6411CD28}" type="slidenum"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6840" tIns="48240" rIns="96840" bIns="48240" anchor="t" anchorCtr="0">
            <a:spAutoFit/>
          </a:bodyPr>
          <a:lstStyle/>
          <a:p>
            <a:pPr lvl="0" hangingPunct="0">
              <a:spcBef>
                <a:spcPts val="0"/>
              </a:spcBef>
            </a:pPr>
            <a:endParaRPr lang="en-US" sz="2000"/>
          </a:p>
          <a:p>
            <a:pPr lvl="0" hangingPunct="0">
              <a:spcBef>
                <a:spcPts val="0"/>
              </a:spcBef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631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336C4EC8-2638-4083-8E5C-4536F63E701F}" type="slidenum"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6840" tIns="48240" rIns="96840" bIns="48240" anchor="t" anchorCtr="0">
            <a:spAutoFit/>
          </a:bodyPr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6F91F2F3-33DB-4172-9BE6-BE26B93D2D82}" type="slidenum"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92BA71B5-ADDC-4581-9029-64A1ADAE8DB0}" type="slidenum"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6840" tIns="48240" rIns="96840" bIns="48240" anchor="t" anchorCtr="0">
            <a:spAutoFit/>
          </a:bodyPr>
          <a:lstStyle/>
          <a:p>
            <a:pPr lvl="0"/>
            <a:r>
              <a:rPr lang="en-GB">
                <a:latin typeface="Verdana" pitchFamily="34"/>
              </a:rPr>
              <a:t>Useful for “top-level” configuration files that assemble a final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30697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A87B291B-C5CD-4F4B-913A-6D56FE4ECE27}" type="slidenum"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6840" tIns="48240" rIns="96840" bIns="48240" anchor="t" anchorCtr="0">
            <a:spAutoFit/>
          </a:bodyPr>
          <a:lstStyle/>
          <a:p>
            <a:pPr lvl="0"/>
            <a:r>
              <a:rPr lang="en-US"/>
              <a:t>Mention that this can be an enabler for component style use of Spring, enabling black-box components that import everything they need.</a:t>
            </a:r>
          </a:p>
        </p:txBody>
      </p:sp>
    </p:spTree>
    <p:extLst>
      <p:ext uri="{BB962C8B-B14F-4D97-AF65-F5344CB8AC3E}">
        <p14:creationId xmlns:p14="http://schemas.microsoft.com/office/powerpoint/2010/main" val="414427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E06F6316-0D80-4FF8-B295-C05BE8D68C55}" type="slidenum"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6840" tIns="48240" rIns="96840" bIns="48240" anchor="t" anchorCtr="0">
            <a:spAutoFit/>
          </a:bodyPr>
          <a:lstStyle/>
          <a:p>
            <a:pPr lvl="0"/>
            <a:r>
              <a:rPr lang="en-US"/>
              <a:t>Mention that names may be separated by spaces, commas, or semi-colons</a:t>
            </a:r>
          </a:p>
        </p:txBody>
      </p:sp>
    </p:spTree>
    <p:extLst>
      <p:ext uri="{BB962C8B-B14F-4D97-AF65-F5344CB8AC3E}">
        <p14:creationId xmlns:p14="http://schemas.microsoft.com/office/powerpoint/2010/main" val="227584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0933-A40F-4D50-925A-779AB82E642F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74FD-1FE9-4932-8BA1-4D2C9ED9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5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0933-A40F-4D50-925A-779AB82E642F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74FD-1FE9-4932-8BA1-4D2C9ED9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0933-A40F-4D50-925A-779AB82E642F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74FD-1FE9-4932-8BA1-4D2C9ED9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96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0933-A40F-4D50-925A-779AB82E642F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74FD-1FE9-4932-8BA1-4D2C9ED9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3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0933-A40F-4D50-925A-779AB82E642F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74FD-1FE9-4932-8BA1-4D2C9ED9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5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0933-A40F-4D50-925A-779AB82E642F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74FD-1FE9-4932-8BA1-4D2C9ED9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44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0933-A40F-4D50-925A-779AB82E642F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74FD-1FE9-4932-8BA1-4D2C9ED9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8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0933-A40F-4D50-925A-779AB82E642F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74FD-1FE9-4932-8BA1-4D2C9ED9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9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0933-A40F-4D50-925A-779AB82E642F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74FD-1FE9-4932-8BA1-4D2C9ED9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5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0933-A40F-4D50-925A-779AB82E642F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74FD-1FE9-4932-8BA1-4D2C9ED9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26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0933-A40F-4D50-925A-779AB82E642F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74FD-1FE9-4932-8BA1-4D2C9ED9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73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20933-A40F-4D50-925A-779AB82E642F}" type="datetimeFigureOut">
              <a:rPr lang="en-IN" smtClean="0"/>
              <a:t>12-09-2016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74FD-1FE9-4932-8BA1-4D2C9ED9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20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Bean and Bean lifecycle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4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Bean Factory Post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 changes to bean definitions</a:t>
            </a:r>
          </a:p>
          <a:p>
            <a:r>
              <a:rPr lang="en-IN" dirty="0" smtClean="0"/>
              <a:t>Can write your own by implementing </a:t>
            </a:r>
            <a:r>
              <a:rPr lang="en-IN" dirty="0" err="1" smtClean="0"/>
              <a:t>BeanFactoryPostProcessor</a:t>
            </a:r>
            <a:r>
              <a:rPr lang="en-IN" dirty="0" smtClean="0"/>
              <a:t> Interface</a:t>
            </a:r>
          </a:p>
          <a:p>
            <a:endParaRPr lang="en-IN" dirty="0"/>
          </a:p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PropertyPlaceholderConfigurer</a:t>
            </a:r>
            <a:r>
              <a:rPr lang="en-IN" dirty="0" smtClean="0"/>
              <a:t> </a:t>
            </a:r>
            <a:r>
              <a:rPr lang="en-IN" dirty="0" err="1" smtClean="0"/>
              <a:t>susbstitutes</a:t>
            </a:r>
            <a:r>
              <a:rPr lang="en-IN" dirty="0" smtClean="0"/>
              <a:t> </a:t>
            </a:r>
            <a:r>
              <a:rPr lang="en-IN" dirty="0"/>
              <a:t>$</a:t>
            </a:r>
            <a:r>
              <a:rPr lang="en-IN" dirty="0" smtClean="0"/>
              <a:t>{variables} with values from property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9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Property Placeholder </a:t>
            </a:r>
            <a:r>
              <a:rPr lang="en-IN" dirty="0" err="1" smtClean="0"/>
              <a:t>configurer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729" y="1828801"/>
            <a:ext cx="8199598" cy="2236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29" y="4323282"/>
            <a:ext cx="6595989" cy="1477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745" y="6058525"/>
            <a:ext cx="5585204" cy="6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Initialize Bean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Bean ‘eagerly instantiated’</a:t>
            </a:r>
          </a:p>
          <a:p>
            <a:r>
              <a:rPr lang="en-IN" dirty="0" smtClean="0"/>
              <a:t>Dependencies injected</a:t>
            </a:r>
          </a:p>
          <a:p>
            <a:r>
              <a:rPr lang="en-IN" dirty="0" smtClean="0"/>
              <a:t>Every bean goes through </a:t>
            </a:r>
            <a:r>
              <a:rPr lang="en-IN" dirty="0" err="1" smtClean="0"/>
              <a:t>PostProcessing</a:t>
            </a:r>
            <a:endParaRPr lang="en-IN" dirty="0" smtClean="0"/>
          </a:p>
          <a:p>
            <a:r>
              <a:rPr lang="en-IN" dirty="0" smtClean="0"/>
              <a:t>After post processing, bean is ready for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0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Bean Initializing Steps</a:t>
            </a:r>
            <a:endParaRPr lang="en-IN" dirty="0"/>
          </a:p>
        </p:txBody>
      </p:sp>
      <p:sp>
        <p:nvSpPr>
          <p:cNvPr id="4" name="AutoShape 4"/>
          <p:cNvSpPr/>
          <p:nvPr/>
        </p:nvSpPr>
        <p:spPr>
          <a:xfrm>
            <a:off x="2946128" y="2510031"/>
            <a:ext cx="1981080" cy="1600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00000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 PL ShanHeiSun Uni" pitchFamily="2"/>
                <a:cs typeface="Tahoma" pitchFamily="2"/>
              </a:rPr>
              <a:t>Bean Instantiated</a:t>
            </a:r>
          </a:p>
        </p:txBody>
      </p:sp>
      <p:sp>
        <p:nvSpPr>
          <p:cNvPr id="5" name="AutoShape 7"/>
          <p:cNvSpPr/>
          <p:nvPr/>
        </p:nvSpPr>
        <p:spPr>
          <a:xfrm>
            <a:off x="5689329" y="2585991"/>
            <a:ext cx="1981080" cy="1600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00000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 PL ShanHeiSun Uni" pitchFamily="2"/>
                <a:cs typeface="Tahoma" pitchFamily="2"/>
              </a:rPr>
              <a:t>Dependencies Injected</a:t>
            </a:r>
          </a:p>
        </p:txBody>
      </p:sp>
      <p:sp>
        <p:nvSpPr>
          <p:cNvPr id="6" name="AutoShape 8"/>
          <p:cNvSpPr/>
          <p:nvPr/>
        </p:nvSpPr>
        <p:spPr>
          <a:xfrm>
            <a:off x="5613009" y="4719711"/>
            <a:ext cx="1981080" cy="1600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00000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 PL ShanHeiSun Uni" pitchFamily="2"/>
                <a:cs typeface="Tahoma" pitchFamily="2"/>
              </a:rPr>
              <a:t>Bean Post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 PL ShanHeiSun Uni" pitchFamily="2"/>
                <a:cs typeface="Tahoma" pitchFamily="2"/>
              </a:rPr>
              <a:t>Processed</a:t>
            </a:r>
          </a:p>
        </p:txBody>
      </p:sp>
      <p:sp>
        <p:nvSpPr>
          <p:cNvPr id="7" name="AutoShape 9"/>
          <p:cNvSpPr/>
          <p:nvPr/>
        </p:nvSpPr>
        <p:spPr>
          <a:xfrm>
            <a:off x="8356208" y="4719711"/>
            <a:ext cx="1981080" cy="1600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00000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 PL ShanHeiSun Uni" pitchFamily="2"/>
                <a:cs typeface="Tahoma" pitchFamily="2"/>
              </a:rPr>
              <a:t>Bean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 PL ShanHeiSun Uni" pitchFamily="2"/>
                <a:cs typeface="Tahoma" pitchFamily="2"/>
              </a:rPr>
              <a:t>Ready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 PL ShanHeiSun Uni" pitchFamily="2"/>
                <a:cs typeface="Tahoma" pitchFamily="2"/>
              </a:rPr>
              <a:t>For Use</a:t>
            </a:r>
          </a:p>
        </p:txBody>
      </p:sp>
      <p:sp>
        <p:nvSpPr>
          <p:cNvPr id="8" name="Line 10"/>
          <p:cNvSpPr/>
          <p:nvPr/>
        </p:nvSpPr>
        <p:spPr>
          <a:xfrm>
            <a:off x="4927209" y="3348110"/>
            <a:ext cx="76175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7" fill="none">
                <a:moveTo>
                  <a:pt x="0" y="0"/>
                </a:moveTo>
                <a:lnTo>
                  <a:pt x="2117" y="0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 PL ShanHeiSun Uni" pitchFamily="2"/>
              <a:cs typeface="Tahoma" pitchFamily="2"/>
            </a:endParaRPr>
          </a:p>
        </p:txBody>
      </p:sp>
      <p:sp>
        <p:nvSpPr>
          <p:cNvPr id="9" name="Line 11"/>
          <p:cNvSpPr/>
          <p:nvPr/>
        </p:nvSpPr>
        <p:spPr>
          <a:xfrm>
            <a:off x="6679689" y="4186190"/>
            <a:ext cx="0" cy="533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82" fill="none">
                <a:moveTo>
                  <a:pt x="0" y="0"/>
                </a:moveTo>
                <a:lnTo>
                  <a:pt x="0" y="1482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 PL ShanHeiSun Uni" pitchFamily="2"/>
              <a:cs typeface="Tahoma" pitchFamily="2"/>
            </a:endParaRPr>
          </a:p>
        </p:txBody>
      </p:sp>
      <p:sp>
        <p:nvSpPr>
          <p:cNvPr id="10" name="Line 12"/>
          <p:cNvSpPr/>
          <p:nvPr/>
        </p:nvSpPr>
        <p:spPr>
          <a:xfrm>
            <a:off x="7594089" y="5481831"/>
            <a:ext cx="76175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7" fill="none">
                <a:moveTo>
                  <a:pt x="0" y="0"/>
                </a:moveTo>
                <a:lnTo>
                  <a:pt x="2117" y="0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 PL ShanHeiSun Uni" pitchFamily="2"/>
              <a:cs typeface="Tahoma" pitchFamily="2"/>
            </a:endParaRPr>
          </a:p>
        </p:txBody>
      </p:sp>
      <p:sp>
        <p:nvSpPr>
          <p:cNvPr id="11" name="Line 14"/>
          <p:cNvSpPr/>
          <p:nvPr/>
        </p:nvSpPr>
        <p:spPr>
          <a:xfrm>
            <a:off x="2564889" y="3271791"/>
            <a:ext cx="3808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9" fill="none">
                <a:moveTo>
                  <a:pt x="0" y="0"/>
                </a:moveTo>
                <a:lnTo>
                  <a:pt x="1059" y="0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 PL ShanHeiSun Uni" pitchFamily="2"/>
              <a:cs typeface="Tahoma" pitchFamily="2"/>
            </a:endParaRPr>
          </a:p>
        </p:txBody>
      </p:sp>
      <p:sp>
        <p:nvSpPr>
          <p:cNvPr id="12" name="Oval 17"/>
          <p:cNvSpPr/>
          <p:nvPr/>
        </p:nvSpPr>
        <p:spPr>
          <a:xfrm>
            <a:off x="2184009" y="3119511"/>
            <a:ext cx="380880" cy="380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 PL ShanHeiSun Uni" pitchFamily="2"/>
              <a:cs typeface="Tahoma" pitchFamily="2"/>
            </a:endParaRPr>
          </a:p>
        </p:txBody>
      </p:sp>
      <p:grpSp>
        <p:nvGrpSpPr>
          <p:cNvPr id="13" name="Group 20"/>
          <p:cNvGrpSpPr/>
          <p:nvPr/>
        </p:nvGrpSpPr>
        <p:grpSpPr>
          <a:xfrm>
            <a:off x="10337288" y="5329191"/>
            <a:ext cx="609841" cy="381240"/>
            <a:chOff x="8381879" y="4724280"/>
            <a:chExt cx="609841" cy="381240"/>
          </a:xfrm>
        </p:grpSpPr>
        <p:sp>
          <p:nvSpPr>
            <p:cNvPr id="14" name="Oval 13"/>
            <p:cNvSpPr/>
            <p:nvPr/>
          </p:nvSpPr>
          <p:spPr>
            <a:xfrm>
              <a:off x="8610480" y="4724280"/>
              <a:ext cx="381240" cy="381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200 f10 1"/>
                <a:gd name="f16" fmla="*/ 18400 f10 1"/>
                <a:gd name="f17" fmla="*/ 18400 f11 1"/>
                <a:gd name="f18" fmla="*/ 320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0 f10 1"/>
                <a:gd name="f25" fmla="*/ 3160 f11 1"/>
                <a:gd name="f26" fmla="*/ 0 f10 1"/>
                <a:gd name="f27" fmla="*/ 10800 f11 1"/>
                <a:gd name="f28" fmla="*/ 18440 f11 1"/>
                <a:gd name="f29" fmla="*/ 21600 f11 1"/>
                <a:gd name="f30" fmla="*/ 18440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5" name="Line 18"/>
            <p:cNvSpPr/>
            <p:nvPr/>
          </p:nvSpPr>
          <p:spPr>
            <a:xfrm>
              <a:off x="8381879" y="4876920"/>
              <a:ext cx="2286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 PL ShanHeiSun Uni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3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Bean Post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Further broken into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- Initialization </a:t>
            </a:r>
            <a:r>
              <a:rPr lang="en-IN" dirty="0" err="1" smtClean="0"/>
              <a:t>CallBacks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 Additional Post processing (wrap beans into proxies)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Bean Initialization </a:t>
            </a:r>
            <a:r>
              <a:rPr lang="en-IN" dirty="0" err="1" smtClean="0"/>
              <a:t>Callbacks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32" y="1825625"/>
            <a:ext cx="10515600" cy="4351338"/>
          </a:xfrm>
        </p:spPr>
        <p:txBody>
          <a:bodyPr/>
          <a:lstStyle/>
          <a:p>
            <a:r>
              <a:rPr lang="en-IN" dirty="0" smtClean="0"/>
              <a:t>@</a:t>
            </a:r>
            <a:r>
              <a:rPr lang="en-IN" dirty="0" err="1" smtClean="0"/>
              <a:t>PostConstruct</a:t>
            </a:r>
            <a:endParaRPr lang="en-IN" dirty="0" smtClean="0"/>
          </a:p>
          <a:p>
            <a:r>
              <a:rPr lang="en-IN" dirty="0" err="1" smtClean="0"/>
              <a:t>Init</a:t>
            </a:r>
            <a:r>
              <a:rPr lang="en-IN" dirty="0" smtClean="0"/>
              <a:t>-method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err="1" smtClean="0"/>
              <a:t>InitializingBean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2894295"/>
            <a:ext cx="8032846" cy="64633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Arial Unicode MS" panose="020B0604020202020204" pitchFamily="34" charset="-128"/>
              </a:rPr>
              <a:t>&lt;bean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exampleInitBean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examples.ExampleBean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Arial Unicode MS" panose="020B0604020202020204" pitchFamily="34" charset="-128"/>
              </a:rPr>
              <a:t>init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Arial Unicode MS" panose="020B0604020202020204" pitchFamily="34" charset="-128"/>
              </a:rPr>
              <a:t>-method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init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Arial Unicode MS" panose="020B0604020202020204" pitchFamily="34" charset="-128"/>
              </a:rPr>
              <a:t>/&gt;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199" y="4393087"/>
            <a:ext cx="6609502" cy="147732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AnotherExampleBean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implements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InitializingBean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afterPropertiesSet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// do some initialization work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5094" y="6233861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333333"/>
                </a:solidFill>
                <a:latin typeface="Helvetica" panose="020B0604020202020204" pitchFamily="34" charset="0"/>
              </a:rPr>
              <a:t>unnecessarily couples the code to Spring.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642746" y="5513696"/>
            <a:ext cx="818866" cy="66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BeanPostProcessor</a:t>
            </a:r>
            <a:r>
              <a:rPr lang="en-IN" dirty="0" smtClean="0"/>
              <a:t> - </a:t>
            </a:r>
            <a:r>
              <a:rPr lang="en-IN" dirty="0" err="1" smtClean="0"/>
              <a:t>Proxying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Bean Post processor may wrap your bean in a dynamic proxy and add enterprise behaviour transparently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56" y="3395372"/>
            <a:ext cx="5550065" cy="20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Bean – Use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Invoking a bean obtained from the context, the application is used</a:t>
            </a:r>
            <a:endParaRPr lang="en-IN" sz="1800" dirty="0"/>
          </a:p>
          <a:p>
            <a:r>
              <a:rPr lang="en-IN" sz="1800" dirty="0" smtClean="0"/>
              <a:t>Bean may be used straightforward </a:t>
            </a:r>
          </a:p>
          <a:p>
            <a:pPr marL="0" indent="0">
              <a:buNone/>
            </a:pPr>
            <a:r>
              <a:rPr lang="en-IN" sz="1800" dirty="0" smtClean="0"/>
              <a:t>OR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If wrapped in a dynamic proxy,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Bean gets powered up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80" y="4214238"/>
            <a:ext cx="5550065" cy="2097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31" y="2166797"/>
            <a:ext cx="4955669" cy="20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4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Bean Destruction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When you close the context, destruction phase completes</a:t>
            </a:r>
          </a:p>
          <a:p>
            <a:pPr marL="0" indent="0">
              <a:buNone/>
            </a:pPr>
            <a:r>
              <a:rPr lang="en-IN" sz="2000" dirty="0" smtClean="0"/>
              <a:t>//</a:t>
            </a:r>
            <a:r>
              <a:rPr lang="en-IN" sz="2000" dirty="0" err="1" smtClean="0"/>
              <a:t>context.close</a:t>
            </a:r>
            <a:r>
              <a:rPr lang="en-IN" sz="2000" dirty="0" smtClean="0"/>
              <a:t>();</a:t>
            </a:r>
            <a:endParaRPr lang="en-IN" sz="2000" dirty="0"/>
          </a:p>
          <a:p>
            <a:pPr marL="0" indent="0">
              <a:buNone/>
            </a:pPr>
            <a:r>
              <a:rPr lang="en-IN" u="sng" dirty="0" smtClean="0"/>
              <a:t>Techniques</a:t>
            </a:r>
          </a:p>
          <a:p>
            <a:r>
              <a:rPr lang="en-IN" dirty="0" smtClean="0"/>
              <a:t>@</a:t>
            </a:r>
            <a:r>
              <a:rPr lang="en-IN" dirty="0" err="1" smtClean="0"/>
              <a:t>PreDestroy</a:t>
            </a:r>
            <a:r>
              <a:rPr lang="en-IN" dirty="0" smtClean="0"/>
              <a:t> – annotation on any clean up method</a:t>
            </a:r>
          </a:p>
          <a:p>
            <a:r>
              <a:rPr lang="en-IN" dirty="0" smtClean="0"/>
              <a:t>destroy-method - </a:t>
            </a:r>
          </a:p>
          <a:p>
            <a:pPr marL="0" indent="0">
              <a:buNone/>
            </a:pPr>
            <a:r>
              <a:rPr lang="en-IN" sz="2000" dirty="0"/>
              <a:t>&lt;bean id="</a:t>
            </a:r>
            <a:r>
              <a:rPr lang="en-IN" sz="2000" dirty="0" err="1"/>
              <a:t>exampleInitBean</a:t>
            </a:r>
            <a:r>
              <a:rPr lang="en-IN" sz="2000" dirty="0"/>
              <a:t>" class="</a:t>
            </a:r>
            <a:r>
              <a:rPr lang="en-IN" sz="2000" dirty="0" err="1"/>
              <a:t>examples.ExampleBean</a:t>
            </a:r>
            <a:r>
              <a:rPr lang="en-IN" sz="2000" dirty="0"/>
              <a:t>" destroy-method="</a:t>
            </a:r>
            <a:r>
              <a:rPr lang="en-IN" sz="2000" dirty="0" err="1"/>
              <a:t>cleanup</a:t>
            </a:r>
            <a:r>
              <a:rPr lang="en-IN" sz="2000" dirty="0"/>
              <a:t>"/&gt;</a:t>
            </a:r>
            <a:endParaRPr lang="en-IN" sz="2000" dirty="0" smtClean="0"/>
          </a:p>
          <a:p>
            <a:r>
              <a:rPr lang="en-IN" dirty="0" err="1" smtClean="0"/>
              <a:t>DisposableBean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34819" y="4777527"/>
            <a:ext cx="6219972" cy="132343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AnotherExampleBean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DisposableBean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destroy()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// do some destruction work (like releasing pooled connections)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277" y="5464263"/>
            <a:ext cx="2913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33333"/>
                </a:solidFill>
                <a:latin typeface="Helvetica" panose="020B0604020202020204" pitchFamily="34" charset="0"/>
              </a:rPr>
              <a:t>unnecessarily couples </a:t>
            </a:r>
            <a:endParaRPr lang="en-IN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I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the </a:t>
            </a:r>
            <a:r>
              <a:rPr lang="en-IN" dirty="0">
                <a:solidFill>
                  <a:srgbClr val="333333"/>
                </a:solidFill>
                <a:latin typeface="Helvetica" panose="020B0604020202020204" pitchFamily="34" charset="0"/>
              </a:rPr>
              <a:t>code to Spring.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38622" y="5464263"/>
            <a:ext cx="689316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66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Bean Definition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several beans are configured in the same way, use inheritance to define common configuration once</a:t>
            </a:r>
          </a:p>
          <a:p>
            <a:endParaRPr lang="en-IN" dirty="0"/>
          </a:p>
        </p:txBody>
      </p:sp>
      <p:sp>
        <p:nvSpPr>
          <p:cNvPr id="4" name="Freeform 3"/>
          <p:cNvSpPr/>
          <p:nvPr/>
        </p:nvSpPr>
        <p:spPr>
          <a:xfrm>
            <a:off x="1462465" y="2715905"/>
            <a:ext cx="8839440" cy="38537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&lt;beans&gt;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“pool-A”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600" b="0" i="0" u="none" strike="noStrike" baseline="0" dirty="0" err="1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myExample.TestDataSource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  <a:endParaRPr lang="en-US" sz="1600" b="0" i="0" u="none" strike="noStrike" baseline="0" dirty="0">
              <a:ln>
                <a:noFill/>
              </a:ln>
              <a:solidFill>
                <a:srgbClr val="3F7F7F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&lt;property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“URL”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jdbc:db2:@server-a:1521:MYDS”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&lt;property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“user”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“admin”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&lt;/bean&gt;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lvl="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“pool-B”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600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myExample.TestDataSource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  <a:endParaRPr lang="en-US" sz="1600" b="0" i="0" u="none" strike="noStrike" baseline="0" dirty="0">
              <a:ln>
                <a:noFill/>
              </a:ln>
              <a:solidFill>
                <a:srgbClr val="3F7F7F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lvl="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&lt;property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“URL”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</a:t>
            </a:r>
            <a:r>
              <a:rPr lang="en-US" sz="1600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jdbc:db2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:@server-b:1521:</a:t>
            </a:r>
            <a:r>
              <a:rPr lang="en-US" sz="1600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MYDS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&lt;property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“user”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“admin”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&lt;/bean&gt;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</a:t>
            </a:r>
          </a:p>
          <a:p>
            <a:pPr marL="342720" lvl="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“pool-C”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600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myExample.TestDataSource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  <a:endParaRPr lang="en-US" sz="1600" b="0" i="0" u="none" strike="noStrike" baseline="0" dirty="0">
              <a:ln>
                <a:noFill/>
              </a:ln>
              <a:solidFill>
                <a:srgbClr val="3F7F7F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lvl="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&lt;property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“URL”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</a:t>
            </a:r>
            <a:r>
              <a:rPr lang="en-US" sz="1600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jdbc:db2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:@server-c:1521:</a:t>
            </a:r>
            <a:r>
              <a:rPr lang="en-US" sz="1600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MYDS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&lt;property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“user”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“admin”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&lt;/bean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&lt;/beans&gt;</a:t>
            </a:r>
            <a:endParaRPr lang="en-US" sz="1600" b="0" i="0" u="none" strike="noStrike" baseline="0" dirty="0">
              <a:ln>
                <a:noFill/>
              </a:ln>
              <a:solidFill>
                <a:srgbClr val="3F7F5F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7354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Bean Scoping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Singleton : Default -  Single Object instance per container</a:t>
            </a:r>
          </a:p>
          <a:p>
            <a:r>
              <a:rPr lang="en-IN" sz="2400" dirty="0" smtClean="0"/>
              <a:t>Prototype : A new instance is created each time the bean is referenced</a:t>
            </a:r>
          </a:p>
          <a:p>
            <a:r>
              <a:rPr lang="en-IN" sz="2400" dirty="0" smtClean="0"/>
              <a:t>Request :  A new instance is created one per request (Web Aware context)</a:t>
            </a:r>
          </a:p>
          <a:p>
            <a:r>
              <a:rPr lang="en-IN" sz="2400" dirty="0" smtClean="0"/>
              <a:t>Session :  A new instance is created one per session(Web Aware context)</a:t>
            </a:r>
          </a:p>
          <a:p>
            <a:r>
              <a:rPr lang="en-IN" sz="2400" dirty="0" smtClean="0"/>
              <a:t>Custom : Can define own rules (Advanced)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4548159"/>
            <a:ext cx="10617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bean </a:t>
            </a:r>
            <a:r>
              <a:rPr lang="en-IN" dirty="0" smtClean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id</a:t>
            </a:r>
            <a:r>
              <a:rPr lang="en-IN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IN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IN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createService</a:t>
            </a:r>
            <a:r>
              <a:rPr lang="en-IN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 </a:t>
            </a:r>
            <a:r>
              <a:rPr lang="en-IN" i="1" dirty="0" smtClean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class</a:t>
            </a:r>
            <a:r>
              <a:rPr lang="en-IN" i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IN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IN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org.poc.spring.service.CreateServiceImpl</a:t>
            </a:r>
            <a:r>
              <a:rPr lang="en-IN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” scope="</a:t>
            </a:r>
            <a:r>
              <a:rPr lang="en-IN" i="1" dirty="0" smtClean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prototype”</a:t>
            </a:r>
            <a:r>
              <a:rPr lang="en-IN" i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/</a:t>
            </a:r>
            <a:r>
              <a:rPr lang="en-IN" i="1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6043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Bean Definition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reeform 3"/>
          <p:cNvSpPr/>
          <p:nvPr/>
        </p:nvSpPr>
        <p:spPr>
          <a:xfrm>
            <a:off x="1216806" y="1825625"/>
            <a:ext cx="8839440" cy="4724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&lt;beans&gt;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abstractPool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</a:p>
          <a:p>
            <a:pPr marL="342720" lvl="0" indent="-342720" algn="just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myExample.TestDataSource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abstract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“true”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&lt;property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“user”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“admin”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&lt;/bean&gt;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“pool-A”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parent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abstractPool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342720" lvl="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&lt;property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“URL”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value=“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jdbc:db2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:@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server-a:1521:MYDS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“pool-B”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parent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abstractPool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342720" lvl="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&lt;property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“URL”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value=“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jdbc:db2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:@server-b:1521: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MYDS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“pool-C”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parent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abstractPool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342720" lvl="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&lt;property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“URL”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value=“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jdbc:db2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:@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server-c:1521:MYDS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&lt;/beans&gt;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9566" y="2664065"/>
            <a:ext cx="2491200" cy="807120"/>
            <a:chOff x="5945040" y="2362320"/>
            <a:chExt cx="2491200" cy="807120"/>
          </a:xfrm>
        </p:grpSpPr>
        <p:sp>
          <p:nvSpPr>
            <p:cNvPr id="6" name="Straight Connector 5"/>
            <p:cNvSpPr/>
            <p:nvPr/>
          </p:nvSpPr>
          <p:spPr>
            <a:xfrm flipH="1" flipV="1">
              <a:off x="6857640" y="2362320"/>
              <a:ext cx="152279" cy="4572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945040" y="2819520"/>
              <a:ext cx="2491200" cy="349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Will not be instantiated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54966" y="5635505"/>
            <a:ext cx="4397760" cy="807480"/>
            <a:chOff x="2890440" y="5333760"/>
            <a:chExt cx="4397760" cy="807480"/>
          </a:xfrm>
        </p:grpSpPr>
        <p:sp>
          <p:nvSpPr>
            <p:cNvPr id="9" name="Straight Connector 8"/>
            <p:cNvSpPr/>
            <p:nvPr/>
          </p:nvSpPr>
          <p:spPr>
            <a:xfrm flipH="1" flipV="1">
              <a:off x="3809520" y="5333760"/>
              <a:ext cx="228599" cy="5331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890440" y="5791320"/>
              <a:ext cx="4397760" cy="349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Each pool inherits its parent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Overriding Parent Bean definition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&lt;beans&gt;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1800" b="1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defaultPool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800" b="0" i="0" u="none" strike="noStrike" baseline="0" dirty="0" err="1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com.oracle.jdbc.pool.OracleDataSource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&lt;property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“URL”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jdbc:oracle:thin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:@server-a:1521:MYDS”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&lt;property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“user”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“admin”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&lt;/bean&gt;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1800" b="1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“pool-B”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parent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defaultPool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0" lvl="0" indent="0">
              <a:lnSpc>
                <a:spcPct val="80000"/>
              </a:lnSpc>
              <a:spcBef>
                <a:spcPts val="448"/>
              </a:spcBef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&lt;property</a:t>
            </a:r>
            <a:r>
              <a:rPr lang="en-US" sz="18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sz="18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“URL”</a:t>
            </a:r>
            <a:r>
              <a:rPr lang="en-US" sz="18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value=“</a:t>
            </a:r>
            <a:r>
              <a:rPr lang="en-US" sz="1800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jdbc:db2:@server-b:1521:MYDS” </a:t>
            </a:r>
            <a:r>
              <a:rPr lang="en-US" sz="1800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“pool-C”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parent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defaultPool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example.SomeOtherPool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0" lvl="0" indent="0">
              <a:lnSpc>
                <a:spcPct val="80000"/>
              </a:lnSpc>
              <a:spcBef>
                <a:spcPts val="448"/>
              </a:spcBef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&lt;property</a:t>
            </a:r>
            <a:r>
              <a:rPr lang="en-US" sz="18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sz="18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1800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“URL”</a:t>
            </a:r>
            <a:r>
              <a:rPr lang="en-US" sz="18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value=“</a:t>
            </a:r>
            <a:r>
              <a:rPr lang="en-US" sz="1800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jdbc:db2:@server-c:1521:MYDS” </a:t>
            </a:r>
            <a:r>
              <a:rPr lang="en-US" sz="1800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1800" b="1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&lt;/beans&gt;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9810" y="4914989"/>
            <a:ext cx="1772321" cy="1122450"/>
            <a:chOff x="3966479" y="4723920"/>
            <a:chExt cx="1772321" cy="1122450"/>
          </a:xfrm>
        </p:grpSpPr>
        <p:sp>
          <p:nvSpPr>
            <p:cNvPr id="6" name="Straight Connector 5"/>
            <p:cNvSpPr/>
            <p:nvPr/>
          </p:nvSpPr>
          <p:spPr>
            <a:xfrm flipV="1">
              <a:off x="4953240" y="4723920"/>
              <a:ext cx="304560" cy="8384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966479" y="5486399"/>
              <a:ext cx="1772321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Overrides </a:t>
              </a:r>
              <a:r>
                <a:rPr lang="en-US" sz="18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class</a:t>
              </a:r>
              <a:endPara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71651" y="3315148"/>
            <a:ext cx="2509345" cy="609841"/>
            <a:chOff x="4648320" y="3124079"/>
            <a:chExt cx="2509345" cy="609841"/>
          </a:xfrm>
        </p:grpSpPr>
        <p:sp>
          <p:nvSpPr>
            <p:cNvPr id="9" name="Straight Connector 8"/>
            <p:cNvSpPr/>
            <p:nvPr/>
          </p:nvSpPr>
          <p:spPr>
            <a:xfrm flipH="1">
              <a:off x="4648320" y="3352680"/>
              <a:ext cx="914400" cy="3812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64880" y="3124079"/>
              <a:ext cx="1592785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Override URL</a:t>
              </a:r>
              <a:endPara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15347" y="1775428"/>
            <a:ext cx="2343417" cy="533520"/>
            <a:chOff x="2895479" y="1600200"/>
            <a:chExt cx="2343417" cy="533520"/>
          </a:xfrm>
        </p:grpSpPr>
        <p:sp>
          <p:nvSpPr>
            <p:cNvPr id="12" name="Straight Connector 11"/>
            <p:cNvSpPr/>
            <p:nvPr/>
          </p:nvSpPr>
          <p:spPr>
            <a:xfrm flipH="1">
              <a:off x="2895479" y="1828800"/>
              <a:ext cx="914401" cy="3049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812759" y="1600200"/>
              <a:ext cx="1426137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Not </a:t>
              </a:r>
              <a:r>
                <a:rPr lang="en-US" sz="18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abstract</a:t>
              </a:r>
              <a:endPara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0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Inner Beans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634766"/>
          </a:xfrm>
        </p:spPr>
        <p:txBody>
          <a:bodyPr/>
          <a:lstStyle/>
          <a:p>
            <a:r>
              <a:rPr lang="en-IN" dirty="0" smtClean="0"/>
              <a:t>Sometime you may not need other beans to reference your bean</a:t>
            </a:r>
          </a:p>
          <a:p>
            <a:r>
              <a:rPr lang="en-IN" dirty="0" smtClean="0"/>
              <a:t>Opt for Inner Beans</a:t>
            </a:r>
          </a:p>
          <a:p>
            <a:r>
              <a:rPr lang="en-IN" dirty="0"/>
              <a:t>A &lt;bean/&gt; </a:t>
            </a:r>
            <a:r>
              <a:rPr lang="en-IN" dirty="0" smtClean="0"/>
              <a:t>element  </a:t>
            </a:r>
            <a:r>
              <a:rPr lang="en-IN" dirty="0"/>
              <a:t>inside the &lt;property/&gt; or &lt;constructor-</a:t>
            </a:r>
            <a:r>
              <a:rPr lang="en-IN" dirty="0" err="1"/>
              <a:t>arg</a:t>
            </a:r>
            <a:r>
              <a:rPr lang="en-IN" dirty="0"/>
              <a:t>/&gt; elements defines a so-called inner bean.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4775246" y="5079575"/>
            <a:ext cx="4758840" cy="1346760"/>
            <a:chOff x="3111479" y="4266720"/>
            <a:chExt cx="4758840" cy="1346760"/>
          </a:xfrm>
        </p:grpSpPr>
        <p:sp>
          <p:nvSpPr>
            <p:cNvPr id="6" name="Straight Connector 5"/>
            <p:cNvSpPr/>
            <p:nvPr/>
          </p:nvSpPr>
          <p:spPr>
            <a:xfrm flipH="1" flipV="1">
              <a:off x="3276720" y="4266720"/>
              <a:ext cx="304559" cy="685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111479" y="4952880"/>
              <a:ext cx="4758840" cy="660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Inner bean has no id (it is anonymous)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Cannot be referenced outside this scope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956179" y="3536386"/>
            <a:ext cx="60960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&lt;bean id="outer" class="..."&gt;</a:t>
            </a:r>
          </a:p>
          <a:p>
            <a:r>
              <a:rPr lang="en-IN" dirty="0"/>
              <a:t>&lt;!-- instead of using a reference to a target bean, simply define the target bean inline --&gt;</a:t>
            </a:r>
          </a:p>
          <a:p>
            <a:r>
              <a:rPr lang="en-IN" dirty="0"/>
              <a:t>&lt;property name="target"&gt;</a:t>
            </a:r>
          </a:p>
          <a:p>
            <a:r>
              <a:rPr lang="en-IN" dirty="0"/>
              <a:t>  &lt;bean class="</a:t>
            </a:r>
            <a:r>
              <a:rPr lang="en-IN" dirty="0" err="1"/>
              <a:t>com.example.Person</a:t>
            </a:r>
            <a:r>
              <a:rPr lang="en-IN" dirty="0"/>
              <a:t>"&gt; &lt;!-- this is the inner bean --&gt;</a:t>
            </a:r>
          </a:p>
          <a:p>
            <a:r>
              <a:rPr lang="en-IN" dirty="0"/>
              <a:t>    &lt;property name="name" value="Fiona Apple"/&gt;</a:t>
            </a:r>
          </a:p>
          <a:p>
            <a:r>
              <a:rPr lang="en-IN" dirty="0"/>
              <a:t>    &lt;property name="age" value="25"/&gt;</a:t>
            </a:r>
          </a:p>
          <a:p>
            <a:r>
              <a:rPr lang="en-IN" dirty="0"/>
              <a:t>  &lt;/bean&gt;</a:t>
            </a:r>
          </a:p>
          <a:p>
            <a:r>
              <a:rPr lang="en-IN" dirty="0"/>
              <a:t>&lt;/property&gt;</a:t>
            </a:r>
          </a:p>
          <a:p>
            <a:r>
              <a:rPr lang="en-IN" dirty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37077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-80114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Introducing PropertyEditor</a:t>
            </a:r>
            <a:br>
              <a:rPr lang="en-US"/>
            </a:br>
            <a:r>
              <a:rPr lang="en-US"/>
              <a:t>(1)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5625"/>
            <a:ext cx="10515600" cy="2077108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 dirty="0"/>
              <a:t>In XML all literal values are text strings</a:t>
            </a:r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dirty="0"/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dirty="0"/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dirty="0"/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dirty="0"/>
          </a:p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/>
              <a:t>In your code there are often rich object types</a:t>
            </a:r>
          </a:p>
        </p:txBody>
      </p:sp>
      <p:sp>
        <p:nvSpPr>
          <p:cNvPr id="4" name="Freeform 3"/>
          <p:cNvSpPr/>
          <p:nvPr/>
        </p:nvSpPr>
        <p:spPr>
          <a:xfrm>
            <a:off x="2590680" y="2328840"/>
            <a:ext cx="7391520" cy="9793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phoneValidator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sample.PhoneValidator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&lt;property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“pattern”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“[0-9]{3}-[0-9]{3}-[0-9]{4}”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&lt;/bean&gt;</a:t>
            </a:r>
          </a:p>
        </p:txBody>
      </p:sp>
      <p:sp>
        <p:nvSpPr>
          <p:cNvPr id="5" name="Freeform 4"/>
          <p:cNvSpPr/>
          <p:nvPr/>
        </p:nvSpPr>
        <p:spPr>
          <a:xfrm>
            <a:off x="2590680" y="4155120"/>
            <a:ext cx="7315200" cy="215918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public class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PhoneValidator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   private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Pattern 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pattern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   public void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setPattern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(Pattern pattern)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      </a:t>
            </a:r>
            <a:r>
              <a:rPr lang="en-US" sz="2000" dirty="0" err="1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pattern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= pattern;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}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7040" y="5486040"/>
            <a:ext cx="3697948" cy="389826"/>
            <a:chOff x="4343040" y="5486040"/>
            <a:chExt cx="3697948" cy="389826"/>
          </a:xfrm>
        </p:grpSpPr>
        <p:sp>
          <p:nvSpPr>
            <p:cNvPr id="7" name="Straight Connector 6"/>
            <p:cNvSpPr/>
            <p:nvPr/>
          </p:nvSpPr>
          <p:spPr>
            <a:xfrm flipH="1" flipV="1">
              <a:off x="4343040" y="5486040"/>
              <a:ext cx="609480" cy="1522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879440" y="5486399"/>
              <a:ext cx="3161548" cy="38946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A rich object with behavior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67240" y="3047761"/>
            <a:ext cx="2060660" cy="389827"/>
            <a:chOff x="5943240" y="3047760"/>
            <a:chExt cx="2060660" cy="389827"/>
          </a:xfrm>
        </p:grpSpPr>
        <p:sp>
          <p:nvSpPr>
            <p:cNvPr id="10" name="Straight Connector 9"/>
            <p:cNvSpPr/>
            <p:nvPr/>
          </p:nvSpPr>
          <p:spPr>
            <a:xfrm flipH="1" flipV="1">
              <a:off x="5943240" y="3047760"/>
              <a:ext cx="609479" cy="1522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82160" y="3048120"/>
              <a:ext cx="1521740" cy="38946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A text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5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37009" y="512316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Introducing PropertyEditor (2)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06857" y="3053923"/>
            <a:ext cx="10515600" cy="1647760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50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200" dirty="0"/>
              <a:t>Your code should not be burdened with the responsibility of type conversion</a:t>
            </a:r>
          </a:p>
          <a:p>
            <a:pPr>
              <a:spcBef>
                <a:spcPts val="550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200" dirty="0"/>
              <a:t>Spring will convert for you using a </a:t>
            </a:r>
            <a:r>
              <a:rPr lang="en-US" sz="2200" b="1" dirty="0" err="1">
                <a:latin typeface="Arial" pitchFamily="34"/>
              </a:rPr>
              <a:t>PropertyEditor</a:t>
            </a:r>
            <a:endParaRPr lang="en-US" sz="2200" b="1" dirty="0">
              <a:latin typeface="Arial" pitchFamily="34"/>
            </a:endParaRP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Comes with many property editors pre-installed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You may write and install your own</a:t>
            </a:r>
          </a:p>
        </p:txBody>
      </p:sp>
    </p:spTree>
    <p:extLst>
      <p:ext uri="{BB962C8B-B14F-4D97-AF65-F5344CB8AC3E}">
        <p14:creationId xmlns:p14="http://schemas.microsoft.com/office/powerpoint/2010/main" val="57822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00532" y="288376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 dirty="0"/>
              <a:t>Built-In </a:t>
            </a:r>
            <a:r>
              <a:rPr lang="en-US" dirty="0" err="1"/>
              <a:t>PropertyEditor</a:t>
            </a:r>
            <a:r>
              <a:rPr lang="en-US" dirty="0"/>
              <a:t> implementations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56731" y="2494365"/>
            <a:ext cx="10515600" cy="4072526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50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200" dirty="0"/>
              <a:t>See the </a:t>
            </a:r>
            <a:r>
              <a:rPr lang="en-US" sz="2200" dirty="0" err="1">
                <a:latin typeface="Arial" pitchFamily="34"/>
              </a:rPr>
              <a:t>org.springframework.beans.propertyeditor</a:t>
            </a:r>
            <a:r>
              <a:rPr lang="en-US" sz="2200" dirty="0"/>
              <a:t> package</a:t>
            </a:r>
          </a:p>
          <a:p>
            <a:pPr>
              <a:spcBef>
                <a:spcPts val="550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200" dirty="0"/>
              <a:t>Some  </a:t>
            </a:r>
            <a:r>
              <a:rPr lang="en-US" sz="2200" dirty="0" smtClean="0"/>
              <a:t>editors available </a:t>
            </a:r>
            <a:r>
              <a:rPr lang="en-US" sz="2200" dirty="0" err="1" smtClean="0"/>
              <a:t>builtin</a:t>
            </a:r>
            <a:endParaRPr lang="en-US" sz="2200" dirty="0"/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NumberEditor</a:t>
            </a: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converts to the Number types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BooleanEditor</a:t>
            </a: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converts to Boolean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DateEditor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converts to </a:t>
            </a:r>
            <a:r>
              <a:rPr lang="en-US" dirty="0" err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java.util.Date</a:t>
            </a:r>
            <a:endParaRPr lang="en-US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ResourceEditor</a:t>
            </a: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converts to a Resource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PropertiesEditor</a:t>
            </a: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converts to </a:t>
            </a:r>
            <a:r>
              <a:rPr lang="en-US" dirty="0" err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java.util.Properties</a:t>
            </a:r>
            <a:endParaRPr lang="en-US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ByteArrayEditor</a:t>
            </a: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converts to a byte[]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LocaleEditor</a:t>
            </a:r>
            <a:r>
              <a:rPr lang="en-US" b="1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converts to a Locale</a:t>
            </a:r>
          </a:p>
          <a:p>
            <a:pPr marL="342720" indent="-342720"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-80114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Built-In PropertyEditor Example</a:t>
            </a:r>
          </a:p>
        </p:txBody>
      </p:sp>
      <p:sp>
        <p:nvSpPr>
          <p:cNvPr id="3" name="Freeform 2"/>
          <p:cNvSpPr/>
          <p:nvPr/>
        </p:nvSpPr>
        <p:spPr>
          <a:xfrm>
            <a:off x="2209799" y="1447919"/>
            <a:ext cx="7315200" cy="33389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 id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“sessionFactory”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    class=</a:t>
            </a:r>
            <a:r>
              <a:rPr lang="en-US" sz="20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“org.springframework.orm.hibernate3.support.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        </a:t>
            </a:r>
            <a:r>
              <a:rPr lang="en-US" sz="20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LocalSessionFactoryBean”</a:t>
            </a:r>
            <a:r>
              <a:rPr lang="en-US" sz="20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…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&lt;property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“hibernateProperties”</a:t>
            </a:r>
            <a:r>
              <a:rPr lang="en-US" sz="20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&lt;value&gt;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    hibernate.format_sql=true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    hibernate.jdbc_batch_size=30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&lt;/value&gt;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&lt;/property&gt;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&lt;/bean&gt;</a:t>
            </a:r>
          </a:p>
        </p:txBody>
      </p:sp>
      <p:sp>
        <p:nvSpPr>
          <p:cNvPr id="4" name="Freeform 3"/>
          <p:cNvSpPr/>
          <p:nvPr/>
        </p:nvSpPr>
        <p:spPr>
          <a:xfrm>
            <a:off x="2209799" y="5029200"/>
            <a:ext cx="7315200" cy="9793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public class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LocalSessionFactoryBean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    public void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setHibernateProperties(Properties p) { …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86439" y="3841921"/>
            <a:ext cx="3727696" cy="389827"/>
            <a:chOff x="3862439" y="3841920"/>
            <a:chExt cx="3727696" cy="389827"/>
          </a:xfrm>
        </p:grpSpPr>
        <p:sp>
          <p:nvSpPr>
            <p:cNvPr id="6" name="Straight Connector 5"/>
            <p:cNvSpPr/>
            <p:nvPr/>
          </p:nvSpPr>
          <p:spPr>
            <a:xfrm flipH="1" flipV="1">
              <a:off x="3862439" y="3841920"/>
              <a:ext cx="609481" cy="1522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4456800" y="3842280"/>
              <a:ext cx="3133335" cy="38946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String-encoded properties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14040" y="5643001"/>
            <a:ext cx="3817433" cy="770347"/>
            <a:chOff x="4190039" y="5643000"/>
            <a:chExt cx="3817433" cy="770347"/>
          </a:xfrm>
        </p:grpSpPr>
        <p:sp>
          <p:nvSpPr>
            <p:cNvPr id="9" name="Straight Connector 8"/>
            <p:cNvSpPr/>
            <p:nvPr/>
          </p:nvSpPr>
          <p:spPr>
            <a:xfrm flipH="1" flipV="1">
              <a:off x="5334120" y="5643000"/>
              <a:ext cx="76320" cy="45719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4190039" y="6023880"/>
              <a:ext cx="3817433" cy="38946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Typed java.util.Properties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-80114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Implementing Your Own PropertyEditor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5625"/>
            <a:ext cx="10515600" cy="1330750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/>
              <a:t>Create a custom editor by extending </a:t>
            </a:r>
            <a:r>
              <a:rPr lang="en-US" sz="2000">
                <a:latin typeface="Arial" pitchFamily="34"/>
              </a:rPr>
              <a:t>PropertyEditorSupport</a:t>
            </a:r>
          </a:p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/>
              <a:t>Override </a:t>
            </a:r>
            <a:r>
              <a:rPr lang="en-US" sz="2000">
                <a:latin typeface="Arial" pitchFamily="34"/>
              </a:rPr>
              <a:t>setAsText(String)</a:t>
            </a:r>
            <a:r>
              <a:rPr lang="en-US" sz="2000"/>
              <a:t> to convert from String</a:t>
            </a:r>
          </a:p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/>
              <a:t>Override </a:t>
            </a:r>
            <a:r>
              <a:rPr lang="en-US" sz="2000">
                <a:latin typeface="Arial" pitchFamily="34"/>
              </a:rPr>
              <a:t>getAsText()</a:t>
            </a:r>
            <a:r>
              <a:rPr lang="en-US" sz="2000"/>
              <a:t> to format the value (optional)</a:t>
            </a:r>
            <a:br>
              <a:rPr lang="en-US" sz="2000"/>
            </a:br>
            <a:endParaRPr lang="en-US" sz="2000"/>
          </a:p>
        </p:txBody>
      </p:sp>
      <p:sp>
        <p:nvSpPr>
          <p:cNvPr id="4" name="Freeform 3"/>
          <p:cNvSpPr/>
          <p:nvPr/>
        </p:nvSpPr>
        <p:spPr>
          <a:xfrm>
            <a:off x="2514719" y="3105000"/>
            <a:ext cx="6858000" cy="281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80008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 class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PatternEditor </a:t>
            </a:r>
            <a:r>
              <a:rPr lang="en-US" sz="2000">
                <a:solidFill>
                  <a:srgbClr val="80008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extends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PropertyEditorSupport {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80008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public void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setAsText(String text) {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setValue(text != 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null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? Pattern.compile(text) : 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null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}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80008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public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String getAsText() {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Pattern value = (Pattern) getValue();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return (value != 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null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? value.pattern() : </a:t>
            </a:r>
            <a:r>
              <a:rPr lang="en-US" sz="200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“”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}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61960" y="4023721"/>
            <a:ext cx="3054900" cy="457147"/>
            <a:chOff x="4737960" y="4023720"/>
            <a:chExt cx="3054900" cy="457147"/>
          </a:xfrm>
        </p:grpSpPr>
        <p:sp>
          <p:nvSpPr>
            <p:cNvPr id="6" name="Straight Connector 5"/>
            <p:cNvSpPr/>
            <p:nvPr/>
          </p:nvSpPr>
          <p:spPr>
            <a:xfrm flipH="1" flipV="1">
              <a:off x="4737960" y="4023720"/>
              <a:ext cx="595440" cy="21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259240" y="4091400"/>
              <a:ext cx="2533620" cy="38946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Converts from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60060" y="332943"/>
            <a:ext cx="835243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 dirty="0"/>
              <a:t>Installing your Custom Property Editor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10515600" cy="870111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Use a </a:t>
            </a:r>
            <a:r>
              <a:rPr lang="en-US">
                <a:latin typeface="Arial" pitchFamily="34"/>
              </a:rPr>
              <a:t>CustomEditorConfigurer</a:t>
            </a:r>
            <a:r>
              <a:rPr lang="en-US"/>
              <a:t> to install your custom editor (a </a:t>
            </a:r>
            <a:r>
              <a:rPr lang="en-US">
                <a:latin typeface="Arial" pitchFamily="34"/>
              </a:rPr>
              <a:t>BeanFactoryPostProcessor</a:t>
            </a:r>
            <a:r>
              <a:rPr lang="en-US"/>
              <a:t>)</a:t>
            </a:r>
          </a:p>
        </p:txBody>
      </p:sp>
      <p:sp>
        <p:nvSpPr>
          <p:cNvPr id="4" name="Freeform 3"/>
          <p:cNvSpPr/>
          <p:nvPr/>
        </p:nvSpPr>
        <p:spPr>
          <a:xfrm>
            <a:off x="2362081" y="2819521"/>
            <a:ext cx="8000999" cy="27490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org.springframework.beans.factory.config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.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                      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CustomEditorConfigurer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&lt;property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customEditors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&lt;map&gt;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    &lt;entry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key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javax.util.regex.Pattern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/>
            </a:r>
            <a:b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</a:b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              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example.PatternEditor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&lt;/map&gt;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&lt;/property&gt;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&lt;/bean&gt;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14481" y="3419640"/>
            <a:ext cx="3810599" cy="573480"/>
            <a:chOff x="5190480" y="3419640"/>
            <a:chExt cx="3810599" cy="573480"/>
          </a:xfrm>
        </p:grpSpPr>
        <p:sp>
          <p:nvSpPr>
            <p:cNvPr id="6" name="Straight Connector 5"/>
            <p:cNvSpPr/>
            <p:nvPr/>
          </p:nvSpPr>
          <p:spPr>
            <a:xfrm flipH="1">
              <a:off x="5190480" y="3764520"/>
              <a:ext cx="381240" cy="2286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476680" y="3419640"/>
              <a:ext cx="3524399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Fully-qualified convertible type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86240" y="4584240"/>
            <a:ext cx="3124440" cy="1119487"/>
            <a:chOff x="4962240" y="4584239"/>
            <a:chExt cx="3124440" cy="1119487"/>
          </a:xfrm>
        </p:grpSpPr>
        <p:sp>
          <p:nvSpPr>
            <p:cNvPr id="9" name="Straight Connector 8"/>
            <p:cNvSpPr/>
            <p:nvPr/>
          </p:nvSpPr>
          <p:spPr>
            <a:xfrm flipH="1" flipV="1">
              <a:off x="4962240" y="4584239"/>
              <a:ext cx="743040" cy="46656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624280" y="4812840"/>
              <a:ext cx="2462400" cy="89088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The PropertyEditor to</a:t>
              </a:r>
            </a:p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perform conversions</a:t>
              </a:r>
            </a:p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to that type</a:t>
              </a:r>
            </a:p>
          </p:txBody>
        </p:sp>
      </p:grpSp>
      <p:sp>
        <p:nvSpPr>
          <p:cNvPr id="11" name="Freeform 10"/>
          <p:cNvSpPr/>
          <p:nvPr/>
        </p:nvSpPr>
        <p:spPr>
          <a:xfrm>
            <a:off x="2372520" y="6097681"/>
            <a:ext cx="6305935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*A PatternEditor implementation is built-in as of Spring 2.0.1</a:t>
            </a:r>
          </a:p>
        </p:txBody>
      </p:sp>
    </p:spTree>
    <p:extLst>
      <p:ext uri="{BB962C8B-B14F-4D97-AF65-F5344CB8AC3E}">
        <p14:creationId xmlns:p14="http://schemas.microsoft.com/office/powerpoint/2010/main" val="23580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-80114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Importing Configuration Files (1)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799" y="1600200"/>
            <a:ext cx="7772400" cy="1211230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/>
              <a:t>Use the import tag to encapsulate including another configuration file</a:t>
            </a:r>
          </a:p>
          <a:p>
            <a:pPr marL="742680" indent="-285480">
              <a:spcBef>
                <a:spcPts val="499"/>
              </a:spcBef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GB" sz="2000"/>
          </a:p>
        </p:txBody>
      </p:sp>
      <p:sp>
        <p:nvSpPr>
          <p:cNvPr id="4" name="Freeform 3"/>
          <p:cNvSpPr/>
          <p:nvPr/>
        </p:nvSpPr>
        <p:spPr>
          <a:xfrm>
            <a:off x="2438400" y="2666880"/>
            <a:ext cx="7772400" cy="1421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&lt;beans&gt;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&lt;import </a:t>
            </a:r>
            <a:r>
              <a:rPr lang="en-GB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resource</a:t>
            </a:r>
            <a:r>
              <a:rPr lang="en-GB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 dirty="0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“messaging-config.xml</a:t>
            </a:r>
            <a:r>
              <a:rPr lang="en-GB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 </a:t>
            </a:r>
            <a:r>
              <a:rPr lang="en-GB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&lt;import </a:t>
            </a:r>
            <a:r>
              <a:rPr lang="en-GB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resource</a:t>
            </a:r>
            <a:r>
              <a:rPr lang="en-GB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 dirty="0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“webservices-config.xml</a:t>
            </a:r>
            <a:r>
              <a:rPr lang="en-GB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 </a:t>
            </a:r>
            <a:r>
              <a:rPr lang="en-GB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&lt;import </a:t>
            </a:r>
            <a:r>
              <a:rPr lang="en-GB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resource</a:t>
            </a:r>
            <a:r>
              <a:rPr lang="en-GB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 dirty="0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“misc-config.xml</a:t>
            </a:r>
            <a:r>
              <a:rPr lang="en-GB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 </a:t>
            </a:r>
            <a:r>
              <a:rPr lang="en-GB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&lt;/beans&gt;</a:t>
            </a:r>
          </a:p>
        </p:txBody>
      </p:sp>
      <p:sp>
        <p:nvSpPr>
          <p:cNvPr id="5" name="Freeform 4"/>
          <p:cNvSpPr/>
          <p:nvPr/>
        </p:nvSpPr>
        <p:spPr>
          <a:xfrm>
            <a:off x="2286120" y="2362321"/>
            <a:ext cx="3200400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application-config.xml</a:t>
            </a:r>
          </a:p>
        </p:txBody>
      </p:sp>
      <p:sp>
        <p:nvSpPr>
          <p:cNvPr id="6" name="Freeform 5"/>
          <p:cNvSpPr/>
          <p:nvPr/>
        </p:nvSpPr>
        <p:spPr>
          <a:xfrm>
            <a:off x="2438400" y="4464001"/>
            <a:ext cx="7772400" cy="11563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&lt;beans&gt;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&lt;import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resource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“application-config.xml”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&lt;bean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id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“dataSource”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“example.TestDataSourceFactory” 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&lt;/beans&gt;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2286120" y="4159081"/>
            <a:ext cx="3200400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system-test-config.xml</a:t>
            </a:r>
          </a:p>
        </p:txBody>
      </p:sp>
      <p:sp>
        <p:nvSpPr>
          <p:cNvPr id="8" name="Freeform 7"/>
          <p:cNvSpPr/>
          <p:nvPr/>
        </p:nvSpPr>
        <p:spPr>
          <a:xfrm>
            <a:off x="2438400" y="5795281"/>
            <a:ext cx="777240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new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ClassPathXmlApplicationContext(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“system-test-config.xml”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865601" y="6063840"/>
            <a:ext cx="3189889" cy="542106"/>
            <a:chOff x="4341600" y="6063840"/>
            <a:chExt cx="3189889" cy="542106"/>
          </a:xfrm>
        </p:grpSpPr>
        <p:sp>
          <p:nvSpPr>
            <p:cNvPr id="10" name="Straight Connector 9"/>
            <p:cNvSpPr/>
            <p:nvPr/>
          </p:nvSpPr>
          <p:spPr>
            <a:xfrm flipV="1">
              <a:off x="5410079" y="6063840"/>
              <a:ext cx="0" cy="228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341600" y="6216479"/>
              <a:ext cx="3189889" cy="38946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Client only imports one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0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Singleton</a:t>
            </a:r>
            <a:endParaRPr lang="en-IN" dirty="0"/>
          </a:p>
        </p:txBody>
      </p:sp>
      <p:pic>
        <p:nvPicPr>
          <p:cNvPr id="1026" name="Picture 2" descr="C:\radhika\Training\Spring\ref\spring-framework-3.2.9.RELEASE\docs\spring-framework-reference\htmlsingle\images\singlet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05819"/>
            <a:ext cx="762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74382" y="1506022"/>
            <a:ext cx="4477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Default -  Single Object instance per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19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-80114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Importing Configuration Files (2)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5625"/>
            <a:ext cx="10515600" cy="1394870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/>
              <a:t>Promotes splitting configuration into logical groups of bean definitions</a:t>
            </a:r>
          </a:p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/>
              <a:t>Enables reuse across modules within an application</a:t>
            </a:r>
          </a:p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/>
              <a:t>Complements the option of creating an ApplicationContext from multiple files</a:t>
            </a:r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/>
          </a:p>
        </p:txBody>
      </p:sp>
      <p:sp>
        <p:nvSpPr>
          <p:cNvPr id="4" name="Freeform 3"/>
          <p:cNvSpPr/>
          <p:nvPr/>
        </p:nvSpPr>
        <p:spPr>
          <a:xfrm>
            <a:off x="2667000" y="3809881"/>
            <a:ext cx="6705720" cy="18642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ApplicationContext context =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   new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ClassPathXmlApplicationContext(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new String[]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         “classpath:/module1/module-config.xml”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,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         “classpath:/module2/module-config.xml”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250453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Bean Naming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5626"/>
            <a:ext cx="10515600" cy="2352055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/>
              <a:t>Most beans are assigned a unique name with the </a:t>
            </a:r>
            <a:r>
              <a:rPr lang="en-US" sz="2000" b="1"/>
              <a:t>id </a:t>
            </a:r>
            <a:r>
              <a:rPr lang="en-US" sz="2000"/>
              <a:t>attribute</a:t>
            </a:r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/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/>
          </a:p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/>
              <a:t>As an XML ID this attribute has several limitations</a:t>
            </a:r>
          </a:p>
          <a:p>
            <a:pPr marL="0" lvl="1" indent="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80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Can only hold a single value</a:t>
            </a:r>
          </a:p>
          <a:p>
            <a:pPr marL="0" lvl="1" indent="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80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Some special characters cannot be used (</a:t>
            </a:r>
            <a:r>
              <a:rPr lang="en-US" sz="1800" b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/ :</a:t>
            </a:r>
            <a:r>
              <a:rPr lang="en-US" sz="180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)</a:t>
            </a:r>
          </a:p>
          <a:p>
            <a:pPr marL="342720" indent="-342720">
              <a:spcBef>
                <a:spcPts val="448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1800"/>
          </a:p>
        </p:txBody>
      </p:sp>
      <p:sp>
        <p:nvSpPr>
          <p:cNvPr id="4" name="Freeform 3"/>
          <p:cNvSpPr/>
          <p:nvPr/>
        </p:nvSpPr>
        <p:spPr>
          <a:xfrm>
            <a:off x="2514719" y="2438281"/>
            <a:ext cx="335268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&lt;bean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800080"/>
                </a:solidFill>
                <a:latin typeface="Arial" pitchFamily="34"/>
                <a:ea typeface="AR PL ShanHeiSun Uni" pitchFamily="2"/>
                <a:cs typeface="Tahoma" pitchFamily="2"/>
              </a:rPr>
              <a:t>id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“dataSource”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…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</p:txBody>
      </p:sp>
      <p:sp>
        <p:nvSpPr>
          <p:cNvPr id="5" name="Freeform 4"/>
          <p:cNvSpPr/>
          <p:nvPr/>
        </p:nvSpPr>
        <p:spPr>
          <a:xfrm>
            <a:off x="2514719" y="4267081"/>
            <a:ext cx="342900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800080"/>
                </a:solidFill>
                <a:latin typeface="Arial" pitchFamily="34"/>
                <a:ea typeface="AR PL ShanHeiSun Uni" pitchFamily="2"/>
                <a:cs typeface="Tahoma" pitchFamily="2"/>
              </a:rPr>
              <a:t>id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FF000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GB" b="1">
                <a:solidFill>
                  <a:srgbClr val="FF0000"/>
                </a:solidFill>
                <a:latin typeface="Arial" pitchFamily="34"/>
                <a:ea typeface="AR PL ShanHeiSun Uni" pitchFamily="2"/>
                <a:cs typeface="Tahoma" pitchFamily="2"/>
              </a:rPr>
              <a:t>dataSource/a</a:t>
            </a:r>
            <a:r>
              <a:rPr lang="en-GB">
                <a:solidFill>
                  <a:srgbClr val="FF0000"/>
                </a:solidFill>
                <a:latin typeface="Arial" pitchFamily="34"/>
                <a:ea typeface="AR PL ShanHeiSun Uni" pitchFamily="2"/>
                <a:cs typeface="Tahoma" pitchFamily="2"/>
              </a:rPr>
              <a:t>” 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…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</p:txBody>
      </p:sp>
      <p:sp>
        <p:nvSpPr>
          <p:cNvPr id="6" name="Freeform 5"/>
          <p:cNvSpPr/>
          <p:nvPr/>
        </p:nvSpPr>
        <p:spPr>
          <a:xfrm>
            <a:off x="5104919" y="4800240"/>
            <a:ext cx="304560" cy="609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1693" fill="none">
                <a:moveTo>
                  <a:pt x="847" y="1693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257201" y="5334121"/>
            <a:ext cx="1797713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latin typeface="Arial" pitchFamily="34"/>
                <a:ea typeface="AR PL ShanHeiSun Uni" pitchFamily="2"/>
                <a:cs typeface="Tahoma" pitchFamily="2"/>
              </a:rPr>
              <a:t> ‘/’ not allowed</a:t>
            </a:r>
          </a:p>
        </p:txBody>
      </p:sp>
    </p:spTree>
    <p:extLst>
      <p:ext uri="{BB962C8B-B14F-4D97-AF65-F5344CB8AC3E}">
        <p14:creationId xmlns:p14="http://schemas.microsoft.com/office/powerpoint/2010/main" val="12448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-80114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Assigning a Bean Multiple Names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5625"/>
            <a:ext cx="10515600" cy="1902188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Use the name attribute when special characters are needed</a:t>
            </a:r>
            <a:br>
              <a:rPr lang="en-US"/>
            </a:br>
            <a:endParaRPr lang="en-US"/>
          </a:p>
          <a:p>
            <a:pPr marL="342720" indent="-342720"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Also consider it when you need to assign a bean multiple names</a:t>
            </a:r>
          </a:p>
        </p:txBody>
      </p:sp>
      <p:sp>
        <p:nvSpPr>
          <p:cNvPr id="4" name="Freeform 3"/>
          <p:cNvSpPr/>
          <p:nvPr/>
        </p:nvSpPr>
        <p:spPr>
          <a:xfrm>
            <a:off x="2590680" y="2514601"/>
            <a:ext cx="441972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&lt;bean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“dataSource/primary”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…/&gt;</a:t>
            </a:r>
          </a:p>
        </p:txBody>
      </p:sp>
      <p:sp>
        <p:nvSpPr>
          <p:cNvPr id="5" name="Freeform 4"/>
          <p:cNvSpPr/>
          <p:nvPr/>
        </p:nvSpPr>
        <p:spPr>
          <a:xfrm>
            <a:off x="2590680" y="4205881"/>
            <a:ext cx="617220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&lt;bean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“dataSource, dataSource/primary”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…/&gt;</a:t>
            </a:r>
          </a:p>
        </p:txBody>
      </p:sp>
    </p:spTree>
    <p:extLst>
      <p:ext uri="{BB962C8B-B14F-4D97-AF65-F5344CB8AC3E}">
        <p14:creationId xmlns:p14="http://schemas.microsoft.com/office/powerpoint/2010/main" val="6579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-80114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Shortcut to specifying bean properties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4260241"/>
            <a:ext cx="7867800" cy="482313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After:</a:t>
            </a:r>
          </a:p>
        </p:txBody>
      </p:sp>
      <p:sp>
        <p:nvSpPr>
          <p:cNvPr id="4" name="Freeform 3"/>
          <p:cNvSpPr/>
          <p:nvPr/>
        </p:nvSpPr>
        <p:spPr>
          <a:xfrm>
            <a:off x="2565839" y="3182400"/>
            <a:ext cx="7023600" cy="89088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&lt;bean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“example”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“com.foo.Example”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	&lt;property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“email”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value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“foo@foo.com”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&lt;/bean&gt;</a:t>
            </a:r>
          </a:p>
        </p:txBody>
      </p:sp>
      <p:sp>
        <p:nvSpPr>
          <p:cNvPr id="5" name="Freeform 4"/>
          <p:cNvSpPr/>
          <p:nvPr/>
        </p:nvSpPr>
        <p:spPr>
          <a:xfrm>
            <a:off x="2565839" y="4901761"/>
            <a:ext cx="7023600" cy="6254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&lt;bean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“example”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“com.foo.Example”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	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p:email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”foo@foo.com”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2128440" y="1684800"/>
            <a:ext cx="7867800" cy="1376640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The p namespace allows properties to be set as an attribute to the bean definition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17260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-80114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Shortcut to specifying bean references</a:t>
            </a:r>
          </a:p>
        </p:txBody>
      </p:sp>
      <p:sp>
        <p:nvSpPr>
          <p:cNvPr id="3" name="Freeform 2"/>
          <p:cNvSpPr/>
          <p:nvPr/>
        </p:nvSpPr>
        <p:spPr>
          <a:xfrm>
            <a:off x="2565839" y="3182400"/>
            <a:ext cx="7023600" cy="89088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&lt;bean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“example”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“com.foo.Example”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	&lt;property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“dataSource”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ref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“dataSource”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&lt;/bean&gt;</a:t>
            </a:r>
          </a:p>
        </p:txBody>
      </p:sp>
      <p:sp>
        <p:nvSpPr>
          <p:cNvPr id="4" name="Freeform 3"/>
          <p:cNvSpPr/>
          <p:nvPr/>
        </p:nvSpPr>
        <p:spPr>
          <a:xfrm>
            <a:off x="2565839" y="4901761"/>
            <a:ext cx="7023600" cy="6254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&lt;bean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“example”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“com.foo.Example”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	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p:dataSource-ref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”dataSource”</a:t>
            </a: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2128800" y="1684800"/>
            <a:ext cx="7867800" cy="1376640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>
                <a:ea typeface="Verdana" pitchFamily="34"/>
                <a:cs typeface="Verdana" pitchFamily="34"/>
              </a:rPr>
              <a:t>References to other beans require the format </a:t>
            </a:r>
            <a:r>
              <a:rPr lang="en-US">
                <a:latin typeface="Courier" pitchFamily="49"/>
              </a:rPr>
              <a:t>p:&lt;property-name&gt;-ref=&lt;reference&gt;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Before: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2152560" y="4260241"/>
            <a:ext cx="7867800" cy="482313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39132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-80114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Considerations of the p namespace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5626"/>
            <a:ext cx="10515600" cy="2864503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Requires a namespace definition:</a:t>
            </a:r>
          </a:p>
          <a:p>
            <a:pPr marL="342720" indent="-342720"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/>
          </a:p>
          <a:p>
            <a:pPr marL="342720" indent="-342720"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Namespace not specified in an XSD file, unlike other Spring namespaces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So no extra schemaLocation entry required</a:t>
            </a:r>
          </a:p>
        </p:txBody>
      </p:sp>
      <p:sp>
        <p:nvSpPr>
          <p:cNvPr id="4" name="Freeform 3"/>
          <p:cNvSpPr/>
          <p:nvPr/>
        </p:nvSpPr>
        <p:spPr>
          <a:xfrm>
            <a:off x="2540999" y="2254681"/>
            <a:ext cx="702360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GB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xmlns:p</a:t>
            </a:r>
            <a:r>
              <a:rPr lang="en-GB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GB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“http://www.springframework.org/schema/p”</a:t>
            </a:r>
          </a:p>
        </p:txBody>
      </p:sp>
    </p:spTree>
    <p:extLst>
      <p:ext uri="{BB962C8B-B14F-4D97-AF65-F5344CB8AC3E}">
        <p14:creationId xmlns:p14="http://schemas.microsoft.com/office/powerpoint/2010/main" val="363314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Configuring a List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799" y="1600200"/>
            <a:ext cx="7772400" cy="4123822"/>
          </a:xfrm>
          <a:solidFill>
            <a:srgbClr val="FFFFCC"/>
          </a:solidFill>
          <a:ln w="12600">
            <a:solidFill>
              <a:srgbClr val="143015"/>
            </a:solidFill>
            <a:prstDash val="solid"/>
            <a:miter/>
          </a:ln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inventoryManager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foo.MyInventoryManager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&lt;property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name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“warehouses”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 &lt;</a:t>
            </a:r>
            <a:r>
              <a:rPr lang="en-US" sz="2000" dirty="0" err="1">
                <a:solidFill>
                  <a:srgbClr val="3F7F7F"/>
                </a:solidFill>
                <a:latin typeface="Arial" pitchFamily="34"/>
              </a:rPr>
              <a:t>util:list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     &lt;ref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bean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primaryWarehouse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     &lt;ref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bean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secondaryWarehouse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     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foo.Warehouse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…/&gt;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&lt;/</a:t>
            </a:r>
            <a:r>
              <a:rPr lang="en-US" sz="2000" dirty="0" err="1">
                <a:solidFill>
                  <a:srgbClr val="3F7F7F"/>
                </a:solidFill>
                <a:latin typeface="Arial" pitchFamily="34"/>
              </a:rPr>
              <a:t>util:list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&lt;/property&gt;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&lt;/bean&gt;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dirty="0">
              <a:latin typeface="Arial" pitchFamily="34"/>
            </a:endParaRP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primaryWarehouse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.../&gt;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secondaryWarehouse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.../&gt;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1760" y="3733560"/>
            <a:ext cx="3962520" cy="664890"/>
            <a:chOff x="3047760" y="3733560"/>
            <a:chExt cx="3962520" cy="664890"/>
          </a:xfrm>
        </p:grpSpPr>
        <p:sp>
          <p:nvSpPr>
            <p:cNvPr id="5" name="Straight Connector 4"/>
            <p:cNvSpPr/>
            <p:nvPr/>
          </p:nvSpPr>
          <p:spPr>
            <a:xfrm flipH="1" flipV="1">
              <a:off x="3047760" y="3733560"/>
              <a:ext cx="533159" cy="5331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602160" y="4038479"/>
              <a:ext cx="3408120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Elements are beans (one inner)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280" y="2438281"/>
            <a:ext cx="5486400" cy="359971"/>
            <a:chOff x="2438280" y="2438280"/>
            <a:chExt cx="5486400" cy="359971"/>
          </a:xfrm>
        </p:grpSpPr>
        <p:sp>
          <p:nvSpPr>
            <p:cNvPr id="8" name="Straight Connector 7"/>
            <p:cNvSpPr/>
            <p:nvPr/>
          </p:nvSpPr>
          <p:spPr>
            <a:xfrm flipH="1" flipV="1">
              <a:off x="2438280" y="2514240"/>
              <a:ext cx="3200400" cy="15228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638680" y="2438280"/>
              <a:ext cx="2286000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List is an inner bean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4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Configuring a Set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57520" y="1828800"/>
            <a:ext cx="7772400" cy="3441584"/>
          </a:xfrm>
          <a:solidFill>
            <a:srgbClr val="FFFFCC"/>
          </a:solidFill>
          <a:ln w="12600">
            <a:solidFill>
              <a:srgbClr val="143015"/>
            </a:solidFill>
            <a:prstDash val="solid"/>
            <a:miter/>
          </a:ln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notificationService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foo.MyNotificationService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&lt;property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name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“subscribers”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ref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“subscribers”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&lt;/bean&gt;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dirty="0">
              <a:latin typeface="Arial" pitchFamily="34"/>
            </a:endParaRP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Arial" pitchFamily="34"/>
              </a:rPr>
              <a:t>util:set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 id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“subscribers”</a:t>
            </a:r>
            <a:r>
              <a:rPr lang="en-US" sz="2000" dirty="0"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&lt;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value&gt;</a:t>
            </a:r>
            <a:r>
              <a:rPr lang="en-US" sz="2000" dirty="0" smtClean="0">
                <a:latin typeface="Arial" pitchFamily="34"/>
              </a:rPr>
              <a:t>larry@abc.com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&lt;/value&gt;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&lt;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value&gt;</a:t>
            </a:r>
            <a:r>
              <a:rPr lang="en-US" sz="2000" dirty="0" smtClean="0">
                <a:latin typeface="Arial" pitchFamily="34"/>
              </a:rPr>
              <a:t>curly@abc.com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&lt;/value&gt;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&lt;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value&gt;</a:t>
            </a:r>
            <a:r>
              <a:rPr lang="en-US" sz="2000" dirty="0" smtClean="0">
                <a:latin typeface="Arial" pitchFamily="34"/>
              </a:rPr>
              <a:t>moe@abc.com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&lt;/value&gt;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Arial" pitchFamily="34"/>
              </a:rPr>
              <a:t>util:set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dirty="0">
              <a:solidFill>
                <a:srgbClr val="3F7F7F"/>
              </a:solidFill>
              <a:latin typeface="Arial" pitchFamily="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99241" y="4688281"/>
            <a:ext cx="3189889" cy="694747"/>
            <a:chOff x="1875240" y="4688280"/>
            <a:chExt cx="3189889" cy="694747"/>
          </a:xfrm>
        </p:grpSpPr>
        <p:sp>
          <p:nvSpPr>
            <p:cNvPr id="5" name="Freeform 4"/>
            <p:cNvSpPr/>
            <p:nvPr/>
          </p:nvSpPr>
          <p:spPr>
            <a:xfrm>
              <a:off x="1875240" y="4993560"/>
              <a:ext cx="3189889" cy="38946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Elements are literal values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 flipH="1" flipV="1">
              <a:off x="2334240" y="4688280"/>
              <a:ext cx="228600" cy="3049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53521" y="3164760"/>
            <a:ext cx="3866065" cy="389467"/>
            <a:chOff x="3629520" y="3164759"/>
            <a:chExt cx="3866065" cy="389467"/>
          </a:xfrm>
        </p:grpSpPr>
        <p:sp>
          <p:nvSpPr>
            <p:cNvPr id="8" name="Straight Connector 7"/>
            <p:cNvSpPr/>
            <p:nvPr/>
          </p:nvSpPr>
          <p:spPr>
            <a:xfrm flipH="1">
              <a:off x="3629520" y="3317039"/>
              <a:ext cx="1143000" cy="7632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775760" y="3164759"/>
              <a:ext cx="2719825" cy="38946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Set is a top-level bean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7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Configuring a Map (1)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799" y="1752480"/>
            <a:ext cx="7772400" cy="4115159"/>
          </a:xfrm>
          <a:solidFill>
            <a:srgbClr val="FFFFCC"/>
          </a:solidFill>
          <a:ln w="12600">
            <a:solidFill>
              <a:srgbClr val="143015"/>
            </a:solidFill>
            <a:prstDash val="solid"/>
            <a:miter/>
          </a:ln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inventoryManager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foo.MyInventoryManager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&lt;property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name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“warehouses”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 &lt;</a:t>
            </a:r>
            <a:r>
              <a:rPr lang="en-US" sz="2000" dirty="0" err="1">
                <a:solidFill>
                  <a:srgbClr val="3F7F7F"/>
                </a:solidFill>
                <a:latin typeface="Arial" pitchFamily="34"/>
              </a:rPr>
              <a:t>util:map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     &lt;entry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key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“primary”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value-ref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primaryWarehouse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/&gt;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     &lt;entry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key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“secondary”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         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 smtClean="0">
                <a:solidFill>
                  <a:srgbClr val="0000C0"/>
                </a:solidFill>
                <a:latin typeface="Arial" pitchFamily="34"/>
              </a:rPr>
              <a:t>com.Warehouse</a:t>
            </a:r>
            <a:r>
              <a:rPr lang="en-US" sz="200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smtClean="0">
                <a:solidFill>
                  <a:srgbClr val="3F7F7F"/>
                </a:solidFill>
                <a:latin typeface="Arial" pitchFamily="34"/>
              </a:rPr>
              <a:t>/&gt;</a:t>
            </a:r>
            <a:endParaRPr lang="en-US" sz="2000" dirty="0">
              <a:solidFill>
                <a:srgbClr val="3F7F7F"/>
              </a:solidFill>
              <a:latin typeface="Arial" pitchFamily="34"/>
            </a:endParaRP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     &lt;/entry&gt;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&lt;/</a:t>
            </a:r>
            <a:r>
              <a:rPr lang="en-US" sz="2000" dirty="0" err="1">
                <a:solidFill>
                  <a:srgbClr val="3F7F7F"/>
                </a:solidFill>
                <a:latin typeface="Arial" pitchFamily="34"/>
              </a:rPr>
              <a:t>util:map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&lt;/property&gt;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&lt;/bean&gt;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b="1" dirty="0">
              <a:latin typeface="Arial" pitchFamily="34"/>
            </a:endParaRP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primaryWarehouse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.../&gt;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90920" y="3124080"/>
            <a:ext cx="2923630" cy="359971"/>
            <a:chOff x="5866920" y="3124079"/>
            <a:chExt cx="2923630" cy="359971"/>
          </a:xfrm>
        </p:grpSpPr>
        <p:sp>
          <p:nvSpPr>
            <p:cNvPr id="5" name="Straight Connector 4"/>
            <p:cNvSpPr/>
            <p:nvPr/>
          </p:nvSpPr>
          <p:spPr>
            <a:xfrm flipH="1" flipV="1">
              <a:off x="5866920" y="3124079"/>
              <a:ext cx="304920" cy="1526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098040" y="3124079"/>
              <a:ext cx="2692510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Value is a top-level bean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1" y="3809520"/>
            <a:ext cx="2844717" cy="384090"/>
            <a:chOff x="2971800" y="3809520"/>
            <a:chExt cx="2844717" cy="384090"/>
          </a:xfrm>
        </p:grpSpPr>
        <p:sp>
          <p:nvSpPr>
            <p:cNvPr id="8" name="Straight Connector 7"/>
            <p:cNvSpPr/>
            <p:nvPr/>
          </p:nvSpPr>
          <p:spPr>
            <a:xfrm flipH="1" flipV="1">
              <a:off x="2971800" y="3809520"/>
              <a:ext cx="457200" cy="22859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354840" y="3833639"/>
              <a:ext cx="2461677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Value is an inner bean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0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Configuring a Map (2)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440" y="1600200"/>
            <a:ext cx="8077320" cy="4496040"/>
          </a:xfr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inventoryManager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foo.MyInventoryManager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&lt;property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name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“warehouses”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 &lt;</a:t>
            </a:r>
            <a:r>
              <a:rPr lang="en-US" sz="2000" dirty="0" err="1">
                <a:solidFill>
                  <a:srgbClr val="3F7F7F"/>
                </a:solidFill>
                <a:latin typeface="Arial" pitchFamily="34"/>
              </a:rPr>
              <a:t>util:map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dirty="0">
                <a:solidFill>
                  <a:srgbClr val="3F7F7F"/>
                </a:solidFill>
                <a:latin typeface="Arial" pitchFamily="34"/>
              </a:rPr>
              <a:t>            &lt;entry&gt;</a:t>
            </a:r>
          </a:p>
          <a:p>
            <a:pPr marL="0" indent="0"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dirty="0">
                <a:solidFill>
                  <a:srgbClr val="3F7F7F"/>
                </a:solidFill>
                <a:latin typeface="Arial" pitchFamily="34"/>
              </a:rPr>
              <a:t>                &lt;key&gt;</a:t>
            </a:r>
          </a:p>
          <a:p>
            <a:pPr marL="0" indent="0"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dirty="0">
                <a:solidFill>
                  <a:srgbClr val="3F7F7F"/>
                </a:solidFill>
                <a:latin typeface="Arial" pitchFamily="34"/>
              </a:rPr>
              <a:t>                    &lt;bean</a:t>
            </a:r>
            <a:r>
              <a:rPr lang="en-US" sz="1800" dirty="0">
                <a:latin typeface="Arial" pitchFamily="34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1800" dirty="0">
                <a:latin typeface="Arial" pitchFamily="34"/>
              </a:rPr>
              <a:t>=</a:t>
            </a:r>
            <a:r>
              <a:rPr lang="en-US" sz="18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</a:rPr>
              <a:t>foo.WarehouseKey</a:t>
            </a:r>
            <a:r>
              <a:rPr lang="en-US" sz="18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18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dirty="0">
                <a:solidFill>
                  <a:srgbClr val="3F7F7F"/>
                </a:solidFill>
                <a:latin typeface="Arial" pitchFamily="34"/>
              </a:rPr>
              <a:t>                        &lt;constructor-</a:t>
            </a:r>
            <a:r>
              <a:rPr lang="en-US" sz="1800" dirty="0" err="1">
                <a:solidFill>
                  <a:srgbClr val="3F7F7F"/>
                </a:solidFill>
                <a:latin typeface="Arial" pitchFamily="34"/>
              </a:rPr>
              <a:t>arg</a:t>
            </a:r>
            <a:r>
              <a:rPr lang="en-US" sz="1800" dirty="0">
                <a:latin typeface="Arial" pitchFamily="34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Arial" pitchFamily="34"/>
              </a:rPr>
              <a:t>value</a:t>
            </a:r>
            <a:r>
              <a:rPr lang="en-US" sz="1800" dirty="0">
                <a:latin typeface="Arial" pitchFamily="34"/>
              </a:rPr>
              <a:t>=</a:t>
            </a:r>
            <a:r>
              <a:rPr lang="en-US" sz="1800" dirty="0">
                <a:solidFill>
                  <a:srgbClr val="0000C0"/>
                </a:solidFill>
                <a:latin typeface="Arial" pitchFamily="34"/>
              </a:rPr>
              <a:t>“123456789”</a:t>
            </a:r>
            <a:r>
              <a:rPr lang="en-US" sz="1800" dirty="0">
                <a:latin typeface="Arial" pitchFamily="34"/>
              </a:rPr>
              <a:t> </a:t>
            </a:r>
            <a:r>
              <a:rPr lang="en-US" sz="1800" dirty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dirty="0">
                <a:solidFill>
                  <a:srgbClr val="3F7F7F"/>
                </a:solidFill>
                <a:latin typeface="Arial" pitchFamily="34"/>
              </a:rPr>
              <a:t>                    &lt;/bean&gt;</a:t>
            </a:r>
          </a:p>
          <a:p>
            <a:pPr marL="0" indent="0"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dirty="0">
                <a:solidFill>
                  <a:srgbClr val="3F7F7F"/>
                </a:solidFill>
                <a:latin typeface="Arial" pitchFamily="34"/>
              </a:rPr>
              <a:t>                &lt;/key&gt;</a:t>
            </a:r>
          </a:p>
          <a:p>
            <a:pPr marL="0" indent="0"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dirty="0">
                <a:solidFill>
                  <a:srgbClr val="3F7F7F"/>
                </a:solidFill>
                <a:latin typeface="Arial" pitchFamily="34"/>
              </a:rPr>
              <a:t>                &lt;bean</a:t>
            </a:r>
            <a:r>
              <a:rPr lang="en-US" sz="1800" dirty="0">
                <a:latin typeface="Arial" pitchFamily="34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1800" dirty="0">
                <a:latin typeface="Arial" pitchFamily="34"/>
              </a:rPr>
              <a:t>=</a:t>
            </a:r>
            <a:r>
              <a:rPr lang="en-US" sz="18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</a:rPr>
              <a:t>foo.Warehouse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1800" dirty="0">
                <a:latin typeface="Arial" pitchFamily="34"/>
              </a:rPr>
              <a:t> </a:t>
            </a:r>
            <a:r>
              <a:rPr lang="en-US" sz="1800" dirty="0">
                <a:solidFill>
                  <a:srgbClr val="3F7F7F"/>
                </a:solidFill>
                <a:latin typeface="Arial" pitchFamily="34"/>
              </a:rPr>
              <a:t>…/&gt;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    &lt;/entry&gt;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 &lt;/</a:t>
            </a:r>
            <a:r>
              <a:rPr lang="en-US" sz="2000" dirty="0" err="1">
                <a:solidFill>
                  <a:srgbClr val="3F7F7F"/>
                </a:solidFill>
                <a:latin typeface="Arial" pitchFamily="34"/>
              </a:rPr>
              <a:t>util:map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&lt;/property&gt;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&lt;/bean&gt;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6040" y="3796920"/>
            <a:ext cx="2670660" cy="384091"/>
            <a:chOff x="3182040" y="3796919"/>
            <a:chExt cx="2670660" cy="384091"/>
          </a:xfrm>
        </p:grpSpPr>
        <p:sp>
          <p:nvSpPr>
            <p:cNvPr id="5" name="Straight Connector 4"/>
            <p:cNvSpPr/>
            <p:nvPr/>
          </p:nvSpPr>
          <p:spPr>
            <a:xfrm flipH="1" flipV="1">
              <a:off x="3182040" y="3796919"/>
              <a:ext cx="457200" cy="22860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566520" y="3821039"/>
              <a:ext cx="2286180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Key is an inner bean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Prototype</a:t>
            </a:r>
            <a:endParaRPr lang="en-IN" dirty="0"/>
          </a:p>
        </p:txBody>
      </p:sp>
      <p:pic>
        <p:nvPicPr>
          <p:cNvPr id="2050" name="Picture 2" descr="C:\radhika\Training\Spring\ref\spring-framework-3.2.9.RELEASE\docs\spring-framework-reference\htmlsingle\images\prototyp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10581"/>
            <a:ext cx="762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61542" y="1531302"/>
            <a:ext cx="570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 new instance is created each time the bean is referenced</a:t>
            </a:r>
          </a:p>
        </p:txBody>
      </p:sp>
    </p:spTree>
    <p:extLst>
      <p:ext uri="{BB962C8B-B14F-4D97-AF65-F5344CB8AC3E}">
        <p14:creationId xmlns:p14="http://schemas.microsoft.com/office/powerpoint/2010/main" val="27124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Accessing Constants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520" y="1980721"/>
            <a:ext cx="8534520" cy="2354107"/>
          </a:xfr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</a:rPr>
              <a:t>&lt;bean </a:t>
            </a:r>
            <a:r>
              <a:rPr lang="en-US" sz="200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>
                <a:latin typeface="Arial" pitchFamily="34"/>
              </a:rPr>
              <a:t>=</a:t>
            </a:r>
            <a:r>
              <a:rPr lang="en-US" sz="2000">
                <a:solidFill>
                  <a:srgbClr val="0000C0"/>
                </a:solidFill>
                <a:latin typeface="Arial" pitchFamily="34"/>
              </a:rPr>
              <a:t>“notificationService”  </a:t>
            </a:r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</a:rPr>
              <a:t>      </a:t>
            </a:r>
            <a:r>
              <a:rPr lang="en-US" sz="200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>
                <a:latin typeface="Arial" pitchFamily="34"/>
              </a:rPr>
              <a:t>=</a:t>
            </a:r>
            <a:r>
              <a:rPr lang="en-US" sz="2000">
                <a:solidFill>
                  <a:srgbClr val="0000C0"/>
                </a:solidFill>
                <a:latin typeface="Arial" pitchFamily="34"/>
              </a:rPr>
              <a:t>“example.MyNotificationService”</a:t>
            </a:r>
            <a:r>
              <a:rPr lang="en-US" sz="200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</a:rPr>
              <a:t>    &lt;property </a:t>
            </a:r>
            <a:r>
              <a:rPr lang="en-US" sz="2000">
                <a:solidFill>
                  <a:srgbClr val="7F0055"/>
                </a:solidFill>
                <a:latin typeface="Arial" pitchFamily="34"/>
              </a:rPr>
              <a:t>name</a:t>
            </a:r>
            <a:r>
              <a:rPr lang="en-US" sz="2000">
                <a:latin typeface="Arial" pitchFamily="34"/>
              </a:rPr>
              <a:t>=</a:t>
            </a:r>
            <a:r>
              <a:rPr lang="en-US" sz="2000">
                <a:solidFill>
                  <a:srgbClr val="0000C0"/>
                </a:solidFill>
                <a:latin typeface="Arial" pitchFamily="34"/>
              </a:rPr>
              <a:t>“hostname”</a:t>
            </a:r>
            <a:r>
              <a:rPr lang="en-US" sz="200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</a:rPr>
              <a:t>        &lt;util:constant </a:t>
            </a:r>
            <a:r>
              <a:rPr lang="en-US" sz="2000">
                <a:solidFill>
                  <a:srgbClr val="7F0055"/>
                </a:solidFill>
                <a:latin typeface="Arial" pitchFamily="34"/>
              </a:rPr>
              <a:t>static-field</a:t>
            </a:r>
            <a:r>
              <a:rPr lang="en-US" sz="2000">
                <a:latin typeface="Arial" pitchFamily="34"/>
              </a:rPr>
              <a:t>=</a:t>
            </a:r>
            <a:r>
              <a:rPr lang="en-US" sz="2000">
                <a:solidFill>
                  <a:srgbClr val="0000C0"/>
                </a:solidFill>
                <a:latin typeface="Arial" pitchFamily="34"/>
              </a:rPr>
              <a:t>“example.MyConstants.HOST_NAME” </a:t>
            </a:r>
            <a:r>
              <a:rPr lang="en-US" sz="200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</a:rPr>
              <a:t>    &lt;/property&gt;</a:t>
            </a:r>
          </a:p>
          <a:p>
            <a:pPr marL="342720" indent="-342720"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</a:rPr>
              <a:t>&lt;/bean&gt;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7600" y="3429001"/>
            <a:ext cx="4889842" cy="740851"/>
            <a:chOff x="2973600" y="3429000"/>
            <a:chExt cx="4889842" cy="740851"/>
          </a:xfrm>
        </p:grpSpPr>
        <p:sp>
          <p:nvSpPr>
            <p:cNvPr id="5" name="Straight Connector 4"/>
            <p:cNvSpPr/>
            <p:nvPr/>
          </p:nvSpPr>
          <p:spPr>
            <a:xfrm flipH="1" flipV="1">
              <a:off x="3124079" y="3429000"/>
              <a:ext cx="457200" cy="43343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973600" y="3809880"/>
              <a:ext cx="4889842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Accesses static field in the MyConstants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5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Loading Properties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76160"/>
            <a:ext cx="7867800" cy="2077108"/>
          </a:xfrm>
          <a:solidFill>
            <a:srgbClr val="FFFFCC"/>
          </a:solidFill>
          <a:ln w="12600">
            <a:solidFill>
              <a:srgbClr val="143015"/>
            </a:solidFill>
            <a:prstDash val="solid"/>
            <a:miter/>
          </a:ln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notificationService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  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 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example.MyNotificationService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&lt;property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name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emailMappings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b="1" dirty="0">
                <a:latin typeface="Arial" pitchFamily="34"/>
              </a:rPr>
              <a:t>       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Arial" pitchFamily="34"/>
              </a:rPr>
              <a:t>util:properties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location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classpath:mail.properties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&lt;/property&gt;</a:t>
            </a:r>
          </a:p>
          <a:p>
            <a:pPr marL="0" indent="0"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&lt;/bean&gt;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05279" y="3124080"/>
            <a:ext cx="4809612" cy="740851"/>
            <a:chOff x="3581279" y="3124079"/>
            <a:chExt cx="4809612" cy="740851"/>
          </a:xfrm>
        </p:grpSpPr>
        <p:sp>
          <p:nvSpPr>
            <p:cNvPr id="5" name="Straight Connector 4"/>
            <p:cNvSpPr/>
            <p:nvPr/>
          </p:nvSpPr>
          <p:spPr>
            <a:xfrm flipH="1" flipV="1">
              <a:off x="3581279" y="3124079"/>
              <a:ext cx="457200" cy="4334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654360" y="3504959"/>
              <a:ext cx="4736531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Loads a java.util.Properties from the 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3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a nutshell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Bean Inheritance if there is repetitive XML</a:t>
            </a:r>
          </a:p>
          <a:p>
            <a:r>
              <a:rPr lang="en-IN" dirty="0" err="1" smtClean="0"/>
              <a:t>Lowlevel</a:t>
            </a:r>
            <a:r>
              <a:rPr lang="en-IN" dirty="0" smtClean="0"/>
              <a:t> beans can be hidden using inner beans</a:t>
            </a:r>
          </a:p>
          <a:p>
            <a:r>
              <a:rPr lang="en-IN" dirty="0" smtClean="0"/>
              <a:t>Modularize the configuration meta data into multiple xml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932" y="2480529"/>
            <a:ext cx="6367818" cy="1325563"/>
          </a:xfrm>
        </p:spPr>
        <p:txBody>
          <a:bodyPr/>
          <a:lstStyle/>
          <a:p>
            <a:r>
              <a:rPr lang="en-IN" dirty="0" smtClean="0"/>
              <a:t>			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2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Bean Lifecycle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 phases</a:t>
            </a:r>
          </a:p>
          <a:p>
            <a:pPr marL="514350" indent="-514350">
              <a:buAutoNum type="alphaLcParenR"/>
            </a:pPr>
            <a:r>
              <a:rPr lang="en-IN" dirty="0"/>
              <a:t>Initialization phase</a:t>
            </a:r>
          </a:p>
          <a:p>
            <a:pPr marL="514350" indent="-514350">
              <a:buAutoNum type="alphaLcParenR"/>
            </a:pPr>
            <a:r>
              <a:rPr lang="en-IN" dirty="0"/>
              <a:t>Use Phase</a:t>
            </a:r>
          </a:p>
          <a:p>
            <a:pPr marL="514350" indent="-514350">
              <a:buAutoNum type="alphaLcParenR"/>
            </a:pPr>
            <a:r>
              <a:rPr lang="en-IN" dirty="0" smtClean="0"/>
              <a:t>Destruction </a:t>
            </a:r>
            <a:r>
              <a:rPr lang="en-IN" dirty="0"/>
              <a:t>phase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287351" y="4340178"/>
            <a:ext cx="2382592" cy="888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Initialization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518338" y="4340179"/>
            <a:ext cx="2382592" cy="888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466527" y="4340178"/>
            <a:ext cx="2382592" cy="888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Destruction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 rot="16200000">
            <a:off x="3753120" y="4640685"/>
            <a:ext cx="731949" cy="44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 rot="16200000">
            <a:off x="6842974" y="4640684"/>
            <a:ext cx="731949" cy="44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3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Initialization phase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Freeform 4"/>
          <p:cNvSpPr/>
          <p:nvPr/>
        </p:nvSpPr>
        <p:spPr>
          <a:xfrm>
            <a:off x="1701421" y="1690688"/>
            <a:ext cx="6781680" cy="190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// Create the application from the configuration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ApplicationContext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context =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new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ClassPathXmlApplicationContext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String[] {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“application-config.xml”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,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“oracle-infrastructure-config.xml”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1421" y="4203510"/>
            <a:ext cx="576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Initialization phase completes when you create the 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2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phase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19869" y="2552131"/>
            <a:ext cx="2442949" cy="3425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a)Load Bean Definitions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    b)Run Bean Factory Post processors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6198358" y="2552131"/>
            <a:ext cx="2442949" cy="3425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  a)Each bean eagerly instantiated,</a:t>
            </a:r>
          </a:p>
          <a:p>
            <a:pPr algn="ctr"/>
            <a:r>
              <a:rPr lang="en-IN" dirty="0" smtClean="0"/>
              <a:t>dependencies injected 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b)Bean Post processing phase 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c)Bean fully initialized</a:t>
            </a:r>
          </a:p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92823" y="1778134"/>
            <a:ext cx="177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Load Bean </a:t>
            </a:r>
          </a:p>
          <a:p>
            <a:r>
              <a:rPr lang="en-IN" dirty="0" smtClean="0"/>
              <a:t>Definitions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62131" y="1798244"/>
            <a:ext cx="177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 Initialize Bean instances</a:t>
            </a:r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4896373" y="4244900"/>
            <a:ext cx="731949" cy="44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18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Bean Definitions</a:t>
            </a:r>
            <a:endParaRPr lang="en-IN" dirty="0"/>
          </a:p>
        </p:txBody>
      </p:sp>
      <p:sp>
        <p:nvSpPr>
          <p:cNvPr id="4" name="AutoShape 10"/>
          <p:cNvSpPr/>
          <p:nvPr/>
        </p:nvSpPr>
        <p:spPr>
          <a:xfrm>
            <a:off x="6405369" y="2663363"/>
            <a:ext cx="3657600" cy="19814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600">
            <a:solidFill>
              <a:srgbClr val="333399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Application Context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8809" y="2358803"/>
            <a:ext cx="419075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18"/>
                <a:ea typeface="AR PL ShanHeiSun Uni" pitchFamily="2"/>
                <a:cs typeface="Tahoma" pitchFamily="2"/>
              </a:rPr>
              <a:t>&lt;beans&gt;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  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18"/>
                <a:ea typeface="AR PL ShanHeiSun Uni" pitchFamily="2"/>
                <a:cs typeface="Tahoma" pitchFamily="2"/>
              </a:rPr>
              <a:t>&lt;bean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AR PL ShanHeiSun Uni" pitchFamily="2"/>
                <a:cs typeface="Tahoma" pitchFamily="2"/>
              </a:rPr>
              <a:t>id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=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 PL ShanHeiSun Uni" pitchFamily="2"/>
                <a:cs typeface="Tahoma" pitchFamily="2"/>
              </a:rPr>
              <a:t>“</a:t>
            </a:r>
            <a:r>
              <a:rPr lang="en-US" sz="1800" b="0" i="0" u="none" strike="noStrike" baseline="0" dirty="0" err="1" smtClean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 PL ShanHeiSun Uni" pitchFamily="2"/>
                <a:cs typeface="Tahoma" pitchFamily="2"/>
              </a:rPr>
              <a:t>myService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 PL ShanHeiSun Uni" pitchFamily="2"/>
                <a:cs typeface="Tahoma" pitchFamily="2"/>
              </a:rPr>
              <a:t>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 …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  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18"/>
                <a:ea typeface="AR PL ShanHeiSun Uni" pitchFamily="2"/>
                <a:cs typeface="Tahoma" pitchFamily="2"/>
              </a:rPr>
              <a:t>&lt;bean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AR PL ShanHeiSun Uni" pitchFamily="2"/>
                <a:cs typeface="Tahoma" pitchFamily="2"/>
              </a:rPr>
              <a:t>id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=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 PL ShanHeiSun Uni" pitchFamily="2"/>
                <a:cs typeface="Tahoma" pitchFamily="2"/>
              </a:rPr>
              <a:t>“</a:t>
            </a:r>
            <a:r>
              <a:rPr lang="en-US" sz="1800" b="0" i="0" u="none" strike="noStrike" baseline="0" dirty="0" err="1" smtClean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 PL ShanHeiSun Uni" pitchFamily="2"/>
                <a:cs typeface="Tahoma" pitchFamily="2"/>
              </a:rPr>
              <a:t>myDAO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 PL ShanHeiSun Uni" pitchFamily="2"/>
                <a:cs typeface="Tahoma" pitchFamily="2"/>
              </a:rPr>
              <a:t>”…</a:t>
            </a:r>
            <a:endParaRPr lang="en-US" sz="1800" b="0" i="0" u="none" strike="noStrike" baseline="0" dirty="0">
              <a:ln>
                <a:noFill/>
              </a:ln>
              <a:solidFill>
                <a:srgbClr val="0000C0"/>
              </a:solidFill>
              <a:latin typeface="Arial" pitchFamily="18"/>
              <a:ea typeface="AR PL ShanHeiSun Uni" pitchFamily="2"/>
              <a:cs typeface="Tahoma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18"/>
                <a:ea typeface="AR PL ShanHeiSun Uni" pitchFamily="2"/>
                <a:cs typeface="Tahoma" pitchFamily="2"/>
              </a:rPr>
              <a:t>&lt;/beans&gt;</a:t>
            </a:r>
          </a:p>
        </p:txBody>
      </p:sp>
      <p:sp>
        <p:nvSpPr>
          <p:cNvPr id="6" name="Text Box 6"/>
          <p:cNvSpPr/>
          <p:nvPr/>
        </p:nvSpPr>
        <p:spPr>
          <a:xfrm>
            <a:off x="1453569" y="1977562"/>
            <a:ext cx="3112919" cy="433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application-config.xml</a:t>
            </a:r>
          </a:p>
        </p:txBody>
      </p:sp>
      <p:sp>
        <p:nvSpPr>
          <p:cNvPr id="7" name="Rectangle 5"/>
          <p:cNvSpPr/>
          <p:nvPr/>
        </p:nvSpPr>
        <p:spPr>
          <a:xfrm>
            <a:off x="1528809" y="4111283"/>
            <a:ext cx="4190759" cy="838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5F"/>
                </a:solidFill>
                <a:latin typeface="Arial" pitchFamily="18"/>
                <a:ea typeface="AR PL ShanHeiSun Uni" pitchFamily="2"/>
                <a:cs typeface="Tahoma" pitchFamily="2"/>
              </a:rPr>
              <a:t>&lt;beans&gt;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5F"/>
                </a:solidFill>
                <a:latin typeface="Arial" pitchFamily="18"/>
                <a:ea typeface="AR PL ShanHeiSun Uni" pitchFamily="2"/>
                <a:cs typeface="Tahoma" pitchFamily="2"/>
              </a:rPr>
              <a:t>      &lt;bean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AR PL ShanHeiSun Uni" pitchFamily="2"/>
                <a:cs typeface="Tahoma" pitchFamily="2"/>
              </a:rPr>
              <a:t>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 PL ShanHeiSun Uni" pitchFamily="2"/>
                <a:cs typeface="Tahoma" pitchFamily="2"/>
              </a:rPr>
              <a:t>“dataSource”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 …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5F"/>
                </a:solidFill>
                <a:latin typeface="Arial" pitchFamily="18"/>
                <a:ea typeface="AR PL ShanHeiSun Uni" pitchFamily="2"/>
                <a:cs typeface="Tahoma" pitchFamily="2"/>
              </a:rPr>
              <a:t>&lt;/beans&gt;</a:t>
            </a:r>
          </a:p>
        </p:txBody>
      </p:sp>
      <p:sp>
        <p:nvSpPr>
          <p:cNvPr id="8" name="Text Box 7"/>
          <p:cNvSpPr/>
          <p:nvPr/>
        </p:nvSpPr>
        <p:spPr>
          <a:xfrm>
            <a:off x="1453569" y="3730402"/>
            <a:ext cx="4027320" cy="433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 PL ShanHeiSun Uni" pitchFamily="2"/>
                <a:cs typeface="Tahoma" pitchFamily="2"/>
              </a:rPr>
              <a:t>test-infrastructure-config.xml</a:t>
            </a:r>
          </a:p>
        </p:txBody>
      </p:sp>
      <p:sp>
        <p:nvSpPr>
          <p:cNvPr id="9" name="Line 8"/>
          <p:cNvSpPr/>
          <p:nvPr/>
        </p:nvSpPr>
        <p:spPr>
          <a:xfrm>
            <a:off x="5719569" y="4187603"/>
            <a:ext cx="1295280" cy="304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99" h="846" fill="none">
                <a:moveTo>
                  <a:pt x="0" y="846"/>
                </a:moveTo>
                <a:lnTo>
                  <a:pt x="3599" y="0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 PL ShanHeiSun Uni" pitchFamily="2"/>
              <a:cs typeface="Tahoma" pitchFamily="2"/>
            </a:endParaRPr>
          </a:p>
        </p:txBody>
      </p:sp>
      <p:sp>
        <p:nvSpPr>
          <p:cNvPr id="10" name="Line 9"/>
          <p:cNvSpPr/>
          <p:nvPr/>
        </p:nvSpPr>
        <p:spPr>
          <a:xfrm>
            <a:off x="5719569" y="2816002"/>
            <a:ext cx="1295280" cy="99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99" h="2751" fill="none">
                <a:moveTo>
                  <a:pt x="0" y="0"/>
                </a:moveTo>
                <a:lnTo>
                  <a:pt x="3599" y="2751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AR PL ShanHeiSun Uni" pitchFamily="2"/>
              <a:cs typeface="Tahoma" pitchFamily="2"/>
            </a:endParaRPr>
          </a:p>
        </p:txBody>
      </p:sp>
      <p:grpSp>
        <p:nvGrpSpPr>
          <p:cNvPr id="11" name="Group 28"/>
          <p:cNvGrpSpPr/>
          <p:nvPr/>
        </p:nvGrpSpPr>
        <p:grpSpPr>
          <a:xfrm>
            <a:off x="6481688" y="5330603"/>
            <a:ext cx="3478237" cy="838080"/>
            <a:chOff x="5257800" y="5105520"/>
            <a:chExt cx="3200400" cy="838080"/>
          </a:xfrm>
        </p:grpSpPr>
        <p:sp>
          <p:nvSpPr>
            <p:cNvPr id="12" name="Rectangle 16"/>
            <p:cNvSpPr/>
            <p:nvPr/>
          </p:nvSpPr>
          <p:spPr>
            <a:xfrm>
              <a:off x="5257800" y="5105520"/>
              <a:ext cx="3200400" cy="838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 w="12600">
              <a:solidFill>
                <a:srgbClr val="000000"/>
              </a:solidFill>
              <a:prstDash val="solid"/>
              <a:miter/>
            </a:ln>
            <a:effectLst>
              <a:outerShdw dist="152735" dir="2700000" algn="tl">
                <a:srgbClr val="808080">
                  <a:alpha val="99000"/>
                </a:srgbClr>
              </a:outerShdw>
            </a:effectLst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3" name="Rectangle 17"/>
            <p:cNvSpPr/>
            <p:nvPr/>
          </p:nvSpPr>
          <p:spPr>
            <a:xfrm>
              <a:off x="5322960" y="5334120"/>
              <a:ext cx="3070079" cy="350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AR PL ShanHeiSun Uni" pitchFamily="2"/>
                  <a:cs typeface="Tahoma" pitchFamily="2"/>
                </a:rPr>
                <a:t>BeanFactoryPostProcessors</a:t>
              </a:r>
            </a:p>
          </p:txBody>
        </p:sp>
      </p:grpSp>
      <p:sp>
        <p:nvSpPr>
          <p:cNvPr id="14" name="Rectangle 31"/>
          <p:cNvSpPr/>
          <p:nvPr/>
        </p:nvSpPr>
        <p:spPr>
          <a:xfrm>
            <a:off x="7015209" y="3501803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 err="1" smtClean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 PL ShanHeiSun Uni" pitchFamily="2"/>
                <a:cs typeface="Tahoma" pitchFamily="2"/>
              </a:rPr>
              <a:t>myService</a:t>
            </a:r>
            <a:endParaRPr lang="en-US" sz="1800" b="0" i="0" u="none" strike="noStrike" baseline="0" dirty="0">
              <a:ln>
                <a:noFill/>
              </a:ln>
              <a:solidFill>
                <a:srgbClr val="0000C0"/>
              </a:solidFill>
              <a:latin typeface="Arial" pitchFamily="18"/>
              <a:ea typeface="AR PL ShanHeiSun Uni" pitchFamily="2"/>
              <a:cs typeface="Tahoma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 err="1" smtClean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 PL ShanHeiSun Uni" pitchFamily="2"/>
                <a:cs typeface="Tahoma" pitchFamily="2"/>
              </a:rPr>
              <a:t>myDAO</a:t>
            </a:r>
            <a:endParaRPr lang="en-US" sz="1800" b="0" i="0" u="none" strike="noStrike" baseline="0" dirty="0">
              <a:ln>
                <a:noFill/>
              </a:ln>
              <a:solidFill>
                <a:srgbClr val="0000C0"/>
              </a:solidFill>
              <a:latin typeface="Arial" pitchFamily="18"/>
              <a:ea typeface="AR PL ShanHeiSun Uni" pitchFamily="2"/>
              <a:cs typeface="Tahoma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 PL ShanHeiSun Uni" pitchFamily="2"/>
                <a:cs typeface="Tahoma" pitchFamily="2"/>
              </a:rPr>
              <a:t>dataSource</a:t>
            </a:r>
            <a:endParaRPr lang="en-US" sz="1800" b="0" i="0" u="none" strike="noStrike" baseline="0" dirty="0">
              <a:ln>
                <a:noFill/>
              </a:ln>
              <a:solidFill>
                <a:srgbClr val="0000C0"/>
              </a:solidFill>
              <a:latin typeface="Arial" pitchFamily="18"/>
              <a:ea typeface="AR PL ShanHeiSun Uni" pitchFamily="2"/>
              <a:cs typeface="Tahoma" pitchFamily="2"/>
            </a:endParaRPr>
          </a:p>
        </p:txBody>
      </p:sp>
      <p:grpSp>
        <p:nvGrpSpPr>
          <p:cNvPr id="15" name="Group 33"/>
          <p:cNvGrpSpPr/>
          <p:nvPr/>
        </p:nvGrpSpPr>
        <p:grpSpPr>
          <a:xfrm>
            <a:off x="1916168" y="5482883"/>
            <a:ext cx="4641841" cy="862919"/>
            <a:chOff x="692279" y="5257800"/>
            <a:chExt cx="4641841" cy="862919"/>
          </a:xfrm>
        </p:grpSpPr>
        <p:sp>
          <p:nvSpPr>
            <p:cNvPr id="16" name="Line 21"/>
            <p:cNvSpPr/>
            <p:nvPr/>
          </p:nvSpPr>
          <p:spPr>
            <a:xfrm flipV="1">
              <a:off x="3962520" y="5562360"/>
              <a:ext cx="1371600" cy="15228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7" name="Text Box 32"/>
            <p:cNvSpPr/>
            <p:nvPr/>
          </p:nvSpPr>
          <p:spPr>
            <a:xfrm>
              <a:off x="692279" y="5257800"/>
              <a:ext cx="3268440" cy="8629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 PL ShanHeiSun Uni" pitchFamily="2"/>
                  <a:cs typeface="Tahoma" pitchFamily="2"/>
                </a:rPr>
                <a:t>Can modify the definition of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 PL ShanHeiSun Uni" pitchFamily="2"/>
                  <a:cs typeface="Tahoma" pitchFamily="2"/>
                </a:rPr>
                <a:t>any bean in the factory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 PL ShanHeiSun Uni" pitchFamily="2"/>
                  <a:cs typeface="Tahoma" pitchFamily="2"/>
                </a:rPr>
                <a:t>before any objects are created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3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Load bean 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The XML files are </a:t>
            </a:r>
            <a:r>
              <a:rPr lang="en-US" dirty="0" smtClean="0"/>
              <a:t>parsed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US" dirty="0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Bean definitions are loaded into the context’s </a:t>
            </a:r>
            <a:r>
              <a:rPr lang="en-US" dirty="0" err="1" smtClean="0">
                <a:latin typeface="Arial" pitchFamily="34"/>
              </a:rPr>
              <a:t>BeanFactory</a:t>
            </a:r>
            <a:endParaRPr lang="en-US" dirty="0" smtClean="0">
              <a:latin typeface="Arial" pitchFamily="34"/>
            </a:endParaRPr>
          </a:p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US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- Each </a:t>
            </a: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indexed under its </a:t>
            </a:r>
            <a:r>
              <a:rPr lang="en-US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id</a:t>
            </a:r>
            <a:endParaRPr lang="en-US" dirty="0">
              <a:latin typeface="Arial" pitchFamily="34"/>
            </a:endParaRP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Special </a:t>
            </a:r>
            <a:r>
              <a:rPr lang="en-US" dirty="0" err="1">
                <a:latin typeface="Arial" pitchFamily="34"/>
              </a:rPr>
              <a:t>BeanFactoryPostProcessor</a:t>
            </a:r>
            <a:r>
              <a:rPr lang="en-US" b="1" dirty="0">
                <a:latin typeface="Arial" pitchFamily="34"/>
              </a:rPr>
              <a:t> </a:t>
            </a:r>
            <a:r>
              <a:rPr lang="en-US" dirty="0"/>
              <a:t>beans are invoked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- Can </a:t>
            </a: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modify the </a:t>
            </a:r>
            <a:r>
              <a:rPr lang="en-US" i="1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definition</a:t>
            </a: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of any bean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4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2323</Words>
  <Application>Microsoft Office PowerPoint</Application>
  <PresentationFormat>Widescreen</PresentationFormat>
  <Paragraphs>450</Paragraphs>
  <Slides>43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Arial Unicode MS</vt:lpstr>
      <vt:lpstr>ＭＳ Ｐゴシック</vt:lpstr>
      <vt:lpstr>AR PL ShanHeiSun Uni</vt:lpstr>
      <vt:lpstr>Arial</vt:lpstr>
      <vt:lpstr>Calibri</vt:lpstr>
      <vt:lpstr>Calibri Light</vt:lpstr>
      <vt:lpstr>Courier</vt:lpstr>
      <vt:lpstr>Courier New</vt:lpstr>
      <vt:lpstr>Helvetica</vt:lpstr>
      <vt:lpstr>Tahoma</vt:lpstr>
      <vt:lpstr>Times</vt:lpstr>
      <vt:lpstr>Verdana</vt:lpstr>
      <vt:lpstr>Office Theme</vt:lpstr>
      <vt:lpstr>Bean and Bean lifecycle</vt:lpstr>
      <vt:lpstr>Bean Scoping</vt:lpstr>
      <vt:lpstr>Singleton</vt:lpstr>
      <vt:lpstr>Prototype</vt:lpstr>
      <vt:lpstr>Bean Lifecycle</vt:lpstr>
      <vt:lpstr>Initialization phase </vt:lpstr>
      <vt:lpstr>Initialization phase</vt:lpstr>
      <vt:lpstr>Load Bean Definitions</vt:lpstr>
      <vt:lpstr>1. Load bean definitions</vt:lpstr>
      <vt:lpstr>Bean Factory Post Processing</vt:lpstr>
      <vt:lpstr>Property Placeholder configurer</vt:lpstr>
      <vt:lpstr>2. Initialize Bean instances</vt:lpstr>
      <vt:lpstr> Bean Initializing Steps</vt:lpstr>
      <vt:lpstr>Bean Post processing</vt:lpstr>
      <vt:lpstr>Bean Initialization Callbacks</vt:lpstr>
      <vt:lpstr>BeanPostProcessor - Proxying</vt:lpstr>
      <vt:lpstr>Bean – Use phase</vt:lpstr>
      <vt:lpstr>Bean Destruction</vt:lpstr>
      <vt:lpstr>Bean Definition Inheritance</vt:lpstr>
      <vt:lpstr>Bean Definition Inheritance</vt:lpstr>
      <vt:lpstr>Overriding Parent Bean definition</vt:lpstr>
      <vt:lpstr>Inner Beans</vt:lpstr>
      <vt:lpstr>Introducing PropertyEditor (1)</vt:lpstr>
      <vt:lpstr>Introducing PropertyEditor (2)</vt:lpstr>
      <vt:lpstr>Built-In PropertyEditor implementations</vt:lpstr>
      <vt:lpstr>Built-In PropertyEditor Example</vt:lpstr>
      <vt:lpstr>Implementing Your Own PropertyEditor</vt:lpstr>
      <vt:lpstr>Installing your Custom Property Editor</vt:lpstr>
      <vt:lpstr>Importing Configuration Files (1)</vt:lpstr>
      <vt:lpstr>Importing Configuration Files (2)</vt:lpstr>
      <vt:lpstr>Bean Naming</vt:lpstr>
      <vt:lpstr>Assigning a Bean Multiple Names</vt:lpstr>
      <vt:lpstr>Shortcut to specifying bean properties</vt:lpstr>
      <vt:lpstr>Shortcut to specifying bean references</vt:lpstr>
      <vt:lpstr>Considerations of the p namespace</vt:lpstr>
      <vt:lpstr>Configuring a List</vt:lpstr>
      <vt:lpstr>Configuring a Set</vt:lpstr>
      <vt:lpstr>Configuring a Map (1)</vt:lpstr>
      <vt:lpstr>Configuring a Map (2)</vt:lpstr>
      <vt:lpstr>Accessing Constants</vt:lpstr>
      <vt:lpstr>Loading Properties</vt:lpstr>
      <vt:lpstr>In a nutshell</vt:lpstr>
      <vt:lpstr>   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 and Bean lifecycle</dc:title>
  <dc:creator>Radhika</dc:creator>
  <cp:lastModifiedBy>Radhika</cp:lastModifiedBy>
  <cp:revision>163</cp:revision>
  <dcterms:created xsi:type="dcterms:W3CDTF">2014-10-07T08:41:10Z</dcterms:created>
  <dcterms:modified xsi:type="dcterms:W3CDTF">2016-09-11T19:07:52Z</dcterms:modified>
</cp:coreProperties>
</file>