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2" r:id="rId3"/>
    <p:sldId id="257" r:id="rId4"/>
    <p:sldId id="258" r:id="rId5"/>
    <p:sldId id="259" r:id="rId6"/>
    <p:sldId id="260" r:id="rId7"/>
    <p:sldId id="261" r:id="rId8"/>
    <p:sldId id="264" r:id="rId9"/>
    <p:sldId id="266" r:id="rId10"/>
    <p:sldId id="269" r:id="rId11"/>
    <p:sldId id="270" r:id="rId12"/>
    <p:sldId id="265" r:id="rId13"/>
    <p:sldId id="268" r:id="rId14"/>
    <p:sldId id="267" r:id="rId15"/>
    <p:sldId id="271" r:id="rId16"/>
    <p:sldId id="272" r:id="rId17"/>
    <p:sldId id="273" r:id="rId18"/>
    <p:sldId id="274" r:id="rId19"/>
    <p:sldId id="275" r:id="rId20"/>
    <p:sldId id="276" r:id="rId21"/>
    <p:sldId id="278"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97" autoAdjust="0"/>
  </p:normalViewPr>
  <p:slideViewPr>
    <p:cSldViewPr snapToGrid="0">
      <p:cViewPr varScale="1">
        <p:scale>
          <a:sx n="58" d="100"/>
          <a:sy n="58" d="100"/>
        </p:scale>
        <p:origin x="11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34297-0579-4E11-A4E1-B5FD4D80EEC8}" type="datetimeFigureOut">
              <a:rPr lang="en-IN" smtClean="0"/>
              <a:t>12-09-2016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0F573-BCB5-4D70-B5C6-AD7D216ED0DE}" type="slidenum">
              <a:rPr lang="en-IN" smtClean="0"/>
              <a:t>‹#›</a:t>
            </a:fld>
            <a:endParaRPr lang="en-IN"/>
          </a:p>
        </p:txBody>
      </p:sp>
    </p:spTree>
    <p:extLst>
      <p:ext uri="{BB962C8B-B14F-4D97-AF65-F5344CB8AC3E}">
        <p14:creationId xmlns:p14="http://schemas.microsoft.com/office/powerpoint/2010/main" val="265700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Without using any other annotations, @</a:t>
            </a:r>
            <a:r>
              <a:rPr lang="en-IN" sz="1200" b="0" i="0" kern="1200" dirty="0" err="1" smtClean="0">
                <a:solidFill>
                  <a:schemeClr val="tx1"/>
                </a:solidFill>
                <a:effectLst/>
                <a:latin typeface="+mn-lt"/>
                <a:ea typeface="+mn-ea"/>
                <a:cs typeface="+mn-cs"/>
              </a:rPr>
              <a:t>Autowired</a:t>
            </a:r>
            <a:r>
              <a:rPr lang="en-IN" sz="1200" b="0" i="0" kern="1200" dirty="0" smtClean="0">
                <a:solidFill>
                  <a:schemeClr val="tx1"/>
                </a:solidFill>
                <a:effectLst/>
                <a:latin typeface="+mn-lt"/>
                <a:ea typeface="+mn-ea"/>
                <a:cs typeface="+mn-cs"/>
              </a:rPr>
              <a:t> can </a:t>
            </a:r>
            <a:r>
              <a:rPr lang="en-IN" sz="1200" b="0" i="0" kern="1200" dirty="0" err="1" smtClean="0">
                <a:solidFill>
                  <a:schemeClr val="tx1"/>
                </a:solidFill>
                <a:effectLst/>
                <a:latin typeface="+mn-lt"/>
                <a:ea typeface="+mn-ea"/>
                <a:cs typeface="+mn-cs"/>
              </a:rPr>
              <a:t>autowire</a:t>
            </a:r>
            <a:r>
              <a:rPr lang="en-IN" sz="1200" b="0" i="0" kern="1200" dirty="0" smtClean="0">
                <a:solidFill>
                  <a:schemeClr val="tx1"/>
                </a:solidFill>
                <a:effectLst/>
                <a:latin typeface="+mn-lt"/>
                <a:ea typeface="+mn-ea"/>
                <a:cs typeface="+mn-cs"/>
              </a:rPr>
              <a:t> a constructor, field, or method by type. </a:t>
            </a:r>
            <a:r>
              <a:rPr lang="en-IN" sz="1200" b="0" i="0" kern="1200" dirty="0" err="1" smtClean="0">
                <a:solidFill>
                  <a:schemeClr val="tx1"/>
                </a:solidFill>
                <a:effectLst/>
                <a:latin typeface="+mn-lt"/>
                <a:ea typeface="+mn-ea"/>
                <a:cs typeface="+mn-cs"/>
              </a:rPr>
              <a:t>TheAutowiredAnnotationBeanPostProcessor</a:t>
            </a:r>
            <a:r>
              <a:rPr lang="en-IN" sz="1200" b="0" i="0" kern="1200" dirty="0" smtClean="0">
                <a:solidFill>
                  <a:schemeClr val="tx1"/>
                </a:solidFill>
                <a:effectLst/>
                <a:latin typeface="+mn-lt"/>
                <a:ea typeface="+mn-ea"/>
                <a:cs typeface="+mn-cs"/>
              </a:rPr>
              <a:t> must be registered with either the </a:t>
            </a:r>
            <a:r>
              <a:rPr lang="en-IN" sz="1200" b="0" i="0" kern="1200" dirty="0" err="1" smtClean="0">
                <a:solidFill>
                  <a:schemeClr val="tx1"/>
                </a:solidFill>
                <a:effectLst/>
                <a:latin typeface="+mn-lt"/>
                <a:ea typeface="+mn-ea"/>
                <a:cs typeface="+mn-cs"/>
              </a:rPr>
              <a:t>BeanFactory</a:t>
            </a:r>
            <a:r>
              <a:rPr lang="en-IN" sz="1200" b="0" i="0" kern="1200" dirty="0" smtClean="0">
                <a:solidFill>
                  <a:schemeClr val="tx1"/>
                </a:solidFill>
                <a:effectLst/>
                <a:latin typeface="+mn-lt"/>
                <a:ea typeface="+mn-ea"/>
                <a:cs typeface="+mn-cs"/>
              </a:rPr>
              <a:t> or </a:t>
            </a:r>
            <a:r>
              <a:rPr lang="en-IN" sz="1200" b="0" i="0" kern="1200" dirty="0" err="1" smtClean="0">
                <a:solidFill>
                  <a:schemeClr val="tx1"/>
                </a:solidFill>
                <a:effectLst/>
                <a:latin typeface="+mn-lt"/>
                <a:ea typeface="+mn-ea"/>
                <a:cs typeface="+mn-cs"/>
              </a:rPr>
              <a:t>ApplicationContext</a:t>
            </a:r>
            <a:r>
              <a:rPr lang="en-IN" sz="1200" b="0" i="0" kern="1200" dirty="0" smtClean="0">
                <a:solidFill>
                  <a:schemeClr val="tx1"/>
                </a:solidFill>
                <a:effectLst/>
                <a:latin typeface="+mn-lt"/>
                <a:ea typeface="+mn-ea"/>
                <a:cs typeface="+mn-cs"/>
              </a:rPr>
              <a:t> to have annotation-based </a:t>
            </a:r>
            <a:r>
              <a:rPr lang="en-IN" sz="1200" b="0" i="0" kern="1200" dirty="0" err="1" smtClean="0">
                <a:solidFill>
                  <a:schemeClr val="tx1"/>
                </a:solidFill>
                <a:effectLst/>
                <a:latin typeface="+mn-lt"/>
                <a:ea typeface="+mn-ea"/>
                <a:cs typeface="+mn-cs"/>
              </a:rPr>
              <a:t>autowiring</a:t>
            </a:r>
            <a:r>
              <a:rPr lang="en-IN" sz="1200" b="0" i="0" kern="1200" dirty="0" smtClean="0">
                <a:solidFill>
                  <a:schemeClr val="tx1"/>
                </a:solidFill>
                <a:effectLst/>
                <a:latin typeface="+mn-lt"/>
                <a:ea typeface="+mn-ea"/>
                <a:cs typeface="+mn-cs"/>
              </a:rPr>
              <a:t> on beans work. This bean post processor is implicitly registered by </a:t>
            </a:r>
            <a:r>
              <a:rPr lang="en-IN" sz="1200" b="0" i="1" kern="1200" dirty="0" err="1" smtClean="0">
                <a:solidFill>
                  <a:schemeClr val="tx1"/>
                </a:solidFill>
                <a:effectLst/>
                <a:latin typeface="+mn-lt"/>
                <a:ea typeface="+mn-ea"/>
                <a:cs typeface="+mn-cs"/>
              </a:rPr>
              <a:t>context:component-scan</a:t>
            </a:r>
            <a:r>
              <a:rPr lang="en-IN" sz="1200" b="0" i="0" kern="1200" dirty="0" smtClean="0">
                <a:solidFill>
                  <a:schemeClr val="tx1"/>
                </a:solidFill>
                <a:effectLst/>
                <a:latin typeface="+mn-lt"/>
                <a:ea typeface="+mn-ea"/>
                <a:cs typeface="+mn-cs"/>
              </a:rPr>
              <a:t> and </a:t>
            </a:r>
            <a:r>
              <a:rPr lang="en-IN" sz="1200" b="0" i="1" kern="1200" dirty="0" err="1" smtClean="0">
                <a:solidFill>
                  <a:schemeClr val="tx1"/>
                </a:solidFill>
                <a:effectLst/>
                <a:latin typeface="+mn-lt"/>
                <a:ea typeface="+mn-ea"/>
                <a:cs typeface="+mn-cs"/>
              </a:rPr>
              <a:t>context:annotation-config</a:t>
            </a:r>
            <a:r>
              <a:rPr lang="en-IN" sz="1200" b="0" i="0" kern="1200" dirty="0" smtClean="0">
                <a:solidFill>
                  <a:schemeClr val="tx1"/>
                </a:solidFill>
                <a:effectLst/>
                <a:latin typeface="+mn-lt"/>
                <a:ea typeface="+mn-ea"/>
                <a:cs typeface="+mn-cs"/>
              </a:rPr>
              <a:t>. Both of which will be covered in more detail in the following section.</a:t>
            </a:r>
          </a:p>
          <a:p>
            <a:r>
              <a:rPr lang="en-IN" sz="1200" b="0" i="0" kern="1200" dirty="0" smtClean="0">
                <a:solidFill>
                  <a:schemeClr val="tx1"/>
                </a:solidFill>
                <a:effectLst/>
                <a:latin typeface="+mn-lt"/>
                <a:ea typeface="+mn-ea"/>
                <a:cs typeface="+mn-cs"/>
              </a:rPr>
              <a:t>When @</a:t>
            </a:r>
            <a:r>
              <a:rPr lang="en-IN" sz="1200" b="0" i="0" kern="1200" dirty="0" err="1" smtClean="0">
                <a:solidFill>
                  <a:schemeClr val="tx1"/>
                </a:solidFill>
                <a:effectLst/>
                <a:latin typeface="+mn-lt"/>
                <a:ea typeface="+mn-ea"/>
                <a:cs typeface="+mn-cs"/>
              </a:rPr>
              <a:t>Autowired</a:t>
            </a:r>
            <a:r>
              <a:rPr lang="en-IN" sz="1200" b="0" i="0" kern="1200" dirty="0" smtClean="0">
                <a:solidFill>
                  <a:schemeClr val="tx1"/>
                </a:solidFill>
                <a:effectLst/>
                <a:latin typeface="+mn-lt"/>
                <a:ea typeface="+mn-ea"/>
                <a:cs typeface="+mn-cs"/>
              </a:rPr>
              <a:t> is unable to find at least one match, a </a:t>
            </a:r>
            <a:r>
              <a:rPr lang="en-IN" sz="1200" b="0" i="0" kern="1200" dirty="0" err="1" smtClean="0">
                <a:solidFill>
                  <a:schemeClr val="tx1"/>
                </a:solidFill>
                <a:effectLst/>
                <a:latin typeface="+mn-lt"/>
                <a:ea typeface="+mn-ea"/>
                <a:cs typeface="+mn-cs"/>
              </a:rPr>
              <a:t>BeanCreationException</a:t>
            </a:r>
            <a:r>
              <a:rPr lang="en-IN" sz="1200" b="0" i="0" kern="1200" dirty="0" smtClean="0">
                <a:solidFill>
                  <a:schemeClr val="tx1"/>
                </a:solidFill>
                <a:effectLst/>
                <a:latin typeface="+mn-lt"/>
                <a:ea typeface="+mn-ea"/>
                <a:cs typeface="+mn-cs"/>
              </a:rPr>
              <a:t> will be thrown. By default it required that it </a:t>
            </a:r>
            <a:r>
              <a:rPr lang="en-IN" sz="1200" b="0" i="0" kern="1200" dirty="0" err="1" smtClean="0">
                <a:solidFill>
                  <a:schemeClr val="tx1"/>
                </a:solidFill>
                <a:effectLst/>
                <a:latin typeface="+mn-lt"/>
                <a:ea typeface="+mn-ea"/>
                <a:cs typeface="+mn-cs"/>
              </a:rPr>
              <a:t>autowires</a:t>
            </a:r>
            <a:r>
              <a:rPr lang="en-IN" sz="1200" b="0" i="0" kern="1200" dirty="0" smtClean="0">
                <a:solidFill>
                  <a:schemeClr val="tx1"/>
                </a:solidFill>
                <a:effectLst/>
                <a:latin typeface="+mn-lt"/>
                <a:ea typeface="+mn-ea"/>
                <a:cs typeface="+mn-cs"/>
              </a:rPr>
              <a:t> at least one value, but this can be changed by setting @</a:t>
            </a:r>
            <a:r>
              <a:rPr lang="en-IN" sz="1200" b="0" i="0" kern="1200" dirty="0" err="1" smtClean="0">
                <a:solidFill>
                  <a:schemeClr val="tx1"/>
                </a:solidFill>
                <a:effectLst/>
                <a:latin typeface="+mn-lt"/>
                <a:ea typeface="+mn-ea"/>
                <a:cs typeface="+mn-cs"/>
              </a:rPr>
              <a:t>Autowired</a:t>
            </a:r>
            <a:r>
              <a:rPr lang="en-IN" sz="1200" b="0" i="0" kern="1200" dirty="0" smtClean="0">
                <a:solidFill>
                  <a:schemeClr val="tx1"/>
                </a:solidFill>
                <a:effectLst/>
                <a:latin typeface="+mn-lt"/>
                <a:ea typeface="+mn-ea"/>
                <a:cs typeface="+mn-cs"/>
              </a:rPr>
              <a:t>(required=false). If more than one match is found when matching by type and it isn't an array or Collection class, a </a:t>
            </a:r>
            <a:r>
              <a:rPr lang="en-IN" sz="1200" b="0" i="0" kern="1200" dirty="0" err="1" smtClean="0">
                <a:solidFill>
                  <a:schemeClr val="tx1"/>
                </a:solidFill>
                <a:effectLst/>
                <a:latin typeface="+mn-lt"/>
                <a:ea typeface="+mn-ea"/>
                <a:cs typeface="+mn-cs"/>
              </a:rPr>
              <a:t>BeanCreationException</a:t>
            </a:r>
            <a:r>
              <a:rPr lang="en-IN" sz="1200" b="0" i="0" kern="1200" dirty="0" smtClean="0">
                <a:solidFill>
                  <a:schemeClr val="tx1"/>
                </a:solidFill>
                <a:effectLst/>
                <a:latin typeface="+mn-lt"/>
                <a:ea typeface="+mn-ea"/>
                <a:cs typeface="+mn-cs"/>
              </a:rPr>
              <a:t> will be thrown. If there is one bean that should be selected out of many of the same type, the bean element's primary attribute can be set to true. This will let </a:t>
            </a:r>
            <a:r>
              <a:rPr lang="en-IN" sz="1200" b="0" i="0" kern="1200" dirty="0" err="1" smtClean="0">
                <a:solidFill>
                  <a:schemeClr val="tx1"/>
                </a:solidFill>
                <a:effectLst/>
                <a:latin typeface="+mn-lt"/>
                <a:ea typeface="+mn-ea"/>
                <a:cs typeface="+mn-cs"/>
              </a:rPr>
              <a:t>autowiring</a:t>
            </a:r>
            <a:r>
              <a:rPr lang="en-IN" sz="1200" b="0" i="0" kern="1200" dirty="0" smtClean="0">
                <a:solidFill>
                  <a:schemeClr val="tx1"/>
                </a:solidFill>
                <a:effectLst/>
                <a:latin typeface="+mn-lt"/>
                <a:ea typeface="+mn-ea"/>
                <a:cs typeface="+mn-cs"/>
              </a:rPr>
              <a:t> by type pick a unique bean from a list of beans that are all the same type. There must be only one bean marked as the primary bean for a type or an exception will still be thrown.</a:t>
            </a:r>
          </a:p>
          <a:p>
            <a:r>
              <a:rPr lang="en-IN" sz="1200" b="0" i="0" kern="1200" dirty="0" smtClean="0">
                <a:solidFill>
                  <a:schemeClr val="tx1"/>
                </a:solidFill>
                <a:effectLst/>
                <a:latin typeface="+mn-lt"/>
                <a:ea typeface="+mn-ea"/>
                <a:cs typeface="+mn-cs"/>
              </a:rPr>
              <a:t>One or more parameters can be </a:t>
            </a:r>
            <a:r>
              <a:rPr lang="en-IN" sz="1200" b="0" i="0" kern="1200" dirty="0" err="1" smtClean="0">
                <a:solidFill>
                  <a:schemeClr val="tx1"/>
                </a:solidFill>
                <a:effectLst/>
                <a:latin typeface="+mn-lt"/>
                <a:ea typeface="+mn-ea"/>
                <a:cs typeface="+mn-cs"/>
              </a:rPr>
              <a:t>autowired</a:t>
            </a:r>
            <a:r>
              <a:rPr lang="en-IN" sz="1200" b="0" i="0" kern="1200" dirty="0" smtClean="0">
                <a:solidFill>
                  <a:schemeClr val="tx1"/>
                </a:solidFill>
                <a:effectLst/>
                <a:latin typeface="+mn-lt"/>
                <a:ea typeface="+mn-ea"/>
                <a:cs typeface="+mn-cs"/>
              </a:rPr>
              <a:t> for a constructor or method. Only one constructor can be marked as required, although more than one can be set as </a:t>
            </a:r>
            <a:r>
              <a:rPr lang="en-IN" sz="1200" b="0" i="0" kern="1200" dirty="0" err="1" smtClean="0">
                <a:solidFill>
                  <a:schemeClr val="tx1"/>
                </a:solidFill>
                <a:effectLst/>
                <a:latin typeface="+mn-lt"/>
                <a:ea typeface="+mn-ea"/>
                <a:cs typeface="+mn-cs"/>
              </a:rPr>
              <a:t>autowired</a:t>
            </a:r>
            <a:r>
              <a:rPr lang="en-IN" sz="1200" b="0" i="0" kern="1200" dirty="0" smtClean="0">
                <a:solidFill>
                  <a:schemeClr val="tx1"/>
                </a:solidFill>
                <a:effectLst/>
                <a:latin typeface="+mn-lt"/>
                <a:ea typeface="+mn-ea"/>
                <a:cs typeface="+mn-cs"/>
              </a:rPr>
              <a:t>. If there is more than one constructor marked as </a:t>
            </a:r>
            <a:r>
              <a:rPr lang="en-IN" sz="1200" b="0" i="0" kern="1200" dirty="0" err="1" smtClean="0">
                <a:solidFill>
                  <a:schemeClr val="tx1"/>
                </a:solidFill>
                <a:effectLst/>
                <a:latin typeface="+mn-lt"/>
                <a:ea typeface="+mn-ea"/>
                <a:cs typeface="+mn-cs"/>
              </a:rPr>
              <a:t>autowired</a:t>
            </a:r>
            <a:r>
              <a:rPr lang="en-IN" sz="1200" b="0" i="0" kern="1200" dirty="0" smtClean="0">
                <a:solidFill>
                  <a:schemeClr val="tx1"/>
                </a:solidFill>
                <a:effectLst/>
                <a:latin typeface="+mn-lt"/>
                <a:ea typeface="+mn-ea"/>
                <a:cs typeface="+mn-cs"/>
              </a:rPr>
              <a:t>, Spring will use the constructor that can have the most arguments matched based on the beans in the </a:t>
            </a:r>
            <a:r>
              <a:rPr lang="en-IN" sz="1200" b="0" i="0" kern="1200" dirty="0" err="1" smtClean="0">
                <a:solidFill>
                  <a:schemeClr val="tx1"/>
                </a:solidFill>
                <a:effectLst/>
                <a:latin typeface="+mn-lt"/>
                <a:ea typeface="+mn-ea"/>
                <a:cs typeface="+mn-cs"/>
              </a:rPr>
              <a:t>IoC</a:t>
            </a:r>
            <a:r>
              <a:rPr lang="en-IN" sz="1200" b="0" i="0" kern="1200" dirty="0" smtClean="0">
                <a:solidFill>
                  <a:schemeClr val="tx1"/>
                </a:solidFill>
                <a:effectLst/>
                <a:latin typeface="+mn-lt"/>
                <a:ea typeface="+mn-ea"/>
                <a:cs typeface="+mn-cs"/>
              </a:rPr>
              <a:t> container and the </a:t>
            </a:r>
            <a:r>
              <a:rPr lang="en-IN" sz="1200" b="0" i="0" kern="1200" dirty="0" err="1" smtClean="0">
                <a:solidFill>
                  <a:schemeClr val="tx1"/>
                </a:solidFill>
                <a:effectLst/>
                <a:latin typeface="+mn-lt"/>
                <a:ea typeface="+mn-ea"/>
                <a:cs typeface="+mn-cs"/>
              </a:rPr>
              <a:t>autowiring</a:t>
            </a:r>
            <a:r>
              <a:rPr lang="en-IN" sz="1200" b="0" i="0" kern="1200" dirty="0" smtClean="0">
                <a:solidFill>
                  <a:schemeClr val="tx1"/>
                </a:solidFill>
                <a:effectLst/>
                <a:latin typeface="+mn-lt"/>
                <a:ea typeface="+mn-ea"/>
                <a:cs typeface="+mn-cs"/>
              </a:rPr>
              <a:t> rules.</a:t>
            </a:r>
          </a:p>
          <a:p>
            <a:r>
              <a:rPr lang="en-IN" sz="1200" b="0" i="0" kern="1200" dirty="0" smtClean="0">
                <a:solidFill>
                  <a:schemeClr val="tx1"/>
                </a:solidFill>
                <a:effectLst/>
                <a:latin typeface="+mn-lt"/>
                <a:ea typeface="+mn-ea"/>
                <a:cs typeface="+mn-cs"/>
              </a:rPr>
              <a:t>Ref : springindepth.com</a:t>
            </a:r>
          </a:p>
          <a:p>
            <a:endParaRPr lang="en-IN" dirty="0"/>
          </a:p>
        </p:txBody>
      </p:sp>
      <p:sp>
        <p:nvSpPr>
          <p:cNvPr id="4" name="Slide Number Placeholder 3"/>
          <p:cNvSpPr>
            <a:spLocks noGrp="1"/>
          </p:cNvSpPr>
          <p:nvPr>
            <p:ph type="sldNum" sz="quarter" idx="10"/>
          </p:nvPr>
        </p:nvSpPr>
        <p:spPr/>
        <p:txBody>
          <a:bodyPr/>
          <a:lstStyle/>
          <a:p>
            <a:fld id="{B8D0F573-BCB5-4D70-B5C6-AD7D216ED0DE}" type="slidenum">
              <a:rPr lang="en-IN" smtClean="0"/>
              <a:t>9</a:t>
            </a:fld>
            <a:endParaRPr lang="en-IN"/>
          </a:p>
        </p:txBody>
      </p:sp>
    </p:spTree>
    <p:extLst>
      <p:ext uri="{BB962C8B-B14F-4D97-AF65-F5344CB8AC3E}">
        <p14:creationId xmlns:p14="http://schemas.microsoft.com/office/powerpoint/2010/main" val="31583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Spring tries to </a:t>
            </a:r>
            <a:r>
              <a:rPr lang="en-IN" dirty="0" err="1" smtClean="0"/>
              <a:t>autowire</a:t>
            </a:r>
            <a:r>
              <a:rPr lang="en-IN" baseline="0" dirty="0" smtClean="0"/>
              <a:t> by type. Only one bean of that type should exist. If multiple beans of the same type exist, an exception occurs. To resolve, provide a qualifier to specify the name of the bean </a:t>
            </a:r>
            <a:r>
              <a:rPr lang="en-IN" baseline="0" dirty="0" err="1" smtClean="0"/>
              <a:t>tht</a:t>
            </a:r>
            <a:r>
              <a:rPr lang="en-IN" baseline="0" dirty="0" smtClean="0"/>
              <a:t> has to be </a:t>
            </a:r>
            <a:r>
              <a:rPr lang="en-IN" baseline="0" dirty="0" err="1" smtClean="0"/>
              <a:t>autowired</a:t>
            </a:r>
            <a:endParaRPr lang="en-IN" dirty="0"/>
          </a:p>
        </p:txBody>
      </p:sp>
      <p:sp>
        <p:nvSpPr>
          <p:cNvPr id="4" name="Slide Number Placeholder 3"/>
          <p:cNvSpPr>
            <a:spLocks noGrp="1"/>
          </p:cNvSpPr>
          <p:nvPr>
            <p:ph type="sldNum" sz="quarter" idx="10"/>
          </p:nvPr>
        </p:nvSpPr>
        <p:spPr/>
        <p:txBody>
          <a:bodyPr/>
          <a:lstStyle/>
          <a:p>
            <a:fld id="{B8D0F573-BCB5-4D70-B5C6-AD7D216ED0DE}" type="slidenum">
              <a:rPr lang="en-IN" smtClean="0"/>
              <a:t>12</a:t>
            </a:fld>
            <a:endParaRPr lang="en-IN"/>
          </a:p>
        </p:txBody>
      </p:sp>
    </p:spTree>
    <p:extLst>
      <p:ext uri="{BB962C8B-B14F-4D97-AF65-F5344CB8AC3E}">
        <p14:creationId xmlns:p14="http://schemas.microsoft.com/office/powerpoint/2010/main" val="2622163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E1F771-B35B-4CDD-BA2D-8FCC776A9DC3}"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256952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1F771-B35B-4CDD-BA2D-8FCC776A9DC3}"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389860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1F771-B35B-4CDD-BA2D-8FCC776A9DC3}"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135608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1F771-B35B-4CDD-BA2D-8FCC776A9DC3}"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293656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E1F771-B35B-4CDD-BA2D-8FCC776A9DC3}"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32255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E1F771-B35B-4CDD-BA2D-8FCC776A9DC3}" type="datetimeFigureOut">
              <a:rPr lang="en-IN" smtClean="0"/>
              <a:t>12-09-2016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130304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E1F771-B35B-4CDD-BA2D-8FCC776A9DC3}" type="datetimeFigureOut">
              <a:rPr lang="en-IN" smtClean="0"/>
              <a:t>12-09-2016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4073780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E1F771-B35B-4CDD-BA2D-8FCC776A9DC3}" type="datetimeFigureOut">
              <a:rPr lang="en-IN" smtClean="0"/>
              <a:t>12-09-2016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4092734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1F771-B35B-4CDD-BA2D-8FCC776A9DC3}" type="datetimeFigureOut">
              <a:rPr lang="en-IN" smtClean="0"/>
              <a:t>12-09-2016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226820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E1F771-B35B-4CDD-BA2D-8FCC776A9DC3}" type="datetimeFigureOut">
              <a:rPr lang="en-IN" smtClean="0"/>
              <a:t>12-09-2016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339494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E1F771-B35B-4CDD-BA2D-8FCC776A9DC3}" type="datetimeFigureOut">
              <a:rPr lang="en-IN" smtClean="0"/>
              <a:t>12-09-2016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125F0-2A78-4230-8B79-C4ABC84A06CC}" type="slidenum">
              <a:rPr lang="en-IN" smtClean="0"/>
              <a:t>‹#›</a:t>
            </a:fld>
            <a:endParaRPr lang="en-IN"/>
          </a:p>
        </p:txBody>
      </p:sp>
    </p:spTree>
    <p:extLst>
      <p:ext uri="{BB962C8B-B14F-4D97-AF65-F5344CB8AC3E}">
        <p14:creationId xmlns:p14="http://schemas.microsoft.com/office/powerpoint/2010/main" val="167181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1F771-B35B-4CDD-BA2D-8FCC776A9DC3}" type="datetimeFigureOut">
              <a:rPr lang="en-IN" smtClean="0"/>
              <a:t>12-09-2016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125F0-2A78-4230-8B79-C4ABC84A06CC}" type="slidenum">
              <a:rPr lang="en-IN" smtClean="0"/>
              <a:t>‹#›</a:t>
            </a:fld>
            <a:endParaRPr lang="en-IN"/>
          </a:p>
        </p:txBody>
      </p:sp>
    </p:spTree>
    <p:extLst>
      <p:ext uri="{BB962C8B-B14F-4D97-AF65-F5344CB8AC3E}">
        <p14:creationId xmlns:p14="http://schemas.microsoft.com/office/powerpoint/2010/main" val="2383988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Annotation - DI</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9974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dirty="0" err="1" smtClean="0"/>
              <a:t>Autowired</a:t>
            </a:r>
            <a:r>
              <a:rPr lang="en-IN" dirty="0" smtClean="0"/>
              <a:t> for Collections</a:t>
            </a:r>
            <a:endParaRPr lang="en-IN" dirty="0"/>
          </a:p>
        </p:txBody>
      </p:sp>
      <p:sp>
        <p:nvSpPr>
          <p:cNvPr id="3" name="Content Placeholder 2"/>
          <p:cNvSpPr>
            <a:spLocks noGrp="1"/>
          </p:cNvSpPr>
          <p:nvPr>
            <p:ph idx="1"/>
          </p:nvPr>
        </p:nvSpPr>
        <p:spPr>
          <a:xfrm>
            <a:off x="838200" y="1825625"/>
            <a:ext cx="10515600" cy="1128590"/>
          </a:xfrm>
        </p:spPr>
        <p:txBody>
          <a:bodyPr/>
          <a:lstStyle/>
          <a:p>
            <a:pPr lvl="0"/>
            <a:r>
              <a:rPr lang="en-US" dirty="0" smtClean="0"/>
              <a:t>Just include a typed Collection to obtain a reference to all beans of a certain type</a:t>
            </a:r>
          </a:p>
          <a:p>
            <a:endParaRPr lang="en-IN" dirty="0"/>
          </a:p>
        </p:txBody>
      </p:sp>
      <p:sp>
        <p:nvSpPr>
          <p:cNvPr id="4" name="Freeform 3"/>
          <p:cNvSpPr/>
          <p:nvPr/>
        </p:nvSpPr>
        <p:spPr>
          <a:xfrm>
            <a:off x="4211279" y="2605320"/>
            <a:ext cx="3863728" cy="6254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50"/>
                <a:ea typeface="AR PL ShanHeiSun Uni" pitchFamily="2"/>
                <a:cs typeface="Tahoma" pitchFamily="2"/>
              </a:rPr>
              <a:t>Injects all beans of type </a:t>
            </a:r>
            <a:r>
              <a:rPr lang="en-US" sz="1800" b="0" i="0" u="none" strike="noStrike" baseline="0" dirty="0" err="1" smtClean="0">
                <a:ln>
                  <a:noFill/>
                </a:ln>
                <a:solidFill>
                  <a:srgbClr val="000000"/>
                </a:solidFill>
                <a:latin typeface="Arial" pitchFamily="50"/>
                <a:ea typeface="AR PL ShanHeiSun Uni" pitchFamily="2"/>
                <a:cs typeface="Tahoma" pitchFamily="2"/>
              </a:rPr>
              <a:t>OrderDAO</a:t>
            </a:r>
            <a:endParaRPr lang="en-US" sz="1800" b="0" i="0" u="none" strike="noStrike" baseline="0" dirty="0">
              <a:ln>
                <a:noFill/>
              </a:ln>
              <a:solidFill>
                <a:srgbClr val="000000"/>
              </a:solidFill>
              <a:latin typeface="Arial" pitchFamily="50"/>
              <a:ea typeface="AR PL ShanHeiSun Uni" pitchFamily="2"/>
              <a:cs typeface="Tahoma" pitchFamily="2"/>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50"/>
                <a:ea typeface="AR PL ShanHeiSun Uni" pitchFamily="2"/>
                <a:cs typeface="Tahoma" pitchFamily="2"/>
              </a:rPr>
              <a:t>available in the </a:t>
            </a:r>
            <a:r>
              <a:rPr lang="en-US" sz="1800" b="0" i="0" u="none" strike="noStrike" baseline="0" dirty="0" err="1">
                <a:ln>
                  <a:noFill/>
                </a:ln>
                <a:solidFill>
                  <a:srgbClr val="000000"/>
                </a:solidFill>
                <a:latin typeface="Arial" pitchFamily="50"/>
                <a:ea typeface="AR PL ShanHeiSun Uni" pitchFamily="2"/>
                <a:cs typeface="Tahoma" pitchFamily="2"/>
              </a:rPr>
              <a:t>ApplicationContext</a:t>
            </a:r>
            <a:endParaRPr lang="en-US" sz="1800" b="0" i="0" u="none" strike="noStrike" baseline="0" dirty="0">
              <a:ln>
                <a:noFill/>
              </a:ln>
              <a:solidFill>
                <a:srgbClr val="000000"/>
              </a:solidFill>
              <a:latin typeface="Arial" pitchFamily="50"/>
              <a:ea typeface="AR PL ShanHeiSun Uni" pitchFamily="2"/>
              <a:cs typeface="Tahoma" pitchFamily="2"/>
            </a:endParaRPr>
          </a:p>
        </p:txBody>
      </p:sp>
      <p:sp>
        <p:nvSpPr>
          <p:cNvPr id="5" name="Freeform 4"/>
          <p:cNvSpPr/>
          <p:nvPr/>
        </p:nvSpPr>
        <p:spPr>
          <a:xfrm>
            <a:off x="4363920" y="3226680"/>
            <a:ext cx="208080" cy="950445"/>
          </a:xfrm>
          <a:custGeom>
            <a:avLst/>
            <a:gdLst/>
            <a:ahLst/>
            <a:cxnLst>
              <a:cxn ang="3cd4">
                <a:pos x="hc" y="t"/>
              </a:cxn>
              <a:cxn ang="cd2">
                <a:pos x="l" y="vc"/>
              </a:cxn>
              <a:cxn ang="cd4">
                <a:pos x="hc" y="b"/>
              </a:cxn>
              <a:cxn ang="0">
                <a:pos x="r" y="vc"/>
              </a:cxn>
            </a:cxnLst>
            <a:rect l="l" t="t" r="r" b="b"/>
            <a:pathLst>
              <a:path w="729" h="3213" fill="none">
                <a:moveTo>
                  <a:pt x="0" y="0"/>
                </a:moveTo>
                <a:lnTo>
                  <a:pt x="729" y="3213"/>
                </a:lnTo>
              </a:path>
            </a:pathLst>
          </a:custGeom>
          <a:noFill/>
          <a:ln w="9360">
            <a:solidFill>
              <a:srgbClr val="000000"/>
            </a:solidFill>
            <a:prstDash val="solid"/>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800" b="0" i="0" u="none" strike="noStrike" baseline="0">
              <a:ln>
                <a:noFill/>
              </a:ln>
              <a:solidFill>
                <a:srgbClr val="000000"/>
              </a:solidFill>
              <a:latin typeface="Arial" pitchFamily="34"/>
              <a:ea typeface="AR PL ShanHeiSun Uni" pitchFamily="2"/>
              <a:cs typeface="Tahoma" pitchFamily="2"/>
            </a:endParaRPr>
          </a:p>
        </p:txBody>
      </p:sp>
      <p:sp>
        <p:nvSpPr>
          <p:cNvPr id="6" name="Freeform 5"/>
          <p:cNvSpPr/>
          <p:nvPr/>
        </p:nvSpPr>
        <p:spPr>
          <a:xfrm>
            <a:off x="1377582" y="4177125"/>
            <a:ext cx="8076960" cy="25909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a:ln>
                  <a:noFill/>
                </a:ln>
                <a:solidFill>
                  <a:srgbClr val="7F0055"/>
                </a:solidFill>
                <a:latin typeface="Arial" pitchFamily="50"/>
                <a:ea typeface="ＭＳ Ｐゴシック" pitchFamily="50"/>
                <a:cs typeface="ＭＳ Ｐゴシック" pitchFamily="50"/>
              </a:rPr>
              <a:t>public</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7F0055"/>
                </a:solidFill>
                <a:latin typeface="Arial" pitchFamily="50"/>
                <a:ea typeface="ＭＳ Ｐゴシック" pitchFamily="50"/>
                <a:cs typeface="ＭＳ Ｐゴシック" pitchFamily="50"/>
              </a:rPr>
              <a:t>class</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CreateServiceImpl</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7F0055"/>
                </a:solidFill>
                <a:latin typeface="Arial" pitchFamily="50"/>
                <a:ea typeface="ＭＳ Ｐゴシック" pitchFamily="50"/>
                <a:cs typeface="ＭＳ Ｐゴシック" pitchFamily="50"/>
              </a:rPr>
              <a:t>implements</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000000"/>
                </a:solidFill>
                <a:latin typeface="Arial" pitchFamily="50"/>
                <a:ea typeface="ＭＳ Ｐゴシック" pitchFamily="50"/>
                <a:cs typeface="ＭＳ Ｐゴシック" pitchFamily="50"/>
              </a:rPr>
              <a:t>@</a:t>
            </a:r>
            <a:r>
              <a:rPr lang="en-US" sz="2000" b="1" i="0" u="none" strike="noStrike" baseline="0" dirty="0" err="1">
                <a:ln>
                  <a:noFill/>
                </a:ln>
                <a:solidFill>
                  <a:srgbClr val="000000"/>
                </a:solidFill>
                <a:latin typeface="Arial" pitchFamily="50"/>
                <a:ea typeface="ＭＳ Ｐゴシック" pitchFamily="50"/>
                <a:cs typeface="ＭＳ Ｐゴシック" pitchFamily="50"/>
              </a:rPr>
              <a:t>Autowired</a:t>
            </a:r>
            <a:endParaRPr lang="en-US" sz="2000" b="1" i="0" u="none" strike="noStrike" baseline="0" dirty="0">
              <a:ln>
                <a:noFill/>
              </a:ln>
              <a:solidFill>
                <a:srgbClr val="000000"/>
              </a:solidFill>
              <a:latin typeface="Arial" pitchFamily="50"/>
              <a:ea typeface="ＭＳ Ｐゴシック" pitchFamily="50"/>
              <a:cs typeface="ＭＳ Ｐゴシック" pitchFamily="50"/>
            </a:endParaRPr>
          </a:p>
          <a:p>
            <a:pPr marL="342720" lvl="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7F0055"/>
                </a:solidFill>
                <a:latin typeface="Arial" pitchFamily="50"/>
                <a:ea typeface="ＭＳ Ｐゴシック" pitchFamily="50"/>
                <a:cs typeface="ＭＳ Ｐゴシック" pitchFamily="50"/>
              </a:rPr>
              <a:t>public</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CreateServiceImpl</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(List&lt;</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&gt;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daos</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a:ln>
                  <a:noFill/>
                </a:ln>
                <a:solidFill>
                  <a:srgbClr val="000000"/>
                </a:solidFill>
                <a:latin typeface="Arial" pitchFamily="50"/>
                <a:ea typeface="ＭＳ Ｐゴシック" pitchFamily="50"/>
                <a:cs typeface="ＭＳ Ｐゴシック" pitchFamily="50"/>
              </a:rPr>
              <a:t>{</a:t>
            </a:r>
          </a:p>
          <a:p>
            <a:pPr marL="342720" lvl="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err="1" smtClean="0">
                <a:ln>
                  <a:noFill/>
                </a:ln>
                <a:solidFill>
                  <a:srgbClr val="7F0055"/>
                </a:solidFill>
                <a:latin typeface="Arial" pitchFamily="50"/>
                <a:ea typeface="ＭＳ Ｐゴシック" pitchFamily="50"/>
                <a:cs typeface="ＭＳ Ｐゴシック" pitchFamily="50"/>
              </a:rPr>
              <a:t>this</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.daos</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daos</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a:t>
            </a:r>
          </a:p>
        </p:txBody>
      </p:sp>
    </p:spTree>
    <p:extLst>
      <p:ext uri="{BB962C8B-B14F-4D97-AF65-F5344CB8AC3E}">
        <p14:creationId xmlns:p14="http://schemas.microsoft.com/office/powerpoint/2010/main" val="140361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Class="entr"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Optional@Autowired</a:t>
            </a:r>
            <a:endParaRPr lang="en-IN" dirty="0"/>
          </a:p>
        </p:txBody>
      </p:sp>
      <p:sp>
        <p:nvSpPr>
          <p:cNvPr id="5" name="Text Placeholder 2"/>
          <p:cNvSpPr txBox="1">
            <a:spLocks/>
          </p:cNvSpPr>
          <p:nvPr/>
        </p:nvSpPr>
        <p:spPr>
          <a:xfrm>
            <a:off x="1755802" y="1863438"/>
            <a:ext cx="8080199" cy="1495799"/>
          </a:xfrm>
          <a:prstGeom prst="rect">
            <a:avLst/>
          </a:prstGeom>
        </p:spPr>
        <p:txBody>
          <a:bodyPr vert="horz" wrap="square" lIns="90000" tIns="46800" rIns="90000" bIns="4680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0000"/>
              </a:buClr>
              <a:buSzPct val="100000"/>
              <a:buFont typeface="Verdana" pitchFamily="34"/>
              <a:buChar char="•"/>
            </a:pPr>
            <a:r>
              <a:rPr lang="en-US" dirty="0" smtClean="0"/>
              <a:t>Using the required element, specify whether or not Spring should fail if no instance was found</a:t>
            </a:r>
          </a:p>
          <a:p>
            <a:pPr>
              <a:buClr>
                <a:srgbClr val="000000"/>
              </a:buClr>
              <a:buSzPct val="100000"/>
              <a:buFont typeface="Verdana" pitchFamily="34"/>
              <a:buChar char="•"/>
            </a:pPr>
            <a:r>
              <a:rPr lang="en-US" dirty="0" smtClean="0"/>
              <a:t>Defaults to true</a:t>
            </a:r>
            <a:endParaRPr lang="en-US" dirty="0"/>
          </a:p>
        </p:txBody>
      </p:sp>
      <p:sp>
        <p:nvSpPr>
          <p:cNvPr id="6" name="Freeform 5"/>
          <p:cNvSpPr/>
          <p:nvPr/>
        </p:nvSpPr>
        <p:spPr>
          <a:xfrm>
            <a:off x="1613907" y="3347805"/>
            <a:ext cx="8076960" cy="981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a:ln>
                  <a:noFill/>
                </a:ln>
                <a:solidFill>
                  <a:srgbClr val="000000"/>
                </a:solidFill>
                <a:latin typeface="Arial" pitchFamily="50"/>
                <a:ea typeface="ＭＳ Ｐゴシック" pitchFamily="50"/>
                <a:cs typeface="ＭＳ Ｐゴシック" pitchFamily="50"/>
              </a:rPr>
              <a:t>@</a:t>
            </a:r>
            <a:r>
              <a:rPr lang="en-US" sz="2000" b="1" i="0" u="none" strike="noStrike" baseline="0" dirty="0" err="1">
                <a:ln>
                  <a:noFill/>
                </a:ln>
                <a:solidFill>
                  <a:srgbClr val="000000"/>
                </a:solidFill>
                <a:latin typeface="Arial" pitchFamily="50"/>
                <a:ea typeface="ＭＳ Ｐゴシック" pitchFamily="50"/>
                <a:cs typeface="ＭＳ Ｐゴシック" pitchFamily="50"/>
              </a:rPr>
              <a:t>Autowired</a:t>
            </a:r>
            <a:r>
              <a:rPr lang="en-US" sz="2000" b="1" i="0" u="none" strike="noStrike" baseline="0" dirty="0">
                <a:ln>
                  <a:noFill/>
                </a:ln>
                <a:solidFill>
                  <a:srgbClr val="000000"/>
                </a:solidFill>
                <a:latin typeface="Arial" pitchFamily="50"/>
                <a:ea typeface="ＭＳ Ｐゴシック" pitchFamily="50"/>
                <a:cs typeface="ＭＳ Ｐゴシック" pitchFamily="50"/>
              </a:rPr>
              <a:t>(required=false)</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a:ln>
                  <a:noFill/>
                </a:ln>
                <a:solidFill>
                  <a:srgbClr val="7F0055"/>
                </a:solidFill>
                <a:latin typeface="Arial" pitchFamily="50"/>
                <a:ea typeface="ＭＳ Ｐゴシック" pitchFamily="50"/>
                <a:cs typeface="ＭＳ Ｐゴシック" pitchFamily="50"/>
              </a:rPr>
              <a:t>private</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C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2000" b="0" i="0" u="none" strike="noStrike" baseline="0" dirty="0">
              <a:ln>
                <a:noFill/>
              </a:ln>
              <a:solidFill>
                <a:srgbClr val="000000"/>
              </a:solidFill>
              <a:latin typeface="Arial" pitchFamily="50"/>
              <a:ea typeface="ＭＳ Ｐゴシック" pitchFamily="50"/>
              <a:cs typeface="ＭＳ Ｐゴシック" pitchFamily="50"/>
            </a:endParaRPr>
          </a:p>
        </p:txBody>
      </p:sp>
      <p:sp>
        <p:nvSpPr>
          <p:cNvPr id="7" name="Text Placeholder 4"/>
          <p:cNvSpPr txBox="1">
            <a:spLocks/>
          </p:cNvSpPr>
          <p:nvPr/>
        </p:nvSpPr>
        <p:spPr>
          <a:xfrm>
            <a:off x="1755803" y="4390116"/>
            <a:ext cx="8080199" cy="576720"/>
          </a:xfrm>
          <a:prstGeom prst="rect">
            <a:avLst/>
          </a:prstGeom>
        </p:spPr>
        <p:txBody>
          <a:bodyPr vert="horz" wrap="square" lIns="90000" tIns="46800" rIns="90000" bIns="4680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0000"/>
              </a:buClr>
              <a:buSzPct val="100000"/>
              <a:buFont typeface="Verdana" pitchFamily="34"/>
              <a:buChar char="•"/>
            </a:pPr>
            <a:r>
              <a:rPr lang="en-US" dirty="0" smtClean="0"/>
              <a:t>Provides nice way of specifying defaults</a:t>
            </a:r>
            <a:endParaRPr lang="en-US" dirty="0"/>
          </a:p>
        </p:txBody>
      </p:sp>
      <p:sp>
        <p:nvSpPr>
          <p:cNvPr id="8" name="Freeform 7"/>
          <p:cNvSpPr/>
          <p:nvPr/>
        </p:nvSpPr>
        <p:spPr>
          <a:xfrm>
            <a:off x="1613907" y="5027787"/>
            <a:ext cx="8076960" cy="14678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a:ln>
                  <a:noFill/>
                </a:ln>
                <a:solidFill>
                  <a:srgbClr val="000000"/>
                </a:solidFill>
                <a:latin typeface="Arial" pitchFamily="50"/>
                <a:ea typeface="ＭＳ Ｐゴシック" pitchFamily="50"/>
                <a:cs typeface="ＭＳ Ｐゴシック" pitchFamily="50"/>
              </a:rPr>
              <a:t>@</a:t>
            </a:r>
            <a:r>
              <a:rPr lang="en-US" sz="2000" b="1" i="0" u="none" strike="noStrike" baseline="0" dirty="0" err="1">
                <a:ln>
                  <a:noFill/>
                </a:ln>
                <a:solidFill>
                  <a:srgbClr val="000000"/>
                </a:solidFill>
                <a:latin typeface="Arial" pitchFamily="50"/>
                <a:ea typeface="ＭＳ Ｐゴシック" pitchFamily="50"/>
                <a:cs typeface="ＭＳ Ｐゴシック" pitchFamily="50"/>
              </a:rPr>
              <a:t>Autowired</a:t>
            </a:r>
            <a:r>
              <a:rPr lang="en-US" sz="2000" b="1" i="0" u="none" strike="noStrike" baseline="0" dirty="0">
                <a:ln>
                  <a:noFill/>
                </a:ln>
                <a:solidFill>
                  <a:srgbClr val="000000"/>
                </a:solidFill>
                <a:latin typeface="Arial" pitchFamily="50"/>
                <a:ea typeface="ＭＳ Ｐゴシック" pitchFamily="50"/>
                <a:cs typeface="ＭＳ Ｐゴシック" pitchFamily="50"/>
              </a:rPr>
              <a:t>(required=false)</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a:ln>
                  <a:noFill/>
                </a:ln>
                <a:solidFill>
                  <a:srgbClr val="7F0055"/>
                </a:solidFill>
                <a:latin typeface="Arial" pitchFamily="50"/>
                <a:ea typeface="ＭＳ Ｐゴシック" pitchFamily="50"/>
                <a:cs typeface="ＭＳ Ｐゴシック" pitchFamily="50"/>
              </a:rPr>
              <a:t>private</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C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a:ln>
                  <a:noFill/>
                </a:ln>
                <a:solidFill>
                  <a:srgbClr val="000000"/>
                </a:solidFill>
                <a:latin typeface="Arial" pitchFamily="50"/>
                <a:ea typeface="ＭＳ Ｐゴシック" pitchFamily="50"/>
                <a:cs typeface="ＭＳ Ｐゴシック" pitchFamily="50"/>
              </a:rPr>
              <a:t>=</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7F0055"/>
                </a:solidFill>
                <a:latin typeface="Arial" pitchFamily="50"/>
                <a:ea typeface="ＭＳ Ｐゴシック" pitchFamily="50"/>
                <a:cs typeface="ＭＳ Ｐゴシック" pitchFamily="50"/>
              </a:rPr>
              <a:t>new</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DefaultOrderDAOImpl</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2000" b="0" i="0" u="none" strike="noStrike" baseline="0" dirty="0">
              <a:ln>
                <a:noFill/>
              </a:ln>
              <a:solidFill>
                <a:srgbClr val="000000"/>
              </a:solidFill>
              <a:latin typeface="Arial" pitchFamily="50"/>
              <a:ea typeface="ＭＳ Ｐゴシック" pitchFamily="50"/>
              <a:cs typeface="ＭＳ Ｐゴシック" pitchFamily="50"/>
            </a:endParaRPr>
          </a:p>
        </p:txBody>
      </p:sp>
    </p:spTree>
    <p:extLst>
      <p:ext uri="{BB962C8B-B14F-4D97-AF65-F5344CB8AC3E}">
        <p14:creationId xmlns:p14="http://schemas.microsoft.com/office/powerpoint/2010/main" val="92228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Resolving Ambiguity with @</a:t>
            </a:r>
            <a:r>
              <a:rPr lang="en-IN" dirty="0" err="1" smtClean="0"/>
              <a:t>Autowired</a:t>
            </a:r>
            <a:endParaRPr lang="en-IN" dirty="0"/>
          </a:p>
        </p:txBody>
      </p:sp>
      <p:sp>
        <p:nvSpPr>
          <p:cNvPr id="3" name="Content Placeholder 2"/>
          <p:cNvSpPr>
            <a:spLocks noGrp="1"/>
          </p:cNvSpPr>
          <p:nvPr>
            <p:ph idx="1"/>
          </p:nvPr>
        </p:nvSpPr>
        <p:spPr>
          <a:xfrm>
            <a:off x="838200" y="1825625"/>
            <a:ext cx="10515600" cy="1649095"/>
          </a:xfrm>
        </p:spPr>
        <p:txBody>
          <a:bodyPr/>
          <a:lstStyle/>
          <a:p>
            <a:r>
              <a:rPr lang="en-IN" dirty="0" smtClean="0"/>
              <a:t> If multiple beans of the same class </a:t>
            </a:r>
            <a:r>
              <a:rPr lang="en-IN" dirty="0" err="1" smtClean="0"/>
              <a:t>exist,you</a:t>
            </a:r>
            <a:r>
              <a:rPr lang="en-IN" dirty="0" smtClean="0"/>
              <a:t> get an exception.</a:t>
            </a:r>
          </a:p>
          <a:p>
            <a:r>
              <a:rPr lang="en-IN" dirty="0" smtClean="0"/>
              <a:t> In order to avoid the exception you can use the @Qualifier annotation and tell it which of the beans to inject </a:t>
            </a:r>
            <a:endParaRPr lang="en-IN" dirty="0"/>
          </a:p>
        </p:txBody>
      </p:sp>
      <p:sp>
        <p:nvSpPr>
          <p:cNvPr id="4" name="Freeform 3"/>
          <p:cNvSpPr/>
          <p:nvPr/>
        </p:nvSpPr>
        <p:spPr>
          <a:xfrm>
            <a:off x="1578461" y="3896225"/>
            <a:ext cx="7967880" cy="10313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200" b="0" i="0" u="none" strike="noStrike" baseline="0">
                <a:ln>
                  <a:noFill/>
                </a:ln>
                <a:solidFill>
                  <a:srgbClr val="000000"/>
                </a:solidFill>
                <a:latin typeface="Arial" pitchFamily="34"/>
                <a:ea typeface="AR PL ShanHeiSun Uni" pitchFamily="2"/>
                <a:cs typeface="Tahoma" pitchFamily="2"/>
              </a:rPr>
              <a:t>@Autowired</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200" b="1" i="0" u="none" strike="noStrike" baseline="0">
                <a:ln>
                  <a:noFill/>
                </a:ln>
                <a:solidFill>
                  <a:srgbClr val="000000"/>
                </a:solidFill>
                <a:latin typeface="Arial" pitchFamily="34"/>
                <a:ea typeface="AR PL ShanHeiSun Uni" pitchFamily="2"/>
                <a:cs typeface="Tahoma" pitchFamily="2"/>
              </a:rPr>
              <a:t>@Qualifier(“primaryDataSource”)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200" b="0" i="0" u="none" strike="noStrike" baseline="0">
                <a:ln>
                  <a:noFill/>
                </a:ln>
                <a:solidFill>
                  <a:srgbClr val="660033"/>
                </a:solidFill>
                <a:latin typeface="Arial" pitchFamily="34"/>
                <a:ea typeface="AR PL ShanHeiSun Uni" pitchFamily="2"/>
                <a:cs typeface="Tahoma" pitchFamily="2"/>
              </a:rPr>
              <a:t>private </a:t>
            </a:r>
            <a:r>
              <a:rPr lang="en-US" sz="2200" b="0" i="0" u="none" strike="noStrike" baseline="0">
                <a:ln>
                  <a:noFill/>
                </a:ln>
                <a:solidFill>
                  <a:srgbClr val="000000"/>
                </a:solidFill>
                <a:latin typeface="Arial" pitchFamily="34"/>
                <a:ea typeface="AR PL ShanHeiSun Uni" pitchFamily="2"/>
                <a:cs typeface="Tahoma" pitchFamily="2"/>
              </a:rPr>
              <a:t>DataSource </a:t>
            </a:r>
            <a:r>
              <a:rPr lang="en-US" sz="2200" b="0" i="0" u="none" strike="noStrike" baseline="0">
                <a:ln>
                  <a:noFill/>
                </a:ln>
                <a:solidFill>
                  <a:srgbClr val="000099"/>
                </a:solidFill>
                <a:latin typeface="Arial" pitchFamily="34"/>
                <a:ea typeface="AR PL ShanHeiSun Uni" pitchFamily="2"/>
                <a:cs typeface="Tahoma" pitchFamily="2"/>
              </a:rPr>
              <a:t>dataSource</a:t>
            </a:r>
            <a:r>
              <a:rPr lang="en-US" sz="2200" b="0" i="0" u="none" strike="noStrike" baseline="0">
                <a:ln>
                  <a:noFill/>
                </a:ln>
                <a:solidFill>
                  <a:srgbClr val="000000"/>
                </a:solidFill>
                <a:latin typeface="Arial" pitchFamily="34"/>
                <a:ea typeface="AR PL ShanHeiSun Uni" pitchFamily="2"/>
                <a:cs typeface="Tahoma" pitchFamily="2"/>
              </a:rPr>
              <a:t>;</a:t>
            </a:r>
          </a:p>
        </p:txBody>
      </p:sp>
    </p:spTree>
    <p:extLst>
      <p:ext uri="{BB962C8B-B14F-4D97-AF65-F5344CB8AC3E}">
        <p14:creationId xmlns:p14="http://schemas.microsoft.com/office/powerpoint/2010/main" val="223347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a:t>
            </a:r>
            <a:r>
              <a:rPr lang="en-IN" dirty="0" err="1" smtClean="0"/>
              <a:t>myBeanName</a:t>
            </a:r>
            <a:r>
              <a:rPr lang="en-IN" dirty="0" smtClean="0"/>
              <a:t>”)</a:t>
            </a:r>
            <a:endParaRPr lang="en-IN" dirty="0"/>
          </a:p>
        </p:txBody>
      </p:sp>
      <p:sp>
        <p:nvSpPr>
          <p:cNvPr id="3" name="Content Placeholder 2"/>
          <p:cNvSpPr>
            <a:spLocks noGrp="1"/>
          </p:cNvSpPr>
          <p:nvPr>
            <p:ph idx="1"/>
          </p:nvPr>
        </p:nvSpPr>
        <p:spPr/>
        <p:txBody>
          <a:bodyPr/>
          <a:lstStyle/>
          <a:p>
            <a:r>
              <a:rPr lang="en-IN" dirty="0"/>
              <a:t>If you don't want to use 2 annotations (the @</a:t>
            </a:r>
            <a:r>
              <a:rPr lang="en-IN" dirty="0" err="1"/>
              <a:t>Autowired</a:t>
            </a:r>
            <a:r>
              <a:rPr lang="en-IN" dirty="0"/>
              <a:t> and @Qualifier) you can use @Resource to combine these 2</a:t>
            </a:r>
            <a:r>
              <a:rPr lang="en-IN" dirty="0" smtClean="0"/>
              <a:t>:</a:t>
            </a:r>
          </a:p>
          <a:p>
            <a:endParaRPr lang="en-IN" dirty="0"/>
          </a:p>
          <a:p>
            <a:endParaRPr lang="en-IN" dirty="0" smtClean="0"/>
          </a:p>
          <a:p>
            <a:endParaRPr lang="en-IN" dirty="0"/>
          </a:p>
          <a:p>
            <a:endParaRPr lang="en-IN" dirty="0" smtClean="0"/>
          </a:p>
          <a:p>
            <a:r>
              <a:rPr lang="en-IN" dirty="0" smtClean="0"/>
              <a:t>@Resource is JSR-250 Annotation and not Spring Specific</a:t>
            </a:r>
            <a:endParaRPr lang="en-IN" dirty="0"/>
          </a:p>
          <a:p>
            <a:endParaRPr lang="en-IN" dirty="0"/>
          </a:p>
        </p:txBody>
      </p:sp>
      <p:sp>
        <p:nvSpPr>
          <p:cNvPr id="4" name="Freeform 3"/>
          <p:cNvSpPr/>
          <p:nvPr/>
        </p:nvSpPr>
        <p:spPr>
          <a:xfrm>
            <a:off x="1508123" y="2939622"/>
            <a:ext cx="7967880" cy="74328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200" b="0" i="0" u="none" strike="noStrike" baseline="0" dirty="0" smtClean="0">
                <a:ln>
                  <a:noFill/>
                </a:ln>
                <a:solidFill>
                  <a:srgbClr val="000000"/>
                </a:solidFill>
                <a:latin typeface="Arial" pitchFamily="34"/>
                <a:ea typeface="AR PL ShanHeiSun Uni" pitchFamily="2"/>
                <a:cs typeface="Tahoma" pitchFamily="2"/>
              </a:rPr>
              <a:t>@Resource</a:t>
            </a:r>
            <a:r>
              <a:rPr lang="en-US" sz="2200" b="1" i="0" u="none" strike="noStrike" baseline="0" dirty="0" smtClean="0">
                <a:ln>
                  <a:noFill/>
                </a:ln>
                <a:solidFill>
                  <a:srgbClr val="000000"/>
                </a:solidFill>
                <a:latin typeface="Arial" pitchFamily="34"/>
                <a:ea typeface="AR PL ShanHeiSun Uni" pitchFamily="2"/>
                <a:cs typeface="Tahoma" pitchFamily="2"/>
              </a:rPr>
              <a:t>(“</a:t>
            </a:r>
            <a:r>
              <a:rPr lang="en-US" sz="2200" b="1" i="0" u="none" strike="noStrike" baseline="0" dirty="0" err="1">
                <a:ln>
                  <a:noFill/>
                </a:ln>
                <a:solidFill>
                  <a:srgbClr val="000000"/>
                </a:solidFill>
                <a:latin typeface="Arial" pitchFamily="34"/>
                <a:ea typeface="AR PL ShanHeiSun Uni" pitchFamily="2"/>
                <a:cs typeface="Tahoma" pitchFamily="2"/>
              </a:rPr>
              <a:t>primaryDataSource</a:t>
            </a:r>
            <a:r>
              <a:rPr lang="en-US" sz="2200" b="1" i="0" u="none" strike="noStrike" baseline="0" dirty="0">
                <a:ln>
                  <a:noFill/>
                </a:ln>
                <a:solidFill>
                  <a:srgbClr val="000000"/>
                </a:solidFill>
                <a:latin typeface="Arial" pitchFamily="34"/>
                <a:ea typeface="AR PL ShanHeiSun Uni" pitchFamily="2"/>
                <a:cs typeface="Tahoma" pitchFamily="2"/>
              </a:rPr>
              <a: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200" b="0" i="0" u="none" strike="noStrike" baseline="0" dirty="0">
                <a:ln>
                  <a:noFill/>
                </a:ln>
                <a:solidFill>
                  <a:srgbClr val="660033"/>
                </a:solidFill>
                <a:latin typeface="Arial" pitchFamily="34"/>
                <a:ea typeface="AR PL ShanHeiSun Uni" pitchFamily="2"/>
                <a:cs typeface="Tahoma" pitchFamily="2"/>
              </a:rPr>
              <a:t>private </a:t>
            </a:r>
            <a:r>
              <a:rPr lang="en-US" sz="2200" b="0" i="0" u="none" strike="noStrike" baseline="0" dirty="0" err="1">
                <a:ln>
                  <a:noFill/>
                </a:ln>
                <a:solidFill>
                  <a:srgbClr val="000000"/>
                </a:solidFill>
                <a:latin typeface="Arial" pitchFamily="34"/>
                <a:ea typeface="AR PL ShanHeiSun Uni" pitchFamily="2"/>
                <a:cs typeface="Tahoma" pitchFamily="2"/>
              </a:rPr>
              <a:t>DataSource</a:t>
            </a:r>
            <a:r>
              <a:rPr lang="en-US" sz="2200" b="0" i="0" u="none" strike="noStrike" baseline="0" dirty="0">
                <a:ln>
                  <a:noFill/>
                </a:ln>
                <a:solidFill>
                  <a:srgbClr val="000000"/>
                </a:solidFill>
                <a:latin typeface="Arial" pitchFamily="34"/>
                <a:ea typeface="AR PL ShanHeiSun Uni" pitchFamily="2"/>
                <a:cs typeface="Tahoma" pitchFamily="2"/>
              </a:rPr>
              <a:t> </a:t>
            </a:r>
            <a:r>
              <a:rPr lang="en-US" sz="2200" b="0" i="0" u="none" strike="noStrike" baseline="0" dirty="0" err="1">
                <a:ln>
                  <a:noFill/>
                </a:ln>
                <a:solidFill>
                  <a:srgbClr val="000099"/>
                </a:solidFill>
                <a:latin typeface="Arial" pitchFamily="34"/>
                <a:ea typeface="AR PL ShanHeiSun Uni" pitchFamily="2"/>
                <a:cs typeface="Tahoma" pitchFamily="2"/>
              </a:rPr>
              <a:t>dataSource</a:t>
            </a:r>
            <a:r>
              <a:rPr lang="en-US" sz="2200" b="0" i="0" u="none" strike="noStrike" baseline="0" dirty="0">
                <a:ln>
                  <a:noFill/>
                </a:ln>
                <a:solidFill>
                  <a:srgbClr val="000000"/>
                </a:solidFill>
                <a:latin typeface="Arial" pitchFamily="34"/>
                <a:ea typeface="AR PL ShanHeiSun Uni" pitchFamily="2"/>
                <a:cs typeface="Tahoma" pitchFamily="2"/>
              </a:rPr>
              <a:t>;</a:t>
            </a:r>
          </a:p>
        </p:txBody>
      </p:sp>
    </p:spTree>
    <p:extLst>
      <p:ext uri="{BB962C8B-B14F-4D97-AF65-F5344CB8AC3E}">
        <p14:creationId xmlns:p14="http://schemas.microsoft.com/office/powerpoint/2010/main" val="100826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Good practice</a:t>
            </a:r>
            <a:endParaRPr lang="en-IN" dirty="0"/>
          </a:p>
        </p:txBody>
      </p:sp>
      <p:sp>
        <p:nvSpPr>
          <p:cNvPr id="3" name="Content Placeholder 2"/>
          <p:cNvSpPr>
            <a:spLocks noGrp="1"/>
          </p:cNvSpPr>
          <p:nvPr>
            <p:ph idx="1"/>
          </p:nvPr>
        </p:nvSpPr>
        <p:spPr/>
        <p:txBody>
          <a:bodyPr/>
          <a:lstStyle/>
          <a:p>
            <a:r>
              <a:rPr lang="en-IN" dirty="0" smtClean="0"/>
              <a:t>Use @Inject instead of @</a:t>
            </a:r>
            <a:r>
              <a:rPr lang="en-IN" dirty="0" err="1" smtClean="0"/>
              <a:t>Autowired</a:t>
            </a:r>
            <a:r>
              <a:rPr lang="en-IN" dirty="0" smtClean="0"/>
              <a:t> because it is not spring-</a:t>
            </a:r>
            <a:r>
              <a:rPr lang="en-IN" dirty="0" err="1" smtClean="0"/>
              <a:t>specfic</a:t>
            </a:r>
            <a:r>
              <a:rPr lang="en-IN" dirty="0" smtClean="0"/>
              <a:t> and is part of the JSR-330 standard.</a:t>
            </a:r>
          </a:p>
          <a:p>
            <a:r>
              <a:rPr lang="en-IN" dirty="0" smtClean="0"/>
              <a:t>Put @Inject / @</a:t>
            </a:r>
            <a:r>
              <a:rPr lang="en-IN" dirty="0" err="1" smtClean="0"/>
              <a:t>Autowired</a:t>
            </a:r>
            <a:r>
              <a:rPr lang="en-IN" dirty="0" smtClean="0"/>
              <a:t> on a constructor instead of a method</a:t>
            </a:r>
          </a:p>
          <a:p>
            <a:endParaRPr lang="en-IN" dirty="0" smtClean="0"/>
          </a:p>
          <a:p>
            <a:pPr marL="0" indent="0">
              <a:buNone/>
            </a:pPr>
            <a:r>
              <a:rPr lang="en-IN" sz="2000" i="1" dirty="0"/>
              <a:t>(If </a:t>
            </a:r>
            <a:r>
              <a:rPr lang="en-IN" sz="2000" i="1" dirty="0" smtClean="0"/>
              <a:t>you put it on a constructor, spring validates such bean exists before injection. In the method way it injects null if it can't find the bean you need which will cause a </a:t>
            </a:r>
            <a:r>
              <a:rPr lang="en-IN" sz="2000" i="1" dirty="0" err="1" smtClean="0"/>
              <a:t>NullPointerException</a:t>
            </a:r>
            <a:r>
              <a:rPr lang="en-IN" sz="2000" i="1" dirty="0" smtClean="0"/>
              <a:t> when you try to use this bean instead of a descriptive exception in the first time you start your app)</a:t>
            </a:r>
            <a:endParaRPr lang="en-IN" sz="2000" i="1" dirty="0"/>
          </a:p>
          <a:p>
            <a:endParaRPr lang="en-IN" dirty="0"/>
          </a:p>
        </p:txBody>
      </p:sp>
    </p:spTree>
    <p:extLst>
      <p:ext uri="{BB962C8B-B14F-4D97-AF65-F5344CB8AC3E}">
        <p14:creationId xmlns:p14="http://schemas.microsoft.com/office/powerpoint/2010/main" val="335970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the annotations to work</a:t>
            </a:r>
            <a:endParaRPr lang="en-IN" dirty="0"/>
          </a:p>
        </p:txBody>
      </p:sp>
      <p:sp>
        <p:nvSpPr>
          <p:cNvPr id="3" name="Content Placeholder 2"/>
          <p:cNvSpPr>
            <a:spLocks noGrp="1"/>
          </p:cNvSpPr>
          <p:nvPr>
            <p:ph idx="1"/>
          </p:nvPr>
        </p:nvSpPr>
        <p:spPr>
          <a:xfrm>
            <a:off x="838200" y="1825625"/>
            <a:ext cx="10515600" cy="706560"/>
          </a:xfrm>
        </p:spPr>
        <p:txBody>
          <a:bodyPr/>
          <a:lstStyle/>
          <a:p>
            <a:r>
              <a:rPr lang="en-IN" dirty="0" smtClean="0"/>
              <a:t>We need to enable them</a:t>
            </a:r>
          </a:p>
          <a:p>
            <a:endParaRPr lang="en-IN" dirty="0"/>
          </a:p>
        </p:txBody>
      </p:sp>
      <p:sp>
        <p:nvSpPr>
          <p:cNvPr id="4" name="Freeform 3"/>
          <p:cNvSpPr/>
          <p:nvPr/>
        </p:nvSpPr>
        <p:spPr>
          <a:xfrm>
            <a:off x="1050508" y="2361545"/>
            <a:ext cx="8458200" cy="3916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p:spPr>
        <p:txBody>
          <a:bodyPr vert="horz" wrap="square" lIns="90000" tIns="46800" rIns="90000" bIns="46800" anchor="t" anchorCtr="0" compatLnSpc="0">
            <a:noAutofit/>
          </a:bodyPr>
          <a:lstStyle/>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008080"/>
                </a:solidFill>
                <a:latin typeface="Arial" pitchFamily="34"/>
                <a:ea typeface="ＭＳ Ｐゴシック" pitchFamily="50"/>
                <a:cs typeface="ＭＳ Ｐゴシック" pitchFamily="50"/>
              </a:rPr>
              <a:t>&lt;</a:t>
            </a:r>
            <a:r>
              <a:rPr lang="en-US" sz="1600" b="0" i="0" u="none" strike="noStrike" baseline="0" dirty="0">
                <a:ln>
                  <a:noFill/>
                </a:ln>
                <a:solidFill>
                  <a:srgbClr val="3F7F7F"/>
                </a:solidFill>
                <a:latin typeface="Arial" pitchFamily="34"/>
                <a:ea typeface="ＭＳ Ｐゴシック" pitchFamily="50"/>
                <a:cs typeface="ＭＳ Ｐゴシック" pitchFamily="50"/>
              </a:rPr>
              <a:t>beans </a:t>
            </a:r>
            <a:r>
              <a:rPr lang="en-US" sz="1600" b="0" i="0" u="none" strike="noStrike" baseline="0" dirty="0" err="1">
                <a:ln>
                  <a:noFill/>
                </a:ln>
                <a:solidFill>
                  <a:srgbClr val="7F007F"/>
                </a:solidFill>
                <a:latin typeface="Arial" pitchFamily="34"/>
                <a:ea typeface="ＭＳ Ｐゴシック" pitchFamily="50"/>
                <a:cs typeface="ＭＳ Ｐゴシック" pitchFamily="50"/>
              </a:rPr>
              <a:t>xmlns</a:t>
            </a:r>
            <a:r>
              <a:rPr lang="en-US" sz="1600" b="0" i="0" u="none" strike="noStrike" baseline="0" dirty="0">
                <a:ln>
                  <a:noFill/>
                </a:ln>
                <a:solidFill>
                  <a:srgbClr val="000000"/>
                </a:solidFill>
                <a:latin typeface="Arial" pitchFamily="34"/>
                <a:ea typeface="ＭＳ Ｐゴシック" pitchFamily="50"/>
                <a:cs typeface="ＭＳ Ｐゴシック" pitchFamily="50"/>
              </a:rPr>
              <a:t>=</a:t>
            </a:r>
            <a:r>
              <a:rPr lang="en-US" sz="1600" b="0" i="0" u="none" strike="noStrike" baseline="0" dirty="0">
                <a:ln>
                  <a:noFill/>
                </a:ln>
                <a:solidFill>
                  <a:srgbClr val="2A00FF"/>
                </a:solidFill>
                <a:latin typeface="Arial" pitchFamily="34"/>
                <a:ea typeface="ＭＳ Ｐゴシック" pitchFamily="50"/>
                <a:cs typeface="ＭＳ Ｐゴシック" pitchFamily="50"/>
              </a:rPr>
              <a:t>"http://www.springframework.org/schema/beans"</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7F007F"/>
                </a:solidFill>
                <a:latin typeface="Arial" pitchFamily="34"/>
                <a:ea typeface="ＭＳ Ｐゴシック" pitchFamily="50"/>
                <a:cs typeface="ＭＳ Ｐゴシック" pitchFamily="50"/>
              </a:rPr>
              <a:t>    </a:t>
            </a:r>
            <a:r>
              <a:rPr lang="en-US" sz="1600" b="0" i="0" u="none" strike="noStrike" baseline="0" dirty="0" err="1">
                <a:ln>
                  <a:noFill/>
                </a:ln>
                <a:solidFill>
                  <a:srgbClr val="7F007F"/>
                </a:solidFill>
                <a:latin typeface="Arial" pitchFamily="34"/>
                <a:ea typeface="ＭＳ Ｐゴシック" pitchFamily="50"/>
                <a:cs typeface="ＭＳ Ｐゴシック" pitchFamily="50"/>
              </a:rPr>
              <a:t>xmlns:xsi</a:t>
            </a:r>
            <a:r>
              <a:rPr lang="en-US" sz="1600" b="0" i="0" u="none" strike="noStrike" baseline="0" dirty="0">
                <a:ln>
                  <a:noFill/>
                </a:ln>
                <a:solidFill>
                  <a:srgbClr val="000000"/>
                </a:solidFill>
                <a:latin typeface="Arial" pitchFamily="34"/>
                <a:ea typeface="ＭＳ Ｐゴシック" pitchFamily="50"/>
                <a:cs typeface="ＭＳ Ｐゴシック" pitchFamily="50"/>
              </a:rPr>
              <a:t>=</a:t>
            </a:r>
            <a:r>
              <a:rPr lang="en-US" sz="1600" b="0" i="0" u="none" strike="noStrike" baseline="0" dirty="0">
                <a:ln>
                  <a:noFill/>
                </a:ln>
                <a:solidFill>
                  <a:srgbClr val="2A00FF"/>
                </a:solidFill>
                <a:latin typeface="Arial" pitchFamily="34"/>
                <a:ea typeface="ＭＳ Ｐゴシック" pitchFamily="50"/>
                <a:cs typeface="ＭＳ Ｐゴシック" pitchFamily="50"/>
              </a:rPr>
              <a:t>"http://www.w3.org/2001/XMLSchema-instance"</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7F007F"/>
                </a:solidFill>
                <a:latin typeface="Arial" pitchFamily="34"/>
                <a:ea typeface="ＭＳ Ｐゴシック" pitchFamily="50"/>
                <a:cs typeface="ＭＳ Ｐゴシック" pitchFamily="50"/>
              </a:rPr>
              <a:t>    </a:t>
            </a:r>
            <a:r>
              <a:rPr lang="en-US" sz="1600" b="0" i="0" u="none" strike="noStrike" baseline="0" dirty="0" err="1">
                <a:ln>
                  <a:noFill/>
                </a:ln>
                <a:solidFill>
                  <a:srgbClr val="7F007F"/>
                </a:solidFill>
                <a:latin typeface="Arial" pitchFamily="34"/>
                <a:ea typeface="ＭＳ Ｐゴシック" pitchFamily="50"/>
                <a:cs typeface="ＭＳ Ｐゴシック" pitchFamily="50"/>
              </a:rPr>
              <a:t>xmlns:context</a:t>
            </a:r>
            <a:r>
              <a:rPr lang="en-US" sz="1600" b="0" i="0" u="none" strike="noStrike" baseline="0" dirty="0">
                <a:ln>
                  <a:noFill/>
                </a:ln>
                <a:solidFill>
                  <a:srgbClr val="000000"/>
                </a:solidFill>
                <a:latin typeface="Arial" pitchFamily="34"/>
                <a:ea typeface="ＭＳ Ｐゴシック" pitchFamily="50"/>
                <a:cs typeface="ＭＳ Ｐゴシック" pitchFamily="50"/>
              </a:rPr>
              <a:t>=</a:t>
            </a:r>
            <a:r>
              <a:rPr lang="en-US" sz="1600" b="0" i="0" u="none" strike="noStrike" baseline="0" dirty="0">
                <a:ln>
                  <a:noFill/>
                </a:ln>
                <a:solidFill>
                  <a:srgbClr val="2A00FF"/>
                </a:solidFill>
                <a:latin typeface="Arial" pitchFamily="34"/>
                <a:ea typeface="ＭＳ Ｐゴシック" pitchFamily="50"/>
                <a:cs typeface="ＭＳ Ｐゴシック" pitchFamily="50"/>
              </a:rPr>
              <a:t>"http://www.springframework.org/schema/context"</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7F007F"/>
                </a:solidFill>
                <a:latin typeface="Arial" pitchFamily="34"/>
                <a:ea typeface="ＭＳ Ｐゴシック" pitchFamily="50"/>
                <a:cs typeface="ＭＳ Ｐゴシック" pitchFamily="50"/>
              </a:rPr>
              <a:t>    </a:t>
            </a:r>
            <a:r>
              <a:rPr lang="en-US" sz="1600" b="0" i="0" u="none" strike="noStrike" baseline="0" dirty="0" err="1">
                <a:ln>
                  <a:noFill/>
                </a:ln>
                <a:solidFill>
                  <a:srgbClr val="7F007F"/>
                </a:solidFill>
                <a:latin typeface="Arial" pitchFamily="34"/>
                <a:ea typeface="ＭＳ Ｐゴシック" pitchFamily="50"/>
                <a:cs typeface="ＭＳ Ｐゴシック" pitchFamily="50"/>
              </a:rPr>
              <a:t>xsi:schemaLocation</a:t>
            </a:r>
            <a:r>
              <a:rPr lang="en-US" sz="1600" b="0" i="0" u="none" strike="noStrike" baseline="0" dirty="0">
                <a:ln>
                  <a:noFill/>
                </a:ln>
                <a:solidFill>
                  <a:srgbClr val="000000"/>
                </a:solidFill>
                <a:latin typeface="Arial" pitchFamily="34"/>
                <a:ea typeface="ＭＳ Ｐゴシック" pitchFamily="50"/>
                <a:cs typeface="ＭＳ Ｐゴシック" pitchFamily="50"/>
              </a:rPr>
              <a:t>=</a:t>
            </a:r>
            <a:r>
              <a:rPr lang="en-US" sz="1600" b="0" i="0" u="none" strike="noStrike" baseline="0" dirty="0">
                <a:ln>
                  <a:noFill/>
                </a:ln>
                <a:solidFill>
                  <a:srgbClr val="2A00FF"/>
                </a:solidFill>
                <a:latin typeface="Arial" pitchFamily="34"/>
                <a:ea typeface="ＭＳ Ｐゴシック" pitchFamily="50"/>
                <a:cs typeface="ＭＳ Ｐゴシック" pitchFamily="50"/>
              </a:rPr>
              <a:t>"http://www.springframework.org/schema/beans</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000000"/>
                </a:solidFill>
                <a:latin typeface="Arial" pitchFamily="34"/>
                <a:ea typeface="ＭＳ Ｐゴシック" pitchFamily="50"/>
                <a:cs typeface="ＭＳ Ｐゴシック" pitchFamily="50"/>
              </a:rPr>
              <a:t>  </a:t>
            </a:r>
            <a:r>
              <a:rPr lang="en-US" sz="1600" b="0" i="0" u="none" strike="noStrike" baseline="0" dirty="0">
                <a:ln>
                  <a:noFill/>
                </a:ln>
                <a:solidFill>
                  <a:srgbClr val="2A00FF"/>
                </a:solidFill>
                <a:latin typeface="Arial" pitchFamily="34"/>
                <a:ea typeface="ＭＳ Ｐゴシック" pitchFamily="50"/>
                <a:cs typeface="ＭＳ Ｐゴシック" pitchFamily="50"/>
              </a:rPr>
              <a:t>http://www.springframework.org/schema/beans/spring-beans-2.5.xsd</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2A00FF"/>
                </a:solidFill>
                <a:latin typeface="Arial" pitchFamily="34"/>
                <a:ea typeface="ＭＳ Ｐゴシック" pitchFamily="50"/>
                <a:cs typeface="ＭＳ Ｐゴシック" pitchFamily="50"/>
              </a:rPr>
              <a:t>  http://www.springframework.org/schema/context</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2A00FF"/>
                </a:solidFill>
                <a:latin typeface="Arial" pitchFamily="34"/>
                <a:ea typeface="ＭＳ Ｐゴシック" pitchFamily="50"/>
                <a:cs typeface="ＭＳ Ｐゴシック" pitchFamily="50"/>
              </a:rPr>
              <a:t>  http://www.springframework.org/schema/context/spring-context-2.5.xsd"</a:t>
            </a:r>
            <a:r>
              <a:rPr lang="en-US" sz="1600" b="0" i="0" u="none" strike="noStrike" baseline="0" dirty="0">
                <a:ln>
                  <a:noFill/>
                </a:ln>
                <a:solidFill>
                  <a:srgbClr val="008080"/>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b="0" i="0" u="none" strike="noStrike" baseline="0" dirty="0">
              <a:ln>
                <a:noFill/>
              </a:ln>
              <a:solidFill>
                <a:srgbClr val="008080"/>
              </a:solidFill>
              <a:latin typeface="Arial" pitchFamily="34"/>
              <a:ea typeface="ＭＳ Ｐゴシック" pitchFamily="50"/>
              <a:cs typeface="ＭＳ Ｐゴシック" pitchFamily="50"/>
            </a:endParaRP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008080"/>
                </a:solidFill>
                <a:latin typeface="Arial" pitchFamily="34"/>
                <a:ea typeface="ＭＳ Ｐゴシック" pitchFamily="50"/>
                <a:cs typeface="ＭＳ Ｐゴシック" pitchFamily="50"/>
              </a:rPr>
              <a:t>    </a:t>
            </a:r>
            <a:r>
              <a:rPr lang="en-US" sz="1600" b="1" i="0" u="none" strike="noStrike" baseline="0" dirty="0">
                <a:ln>
                  <a:noFill/>
                </a:ln>
                <a:solidFill>
                  <a:srgbClr val="008080"/>
                </a:solidFill>
                <a:latin typeface="Arial" pitchFamily="34"/>
                <a:ea typeface="ＭＳ Ｐゴシック" pitchFamily="50"/>
                <a:cs typeface="ＭＳ Ｐゴシック" pitchFamily="50"/>
              </a:rPr>
              <a:t>&lt;</a:t>
            </a:r>
            <a:r>
              <a:rPr lang="en-US" sz="1600" b="1" i="0" u="none" strike="noStrike" baseline="0" dirty="0" err="1">
                <a:ln>
                  <a:noFill/>
                </a:ln>
                <a:solidFill>
                  <a:srgbClr val="008080"/>
                </a:solidFill>
                <a:latin typeface="Arial" pitchFamily="34"/>
                <a:ea typeface="ＭＳ Ｐゴシック" pitchFamily="50"/>
                <a:cs typeface="ＭＳ Ｐゴシック" pitchFamily="50"/>
              </a:rPr>
              <a:t>context:annotation-config</a:t>
            </a:r>
            <a:r>
              <a:rPr lang="en-US" sz="1600" b="1" i="0" u="none" strike="noStrike" baseline="0" dirty="0">
                <a:ln>
                  <a:noFill/>
                </a:ln>
                <a:solidFill>
                  <a:srgbClr val="008080"/>
                </a:solidFill>
                <a:latin typeface="Arial" pitchFamily="34"/>
                <a:ea typeface="ＭＳ Ｐゴシック" pitchFamily="50"/>
                <a:cs typeface="ＭＳ Ｐゴシック" pitchFamily="50"/>
              </a:rPr>
              <a:t>/&gt;</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b="0" i="0" u="none" strike="noStrike" baseline="0" dirty="0">
              <a:ln>
                <a:noFill/>
              </a:ln>
              <a:solidFill>
                <a:srgbClr val="008080"/>
              </a:solidFill>
              <a:latin typeface="Arial" pitchFamily="34"/>
              <a:ea typeface="ＭＳ Ｐゴシック" pitchFamily="50"/>
              <a:cs typeface="ＭＳ Ｐゴシック" pitchFamily="50"/>
            </a:endParaRP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008080"/>
                </a:solidFill>
                <a:latin typeface="Arial" pitchFamily="34"/>
                <a:ea typeface="ＭＳ Ｐゴシック" pitchFamily="50"/>
                <a:cs typeface="ＭＳ Ｐゴシック" pitchFamily="50"/>
              </a:rPr>
              <a:t>    &lt;bean </a:t>
            </a:r>
            <a:r>
              <a:rPr lang="en-US" sz="1600" b="0" i="0" u="none" strike="noStrike" baseline="0" dirty="0">
                <a:ln>
                  <a:noFill/>
                </a:ln>
                <a:solidFill>
                  <a:srgbClr val="7F0055"/>
                </a:solidFill>
                <a:latin typeface="Arial" pitchFamily="34"/>
                <a:ea typeface="ＭＳ Ｐゴシック" pitchFamily="50"/>
                <a:cs typeface="ＭＳ Ｐゴシック" pitchFamily="50"/>
              </a:rPr>
              <a:t>id</a:t>
            </a:r>
            <a:r>
              <a:rPr lang="en-US" sz="1600" b="0" i="0" u="none" strike="noStrike" baseline="0" dirty="0" smtClean="0">
                <a:ln>
                  <a:noFill/>
                </a:ln>
                <a:solidFill>
                  <a:srgbClr val="000000"/>
                </a:solidFill>
                <a:latin typeface="Arial" pitchFamily="34"/>
                <a:ea typeface="ＭＳ Ｐゴシック" pitchFamily="50"/>
                <a:cs typeface="ＭＳ Ｐゴシック" pitchFamily="50"/>
              </a:rPr>
              <a:t>=</a:t>
            </a:r>
            <a:r>
              <a:rPr lang="en-US" sz="1600" b="0" i="0" u="none" strike="noStrike" baseline="0" dirty="0" smtClean="0">
                <a:ln>
                  <a:noFill/>
                </a:ln>
                <a:solidFill>
                  <a:srgbClr val="0000C0"/>
                </a:solidFill>
                <a:latin typeface="Arial" pitchFamily="34"/>
                <a:ea typeface="ＭＳ Ｐゴシック" pitchFamily="50"/>
                <a:cs typeface="ＭＳ Ｐゴシック" pitchFamily="50"/>
              </a:rPr>
              <a:t>“</a:t>
            </a:r>
            <a:r>
              <a:rPr lang="en-US" sz="1600" b="0" i="0" u="none" strike="noStrike" baseline="0" dirty="0" err="1" smtClean="0">
                <a:ln>
                  <a:noFill/>
                </a:ln>
                <a:solidFill>
                  <a:srgbClr val="0000C0"/>
                </a:solidFill>
                <a:latin typeface="Arial" pitchFamily="34"/>
                <a:ea typeface="ＭＳ Ｐゴシック" pitchFamily="50"/>
                <a:cs typeface="ＭＳ Ｐゴシック" pitchFamily="50"/>
              </a:rPr>
              <a:t>createService</a:t>
            </a:r>
            <a:r>
              <a:rPr lang="en-US" sz="1600" b="0" i="0" u="none" strike="noStrike" baseline="0" dirty="0">
                <a:ln>
                  <a:noFill/>
                </a:ln>
                <a:solidFill>
                  <a:srgbClr val="0000C0"/>
                </a:solidFill>
                <a:latin typeface="Arial" pitchFamily="34"/>
                <a:ea typeface="ＭＳ Ｐゴシック" pitchFamily="50"/>
                <a:cs typeface="ＭＳ Ｐゴシック" pitchFamily="50"/>
              </a:rPr>
              <a:t>”</a:t>
            </a:r>
            <a:r>
              <a:rPr lang="en-US" sz="1600" b="0" i="0" u="none" strike="noStrike" baseline="0" dirty="0">
                <a:ln>
                  <a:noFill/>
                </a:ln>
                <a:solidFill>
                  <a:srgbClr val="008080"/>
                </a:solidFill>
                <a:latin typeface="Arial" pitchFamily="34"/>
                <a:ea typeface="ＭＳ Ｐゴシック" pitchFamily="50"/>
                <a:cs typeface="ＭＳ Ｐゴシック" pitchFamily="50"/>
              </a:rPr>
              <a:t> </a:t>
            </a:r>
            <a:r>
              <a:rPr lang="en-US" sz="1600" b="0" i="0" u="none" strike="noStrike" baseline="0" dirty="0">
                <a:ln>
                  <a:noFill/>
                </a:ln>
                <a:solidFill>
                  <a:srgbClr val="7F0055"/>
                </a:solidFill>
                <a:latin typeface="Arial" pitchFamily="34"/>
                <a:ea typeface="ＭＳ Ｐゴシック" pitchFamily="50"/>
                <a:cs typeface="ＭＳ Ｐゴシック" pitchFamily="50"/>
              </a:rPr>
              <a:t>class</a:t>
            </a:r>
            <a:r>
              <a:rPr lang="en-US" sz="1600" b="0" i="0" u="none" strike="noStrike" baseline="0" dirty="0" smtClean="0">
                <a:ln>
                  <a:noFill/>
                </a:ln>
                <a:solidFill>
                  <a:srgbClr val="000000"/>
                </a:solidFill>
                <a:latin typeface="Arial" pitchFamily="34"/>
                <a:ea typeface="ＭＳ Ｐゴシック" pitchFamily="50"/>
                <a:cs typeface="ＭＳ Ｐゴシック" pitchFamily="50"/>
              </a:rPr>
              <a:t>=</a:t>
            </a:r>
            <a:r>
              <a:rPr lang="en-US" sz="1600" b="0" i="0" u="none" strike="noStrike" baseline="0" dirty="0" smtClean="0">
                <a:ln>
                  <a:noFill/>
                </a:ln>
                <a:solidFill>
                  <a:srgbClr val="0000C0"/>
                </a:solidFill>
                <a:latin typeface="Arial" pitchFamily="34"/>
                <a:ea typeface="ＭＳ Ｐゴシック" pitchFamily="50"/>
                <a:cs typeface="ＭＳ Ｐゴシック" pitchFamily="50"/>
              </a:rPr>
              <a:t>“</a:t>
            </a:r>
            <a:r>
              <a:rPr lang="en-US" sz="1600" b="0" i="0" u="none" strike="noStrike" baseline="0" dirty="0" err="1" smtClean="0">
                <a:ln>
                  <a:noFill/>
                </a:ln>
                <a:solidFill>
                  <a:srgbClr val="0000C0"/>
                </a:solidFill>
                <a:latin typeface="Arial" pitchFamily="34"/>
                <a:ea typeface="ＭＳ Ｐゴシック" pitchFamily="50"/>
                <a:cs typeface="ＭＳ Ｐゴシック" pitchFamily="50"/>
              </a:rPr>
              <a:t>org.poc.service.createServiceImpl</a:t>
            </a:r>
            <a:r>
              <a:rPr lang="en-US" sz="1600" b="0" i="0" u="none" strike="noStrike" baseline="0" dirty="0" smtClean="0">
                <a:ln>
                  <a:noFill/>
                </a:ln>
                <a:solidFill>
                  <a:srgbClr val="0000C0"/>
                </a:solidFill>
                <a:latin typeface="Arial" pitchFamily="34"/>
                <a:ea typeface="ＭＳ Ｐゴシック" pitchFamily="50"/>
                <a:cs typeface="ＭＳ Ｐゴシック" pitchFamily="50"/>
              </a:rPr>
              <a:t>”</a:t>
            </a:r>
            <a:r>
              <a:rPr lang="en-US" sz="1600" b="0" i="0" u="none" strike="noStrike" baseline="0" dirty="0" smtClean="0">
                <a:ln>
                  <a:noFill/>
                </a:ln>
                <a:solidFill>
                  <a:srgbClr val="008080"/>
                </a:solidFill>
                <a:latin typeface="Arial" pitchFamily="34"/>
                <a:ea typeface="ＭＳ Ｐゴシック" pitchFamily="50"/>
                <a:cs typeface="ＭＳ Ｐゴシック" pitchFamily="50"/>
              </a:rPr>
              <a:t>/&gt;</a:t>
            </a:r>
            <a:endParaRPr lang="en-US" sz="1600" b="0" i="0" u="none" strike="noStrike" baseline="0" dirty="0">
              <a:ln>
                <a:noFill/>
              </a:ln>
              <a:solidFill>
                <a:srgbClr val="008080"/>
              </a:solidFill>
              <a:latin typeface="Arial" pitchFamily="34"/>
              <a:ea typeface="ＭＳ Ｐゴシック" pitchFamily="50"/>
              <a:cs typeface="ＭＳ Ｐゴシック" pitchFamily="50"/>
            </a:endParaRP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008080"/>
                </a:solidFill>
                <a:latin typeface="Arial" pitchFamily="34"/>
                <a:ea typeface="ＭＳ Ｐゴシック" pitchFamily="50"/>
                <a:cs typeface="ＭＳ Ｐゴシック" pitchFamily="50"/>
              </a:rPr>
              <a:t>    &lt;bean </a:t>
            </a:r>
            <a:r>
              <a:rPr lang="en-US" sz="1600" b="0" i="0" u="none" strike="noStrike" baseline="0" dirty="0">
                <a:ln>
                  <a:noFill/>
                </a:ln>
                <a:solidFill>
                  <a:srgbClr val="7F0055"/>
                </a:solidFill>
                <a:latin typeface="Arial" pitchFamily="34"/>
                <a:ea typeface="ＭＳ Ｐゴシック" pitchFamily="50"/>
                <a:cs typeface="ＭＳ Ｐゴシック" pitchFamily="50"/>
              </a:rPr>
              <a:t>id</a:t>
            </a:r>
            <a:r>
              <a:rPr lang="en-US" sz="1600" b="0" i="0" u="none" strike="noStrike" baseline="0" dirty="0" smtClean="0">
                <a:ln>
                  <a:noFill/>
                </a:ln>
                <a:solidFill>
                  <a:srgbClr val="000000"/>
                </a:solidFill>
                <a:latin typeface="Arial" pitchFamily="34"/>
                <a:ea typeface="ＭＳ Ｐゴシック" pitchFamily="50"/>
                <a:cs typeface="ＭＳ Ｐゴシック" pitchFamily="50"/>
              </a:rPr>
              <a:t>=</a:t>
            </a:r>
            <a:r>
              <a:rPr lang="en-US" sz="1600" b="0" i="0" u="none" strike="noStrike" baseline="0" dirty="0" smtClean="0">
                <a:ln>
                  <a:noFill/>
                </a:ln>
                <a:solidFill>
                  <a:srgbClr val="0000C0"/>
                </a:solidFill>
                <a:latin typeface="Arial" pitchFamily="34"/>
                <a:ea typeface="ＭＳ Ｐゴシック" pitchFamily="50"/>
                <a:cs typeface="ＭＳ Ｐゴシック" pitchFamily="50"/>
              </a:rPr>
              <a:t>“</a:t>
            </a:r>
            <a:r>
              <a:rPr lang="en-US" sz="1600" b="0" i="0" u="none" strike="noStrike" baseline="0" dirty="0" err="1" smtClean="0">
                <a:ln>
                  <a:noFill/>
                </a:ln>
                <a:solidFill>
                  <a:srgbClr val="0000C0"/>
                </a:solidFill>
                <a:latin typeface="Arial" pitchFamily="34"/>
                <a:ea typeface="ＭＳ Ｐゴシック" pitchFamily="50"/>
                <a:cs typeface="ＭＳ Ｐゴシック" pitchFamily="50"/>
              </a:rPr>
              <a:t>orderDAO</a:t>
            </a:r>
            <a:r>
              <a:rPr lang="en-US" sz="1600" b="0" i="0" u="none" strike="noStrike" baseline="0" dirty="0" smtClean="0">
                <a:ln>
                  <a:noFill/>
                </a:ln>
                <a:solidFill>
                  <a:srgbClr val="0000C0"/>
                </a:solidFill>
                <a:latin typeface="Arial" pitchFamily="34"/>
                <a:ea typeface="ＭＳ Ｐゴシック" pitchFamily="50"/>
                <a:cs typeface="ＭＳ Ｐゴシック" pitchFamily="50"/>
              </a:rPr>
              <a:t>”</a:t>
            </a:r>
            <a:r>
              <a:rPr lang="en-US" sz="1600" b="0" i="0" u="none" strike="noStrike" baseline="0" dirty="0" smtClean="0">
                <a:ln>
                  <a:noFill/>
                </a:ln>
                <a:solidFill>
                  <a:srgbClr val="008080"/>
                </a:solidFill>
                <a:latin typeface="Arial" pitchFamily="34"/>
                <a:ea typeface="ＭＳ Ｐゴシック" pitchFamily="50"/>
                <a:cs typeface="ＭＳ Ｐゴシック" pitchFamily="50"/>
              </a:rPr>
              <a:t> </a:t>
            </a:r>
            <a:r>
              <a:rPr lang="en-US" sz="1600" b="0" i="0" u="none" strike="noStrike" baseline="0" dirty="0" smtClean="0">
                <a:ln>
                  <a:noFill/>
                </a:ln>
                <a:solidFill>
                  <a:srgbClr val="7F0055"/>
                </a:solidFill>
                <a:latin typeface="Arial" pitchFamily="34"/>
                <a:ea typeface="ＭＳ Ｐゴシック" pitchFamily="50"/>
                <a:cs typeface="ＭＳ Ｐゴシック" pitchFamily="50"/>
              </a:rPr>
              <a:t>class</a:t>
            </a:r>
            <a:r>
              <a:rPr lang="en-US" sz="1600" b="0" i="0" u="none" strike="noStrike" baseline="0" dirty="0" smtClean="0">
                <a:ln>
                  <a:noFill/>
                </a:ln>
                <a:solidFill>
                  <a:srgbClr val="000000"/>
                </a:solidFill>
                <a:latin typeface="Arial" pitchFamily="34"/>
                <a:ea typeface="ＭＳ Ｐゴシック" pitchFamily="50"/>
                <a:cs typeface="ＭＳ Ｐゴシック" pitchFamily="50"/>
              </a:rPr>
              <a:t>=</a:t>
            </a:r>
            <a:r>
              <a:rPr lang="en-US" sz="1600" b="0" i="0" u="none" strike="noStrike" baseline="0" dirty="0" smtClean="0">
                <a:ln>
                  <a:noFill/>
                </a:ln>
                <a:solidFill>
                  <a:srgbClr val="0000C0"/>
                </a:solidFill>
                <a:latin typeface="Arial" pitchFamily="34"/>
                <a:ea typeface="ＭＳ Ｐゴシック" pitchFamily="50"/>
                <a:cs typeface="ＭＳ Ｐゴシック" pitchFamily="50"/>
              </a:rPr>
              <a:t>“</a:t>
            </a:r>
            <a:r>
              <a:rPr lang="en-US" sz="1600" b="0" i="0" u="none" strike="noStrike" baseline="0" dirty="0" err="1" smtClean="0">
                <a:ln>
                  <a:noFill/>
                </a:ln>
                <a:solidFill>
                  <a:srgbClr val="0000C0"/>
                </a:solidFill>
                <a:latin typeface="Arial" pitchFamily="34"/>
                <a:ea typeface="ＭＳ Ｐゴシック" pitchFamily="50"/>
                <a:cs typeface="ＭＳ Ｐゴシック" pitchFamily="50"/>
              </a:rPr>
              <a:t>org.poc.dao.JdbcOrderDAO</a:t>
            </a:r>
            <a:r>
              <a:rPr lang="en-US" sz="1600" b="0" i="0" u="none" strike="noStrike" baseline="0" dirty="0" smtClean="0">
                <a:ln>
                  <a:noFill/>
                </a:ln>
                <a:solidFill>
                  <a:srgbClr val="0000C0"/>
                </a:solidFill>
                <a:latin typeface="Arial" pitchFamily="34"/>
                <a:ea typeface="ＭＳ Ｐゴシック" pitchFamily="50"/>
                <a:cs typeface="ＭＳ Ｐゴシック" pitchFamily="50"/>
              </a:rPr>
              <a:t>”</a:t>
            </a:r>
            <a:r>
              <a:rPr lang="en-US" sz="1600" b="0" i="0" u="none" strike="noStrike" baseline="0" dirty="0" smtClean="0">
                <a:ln>
                  <a:noFill/>
                </a:ln>
                <a:solidFill>
                  <a:srgbClr val="008080"/>
                </a:solidFill>
                <a:latin typeface="Arial" pitchFamily="34"/>
                <a:ea typeface="ＭＳ Ｐゴシック" pitchFamily="50"/>
                <a:cs typeface="ＭＳ Ｐゴシック" pitchFamily="50"/>
              </a:rPr>
              <a:t>/&gt;</a:t>
            </a:r>
            <a:endParaRPr lang="en-US" sz="1600" b="0" i="0" u="none" strike="noStrike" baseline="0" dirty="0">
              <a:ln>
                <a:noFill/>
              </a:ln>
              <a:solidFill>
                <a:srgbClr val="008080"/>
              </a:solidFill>
              <a:latin typeface="Arial" pitchFamily="34"/>
              <a:ea typeface="ＭＳ Ｐゴシック" pitchFamily="50"/>
              <a:cs typeface="ＭＳ Ｐゴシック" pitchFamily="50"/>
            </a:endParaRP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b="0" i="0" u="none" strike="noStrike" baseline="0" dirty="0">
              <a:ln>
                <a:noFill/>
              </a:ln>
              <a:solidFill>
                <a:srgbClr val="008080"/>
              </a:solidFill>
              <a:latin typeface="Arial" pitchFamily="34"/>
              <a:ea typeface="ＭＳ Ｐゴシック" pitchFamily="50"/>
              <a:cs typeface="ＭＳ Ｐゴシック" pitchFamily="50"/>
            </a:endParaRP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008080"/>
                </a:solidFill>
                <a:latin typeface="Arial" pitchFamily="34"/>
                <a:ea typeface="ＭＳ Ｐゴシック" pitchFamily="50"/>
                <a:cs typeface="ＭＳ Ｐゴシック" pitchFamily="50"/>
              </a:rPr>
              <a:t>&lt;/beans&gt;</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400" b="0" i="0" u="none" strike="noStrike" baseline="0" dirty="0">
              <a:ln>
                <a:noFill/>
              </a:ln>
              <a:solidFill>
                <a:srgbClr val="008080"/>
              </a:solidFill>
              <a:latin typeface="Monaco" pitchFamily="50"/>
              <a:ea typeface="ＭＳ Ｐゴシック" pitchFamily="50"/>
              <a:cs typeface="ＭＳ Ｐゴシック" pitchFamily="50"/>
            </a:endParaRPr>
          </a:p>
        </p:txBody>
      </p:sp>
      <p:sp>
        <p:nvSpPr>
          <p:cNvPr id="5" name="Freeform 4"/>
          <p:cNvSpPr/>
          <p:nvPr/>
        </p:nvSpPr>
        <p:spPr>
          <a:xfrm>
            <a:off x="4613898" y="4509665"/>
            <a:ext cx="1391759" cy="186480"/>
          </a:xfrm>
          <a:custGeom>
            <a:avLst/>
            <a:gdLst/>
            <a:ahLst/>
            <a:cxnLst>
              <a:cxn ang="3cd4">
                <a:pos x="hc" y="t"/>
              </a:cxn>
              <a:cxn ang="cd2">
                <a:pos x="l" y="vc"/>
              </a:cxn>
              <a:cxn ang="cd4">
                <a:pos x="hc" y="b"/>
              </a:cxn>
              <a:cxn ang="0">
                <a:pos x="r" y="vc"/>
              </a:cxn>
            </a:cxnLst>
            <a:rect l="l" t="t" r="r" b="b"/>
            <a:pathLst>
              <a:path w="3867" h="519" fill="none">
                <a:moveTo>
                  <a:pt x="3867" y="0"/>
                </a:moveTo>
                <a:lnTo>
                  <a:pt x="0" y="519"/>
                </a:lnTo>
              </a:path>
            </a:pathLst>
          </a:custGeom>
          <a:noFill/>
          <a:ln w="9360">
            <a:solidFill>
              <a:srgbClr val="000000"/>
            </a:solidFill>
            <a:prstDash val="solid"/>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800" b="0" i="0" u="none" strike="noStrike" baseline="0">
              <a:ln>
                <a:noFill/>
              </a:ln>
              <a:solidFill>
                <a:srgbClr val="000000"/>
              </a:solidFill>
              <a:latin typeface="Arial" pitchFamily="34"/>
              <a:ea typeface="AR PL ShanHeiSun Uni" pitchFamily="2"/>
              <a:cs typeface="Tahoma" pitchFamily="2"/>
            </a:endParaRPr>
          </a:p>
        </p:txBody>
      </p:sp>
      <p:sp>
        <p:nvSpPr>
          <p:cNvPr id="6" name="Freeform 5"/>
          <p:cNvSpPr/>
          <p:nvPr/>
        </p:nvSpPr>
        <p:spPr>
          <a:xfrm>
            <a:off x="5991978" y="4319585"/>
            <a:ext cx="3382560" cy="861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50"/>
                <a:ea typeface="AR PL ShanHeiSun Uni" pitchFamily="2"/>
                <a:cs typeface="Tahoma" pitchFamily="2"/>
              </a:rPr>
              <a:t>Turns on checking of DI</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50"/>
                <a:ea typeface="AR PL ShanHeiSun Uni" pitchFamily="2"/>
                <a:cs typeface="Tahoma" pitchFamily="2"/>
              </a:rPr>
              <a:t>annotations for beans declared</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50"/>
                <a:ea typeface="AR PL ShanHeiSun Uni" pitchFamily="2"/>
                <a:cs typeface="Tahoma" pitchFamily="2"/>
              </a:rPr>
              <a:t>in this context</a:t>
            </a:r>
          </a:p>
        </p:txBody>
      </p:sp>
    </p:spTree>
    <p:extLst>
      <p:ext uri="{BB962C8B-B14F-4D97-AF65-F5344CB8AC3E}">
        <p14:creationId xmlns:p14="http://schemas.microsoft.com/office/powerpoint/2010/main" val="375107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a:t>
            </a:r>
            <a:endParaRPr lang="en-IN" dirty="0"/>
          </a:p>
        </p:txBody>
      </p:sp>
      <p:sp>
        <p:nvSpPr>
          <p:cNvPr id="4" name="Rectangle 3"/>
          <p:cNvSpPr/>
          <p:nvPr/>
        </p:nvSpPr>
        <p:spPr>
          <a:xfrm>
            <a:off x="1669577" y="1846360"/>
            <a:ext cx="6096000" cy="1281889"/>
          </a:xfrm>
          <a:prstGeom prst="rect">
            <a:avLst/>
          </a:prstGeom>
        </p:spPr>
        <p:txBody>
          <a:bodyPr>
            <a:spAutoFit/>
          </a:bodyPr>
          <a:lstStyle/>
          <a:p>
            <a:pPr lvl="0">
              <a:lnSpc>
                <a:spcPct val="90000"/>
              </a:lnSpc>
              <a:spcBef>
                <a:spcPts val="499"/>
              </a:spcBef>
              <a:buClr>
                <a:srgbClr val="000000"/>
              </a:buClr>
              <a:buSzPct val="100000"/>
              <a:buFont typeface="Verdana" pitchFamily="34"/>
              <a:buChar char="•"/>
            </a:pPr>
            <a:r>
              <a:rPr lang="en-US" dirty="0" smtClean="0"/>
              <a:t>Identifies POJOs as Spring Beans</a:t>
            </a:r>
          </a:p>
          <a:p>
            <a:pPr lvl="0">
              <a:lnSpc>
                <a:spcPct val="90000"/>
              </a:lnSpc>
              <a:spcBef>
                <a:spcPts val="499"/>
              </a:spcBef>
              <a:buClr>
                <a:srgbClr val="000000"/>
              </a:buClr>
              <a:buSzPct val="100000"/>
              <a:buFont typeface="Verdana" pitchFamily="34"/>
              <a:buChar char="•"/>
            </a:pPr>
            <a:r>
              <a:rPr lang="en-US" dirty="0" smtClean="0"/>
              <a:t>Removes the need to specify </a:t>
            </a:r>
            <a:r>
              <a:rPr lang="en-US" i="1" dirty="0" smtClean="0"/>
              <a:t>almost anything </a:t>
            </a:r>
            <a:r>
              <a:rPr lang="en-US" dirty="0" smtClean="0"/>
              <a:t>in XML</a:t>
            </a:r>
          </a:p>
          <a:p>
            <a:pPr lvl="0">
              <a:lnSpc>
                <a:spcPct val="90000"/>
              </a:lnSpc>
              <a:spcBef>
                <a:spcPts val="499"/>
              </a:spcBef>
              <a:buClr>
                <a:srgbClr val="000000"/>
              </a:buClr>
              <a:buSzPct val="100000"/>
              <a:buFont typeface="Verdana" pitchFamily="34"/>
              <a:buChar char="•"/>
            </a:pPr>
            <a:r>
              <a:rPr lang="en-US" dirty="0" smtClean="0"/>
              <a:t>Optionally pass it a String, which will be the bean name</a:t>
            </a:r>
          </a:p>
          <a:p>
            <a:pPr lvl="0">
              <a:lnSpc>
                <a:spcPct val="90000"/>
              </a:lnSpc>
              <a:spcBef>
                <a:spcPts val="499"/>
              </a:spcBef>
              <a:buClr>
                <a:srgbClr val="000000"/>
              </a:buClr>
              <a:buSzPct val="100000"/>
              <a:buFont typeface="Verdana" pitchFamily="34"/>
              <a:buChar char="•"/>
            </a:pPr>
            <a:r>
              <a:rPr lang="en-US" dirty="0" smtClean="0"/>
              <a:t>Default bean name is de-capitalized non-qualified name</a:t>
            </a:r>
            <a:endParaRPr lang="en-US" dirty="0"/>
          </a:p>
        </p:txBody>
      </p:sp>
      <p:sp>
        <p:nvSpPr>
          <p:cNvPr id="5" name="Freeform 4"/>
          <p:cNvSpPr/>
          <p:nvPr/>
        </p:nvSpPr>
        <p:spPr>
          <a:xfrm>
            <a:off x="1775467" y="3403858"/>
            <a:ext cx="8076960" cy="294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a:ln>
                  <a:noFill/>
                </a:ln>
                <a:solidFill>
                  <a:srgbClr val="646464"/>
                </a:solidFill>
                <a:latin typeface="Arial" pitchFamily="50"/>
                <a:ea typeface="ＭＳ Ｐゴシック" pitchFamily="50"/>
                <a:cs typeface="ＭＳ Ｐゴシック" pitchFamily="50"/>
              </a:rPr>
              <a:t>@</a:t>
            </a:r>
            <a:r>
              <a:rPr lang="en-US" sz="2000" b="1" i="0" u="none" strike="noStrike" baseline="0" dirty="0">
                <a:ln>
                  <a:noFill/>
                </a:ln>
                <a:solidFill>
                  <a:srgbClr val="000000"/>
                </a:solidFill>
                <a:latin typeface="Arial" pitchFamily="50"/>
                <a:ea typeface="ＭＳ Ｐゴシック" pitchFamily="50"/>
                <a:cs typeface="ＭＳ Ｐゴシック" pitchFamily="50"/>
              </a:rPr>
              <a:t>Component</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a:ln>
                  <a:noFill/>
                </a:ln>
                <a:solidFill>
                  <a:srgbClr val="7F0055"/>
                </a:solidFill>
                <a:latin typeface="Arial" pitchFamily="50"/>
                <a:ea typeface="ＭＳ Ｐゴシック" pitchFamily="50"/>
                <a:cs typeface="ＭＳ Ｐゴシック" pitchFamily="50"/>
              </a:rPr>
              <a:t>public</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7F0055"/>
                </a:solidFill>
                <a:latin typeface="Arial" pitchFamily="50"/>
                <a:ea typeface="ＭＳ Ｐゴシック" pitchFamily="50"/>
                <a:cs typeface="ＭＳ Ｐゴシック" pitchFamily="50"/>
              </a:rPr>
              <a:t>class</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CreateServiceImpl</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7F0055"/>
                </a:solidFill>
                <a:latin typeface="Arial" pitchFamily="50"/>
                <a:ea typeface="ＭＳ Ｐゴシック" pitchFamily="50"/>
                <a:cs typeface="ＭＳ Ｐゴシック" pitchFamily="50"/>
              </a:rPr>
              <a:t>implements</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a:ln>
                  <a:noFill/>
                </a:ln>
                <a:solidFill>
                  <a:srgbClr val="000000"/>
                </a:solidFill>
                <a:latin typeface="Arial" pitchFamily="50"/>
                <a:ea typeface="ＭＳ Ｐゴシック" pitchFamily="50"/>
                <a:cs typeface="ＭＳ Ｐゴシック" pitchFamily="50"/>
              </a:rPr>
              <a:t>Autowired</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7F0055"/>
                </a:solidFill>
                <a:latin typeface="Arial" pitchFamily="50"/>
                <a:ea typeface="ＭＳ Ｐゴシック" pitchFamily="50"/>
                <a:cs typeface="ＭＳ Ｐゴシック" pitchFamily="50"/>
              </a:rPr>
              <a:t>public</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CreateServiceImpl</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a:ln>
                  <a:noFill/>
                </a:ln>
                <a:solidFill>
                  <a:srgbClr val="000000"/>
                </a:solidFill>
                <a:latin typeface="Arial" pitchFamily="50"/>
                <a:ea typeface="ＭＳ Ｐゴシック" pitchFamily="50"/>
                <a:cs typeface="ＭＳ Ｐゴシック" pitchFamily="50"/>
              </a:rPr>
              <a:t>{</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err="1" smtClean="0">
                <a:ln>
                  <a:noFill/>
                </a:ln>
                <a:solidFill>
                  <a:srgbClr val="7F0055"/>
                </a:solidFill>
                <a:latin typeface="Arial" pitchFamily="50"/>
                <a:ea typeface="ＭＳ Ｐゴシック" pitchFamily="50"/>
                <a:cs typeface="ＭＳ Ｐゴシック" pitchFamily="50"/>
              </a:rPr>
              <a:t>this</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a:t>
            </a:r>
            <a:r>
              <a:rPr lang="en-US" sz="2000" b="0" i="0" u="none" strike="noStrike" baseline="0" dirty="0" err="1" smtClean="0">
                <a:ln>
                  <a:noFill/>
                </a:ln>
                <a:solidFill>
                  <a:srgbClr val="0000C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a:t>
            </a:r>
          </a:p>
        </p:txBody>
      </p:sp>
      <p:sp>
        <p:nvSpPr>
          <p:cNvPr id="6" name="Rectangle 5"/>
          <p:cNvSpPr/>
          <p:nvPr/>
        </p:nvSpPr>
        <p:spPr>
          <a:xfrm>
            <a:off x="3512819" y="5673975"/>
            <a:ext cx="5640518" cy="369332"/>
          </a:xfrm>
          <a:prstGeom prst="rect">
            <a:avLst/>
          </a:prstGeom>
          <a:ln>
            <a:solidFill>
              <a:srgbClr val="000000"/>
            </a:solidFill>
          </a:ln>
        </p:spPr>
        <p:txBody>
          <a:bodyPr wrap="none">
            <a:spAutoFit/>
          </a:bodyPr>
          <a:lstStyle/>
          <a:p>
            <a:pPr lvl="0"/>
            <a:r>
              <a:rPr lang="en-US" dirty="0" smtClean="0"/>
              <a:t>The bean name for this bean would be ‘</a:t>
            </a:r>
            <a:r>
              <a:rPr lang="en-US" dirty="0" err="1" smtClean="0"/>
              <a:t>createServiceImpl</a:t>
            </a:r>
            <a:r>
              <a:rPr lang="en-US" dirty="0" smtClean="0"/>
              <a:t>’</a:t>
            </a:r>
            <a:endParaRPr lang="en-US" dirty="0"/>
          </a:p>
        </p:txBody>
      </p:sp>
    </p:spTree>
    <p:extLst>
      <p:ext uri="{BB962C8B-B14F-4D97-AF65-F5344CB8AC3E}">
        <p14:creationId xmlns:p14="http://schemas.microsoft.com/office/powerpoint/2010/main" val="203857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name</a:t>
            </a:r>
            <a:endParaRPr lang="en-IN" dirty="0"/>
          </a:p>
        </p:txBody>
      </p:sp>
      <p:sp>
        <p:nvSpPr>
          <p:cNvPr id="3" name="Content Placeholder 2"/>
          <p:cNvSpPr>
            <a:spLocks noGrp="1"/>
          </p:cNvSpPr>
          <p:nvPr>
            <p:ph idx="1"/>
          </p:nvPr>
        </p:nvSpPr>
        <p:spPr>
          <a:xfrm>
            <a:off x="838200" y="1825625"/>
            <a:ext cx="10515600" cy="748763"/>
          </a:xfrm>
        </p:spPr>
        <p:txBody>
          <a:bodyPr/>
          <a:lstStyle/>
          <a:p>
            <a:pPr lvl="0"/>
            <a:r>
              <a:rPr lang="en-US" dirty="0" smtClean="0"/>
              <a:t>@Component takes a String that names the bean</a:t>
            </a:r>
          </a:p>
          <a:p>
            <a:endParaRPr lang="en-IN" dirty="0"/>
          </a:p>
        </p:txBody>
      </p:sp>
      <p:sp>
        <p:nvSpPr>
          <p:cNvPr id="4" name="Freeform 3"/>
          <p:cNvSpPr/>
          <p:nvPr/>
        </p:nvSpPr>
        <p:spPr>
          <a:xfrm>
            <a:off x="533520" y="3077279"/>
            <a:ext cx="8076960" cy="289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a:ln>
                  <a:noFill/>
                </a:ln>
                <a:solidFill>
                  <a:srgbClr val="646464"/>
                </a:solidFill>
                <a:latin typeface="Arial" pitchFamily="50"/>
                <a:ea typeface="ＭＳ Ｐゴシック" pitchFamily="50"/>
                <a:cs typeface="ＭＳ Ｐゴシック" pitchFamily="50"/>
              </a:rPr>
              <a:t>@</a:t>
            </a:r>
            <a:r>
              <a:rPr lang="en-US" sz="2000" b="1" i="0" u="none" strike="noStrike" baseline="0" dirty="0">
                <a:ln>
                  <a:noFill/>
                </a:ln>
                <a:solidFill>
                  <a:srgbClr val="000000"/>
                </a:solidFill>
                <a:latin typeface="Arial" pitchFamily="50"/>
                <a:ea typeface="ＭＳ Ｐゴシック" pitchFamily="50"/>
                <a:cs typeface="ＭＳ Ｐゴシック" pitchFamily="50"/>
              </a:rPr>
              <a:t>Component(</a:t>
            </a:r>
            <a:r>
              <a:rPr lang="en-US" sz="2000" b="1" i="0" u="none" strike="noStrike" baseline="0" dirty="0">
                <a:ln>
                  <a:noFill/>
                </a:ln>
                <a:solidFill>
                  <a:srgbClr val="0000FF"/>
                </a:solidFill>
                <a:latin typeface="Arial" pitchFamily="50"/>
                <a:ea typeface="ＭＳ Ｐゴシック" pitchFamily="50"/>
                <a:cs typeface="ＭＳ Ｐゴシック" pitchFamily="50"/>
              </a:rPr>
              <a:t>“</a:t>
            </a:r>
            <a:r>
              <a:rPr lang="en-US" sz="2000" b="1" i="0" u="none" strike="noStrike" baseline="0" dirty="0" err="1" smtClean="0">
                <a:ln>
                  <a:noFill/>
                </a:ln>
                <a:solidFill>
                  <a:srgbClr val="0000FF"/>
                </a:solidFill>
                <a:latin typeface="Arial" pitchFamily="50"/>
                <a:ea typeface="ＭＳ Ｐゴシック" pitchFamily="50"/>
                <a:cs typeface="ＭＳ Ｐゴシック" pitchFamily="50"/>
              </a:rPr>
              <a:t>myCreateService</a:t>
            </a:r>
            <a:r>
              <a:rPr lang="en-US" sz="2000" b="1" i="0" u="none" strike="noStrike" baseline="0" dirty="0">
                <a:ln>
                  <a:noFill/>
                </a:ln>
                <a:solidFill>
                  <a:srgbClr val="0000FF"/>
                </a:solidFill>
                <a:latin typeface="Arial" pitchFamily="50"/>
                <a:ea typeface="ＭＳ Ｐゴシック" pitchFamily="50"/>
                <a:cs typeface="ＭＳ Ｐゴシック" pitchFamily="50"/>
              </a:rPr>
              <a:t>”</a:t>
            </a:r>
            <a:r>
              <a:rPr lang="en-US" sz="2000" b="1" i="0" u="none" strike="noStrike" baseline="0" dirty="0">
                <a:ln>
                  <a:noFill/>
                </a:ln>
                <a:solidFill>
                  <a:srgbClr val="000000"/>
                </a:solidFill>
                <a:latin typeface="Arial" pitchFamily="50"/>
                <a:ea typeface="ＭＳ Ｐゴシック" pitchFamily="50"/>
                <a:cs typeface="ＭＳ Ｐゴシック" pitchFamily="50"/>
              </a:rPr>
              <a:t>)</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a:ln>
                  <a:noFill/>
                </a:ln>
                <a:solidFill>
                  <a:srgbClr val="7F0055"/>
                </a:solidFill>
                <a:latin typeface="Arial" pitchFamily="50"/>
                <a:ea typeface="ＭＳ Ｐゴシック" pitchFamily="50"/>
                <a:cs typeface="ＭＳ Ｐゴシック" pitchFamily="50"/>
              </a:rPr>
              <a:t>public</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7F0055"/>
                </a:solidFill>
                <a:latin typeface="Arial" pitchFamily="50"/>
                <a:ea typeface="ＭＳ Ｐゴシック" pitchFamily="50"/>
                <a:cs typeface="ＭＳ Ｐゴシック" pitchFamily="50"/>
              </a:rPr>
              <a:t>class</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CreateServiceImpl</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7F0055"/>
                </a:solidFill>
                <a:latin typeface="Arial" pitchFamily="50"/>
                <a:ea typeface="ＭＳ Ｐゴシック" pitchFamily="50"/>
                <a:cs typeface="ＭＳ Ｐゴシック" pitchFamily="50"/>
              </a:rPr>
              <a:t>implements</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a:ln>
                  <a:noFill/>
                </a:ln>
                <a:solidFill>
                  <a:srgbClr val="000000"/>
                </a:solidFill>
                <a:latin typeface="Arial" pitchFamily="50"/>
                <a:ea typeface="ＭＳ Ｐゴシック" pitchFamily="50"/>
                <a:cs typeface="ＭＳ Ｐゴシック" pitchFamily="50"/>
              </a:rPr>
              <a:t>Autowired</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7F0055"/>
                </a:solidFill>
                <a:latin typeface="Arial" pitchFamily="50"/>
                <a:ea typeface="ＭＳ Ｐゴシック" pitchFamily="50"/>
                <a:cs typeface="ＭＳ Ｐゴシック" pitchFamily="50"/>
              </a:rPr>
              <a:t>public</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CreateServiceImpl</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a:ln>
                  <a:noFill/>
                </a:ln>
                <a:solidFill>
                  <a:srgbClr val="000000"/>
                </a:solidFill>
                <a:latin typeface="Arial" pitchFamily="50"/>
                <a:ea typeface="ＭＳ Ｐゴシック" pitchFamily="50"/>
                <a:cs typeface="ＭＳ Ｐゴシック" pitchFamily="50"/>
              </a:rPr>
              <a:t>{</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err="1" smtClean="0">
                <a:ln>
                  <a:noFill/>
                </a:ln>
                <a:solidFill>
                  <a:srgbClr val="7F0055"/>
                </a:solidFill>
                <a:latin typeface="Arial" pitchFamily="50"/>
                <a:ea typeface="ＭＳ Ｐゴシック" pitchFamily="50"/>
                <a:cs typeface="ＭＳ Ｐゴシック" pitchFamily="50"/>
              </a:rPr>
              <a:t>this</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a:t>
            </a:r>
            <a:r>
              <a:rPr lang="en-US" sz="2000" b="0" i="0" u="none" strike="noStrike" baseline="0" dirty="0" err="1" smtClean="0">
                <a:ln>
                  <a:noFill/>
                </a:ln>
                <a:solidFill>
                  <a:srgbClr val="0000C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    …</a:t>
            </a:r>
          </a:p>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a:ln>
                  <a:noFill/>
                </a:ln>
                <a:solidFill>
                  <a:srgbClr val="000000"/>
                </a:solidFill>
                <a:latin typeface="Arial" pitchFamily="50"/>
                <a:ea typeface="ＭＳ Ｐゴシック" pitchFamily="50"/>
                <a:cs typeface="ＭＳ Ｐゴシック" pitchFamily="50"/>
              </a:rPr>
              <a:t>}</a:t>
            </a:r>
          </a:p>
        </p:txBody>
      </p:sp>
      <p:sp>
        <p:nvSpPr>
          <p:cNvPr id="5" name="Rectangle 4"/>
          <p:cNvSpPr/>
          <p:nvPr/>
        </p:nvSpPr>
        <p:spPr>
          <a:xfrm>
            <a:off x="1233268" y="6149604"/>
            <a:ext cx="6096000" cy="646331"/>
          </a:xfrm>
          <a:prstGeom prst="rect">
            <a:avLst/>
          </a:prstGeom>
        </p:spPr>
        <p:txBody>
          <a:bodyPr>
            <a:spAutoFit/>
          </a:bodyPr>
          <a:lstStyle/>
          <a:p>
            <a:pPr lvl="0"/>
            <a:r>
              <a:rPr lang="en-US" dirty="0" smtClean="0"/>
              <a:t>Multiple beans with the same name are not allowed by the Spring container</a:t>
            </a:r>
            <a:endParaRPr lang="en-US" dirty="0"/>
          </a:p>
        </p:txBody>
      </p:sp>
    </p:spTree>
    <p:extLst>
      <p:ext uri="{BB962C8B-B14F-4D97-AF65-F5344CB8AC3E}">
        <p14:creationId xmlns:p14="http://schemas.microsoft.com/office/powerpoint/2010/main" val="31811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the annotation to work</a:t>
            </a:r>
            <a:endParaRPr lang="en-IN" dirty="0"/>
          </a:p>
        </p:txBody>
      </p:sp>
      <p:sp>
        <p:nvSpPr>
          <p:cNvPr id="4" name="Freeform 3"/>
          <p:cNvSpPr/>
          <p:nvPr/>
        </p:nvSpPr>
        <p:spPr>
          <a:xfrm>
            <a:off x="1444403" y="1845331"/>
            <a:ext cx="8458200" cy="35812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008080"/>
                </a:solidFill>
                <a:latin typeface="Arial" pitchFamily="50"/>
                <a:ea typeface="ＭＳ Ｐゴシック" pitchFamily="50"/>
                <a:cs typeface="ＭＳ Ｐゴシック" pitchFamily="50"/>
              </a:rPr>
              <a:t>&lt;</a:t>
            </a:r>
            <a:r>
              <a:rPr lang="en-US" sz="1600" b="0" i="0" u="none" strike="noStrike" baseline="0" dirty="0">
                <a:ln>
                  <a:noFill/>
                </a:ln>
                <a:solidFill>
                  <a:srgbClr val="3F7F7F"/>
                </a:solidFill>
                <a:latin typeface="Arial" pitchFamily="50"/>
                <a:ea typeface="ＭＳ Ｐゴシック" pitchFamily="50"/>
                <a:cs typeface="ＭＳ Ｐゴシック" pitchFamily="50"/>
              </a:rPr>
              <a:t>beans </a:t>
            </a:r>
            <a:r>
              <a:rPr lang="en-US" sz="1600" b="0" i="0" u="none" strike="noStrike" baseline="0" dirty="0" err="1">
                <a:ln>
                  <a:noFill/>
                </a:ln>
                <a:solidFill>
                  <a:srgbClr val="7F007F"/>
                </a:solidFill>
                <a:latin typeface="Arial" pitchFamily="50"/>
                <a:ea typeface="ＭＳ Ｐゴシック" pitchFamily="50"/>
                <a:cs typeface="ＭＳ Ｐゴシック" pitchFamily="50"/>
              </a:rPr>
              <a:t>xmlns</a:t>
            </a:r>
            <a:r>
              <a:rPr lang="en-US" sz="1600" b="0" i="0" u="none" strike="noStrike" baseline="0" dirty="0">
                <a:ln>
                  <a:noFill/>
                </a:ln>
                <a:solidFill>
                  <a:srgbClr val="000000"/>
                </a:solidFill>
                <a:latin typeface="Arial" pitchFamily="50"/>
                <a:ea typeface="ＭＳ Ｐゴシック" pitchFamily="50"/>
                <a:cs typeface="ＭＳ Ｐゴシック" pitchFamily="50"/>
              </a:rPr>
              <a:t>=</a:t>
            </a:r>
            <a:r>
              <a:rPr lang="en-US" sz="1600" b="0" i="0" u="none" strike="noStrike" baseline="0" dirty="0">
                <a:ln>
                  <a:noFill/>
                </a:ln>
                <a:solidFill>
                  <a:srgbClr val="2A00FF"/>
                </a:solidFill>
                <a:latin typeface="Arial" pitchFamily="50"/>
                <a:ea typeface="ＭＳ Ｐゴシック" pitchFamily="50"/>
                <a:cs typeface="ＭＳ Ｐゴシック" pitchFamily="50"/>
              </a:rPr>
              <a:t>"http://www.springframework.org/schema/beans”</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7F007F"/>
                </a:solidFill>
                <a:latin typeface="Arial" pitchFamily="50"/>
                <a:ea typeface="ＭＳ Ｐゴシック" pitchFamily="50"/>
                <a:cs typeface="ＭＳ Ｐゴシック" pitchFamily="50"/>
              </a:rPr>
              <a:t>                </a:t>
            </a:r>
            <a:r>
              <a:rPr lang="en-US" sz="1600" b="0" i="0" u="none" strike="noStrike" baseline="0" dirty="0" err="1">
                <a:ln>
                  <a:noFill/>
                </a:ln>
                <a:solidFill>
                  <a:srgbClr val="7F007F"/>
                </a:solidFill>
                <a:latin typeface="Arial" pitchFamily="50"/>
                <a:ea typeface="ＭＳ Ｐゴシック" pitchFamily="50"/>
                <a:cs typeface="ＭＳ Ｐゴシック" pitchFamily="50"/>
              </a:rPr>
              <a:t>xmlns:xsi</a:t>
            </a:r>
            <a:r>
              <a:rPr lang="en-US" sz="1600" b="0" i="0" u="none" strike="noStrike" baseline="0" dirty="0">
                <a:ln>
                  <a:noFill/>
                </a:ln>
                <a:solidFill>
                  <a:srgbClr val="000000"/>
                </a:solidFill>
                <a:latin typeface="Arial" pitchFamily="50"/>
                <a:ea typeface="ＭＳ Ｐゴシック" pitchFamily="50"/>
                <a:cs typeface="ＭＳ Ｐゴシック" pitchFamily="50"/>
              </a:rPr>
              <a:t>=</a:t>
            </a:r>
            <a:r>
              <a:rPr lang="en-US" sz="1600" b="0" i="0" u="none" strike="noStrike" baseline="0" dirty="0">
                <a:ln>
                  <a:noFill/>
                </a:ln>
                <a:solidFill>
                  <a:srgbClr val="2A00FF"/>
                </a:solidFill>
                <a:latin typeface="Arial" pitchFamily="50"/>
                <a:ea typeface="ＭＳ Ｐゴシック" pitchFamily="50"/>
                <a:cs typeface="ＭＳ Ｐゴシック" pitchFamily="50"/>
              </a:rPr>
              <a:t>"http://www.w3.org/2001/XMLSchema-instance"</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7F007F"/>
                </a:solidFill>
                <a:latin typeface="Arial" pitchFamily="50"/>
                <a:ea typeface="ＭＳ Ｐゴシック" pitchFamily="50"/>
                <a:cs typeface="ＭＳ Ｐゴシック" pitchFamily="50"/>
              </a:rPr>
              <a:t>                </a:t>
            </a:r>
            <a:r>
              <a:rPr lang="en-US" sz="1600" b="0" i="0" u="none" strike="noStrike" baseline="0" dirty="0" err="1">
                <a:ln>
                  <a:noFill/>
                </a:ln>
                <a:solidFill>
                  <a:srgbClr val="7F007F"/>
                </a:solidFill>
                <a:latin typeface="Arial" pitchFamily="50"/>
                <a:ea typeface="ＭＳ Ｐゴシック" pitchFamily="50"/>
                <a:cs typeface="ＭＳ Ｐゴシック" pitchFamily="50"/>
              </a:rPr>
              <a:t>xmlns:context</a:t>
            </a:r>
            <a:r>
              <a:rPr lang="en-US" sz="1600" b="0" i="0" u="none" strike="noStrike" baseline="0" dirty="0">
                <a:ln>
                  <a:noFill/>
                </a:ln>
                <a:solidFill>
                  <a:srgbClr val="000000"/>
                </a:solidFill>
                <a:latin typeface="Arial" pitchFamily="50"/>
                <a:ea typeface="ＭＳ Ｐゴシック" pitchFamily="50"/>
                <a:cs typeface="ＭＳ Ｐゴシック" pitchFamily="50"/>
              </a:rPr>
              <a:t>=</a:t>
            </a:r>
            <a:r>
              <a:rPr lang="en-US" sz="1600" b="0" i="0" u="none" strike="noStrike" baseline="0" dirty="0">
                <a:ln>
                  <a:noFill/>
                </a:ln>
                <a:solidFill>
                  <a:srgbClr val="2A00FF"/>
                </a:solidFill>
                <a:latin typeface="Arial" pitchFamily="50"/>
                <a:ea typeface="ＭＳ Ｐゴシック" pitchFamily="50"/>
                <a:cs typeface="ＭＳ Ｐゴシック" pitchFamily="50"/>
              </a:rPr>
              <a:t>"http://www.springframework.org/schema/context"</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7F007F"/>
                </a:solidFill>
                <a:latin typeface="Arial" pitchFamily="50"/>
                <a:ea typeface="ＭＳ Ｐゴシック" pitchFamily="50"/>
                <a:cs typeface="ＭＳ Ｐゴシック" pitchFamily="50"/>
              </a:rPr>
              <a:t>                </a:t>
            </a:r>
            <a:r>
              <a:rPr lang="en-US" sz="1600" b="0" i="0" u="none" strike="noStrike" baseline="0" dirty="0" err="1">
                <a:ln>
                  <a:noFill/>
                </a:ln>
                <a:solidFill>
                  <a:srgbClr val="7F007F"/>
                </a:solidFill>
                <a:latin typeface="Arial" pitchFamily="50"/>
                <a:ea typeface="ＭＳ Ｐゴシック" pitchFamily="50"/>
                <a:cs typeface="ＭＳ Ｐゴシック" pitchFamily="50"/>
              </a:rPr>
              <a:t>xsi:schemaLocation</a:t>
            </a:r>
            <a:r>
              <a:rPr lang="en-US" sz="1600" b="0" i="0" u="none" strike="noStrike" baseline="0" dirty="0">
                <a:ln>
                  <a:noFill/>
                </a:ln>
                <a:solidFill>
                  <a:srgbClr val="000000"/>
                </a:solidFill>
                <a:latin typeface="Arial" pitchFamily="50"/>
                <a:ea typeface="ＭＳ Ｐゴシック" pitchFamily="50"/>
                <a:cs typeface="ＭＳ Ｐゴシック" pitchFamily="50"/>
              </a:rPr>
              <a:t>=</a:t>
            </a:r>
            <a:r>
              <a:rPr lang="en-US" sz="1600" b="0" i="0" u="none" strike="noStrike" baseline="0" dirty="0">
                <a:ln>
                  <a:noFill/>
                </a:ln>
                <a:solidFill>
                  <a:srgbClr val="2A00FF"/>
                </a:solidFill>
                <a:latin typeface="Arial" pitchFamily="50"/>
                <a:ea typeface="ＭＳ Ｐゴシック" pitchFamily="50"/>
                <a:cs typeface="ＭＳ Ｐゴシック" pitchFamily="50"/>
              </a:rPr>
              <a:t>"http://www.springframework.org/schema/beans</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000000"/>
                </a:solidFill>
                <a:latin typeface="Arial" pitchFamily="50"/>
                <a:ea typeface="ＭＳ Ｐゴシック" pitchFamily="50"/>
                <a:cs typeface="ＭＳ Ｐゴシック" pitchFamily="50"/>
              </a:rPr>
              <a:t>      </a:t>
            </a:r>
            <a:r>
              <a:rPr lang="en-US" sz="1600" b="0" i="0" u="none" strike="noStrike" baseline="0" dirty="0">
                <a:ln>
                  <a:noFill/>
                </a:ln>
                <a:solidFill>
                  <a:srgbClr val="2A00FF"/>
                </a:solidFill>
                <a:latin typeface="Arial" pitchFamily="50"/>
                <a:ea typeface="ＭＳ Ｐゴシック" pitchFamily="50"/>
                <a:cs typeface="ＭＳ Ｐゴシック" pitchFamily="50"/>
              </a:rPr>
              <a:t>http://www.springframework.org/schema/beans/spring-beans-2.5.xsd</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2A00FF"/>
                </a:solidFill>
                <a:latin typeface="Arial" pitchFamily="50"/>
                <a:ea typeface="ＭＳ Ｐゴシック" pitchFamily="50"/>
                <a:cs typeface="ＭＳ Ｐゴシック" pitchFamily="50"/>
              </a:rPr>
              <a:t>      http://www.springframework.org/schema/context</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2A00FF"/>
                </a:solidFill>
                <a:latin typeface="Arial" pitchFamily="50"/>
                <a:ea typeface="ＭＳ Ｐゴシック" pitchFamily="50"/>
                <a:cs typeface="ＭＳ Ｐゴシック" pitchFamily="50"/>
              </a:rPr>
              <a:t>      http://www.springframework.org/schema/context/spring-context-2.5.xsd"</a:t>
            </a:r>
            <a:r>
              <a:rPr lang="en-US" sz="1600" b="0" i="0" u="none" strike="noStrike" baseline="0" dirty="0">
                <a:ln>
                  <a:noFill/>
                </a:ln>
                <a:solidFill>
                  <a:srgbClr val="008080"/>
                </a:solidFill>
                <a:latin typeface="Arial" pitchFamily="50"/>
                <a:ea typeface="ＭＳ Ｐゴシック" pitchFamily="50"/>
                <a:cs typeface="ＭＳ Ｐゴシック" pitchFamily="50"/>
              </a:rPr>
              <a:t>&gt;</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b="0" i="0" u="none" strike="noStrike" baseline="0" dirty="0">
              <a:ln>
                <a:noFill/>
              </a:ln>
              <a:solidFill>
                <a:srgbClr val="00808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008080"/>
                </a:solidFill>
                <a:latin typeface="Arial" pitchFamily="50"/>
                <a:ea typeface="ＭＳ Ｐゴシック" pitchFamily="50"/>
                <a:cs typeface="ＭＳ Ｐゴシック" pitchFamily="50"/>
              </a:rPr>
              <a:t>    </a:t>
            </a:r>
            <a:r>
              <a:rPr lang="en-US" sz="1600" b="1" i="0" u="none" strike="noStrike" baseline="0" dirty="0">
                <a:ln>
                  <a:noFill/>
                </a:ln>
                <a:solidFill>
                  <a:srgbClr val="008080"/>
                </a:solidFill>
                <a:latin typeface="Arial" pitchFamily="50"/>
                <a:ea typeface="ＭＳ Ｐゴシック" pitchFamily="50"/>
                <a:cs typeface="ＭＳ Ｐゴシック" pitchFamily="50"/>
              </a:rPr>
              <a:t>&lt;</a:t>
            </a:r>
            <a:r>
              <a:rPr lang="en-US" sz="1600" b="1" i="0" u="none" strike="noStrike" baseline="0" dirty="0" err="1">
                <a:ln>
                  <a:noFill/>
                </a:ln>
                <a:solidFill>
                  <a:srgbClr val="008080"/>
                </a:solidFill>
                <a:latin typeface="Arial" pitchFamily="50"/>
                <a:ea typeface="ＭＳ Ｐゴシック" pitchFamily="50"/>
                <a:cs typeface="ＭＳ Ｐゴシック" pitchFamily="50"/>
              </a:rPr>
              <a:t>context:component-scan</a:t>
            </a:r>
            <a:r>
              <a:rPr lang="en-US" sz="1600" b="1" i="0" u="none" strike="noStrike" baseline="0" dirty="0">
                <a:ln>
                  <a:noFill/>
                </a:ln>
                <a:solidFill>
                  <a:srgbClr val="008080"/>
                </a:solidFill>
                <a:latin typeface="Arial" pitchFamily="50"/>
                <a:ea typeface="ＭＳ Ｐゴシック" pitchFamily="50"/>
                <a:cs typeface="ＭＳ Ｐゴシック" pitchFamily="50"/>
              </a:rPr>
              <a:t> </a:t>
            </a:r>
            <a:r>
              <a:rPr lang="en-US" sz="1600" b="1" i="0" u="none" strike="noStrike" baseline="0" dirty="0">
                <a:ln>
                  <a:noFill/>
                </a:ln>
                <a:solidFill>
                  <a:srgbClr val="7F0055"/>
                </a:solidFill>
                <a:latin typeface="Arial" pitchFamily="50"/>
                <a:ea typeface="ＭＳ Ｐゴシック" pitchFamily="50"/>
                <a:cs typeface="ＭＳ Ｐゴシック" pitchFamily="50"/>
              </a:rPr>
              <a:t>base-package</a:t>
            </a:r>
            <a:r>
              <a:rPr lang="en-US" sz="1600" b="1" i="0" u="none" strike="noStrike" baseline="0" dirty="0" smtClean="0">
                <a:ln>
                  <a:noFill/>
                </a:ln>
                <a:solidFill>
                  <a:srgbClr val="000000"/>
                </a:solidFill>
                <a:latin typeface="Arial" pitchFamily="50"/>
                <a:ea typeface="ＭＳ Ｐゴシック" pitchFamily="50"/>
                <a:cs typeface="ＭＳ Ｐゴシック" pitchFamily="50"/>
              </a:rPr>
              <a:t>=</a:t>
            </a:r>
            <a:r>
              <a:rPr lang="en-US" sz="1600" b="1" i="0" u="none" strike="noStrike" baseline="0" dirty="0" smtClean="0">
                <a:ln>
                  <a:noFill/>
                </a:ln>
                <a:solidFill>
                  <a:srgbClr val="0000C0"/>
                </a:solidFill>
                <a:latin typeface="Arial" pitchFamily="50"/>
                <a:ea typeface="ＭＳ Ｐゴシック" pitchFamily="50"/>
                <a:cs typeface="ＭＳ Ｐゴシック" pitchFamily="50"/>
              </a:rPr>
              <a:t>“</a:t>
            </a:r>
            <a:r>
              <a:rPr lang="en-US" sz="1600" b="1" i="0" u="none" strike="noStrike" baseline="0" dirty="0" err="1" smtClean="0">
                <a:ln>
                  <a:noFill/>
                </a:ln>
                <a:solidFill>
                  <a:srgbClr val="0000C0"/>
                </a:solidFill>
                <a:latin typeface="Arial" pitchFamily="50"/>
                <a:ea typeface="ＭＳ Ｐゴシック" pitchFamily="50"/>
                <a:cs typeface="ＭＳ Ｐゴシック" pitchFamily="50"/>
              </a:rPr>
              <a:t>com.poc.spring</a:t>
            </a:r>
            <a:r>
              <a:rPr lang="en-US" sz="1600" b="1" i="0" u="none" strike="noStrike" baseline="0" dirty="0" smtClean="0">
                <a:ln>
                  <a:noFill/>
                </a:ln>
                <a:solidFill>
                  <a:srgbClr val="0000C0"/>
                </a:solidFill>
                <a:latin typeface="Arial" pitchFamily="50"/>
                <a:ea typeface="ＭＳ Ｐゴシック" pitchFamily="50"/>
                <a:cs typeface="ＭＳ Ｐゴシック" pitchFamily="50"/>
              </a:rPr>
              <a:t>”</a:t>
            </a:r>
            <a:r>
              <a:rPr lang="en-US" sz="1600" b="1" i="0" u="none" strike="noStrike" baseline="0" dirty="0" smtClean="0">
                <a:ln>
                  <a:noFill/>
                </a:ln>
                <a:solidFill>
                  <a:srgbClr val="008080"/>
                </a:solidFill>
                <a:latin typeface="Arial" pitchFamily="50"/>
                <a:ea typeface="ＭＳ Ｐゴシック" pitchFamily="50"/>
                <a:cs typeface="ＭＳ Ｐゴシック" pitchFamily="50"/>
              </a:rPr>
              <a:t>/&gt;</a:t>
            </a:r>
            <a:endParaRPr lang="en-US" sz="1600" b="1" i="0" u="none" strike="noStrike" baseline="0" dirty="0">
              <a:ln>
                <a:noFill/>
              </a:ln>
              <a:solidFill>
                <a:srgbClr val="00808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b="0" i="0" u="none" strike="noStrike" baseline="0" dirty="0">
              <a:ln>
                <a:noFill/>
              </a:ln>
              <a:solidFill>
                <a:srgbClr val="008080"/>
              </a:solidFill>
              <a:latin typeface="Arial" pitchFamily="50"/>
              <a:ea typeface="ＭＳ Ｐゴシック" pitchFamily="50"/>
              <a:cs typeface="ＭＳ Ｐゴシック" pitchFamily="50"/>
            </a:endParaRP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0" i="0" u="none" strike="noStrike" baseline="0" dirty="0">
                <a:ln>
                  <a:noFill/>
                </a:ln>
                <a:solidFill>
                  <a:srgbClr val="008080"/>
                </a:solidFill>
                <a:latin typeface="Arial" pitchFamily="50"/>
                <a:ea typeface="ＭＳ Ｐゴシック" pitchFamily="50"/>
                <a:cs typeface="ＭＳ Ｐゴシック" pitchFamily="50"/>
              </a:rPr>
              <a:t>&lt;/beans&gt;</a:t>
            </a:r>
          </a:p>
          <a:p>
            <a:pPr marL="342720" marR="0" lvl="0" indent="-342720" algn="l" rtl="0" hangingPunct="1">
              <a:lnSpc>
                <a:spcPct val="100000"/>
              </a:lnSpc>
              <a:spcBef>
                <a:spcPts val="34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400" b="0" i="0" u="none" strike="noStrike" baseline="0" dirty="0">
              <a:ln>
                <a:noFill/>
              </a:ln>
              <a:solidFill>
                <a:srgbClr val="008080"/>
              </a:solidFill>
              <a:latin typeface="Arial" pitchFamily="50"/>
              <a:ea typeface="ＭＳ Ｐゴシック" pitchFamily="50"/>
              <a:cs typeface="ＭＳ Ｐゴシック" pitchFamily="50"/>
            </a:endParaRPr>
          </a:p>
        </p:txBody>
      </p:sp>
      <p:sp>
        <p:nvSpPr>
          <p:cNvPr id="5" name="Straight Connector 4"/>
          <p:cNvSpPr/>
          <p:nvPr/>
        </p:nvSpPr>
        <p:spPr>
          <a:xfrm flipH="1" flipV="1">
            <a:off x="5133323" y="4342651"/>
            <a:ext cx="1219320" cy="609481"/>
          </a:xfrm>
          <a:prstGeom prst="line">
            <a:avLst/>
          </a:prstGeom>
          <a:noFill/>
          <a:ln w="9360">
            <a:solidFill>
              <a:srgbClr val="000000"/>
            </a:solidFill>
            <a:prstDash val="solid"/>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800" b="0" i="0" u="none" strike="noStrike" baseline="0">
              <a:ln>
                <a:noFill/>
              </a:ln>
              <a:solidFill>
                <a:srgbClr val="000000"/>
              </a:solidFill>
              <a:latin typeface="Arial" pitchFamily="34"/>
              <a:ea typeface="AR PL ShanHeiSun Uni" pitchFamily="2"/>
              <a:cs typeface="Tahoma" pitchFamily="2"/>
            </a:endParaRPr>
          </a:p>
        </p:txBody>
      </p:sp>
      <p:sp>
        <p:nvSpPr>
          <p:cNvPr id="6" name="Freeform 5"/>
          <p:cNvSpPr/>
          <p:nvPr/>
        </p:nvSpPr>
        <p:spPr>
          <a:xfrm>
            <a:off x="6359483" y="4647932"/>
            <a:ext cx="3382560" cy="60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50"/>
                <a:ea typeface="AR PL ShanHeiSun Uni" pitchFamily="2"/>
                <a:cs typeface="Tahoma" pitchFamily="2"/>
              </a:rPr>
              <a:t>No more need to mention the</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50"/>
                <a:ea typeface="AR PL ShanHeiSun Uni" pitchFamily="2"/>
                <a:cs typeface="Tahoma" pitchFamily="2"/>
              </a:rPr>
              <a:t>beans in the application context</a:t>
            </a:r>
          </a:p>
        </p:txBody>
      </p:sp>
    </p:spTree>
    <p:extLst>
      <p:ext uri="{BB962C8B-B14F-4D97-AF65-F5344CB8AC3E}">
        <p14:creationId xmlns:p14="http://schemas.microsoft.com/office/powerpoint/2010/main" val="32880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idx="1"/>
          </p:nvPr>
        </p:nvSpPr>
        <p:spPr>
          <a:xfrm>
            <a:off x="838200" y="1825625"/>
            <a:ext cx="10515600" cy="551815"/>
          </a:xfrm>
        </p:spPr>
        <p:txBody>
          <a:bodyPr/>
          <a:lstStyle/>
          <a:p>
            <a:r>
              <a:rPr lang="en-IN" dirty="0" smtClean="0"/>
              <a:t>Specify instantiation strategy</a:t>
            </a:r>
            <a:endParaRPr lang="en-IN" dirty="0"/>
          </a:p>
        </p:txBody>
      </p:sp>
      <p:sp>
        <p:nvSpPr>
          <p:cNvPr id="4" name="Freeform 3"/>
          <p:cNvSpPr/>
          <p:nvPr/>
        </p:nvSpPr>
        <p:spPr>
          <a:xfrm>
            <a:off x="1574529" y="2622129"/>
            <a:ext cx="8076960" cy="294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marR="0" lvl="0" indent="-342720" algn="l" rtl="0" hangingPunct="1">
              <a:lnSpc>
                <a:spcPct val="100000"/>
              </a:lnSpc>
              <a:spcBef>
                <a:spcPts val="499"/>
              </a:spcBef>
              <a:spcAft>
                <a:spcPts val="0"/>
              </a:spcAft>
              <a:buNone/>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a:ln>
                  <a:noFill/>
                </a:ln>
                <a:solidFill>
                  <a:srgbClr val="646464"/>
                </a:solidFill>
                <a:latin typeface="Arial" pitchFamily="50"/>
                <a:ea typeface="ＭＳ Ｐゴシック" pitchFamily="50"/>
                <a:cs typeface="ＭＳ Ｐゴシック" pitchFamily="50"/>
              </a:rPr>
              <a:t>@</a:t>
            </a:r>
            <a:r>
              <a:rPr lang="en-US" sz="2000" b="1" i="0" u="none" strike="noStrike" baseline="0" dirty="0">
                <a:ln>
                  <a:noFill/>
                </a:ln>
                <a:solidFill>
                  <a:srgbClr val="000000"/>
                </a:solidFill>
                <a:latin typeface="Arial" pitchFamily="50"/>
                <a:ea typeface="ＭＳ Ｐゴシック" pitchFamily="50"/>
                <a:cs typeface="ＭＳ Ｐゴシック" pitchFamily="50"/>
              </a:rPr>
              <a:t>Scope(</a:t>
            </a:r>
            <a:r>
              <a:rPr lang="en-US" sz="2000" b="1" i="0" u="none" strike="noStrike" baseline="0" dirty="0">
                <a:ln>
                  <a:noFill/>
                </a:ln>
                <a:solidFill>
                  <a:srgbClr val="0000FF"/>
                </a:solidFill>
                <a:latin typeface="Arial" pitchFamily="50"/>
                <a:ea typeface="ＭＳ Ｐゴシック" pitchFamily="50"/>
                <a:cs typeface="ＭＳ Ｐゴシック" pitchFamily="50"/>
              </a:rPr>
              <a:t>“prototype”</a:t>
            </a:r>
            <a:r>
              <a:rPr lang="en-US" sz="2000" b="1" i="0" u="none" strike="noStrike" baseline="0" dirty="0">
                <a:ln>
                  <a:noFill/>
                </a:ln>
                <a:solidFill>
                  <a:srgbClr val="000000"/>
                </a:solidFill>
                <a:latin typeface="Arial" pitchFamily="50"/>
                <a:ea typeface="ＭＳ Ｐゴシック" pitchFamily="50"/>
                <a:cs typeface="ＭＳ Ｐゴシック" pitchFamily="50"/>
              </a:rPr>
              <a:t>) </a:t>
            </a:r>
            <a:r>
              <a:rPr lang="en-US" sz="2000" b="1" i="0" u="none" strike="noStrike" baseline="0" dirty="0">
                <a:ln>
                  <a:noFill/>
                </a:ln>
                <a:solidFill>
                  <a:srgbClr val="646464"/>
                </a:solidFill>
                <a:latin typeface="Arial" pitchFamily="50"/>
                <a:ea typeface="ＭＳ Ｐゴシック" pitchFamily="50"/>
                <a:cs typeface="ＭＳ Ｐゴシック" pitchFamily="50"/>
              </a:rPr>
              <a:t>@</a:t>
            </a:r>
            <a:r>
              <a:rPr lang="en-US" sz="2000" b="1" i="0" u="none" strike="noStrike" baseline="0" dirty="0">
                <a:ln>
                  <a:noFill/>
                </a:ln>
                <a:solidFill>
                  <a:srgbClr val="000000"/>
                </a:solidFill>
                <a:latin typeface="Arial" pitchFamily="50"/>
                <a:ea typeface="ＭＳ Ｐゴシック" pitchFamily="50"/>
                <a:cs typeface="ＭＳ Ｐゴシック" pitchFamily="50"/>
              </a:rPr>
              <a:t>Component</a:t>
            </a:r>
          </a:p>
          <a:p>
            <a:pPr marL="342720" lvl="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i="0" u="none" strike="noStrike" baseline="0" dirty="0" smtClean="0">
                <a:ln>
                  <a:noFill/>
                </a:ln>
                <a:solidFill>
                  <a:srgbClr val="7F0055"/>
                </a:solidFill>
                <a:latin typeface="Arial" pitchFamily="50"/>
                <a:ea typeface="ＭＳ Ｐゴシック" pitchFamily="50"/>
                <a:cs typeface="ＭＳ Ｐゴシック" pitchFamily="50"/>
              </a:rPr>
              <a:t>public</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1" i="0" u="none" strike="noStrike" baseline="0" dirty="0" smtClean="0">
                <a:ln>
                  <a:noFill/>
                </a:ln>
                <a:solidFill>
                  <a:srgbClr val="7F0055"/>
                </a:solidFill>
                <a:latin typeface="Arial" pitchFamily="50"/>
                <a:ea typeface="ＭＳ Ｐゴシック" pitchFamily="50"/>
                <a:cs typeface="ＭＳ Ｐゴシック" pitchFamily="50"/>
              </a:rPr>
              <a:t>class</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CreateServiceImpl</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1" i="0" u="none" strike="noStrike" baseline="0" dirty="0" smtClean="0">
                <a:ln>
                  <a:noFill/>
                </a:ln>
                <a:solidFill>
                  <a:srgbClr val="7F0055"/>
                </a:solidFill>
                <a:latin typeface="Arial" pitchFamily="50"/>
                <a:ea typeface="ＭＳ Ｐゴシック" pitchFamily="50"/>
                <a:cs typeface="ＭＳ Ｐゴシック" pitchFamily="50"/>
              </a:rPr>
              <a:t>implements</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a:t>
            </a:r>
            <a:endParaRPr lang="en-US" sz="2000" b="0" i="0" u="none" strike="noStrike" baseline="0" dirty="0" smtClean="0">
              <a:ln>
                <a:noFill/>
              </a:ln>
              <a:solidFill>
                <a:srgbClr val="000000"/>
              </a:solidFill>
              <a:latin typeface="Arial" pitchFamily="50"/>
              <a:ea typeface="ＭＳ Ｐゴシック" pitchFamily="50"/>
              <a:cs typeface="ＭＳ Ｐゴシック" pitchFamily="50"/>
            </a:endParaRPr>
          </a:p>
          <a:p>
            <a:pPr marL="342720" lvl="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Autowired</a:t>
            </a:r>
            <a:endParaRPr lang="en-US" sz="2000" b="0" i="0" u="none" strike="noStrike" baseline="0" dirty="0" smtClean="0">
              <a:ln>
                <a:noFill/>
              </a:ln>
              <a:solidFill>
                <a:srgbClr val="000000"/>
              </a:solidFill>
              <a:latin typeface="Arial" pitchFamily="50"/>
              <a:ea typeface="ＭＳ Ｐゴシック" pitchFamily="50"/>
              <a:cs typeface="ＭＳ Ｐゴシック" pitchFamily="50"/>
            </a:endParaRPr>
          </a:p>
          <a:p>
            <a:pPr marL="342720" lvl="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1" i="0" u="none" strike="noStrike" baseline="0" dirty="0" smtClean="0">
                <a:ln>
                  <a:noFill/>
                </a:ln>
                <a:solidFill>
                  <a:srgbClr val="7F0055"/>
                </a:solidFill>
                <a:latin typeface="Arial" pitchFamily="50"/>
                <a:ea typeface="ＭＳ Ｐゴシック" pitchFamily="50"/>
                <a:cs typeface="ＭＳ Ｐゴシック" pitchFamily="50"/>
              </a:rPr>
              <a:t>public</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CreateServiceImpl</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p>
          <a:p>
            <a:pPr marL="342720" lvl="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r>
              <a:rPr lang="en-US" sz="2000" b="1" i="0" u="none" strike="noStrike" baseline="0" dirty="0" err="1" smtClean="0">
                <a:ln>
                  <a:noFill/>
                </a:ln>
                <a:solidFill>
                  <a:srgbClr val="7F0055"/>
                </a:solidFill>
                <a:latin typeface="Arial" pitchFamily="50"/>
                <a:ea typeface="ＭＳ Ｐゴシック" pitchFamily="50"/>
                <a:cs typeface="ＭＳ Ｐゴシック" pitchFamily="50"/>
              </a:rPr>
              <a:t>this</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a:t>
            </a:r>
            <a:r>
              <a:rPr lang="en-US" sz="2000" b="0" i="0" u="none" strike="noStrike" baseline="0" dirty="0" err="1" smtClean="0">
                <a:ln>
                  <a:noFill/>
                </a:ln>
                <a:solidFill>
                  <a:srgbClr val="0000C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 = </a:t>
            </a:r>
            <a:r>
              <a:rPr lang="en-US" sz="2000" b="0" i="0" u="none" strike="noStrike" baseline="0" dirty="0" err="1" smtClean="0">
                <a:ln>
                  <a:noFill/>
                </a:ln>
                <a:solidFill>
                  <a:srgbClr val="000000"/>
                </a:solidFill>
                <a:latin typeface="Arial" pitchFamily="50"/>
                <a:ea typeface="ＭＳ Ｐゴシック" pitchFamily="50"/>
                <a:cs typeface="ＭＳ Ｐゴシック" pitchFamily="50"/>
              </a:rPr>
              <a:t>orderDAO</a:t>
            </a:r>
            <a:r>
              <a:rPr lang="en-US" sz="2000" b="0" i="0" u="none" strike="noStrike" baseline="0" dirty="0" smtClean="0">
                <a:ln>
                  <a:noFill/>
                </a:ln>
                <a:solidFill>
                  <a:srgbClr val="000000"/>
                </a:solidFill>
                <a:latin typeface="Arial" pitchFamily="50"/>
                <a:ea typeface="ＭＳ Ｐゴシック" pitchFamily="50"/>
                <a:cs typeface="ＭＳ Ｐゴシック" pitchFamily="50"/>
              </a:rPr>
              <a:t>;</a:t>
            </a:r>
          </a:p>
          <a:p>
            <a:pPr marL="342720" lvl="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p>
          <a:p>
            <a:pPr marL="342720" lvl="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smtClean="0">
                <a:ln>
                  <a:noFill/>
                </a:ln>
                <a:solidFill>
                  <a:srgbClr val="000000"/>
                </a:solidFill>
                <a:latin typeface="Arial" pitchFamily="50"/>
                <a:ea typeface="ＭＳ Ｐゴシック" pitchFamily="50"/>
                <a:cs typeface="ＭＳ Ｐゴシック" pitchFamily="50"/>
              </a:rPr>
              <a:t>    …</a:t>
            </a:r>
          </a:p>
          <a:p>
            <a:pPr marL="342720" lvl="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0" i="0" u="none" strike="noStrike" baseline="0" dirty="0" smtClean="0">
                <a:ln>
                  <a:noFill/>
                </a:ln>
                <a:solidFill>
                  <a:srgbClr val="000000"/>
                </a:solidFill>
                <a:latin typeface="Arial" pitchFamily="50"/>
                <a:ea typeface="ＭＳ Ｐゴシック" pitchFamily="50"/>
                <a:cs typeface="ＭＳ Ｐゴシック" pitchFamily="50"/>
              </a:rPr>
              <a:t>}</a:t>
            </a:r>
            <a:endParaRPr lang="en-US" sz="2000" b="0" i="0" u="none" strike="noStrike" baseline="0" dirty="0">
              <a:ln>
                <a:noFill/>
              </a:ln>
              <a:solidFill>
                <a:srgbClr val="000000"/>
              </a:solidFill>
              <a:latin typeface="Arial" pitchFamily="50"/>
              <a:ea typeface="ＭＳ Ｐゴシック" pitchFamily="50"/>
              <a:cs typeface="ＭＳ Ｐゴシック" pitchFamily="50"/>
            </a:endParaRPr>
          </a:p>
        </p:txBody>
      </p:sp>
    </p:spTree>
    <p:extLst>
      <p:ext uri="{BB962C8B-B14F-4D97-AF65-F5344CB8AC3E}">
        <p14:creationId xmlns:p14="http://schemas.microsoft.com/office/powerpoint/2010/main" val="187398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Quickstart</a:t>
            </a:r>
            <a:endParaRPr lang="en-IN" dirty="0"/>
          </a:p>
        </p:txBody>
      </p:sp>
      <p:sp>
        <p:nvSpPr>
          <p:cNvPr id="3" name="Content Placeholder 2"/>
          <p:cNvSpPr>
            <a:spLocks noGrp="1"/>
          </p:cNvSpPr>
          <p:nvPr>
            <p:ph idx="1"/>
          </p:nvPr>
        </p:nvSpPr>
        <p:spPr/>
        <p:txBody>
          <a:bodyPr/>
          <a:lstStyle/>
          <a:p>
            <a:pPr lvl="0">
              <a:buClr>
                <a:srgbClr val="000000"/>
              </a:buClr>
              <a:buSzPct val="100000"/>
              <a:buFont typeface="Verdana" pitchFamily="34"/>
              <a:buChar char="•"/>
            </a:pPr>
            <a:r>
              <a:rPr lang="en-US" dirty="0" smtClean="0"/>
              <a:t>Spring container needs POJOs and configuration / wiring instructions to assemble your application</a:t>
            </a:r>
          </a:p>
          <a:p>
            <a:pPr lvl="0">
              <a:buClr>
                <a:srgbClr val="000000"/>
              </a:buClr>
              <a:buSzPct val="100000"/>
              <a:buFont typeface="Verdana" pitchFamily="34"/>
              <a:buChar char="•"/>
            </a:pPr>
            <a:r>
              <a:rPr lang="en-US" dirty="0" smtClean="0"/>
              <a:t>Wiring instructions can be provided </a:t>
            </a:r>
          </a:p>
          <a:p>
            <a:pPr lvl="0">
              <a:buClr>
                <a:srgbClr val="000000"/>
              </a:buClr>
              <a:buSzPct val="100000"/>
              <a:buFont typeface="Verdana" pitchFamily="34"/>
              <a:buChar char="•"/>
            </a:pPr>
            <a:r>
              <a:rPr lang="en-US" dirty="0" smtClean="0"/>
              <a:t>in XML…</a:t>
            </a:r>
          </a:p>
          <a:p>
            <a:pPr lvl="0">
              <a:buClr>
                <a:srgbClr val="000000"/>
              </a:buClr>
              <a:buSzPct val="100000"/>
              <a:buFont typeface="Verdana" pitchFamily="34"/>
              <a:buChar char="•"/>
            </a:pPr>
            <a:r>
              <a:rPr lang="en-US" dirty="0" smtClean="0"/>
              <a:t>… using annotations…</a:t>
            </a:r>
          </a:p>
          <a:p>
            <a:pPr lvl="0">
              <a:buClr>
                <a:srgbClr val="000000"/>
              </a:buClr>
              <a:buSzPct val="100000"/>
              <a:buFont typeface="Verdana" pitchFamily="34"/>
              <a:buChar char="•"/>
            </a:pPr>
            <a:r>
              <a:rPr lang="en-US" dirty="0" smtClean="0"/>
              <a:t>…or a combination of the two</a:t>
            </a:r>
          </a:p>
          <a:p>
            <a:endParaRPr lang="en-IN" dirty="0"/>
          </a:p>
        </p:txBody>
      </p:sp>
    </p:spTree>
    <p:extLst>
      <p:ext uri="{BB962C8B-B14F-4D97-AF65-F5344CB8AC3E}">
        <p14:creationId xmlns:p14="http://schemas.microsoft.com/office/powerpoint/2010/main" val="541718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Including and Excluding beans</a:t>
            </a:r>
            <a:endParaRPr lang="en-IN" dirty="0"/>
          </a:p>
        </p:txBody>
      </p:sp>
      <p:sp>
        <p:nvSpPr>
          <p:cNvPr id="3" name="Content Placeholder 2"/>
          <p:cNvSpPr>
            <a:spLocks noGrp="1"/>
          </p:cNvSpPr>
          <p:nvPr>
            <p:ph idx="1"/>
          </p:nvPr>
        </p:nvSpPr>
        <p:spPr>
          <a:xfrm>
            <a:off x="838200" y="1825625"/>
            <a:ext cx="10515600" cy="1001981"/>
          </a:xfrm>
        </p:spPr>
        <p:txBody>
          <a:bodyPr/>
          <a:lstStyle/>
          <a:p>
            <a:pPr lvl="0"/>
            <a:r>
              <a:rPr lang="en-US" dirty="0" smtClean="0"/>
              <a:t>Using filters, we can include or exclude beans, based on type or class-level annotation</a:t>
            </a:r>
          </a:p>
          <a:p>
            <a:endParaRPr lang="en-IN" dirty="0"/>
          </a:p>
        </p:txBody>
      </p:sp>
      <p:sp>
        <p:nvSpPr>
          <p:cNvPr id="4" name="Freeform 3"/>
          <p:cNvSpPr/>
          <p:nvPr/>
        </p:nvSpPr>
        <p:spPr>
          <a:xfrm>
            <a:off x="2495132" y="3187910"/>
            <a:ext cx="8458200" cy="2570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8080"/>
                </a:solidFill>
                <a:latin typeface="Arial" pitchFamily="34"/>
                <a:ea typeface="Monaco" pitchFamily="49"/>
                <a:cs typeface="Monaco" pitchFamily="49"/>
              </a:rPr>
              <a:t>&lt;</a:t>
            </a:r>
            <a:r>
              <a:rPr lang="en-US" sz="1800" b="0" i="0" u="none" strike="noStrike" baseline="0" dirty="0" err="1">
                <a:ln>
                  <a:noFill/>
                </a:ln>
                <a:solidFill>
                  <a:srgbClr val="3F7F7F"/>
                </a:solidFill>
                <a:latin typeface="Arial" pitchFamily="34"/>
                <a:ea typeface="Monaco" pitchFamily="49"/>
                <a:cs typeface="Monaco" pitchFamily="49"/>
              </a:rPr>
              <a:t>context:component-scan</a:t>
            </a:r>
            <a:r>
              <a:rPr lang="en-US" sz="1800" b="0" i="0" u="none" strike="noStrike" baseline="0" dirty="0">
                <a:ln>
                  <a:noFill/>
                </a:ln>
                <a:solidFill>
                  <a:srgbClr val="008080"/>
                </a:solidFill>
                <a:latin typeface="Arial" pitchFamily="34"/>
                <a:ea typeface="ＭＳ Ｐゴシック" pitchFamily="50"/>
                <a:cs typeface="ＭＳ Ｐゴシック" pitchFamily="50"/>
              </a:rPr>
              <a:t> </a:t>
            </a:r>
            <a:r>
              <a:rPr lang="en-US" sz="1800" b="0" i="0" u="none" strike="noStrike" baseline="0" dirty="0">
                <a:ln>
                  <a:noFill/>
                </a:ln>
                <a:solidFill>
                  <a:srgbClr val="7F007F"/>
                </a:solidFill>
                <a:latin typeface="Arial" pitchFamily="34"/>
                <a:ea typeface="Monaco" pitchFamily="49"/>
                <a:cs typeface="Monaco" pitchFamily="49"/>
              </a:rPr>
              <a:t>base-package</a:t>
            </a:r>
            <a:r>
              <a:rPr lang="en-US" sz="1800" b="0" i="0" u="none" strike="noStrike" baseline="0" dirty="0" smtClean="0">
                <a:ln>
                  <a:noFill/>
                </a:ln>
                <a:solidFill>
                  <a:srgbClr val="000000"/>
                </a:solidFill>
                <a:latin typeface="Arial" pitchFamily="34"/>
                <a:ea typeface="Monaco" pitchFamily="49"/>
                <a:cs typeface="Monaco" pitchFamily="49"/>
              </a:rPr>
              <a:t>=</a:t>
            </a:r>
            <a:r>
              <a:rPr lang="en-US" sz="1800" b="0" i="0" u="none" strike="noStrike" baseline="0" dirty="0" smtClean="0">
                <a:ln>
                  <a:noFill/>
                </a:ln>
                <a:solidFill>
                  <a:srgbClr val="2A00FF"/>
                </a:solidFill>
                <a:latin typeface="Arial" pitchFamily="34"/>
                <a:ea typeface="Monaco" pitchFamily="49"/>
                <a:cs typeface="Monaco" pitchFamily="49"/>
              </a:rPr>
              <a:t>“</a:t>
            </a:r>
            <a:r>
              <a:rPr lang="en-US" sz="1800" b="0" i="0" u="none" strike="noStrike" baseline="0" dirty="0" err="1" smtClean="0">
                <a:ln>
                  <a:noFill/>
                </a:ln>
                <a:solidFill>
                  <a:srgbClr val="2A00FF"/>
                </a:solidFill>
                <a:latin typeface="Arial" pitchFamily="34"/>
                <a:ea typeface="Monaco" pitchFamily="49"/>
                <a:cs typeface="Monaco" pitchFamily="49"/>
              </a:rPr>
              <a:t>org.example</a:t>
            </a:r>
            <a:r>
              <a:rPr lang="en-US" sz="1800" b="0" i="0" u="none" strike="noStrike" baseline="0" dirty="0" smtClean="0">
                <a:ln>
                  <a:noFill/>
                </a:ln>
                <a:solidFill>
                  <a:srgbClr val="2A00FF"/>
                </a:solidFill>
                <a:latin typeface="Arial" pitchFamily="34"/>
                <a:ea typeface="Monaco" pitchFamily="49"/>
                <a:cs typeface="Monaco" pitchFamily="49"/>
              </a:rPr>
              <a:t>"</a:t>
            </a:r>
            <a:r>
              <a:rPr lang="en-US" sz="1800" b="0" i="0" u="none" strike="noStrike" baseline="0" dirty="0" smtClean="0">
                <a:ln>
                  <a:noFill/>
                </a:ln>
                <a:solidFill>
                  <a:srgbClr val="008080"/>
                </a:solidFill>
                <a:latin typeface="Arial" pitchFamily="34"/>
                <a:ea typeface="Monaco" pitchFamily="49"/>
                <a:cs typeface="Monaco" pitchFamily="49"/>
              </a:rPr>
              <a:t>&gt;</a:t>
            </a:r>
            <a:endParaRPr lang="en-US" sz="1800" b="0" i="0" u="none" strike="noStrike" baseline="0" dirty="0">
              <a:ln>
                <a:noFill/>
              </a:ln>
              <a:solidFill>
                <a:srgbClr val="008080"/>
              </a:solidFill>
              <a:latin typeface="Arial" pitchFamily="34"/>
              <a:ea typeface="Monaco" pitchFamily="49"/>
              <a:cs typeface="Monaco" pitchFamily="49"/>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800" b="0" i="0" u="none" strike="noStrike" baseline="0" dirty="0">
              <a:ln>
                <a:noFill/>
              </a:ln>
              <a:solidFill>
                <a:srgbClr val="000000"/>
              </a:solidFill>
              <a:latin typeface="Arial" pitchFamily="34"/>
              <a:ea typeface="Monaco" pitchFamily="49"/>
              <a:cs typeface="Monaco" pitchFamily="49"/>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Monaco" pitchFamily="49"/>
                <a:cs typeface="Monaco" pitchFamily="49"/>
              </a:rPr>
              <a:t>        </a:t>
            </a:r>
            <a:r>
              <a:rPr lang="en-US" sz="1800" b="0" i="0" u="none" strike="noStrike" baseline="0" dirty="0">
                <a:ln>
                  <a:noFill/>
                </a:ln>
                <a:solidFill>
                  <a:srgbClr val="008080"/>
                </a:solidFill>
                <a:latin typeface="Arial" pitchFamily="34"/>
                <a:ea typeface="Monaco" pitchFamily="49"/>
                <a:cs typeface="Monaco" pitchFamily="49"/>
              </a:rPr>
              <a:t>&lt;</a:t>
            </a:r>
            <a:r>
              <a:rPr lang="en-US" sz="1800" b="0" i="0" u="none" strike="noStrike" baseline="0" dirty="0" err="1">
                <a:ln>
                  <a:noFill/>
                </a:ln>
                <a:solidFill>
                  <a:srgbClr val="3F7F7F"/>
                </a:solidFill>
                <a:latin typeface="Arial" pitchFamily="34"/>
                <a:ea typeface="Monaco" pitchFamily="49"/>
                <a:cs typeface="Monaco" pitchFamily="49"/>
              </a:rPr>
              <a:t>context:include-filter</a:t>
            </a:r>
            <a:r>
              <a:rPr lang="en-US" sz="1800" b="0" i="0" u="none" strike="noStrike" baseline="0" dirty="0">
                <a:ln>
                  <a:noFill/>
                </a:ln>
                <a:solidFill>
                  <a:srgbClr val="008080"/>
                </a:solidFill>
                <a:latin typeface="Arial" pitchFamily="34"/>
                <a:ea typeface="ＭＳ Ｐゴシック" pitchFamily="50"/>
                <a:cs typeface="ＭＳ Ｐゴシック" pitchFamily="50"/>
              </a:rPr>
              <a:t> </a:t>
            </a:r>
            <a:r>
              <a:rPr lang="en-US" sz="1800" b="0" i="0" u="none" strike="noStrike" baseline="0" dirty="0">
                <a:ln>
                  <a:noFill/>
                </a:ln>
                <a:solidFill>
                  <a:srgbClr val="7F007F"/>
                </a:solidFill>
                <a:latin typeface="Arial" pitchFamily="34"/>
                <a:ea typeface="Monaco" pitchFamily="49"/>
                <a:cs typeface="Monaco" pitchFamily="49"/>
              </a:rPr>
              <a:t>type</a:t>
            </a:r>
            <a:r>
              <a:rPr lang="en-US" sz="1800" b="0" i="0" u="none" strike="noStrike" baseline="0" dirty="0">
                <a:ln>
                  <a:noFill/>
                </a:ln>
                <a:solidFill>
                  <a:srgbClr val="000000"/>
                </a:solidFill>
                <a:latin typeface="Arial" pitchFamily="34"/>
                <a:ea typeface="Monaco" pitchFamily="49"/>
                <a:cs typeface="Monaco" pitchFamily="49"/>
              </a:rPr>
              <a:t>=</a:t>
            </a:r>
            <a:r>
              <a:rPr lang="en-US" sz="1800" b="0" i="0" u="none" strike="noStrike" baseline="0" dirty="0">
                <a:ln>
                  <a:noFill/>
                </a:ln>
                <a:solidFill>
                  <a:srgbClr val="2A00FF"/>
                </a:solidFill>
                <a:latin typeface="Arial" pitchFamily="34"/>
                <a:ea typeface="Monaco" pitchFamily="49"/>
                <a:cs typeface="Monaco" pitchFamily="49"/>
              </a:rPr>
              <a:t>"regex"</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8080"/>
                </a:solidFill>
                <a:latin typeface="Arial" pitchFamily="34"/>
                <a:ea typeface="ＭＳ Ｐゴシック" pitchFamily="50"/>
                <a:cs typeface="ＭＳ Ｐゴシック" pitchFamily="50"/>
              </a:rPr>
              <a:t>                </a:t>
            </a:r>
            <a:r>
              <a:rPr lang="en-US" sz="1800" b="0" i="0" u="none" strike="noStrike" baseline="0" dirty="0">
                <a:ln>
                  <a:noFill/>
                </a:ln>
                <a:solidFill>
                  <a:srgbClr val="7F007F"/>
                </a:solidFill>
                <a:latin typeface="Arial" pitchFamily="34"/>
                <a:ea typeface="Monaco" pitchFamily="49"/>
                <a:cs typeface="Monaco" pitchFamily="49"/>
              </a:rPr>
              <a:t>expression</a:t>
            </a:r>
            <a:r>
              <a:rPr lang="en-US" sz="1800" b="0" i="0" u="none" strike="noStrike" baseline="0" dirty="0">
                <a:ln>
                  <a:noFill/>
                </a:ln>
                <a:solidFill>
                  <a:srgbClr val="000000"/>
                </a:solidFill>
                <a:latin typeface="Arial" pitchFamily="34"/>
                <a:ea typeface="Monaco" pitchFamily="49"/>
                <a:cs typeface="Monaco" pitchFamily="49"/>
              </a:rPr>
              <a:t>=</a:t>
            </a:r>
            <a:r>
              <a:rPr lang="en-US" sz="1800" b="0" i="0" u="none" strike="noStrike" baseline="0" dirty="0">
                <a:ln>
                  <a:noFill/>
                </a:ln>
                <a:solidFill>
                  <a:srgbClr val="2A00FF"/>
                </a:solidFill>
                <a:latin typeface="Arial" pitchFamily="34"/>
                <a:ea typeface="Monaco" pitchFamily="49"/>
                <a:cs typeface="Monaco" pitchFamily="49"/>
              </a:rPr>
              <a:t>".*Stub.*Repository"</a:t>
            </a:r>
            <a:r>
              <a:rPr lang="en-US" sz="1800" b="0" i="0" u="none" strike="noStrike" baseline="0" dirty="0">
                <a:ln>
                  <a:noFill/>
                </a:ln>
                <a:solidFill>
                  <a:srgbClr val="008080"/>
                </a:solidFill>
                <a:latin typeface="Arial" pitchFamily="34"/>
                <a:ea typeface="Monaco" pitchFamily="49"/>
                <a:cs typeface="Monaco" pitchFamily="49"/>
              </a:rPr>
              <a:t>/&gt;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800" b="0" i="0" u="none" strike="noStrike" baseline="0" dirty="0">
              <a:ln>
                <a:noFill/>
              </a:ln>
              <a:solidFill>
                <a:srgbClr val="000000"/>
              </a:solidFill>
              <a:latin typeface="Arial" pitchFamily="34"/>
              <a:ea typeface="Monaco" pitchFamily="49"/>
              <a:cs typeface="Monaco" pitchFamily="49"/>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Monaco" pitchFamily="49"/>
                <a:cs typeface="Monaco" pitchFamily="49"/>
              </a:rPr>
              <a:t>        </a:t>
            </a:r>
            <a:r>
              <a:rPr lang="en-US" sz="1800" b="0" i="0" u="none" strike="noStrike" baseline="0" dirty="0">
                <a:ln>
                  <a:noFill/>
                </a:ln>
                <a:solidFill>
                  <a:srgbClr val="008080"/>
                </a:solidFill>
                <a:latin typeface="Arial" pitchFamily="34"/>
                <a:ea typeface="Monaco" pitchFamily="49"/>
                <a:cs typeface="Monaco" pitchFamily="49"/>
              </a:rPr>
              <a:t>&lt;</a:t>
            </a:r>
            <a:r>
              <a:rPr lang="en-US" sz="1800" b="0" i="0" u="none" strike="noStrike" baseline="0" dirty="0" err="1">
                <a:ln>
                  <a:noFill/>
                </a:ln>
                <a:solidFill>
                  <a:srgbClr val="3F7F7F"/>
                </a:solidFill>
                <a:latin typeface="Arial" pitchFamily="34"/>
                <a:ea typeface="Monaco" pitchFamily="49"/>
                <a:cs typeface="Monaco" pitchFamily="49"/>
              </a:rPr>
              <a:t>context:exclude-filter</a:t>
            </a:r>
            <a:r>
              <a:rPr lang="en-US" sz="1800" b="0" i="0" u="none" strike="noStrike" baseline="0" dirty="0">
                <a:ln>
                  <a:noFill/>
                </a:ln>
                <a:solidFill>
                  <a:srgbClr val="008080"/>
                </a:solidFill>
                <a:latin typeface="Arial" pitchFamily="34"/>
                <a:ea typeface="ＭＳ Ｐゴシック" pitchFamily="50"/>
                <a:cs typeface="ＭＳ Ｐゴシック" pitchFamily="50"/>
              </a:rPr>
              <a:t> </a:t>
            </a:r>
            <a:r>
              <a:rPr lang="en-US" sz="1800" b="0" i="0" u="none" strike="noStrike" baseline="0" dirty="0">
                <a:ln>
                  <a:noFill/>
                </a:ln>
                <a:solidFill>
                  <a:srgbClr val="7F007F"/>
                </a:solidFill>
                <a:latin typeface="Arial" pitchFamily="34"/>
                <a:ea typeface="Monaco" pitchFamily="49"/>
                <a:cs typeface="Monaco" pitchFamily="49"/>
              </a:rPr>
              <a:t>type</a:t>
            </a:r>
            <a:r>
              <a:rPr lang="en-US" sz="1800" b="0" i="0" u="none" strike="noStrike" baseline="0" dirty="0">
                <a:ln>
                  <a:noFill/>
                </a:ln>
                <a:solidFill>
                  <a:srgbClr val="000000"/>
                </a:solidFill>
                <a:latin typeface="Arial" pitchFamily="34"/>
                <a:ea typeface="Monaco" pitchFamily="49"/>
                <a:cs typeface="Monaco" pitchFamily="49"/>
              </a:rPr>
              <a:t>=</a:t>
            </a:r>
            <a:r>
              <a:rPr lang="en-US" sz="1800" b="0" i="0" u="none" strike="noStrike" baseline="0" dirty="0">
                <a:ln>
                  <a:noFill/>
                </a:ln>
                <a:solidFill>
                  <a:srgbClr val="2A00FF"/>
                </a:solidFill>
                <a:latin typeface="Arial" pitchFamily="34"/>
                <a:ea typeface="Monaco" pitchFamily="49"/>
                <a:cs typeface="Monaco" pitchFamily="49"/>
              </a:rPr>
              <a:t>"annotation"</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8080"/>
                </a:solidFill>
                <a:latin typeface="Arial" pitchFamily="34"/>
                <a:ea typeface="ＭＳ Ｐゴシック" pitchFamily="50"/>
                <a:cs typeface="ＭＳ Ｐゴシック" pitchFamily="50"/>
              </a:rPr>
              <a:t>                </a:t>
            </a:r>
            <a:r>
              <a:rPr lang="en-US" sz="1800" b="0" i="0" u="none" strike="noStrike" baseline="0" dirty="0">
                <a:ln>
                  <a:noFill/>
                </a:ln>
                <a:solidFill>
                  <a:srgbClr val="7F007F"/>
                </a:solidFill>
                <a:latin typeface="Arial" pitchFamily="34"/>
                <a:ea typeface="Monaco" pitchFamily="49"/>
                <a:cs typeface="Monaco" pitchFamily="49"/>
              </a:rPr>
              <a:t>expression</a:t>
            </a:r>
            <a:r>
              <a:rPr lang="en-US" sz="1800" b="0" i="0" u="none" strike="noStrike" baseline="0" dirty="0">
                <a:ln>
                  <a:noFill/>
                </a:ln>
                <a:solidFill>
                  <a:srgbClr val="000000"/>
                </a:solidFill>
                <a:latin typeface="Arial" pitchFamily="34"/>
                <a:ea typeface="Monaco" pitchFamily="49"/>
                <a:cs typeface="Monaco" pitchFamily="49"/>
              </a:rPr>
              <a:t>=</a:t>
            </a:r>
            <a:r>
              <a:rPr lang="en-US" sz="1800" b="0" i="0" u="none" strike="noStrike" baseline="0" dirty="0">
                <a:ln>
                  <a:noFill/>
                </a:ln>
                <a:solidFill>
                  <a:srgbClr val="2A00FF"/>
                </a:solidFill>
                <a:latin typeface="Arial" pitchFamily="34"/>
                <a:ea typeface="Monaco" pitchFamily="49"/>
                <a:cs typeface="Monaco" pitchFamily="49"/>
              </a:rPr>
              <a:t>"</a:t>
            </a:r>
            <a:r>
              <a:rPr lang="en-US" sz="1800" b="0" i="0" u="none" strike="noStrike" baseline="0" dirty="0" err="1">
                <a:ln>
                  <a:noFill/>
                </a:ln>
                <a:solidFill>
                  <a:srgbClr val="2A00FF"/>
                </a:solidFill>
                <a:latin typeface="Arial" pitchFamily="34"/>
                <a:ea typeface="Monaco" pitchFamily="49"/>
                <a:cs typeface="Monaco" pitchFamily="49"/>
              </a:rPr>
              <a:t>org.springframework.stereotype.Repository</a:t>
            </a:r>
            <a:r>
              <a:rPr lang="en-US" sz="1800" b="0" i="0" u="none" strike="noStrike" baseline="0" dirty="0">
                <a:ln>
                  <a:noFill/>
                </a:ln>
                <a:solidFill>
                  <a:srgbClr val="2A00FF"/>
                </a:solidFill>
                <a:latin typeface="Arial" pitchFamily="34"/>
                <a:ea typeface="Monaco" pitchFamily="49"/>
                <a:cs typeface="Monaco" pitchFamily="49"/>
              </a:rPr>
              <a:t>"</a:t>
            </a:r>
            <a:r>
              <a:rPr lang="en-US" sz="1800" b="0" i="0" u="none" strike="noStrike" baseline="0" dirty="0">
                <a:ln>
                  <a:noFill/>
                </a:ln>
                <a:solidFill>
                  <a:srgbClr val="008080"/>
                </a:solidFill>
                <a:latin typeface="Arial" pitchFamily="34"/>
                <a:ea typeface="Monaco" pitchFamily="49"/>
                <a:cs typeface="Monaco" pitchFamily="49"/>
              </a:rPr>
              <a:t>/&gt;</a:t>
            </a: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800" b="0" i="0" u="none" strike="noStrike" baseline="0" dirty="0">
              <a:ln>
                <a:noFill/>
              </a:ln>
              <a:solidFill>
                <a:srgbClr val="000000"/>
              </a:solidFill>
              <a:latin typeface="Arial" pitchFamily="34"/>
              <a:ea typeface="Monaco" pitchFamily="49"/>
              <a:cs typeface="Monaco" pitchFamily="49"/>
            </a:endParaRPr>
          </a:p>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8080"/>
                </a:solidFill>
                <a:latin typeface="Arial" pitchFamily="34"/>
                <a:ea typeface="Monaco" pitchFamily="49"/>
                <a:cs typeface="Monaco" pitchFamily="49"/>
              </a:rPr>
              <a:t>&lt;/</a:t>
            </a:r>
            <a:r>
              <a:rPr lang="en-US" sz="1800" b="0" i="0" u="none" strike="noStrike" baseline="0" dirty="0" err="1">
                <a:ln>
                  <a:noFill/>
                </a:ln>
                <a:solidFill>
                  <a:srgbClr val="3F7F7F"/>
                </a:solidFill>
                <a:latin typeface="Arial" pitchFamily="34"/>
                <a:ea typeface="Monaco" pitchFamily="49"/>
                <a:cs typeface="Monaco" pitchFamily="49"/>
              </a:rPr>
              <a:t>context:component-scan</a:t>
            </a:r>
            <a:r>
              <a:rPr lang="en-US" sz="1800" b="0" i="0" u="none" strike="noStrike" baseline="0" dirty="0">
                <a:ln>
                  <a:noFill/>
                </a:ln>
                <a:solidFill>
                  <a:srgbClr val="008080"/>
                </a:solidFill>
                <a:latin typeface="Arial" pitchFamily="34"/>
                <a:ea typeface="Monaco" pitchFamily="49"/>
                <a:cs typeface="Monaco" pitchFamily="49"/>
              </a:rPr>
              <a:t>&gt;</a:t>
            </a:r>
          </a:p>
        </p:txBody>
      </p:sp>
    </p:spTree>
    <p:extLst>
      <p:ext uri="{BB962C8B-B14F-4D97-AF65-F5344CB8AC3E}">
        <p14:creationId xmlns:p14="http://schemas.microsoft.com/office/powerpoint/2010/main" val="1254681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Junit 4 and @Test Annotation</a:t>
            </a:r>
            <a:endParaRPr lang="en-IN" dirty="0"/>
          </a:p>
        </p:txBody>
      </p:sp>
      <p:sp>
        <p:nvSpPr>
          <p:cNvPr id="3" name="Content Placeholder 2"/>
          <p:cNvSpPr>
            <a:spLocks noGrp="1"/>
          </p:cNvSpPr>
          <p:nvPr>
            <p:ph idx="1"/>
          </p:nvPr>
        </p:nvSpPr>
        <p:spPr/>
        <p:txBody>
          <a:bodyPr/>
          <a:lstStyle/>
          <a:p>
            <a:r>
              <a:rPr lang="en-IN" dirty="0" smtClean="0"/>
              <a:t>Junit 4 does not use inheritance and methods prefixed with test</a:t>
            </a:r>
          </a:p>
          <a:p>
            <a:r>
              <a:rPr lang="en-IN" dirty="0" smtClean="0"/>
              <a:t>Instead annotate test methods with </a:t>
            </a:r>
            <a:r>
              <a:rPr lang="en-IN" dirty="0" smtClean="0"/>
              <a:t>@Test</a:t>
            </a:r>
            <a:endParaRPr lang="en-IN" dirty="0" smtClean="0"/>
          </a:p>
          <a:p>
            <a:r>
              <a:rPr lang="en-IN" dirty="0" smtClean="0"/>
              <a:t>Setup - @Before</a:t>
            </a:r>
          </a:p>
          <a:p>
            <a:r>
              <a:rPr lang="en-IN" dirty="0" err="1" smtClean="0"/>
              <a:t>TearDown</a:t>
            </a:r>
            <a:r>
              <a:rPr lang="en-IN" dirty="0" smtClean="0"/>
              <a:t> - @After</a:t>
            </a:r>
          </a:p>
          <a:p>
            <a:r>
              <a:rPr lang="en-IN" dirty="0" smtClean="0"/>
              <a:t>@</a:t>
            </a:r>
            <a:r>
              <a:rPr lang="en-IN" dirty="0" err="1" smtClean="0"/>
              <a:t>RunWith</a:t>
            </a:r>
            <a:r>
              <a:rPr lang="en-IN" dirty="0" smtClean="0"/>
              <a:t> – </a:t>
            </a:r>
            <a:r>
              <a:rPr lang="en-IN" dirty="0" err="1" smtClean="0"/>
              <a:t>JunitClass</a:t>
            </a:r>
            <a:r>
              <a:rPr lang="en-IN" dirty="0" smtClean="0"/>
              <a:t> runner</a:t>
            </a:r>
          </a:p>
          <a:p>
            <a:r>
              <a:rPr lang="en-IN" dirty="0" smtClean="0"/>
              <a:t>@</a:t>
            </a:r>
            <a:r>
              <a:rPr lang="en-IN" dirty="0" err="1" smtClean="0"/>
              <a:t>ContextConfiguration</a:t>
            </a:r>
            <a:r>
              <a:rPr lang="en-IN" dirty="0" smtClean="0"/>
              <a:t> – to load context</a:t>
            </a:r>
          </a:p>
          <a:p>
            <a:r>
              <a:rPr lang="en-IN" dirty="0" smtClean="0"/>
              <a:t>@Transactional – tests will be run in a transaction and rolled back on completion</a:t>
            </a:r>
          </a:p>
          <a:p>
            <a:endParaRPr lang="en-IN" dirty="0"/>
          </a:p>
        </p:txBody>
      </p:sp>
    </p:spTree>
    <p:extLst>
      <p:ext uri="{BB962C8B-B14F-4D97-AF65-F5344CB8AC3E}">
        <p14:creationId xmlns:p14="http://schemas.microsoft.com/office/powerpoint/2010/main" val="3732158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a nutshell</a:t>
            </a:r>
            <a:endParaRPr lang="en-IN" dirty="0"/>
          </a:p>
        </p:txBody>
      </p:sp>
      <p:sp>
        <p:nvSpPr>
          <p:cNvPr id="3" name="Content Placeholder 2"/>
          <p:cNvSpPr>
            <a:spLocks noGrp="1"/>
          </p:cNvSpPr>
          <p:nvPr>
            <p:ph idx="1"/>
          </p:nvPr>
        </p:nvSpPr>
        <p:spPr/>
        <p:txBody>
          <a:bodyPr/>
          <a:lstStyle/>
          <a:p>
            <a:pPr lvl="0">
              <a:buClr>
                <a:srgbClr val="000000"/>
              </a:buClr>
              <a:buSzPct val="100000"/>
              <a:buFont typeface="Verdana" pitchFamily="34"/>
              <a:buChar char="•"/>
            </a:pPr>
            <a:r>
              <a:rPr lang="en-US" dirty="0" smtClean="0"/>
              <a:t>Spring’s configuration directives can be written in XML or using annotations</a:t>
            </a:r>
          </a:p>
          <a:p>
            <a:pPr lvl="0">
              <a:buClr>
                <a:srgbClr val="000000"/>
              </a:buClr>
              <a:buSzPct val="100000"/>
              <a:buFont typeface="Verdana" pitchFamily="34"/>
              <a:buChar char="•"/>
            </a:pPr>
            <a:r>
              <a:rPr lang="en-US" dirty="0" smtClean="0"/>
              <a:t>You can mix and match XML and annotations (xml takes precedence when both are available)</a:t>
            </a:r>
          </a:p>
          <a:p>
            <a:pPr lvl="0">
              <a:buClr>
                <a:srgbClr val="000000"/>
              </a:buClr>
              <a:buSzPct val="100000"/>
              <a:buFont typeface="Verdana" pitchFamily="34"/>
              <a:buChar char="•"/>
            </a:pPr>
            <a:r>
              <a:rPr lang="en-US" dirty="0" smtClean="0"/>
              <a:t>@</a:t>
            </a:r>
            <a:r>
              <a:rPr lang="en-US" dirty="0" err="1" smtClean="0"/>
              <a:t>Autowired</a:t>
            </a:r>
            <a:r>
              <a:rPr lang="en-US" dirty="0" smtClean="0"/>
              <a:t> and @Component allow for almost empty configuration files</a:t>
            </a:r>
          </a:p>
          <a:p>
            <a:r>
              <a:rPr lang="en-US" dirty="0" smtClean="0"/>
              <a:t>@</a:t>
            </a:r>
            <a:r>
              <a:rPr lang="en-IN" dirty="0" err="1" smtClean="0"/>
              <a:t>ContextConfiguration</a:t>
            </a:r>
            <a:r>
              <a:rPr lang="en-IN" dirty="0" smtClean="0"/>
              <a:t> , @Transactional lets you run tests in a transaction</a:t>
            </a:r>
            <a:endParaRPr lang="en-US" dirty="0" smtClean="0"/>
          </a:p>
          <a:p>
            <a:endParaRPr lang="en-IN" dirty="0"/>
          </a:p>
        </p:txBody>
      </p:sp>
    </p:spTree>
    <p:extLst>
      <p:ext uri="{BB962C8B-B14F-4D97-AF65-F5344CB8AC3E}">
        <p14:creationId xmlns:p14="http://schemas.microsoft.com/office/powerpoint/2010/main" val="433626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773" y="2756633"/>
            <a:ext cx="10515600" cy="1325563"/>
          </a:xfrm>
        </p:spPr>
        <p:txBody>
          <a:bodyPr/>
          <a:lstStyle/>
          <a:p>
            <a:r>
              <a:rPr lang="en-IN" dirty="0" smtClean="0"/>
              <a:t>				LAB</a:t>
            </a:r>
            <a:endParaRPr lang="en-IN" dirty="0"/>
          </a:p>
        </p:txBody>
      </p:sp>
    </p:spTree>
    <p:extLst>
      <p:ext uri="{BB962C8B-B14F-4D97-AF65-F5344CB8AC3E}">
        <p14:creationId xmlns:p14="http://schemas.microsoft.com/office/powerpoint/2010/main" val="4075142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Beans that we have seen</a:t>
            </a:r>
            <a:endParaRPr lang="en-IN" dirty="0"/>
          </a:p>
        </p:txBody>
      </p:sp>
      <p:pic>
        <p:nvPicPr>
          <p:cNvPr id="4" name="Picture 3"/>
          <p:cNvPicPr>
            <a:picLocks noChangeAspect="1"/>
          </p:cNvPicPr>
          <p:nvPr/>
        </p:nvPicPr>
        <p:blipFill>
          <a:blip r:embed="rId2"/>
          <a:stretch>
            <a:fillRect/>
          </a:stretch>
        </p:blipFill>
        <p:spPr>
          <a:xfrm>
            <a:off x="2279175" y="1963358"/>
            <a:ext cx="6340671" cy="1748833"/>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2792770" y="4115027"/>
            <a:ext cx="5313482" cy="2061936"/>
          </a:xfrm>
          <a:prstGeom prst="rect">
            <a:avLst/>
          </a:prstGeom>
          <a:ln>
            <a:solidFill>
              <a:schemeClr val="accent1"/>
            </a:solidFill>
          </a:ln>
        </p:spPr>
      </p:pic>
    </p:spTree>
    <p:extLst>
      <p:ext uri="{BB962C8B-B14F-4D97-AF65-F5344CB8AC3E}">
        <p14:creationId xmlns:p14="http://schemas.microsoft.com/office/powerpoint/2010/main" val="368339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Corresponding xml configuration</a:t>
            </a:r>
            <a:endParaRPr lang="en-IN" dirty="0"/>
          </a:p>
        </p:txBody>
      </p:sp>
      <p:pic>
        <p:nvPicPr>
          <p:cNvPr id="4" name="Content Placeholder 3"/>
          <p:cNvPicPr>
            <a:picLocks noGrp="1" noChangeAspect="1"/>
          </p:cNvPicPr>
          <p:nvPr>
            <p:ph idx="1"/>
          </p:nvPr>
        </p:nvPicPr>
        <p:blipFill>
          <a:blip r:embed="rId2"/>
          <a:stretch>
            <a:fillRect/>
          </a:stretch>
        </p:blipFill>
        <p:spPr>
          <a:xfrm>
            <a:off x="2224586" y="1856096"/>
            <a:ext cx="6933702" cy="3321535"/>
          </a:xfrm>
          <a:prstGeom prst="rect">
            <a:avLst/>
          </a:prstGeom>
          <a:ln>
            <a:solidFill>
              <a:schemeClr val="accent1"/>
            </a:solidFill>
          </a:ln>
        </p:spPr>
      </p:pic>
    </p:spTree>
    <p:extLst>
      <p:ext uri="{BB962C8B-B14F-4D97-AF65-F5344CB8AC3E}">
        <p14:creationId xmlns:p14="http://schemas.microsoft.com/office/powerpoint/2010/main" val="224885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 the annotation way</a:t>
            </a:r>
            <a:endParaRPr lang="en-IN" dirty="0"/>
          </a:p>
        </p:txBody>
      </p:sp>
      <p:pic>
        <p:nvPicPr>
          <p:cNvPr id="4" name="Content Placeholder 3"/>
          <p:cNvPicPr>
            <a:picLocks noGrp="1" noChangeAspect="1"/>
          </p:cNvPicPr>
          <p:nvPr>
            <p:ph idx="1"/>
          </p:nvPr>
        </p:nvPicPr>
        <p:blipFill>
          <a:blip r:embed="rId2"/>
          <a:stretch>
            <a:fillRect/>
          </a:stretch>
        </p:blipFill>
        <p:spPr>
          <a:xfrm>
            <a:off x="2060526" y="2154928"/>
            <a:ext cx="5677753" cy="1747186"/>
          </a:xfrm>
          <a:prstGeom prst="rect">
            <a:avLst/>
          </a:prstGeom>
        </p:spPr>
      </p:pic>
      <p:sp>
        <p:nvSpPr>
          <p:cNvPr id="5" name="Freeform 4"/>
          <p:cNvSpPr/>
          <p:nvPr/>
        </p:nvSpPr>
        <p:spPr>
          <a:xfrm>
            <a:off x="3756582" y="2998811"/>
            <a:ext cx="2285640" cy="609120"/>
          </a:xfrm>
          <a:custGeom>
            <a:avLst/>
            <a:gdLst/>
            <a:ahLst/>
            <a:cxnLst>
              <a:cxn ang="3cd4">
                <a:pos x="hc" y="t"/>
              </a:cxn>
              <a:cxn ang="cd2">
                <a:pos x="l" y="vc"/>
              </a:cxn>
              <a:cxn ang="cd4">
                <a:pos x="hc" y="b"/>
              </a:cxn>
              <a:cxn ang="0">
                <a:pos x="r" y="vc"/>
              </a:cxn>
            </a:cxnLst>
            <a:rect l="l" t="t" r="r" b="b"/>
            <a:pathLst>
              <a:path w="6350" h="1693" fill="none">
                <a:moveTo>
                  <a:pt x="6350" y="1693"/>
                </a:moveTo>
                <a:lnTo>
                  <a:pt x="0" y="0"/>
                </a:lnTo>
              </a:path>
            </a:pathLst>
          </a:custGeom>
          <a:noFill/>
          <a:ln w="9360">
            <a:solidFill>
              <a:srgbClr val="000000"/>
            </a:solidFill>
            <a:prstDash val="solid"/>
            <a:miter/>
            <a:tailEnd type="arrow"/>
          </a:ln>
        </p:spPr>
        <p:txBody>
          <a:bodyPr vert="horz" wrap="none" lIns="90000" tIns="46800" rIns="90000" bIns="46800" anchor="ctr"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800" b="0" i="0" u="none" strike="noStrike" baseline="0">
              <a:ln>
                <a:noFill/>
              </a:ln>
              <a:solidFill>
                <a:srgbClr val="000000"/>
              </a:solidFill>
              <a:latin typeface="Arial" pitchFamily="34"/>
              <a:ea typeface="AR PL ShanHeiSun Uni" pitchFamily="2"/>
              <a:cs typeface="Tahoma" pitchFamily="2"/>
            </a:endParaRPr>
          </a:p>
        </p:txBody>
      </p:sp>
      <p:sp>
        <p:nvSpPr>
          <p:cNvPr id="6" name="Freeform 5"/>
          <p:cNvSpPr/>
          <p:nvPr/>
        </p:nvSpPr>
        <p:spPr>
          <a:xfrm>
            <a:off x="5885289" y="3552194"/>
            <a:ext cx="4839187"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smtClean="0">
                <a:ln>
                  <a:noFill/>
                </a:ln>
                <a:solidFill>
                  <a:srgbClr val="000000"/>
                </a:solidFill>
                <a:latin typeface="Arial" pitchFamily="50"/>
                <a:ea typeface="AR PL ShanHeiSun Uni" pitchFamily="2"/>
                <a:cs typeface="Tahoma" pitchFamily="2"/>
              </a:rPr>
              <a:t>Spring</a:t>
            </a:r>
            <a:r>
              <a:rPr lang="en-US" dirty="0">
                <a:solidFill>
                  <a:srgbClr val="000000"/>
                </a:solidFill>
                <a:latin typeface="Arial" pitchFamily="50"/>
                <a:ea typeface="AR PL ShanHeiSun Uni" pitchFamily="2"/>
                <a:cs typeface="Tahoma" pitchFamily="2"/>
              </a:rPr>
              <a:t> </a:t>
            </a:r>
            <a:r>
              <a:rPr lang="en-US" dirty="0" smtClean="0">
                <a:solidFill>
                  <a:srgbClr val="000000"/>
                </a:solidFill>
                <a:latin typeface="Arial" pitchFamily="50"/>
                <a:ea typeface="AR PL ShanHeiSun Uni" pitchFamily="2"/>
                <a:cs typeface="Tahoma" pitchFamily="2"/>
              </a:rPr>
              <a:t>will automatically wire the dependency</a:t>
            </a:r>
            <a:endParaRPr lang="en-US" sz="1800" b="0" i="0" u="none" strike="noStrike" baseline="0" dirty="0">
              <a:ln>
                <a:noFill/>
              </a:ln>
              <a:solidFill>
                <a:srgbClr val="000000"/>
              </a:solidFill>
              <a:latin typeface="Arial" pitchFamily="50"/>
              <a:ea typeface="AR PL ShanHeiSun Uni" pitchFamily="2"/>
              <a:cs typeface="Tahoma" pitchFamily="2"/>
            </a:endParaRPr>
          </a:p>
        </p:txBody>
      </p:sp>
    </p:spTree>
    <p:extLst>
      <p:ext uri="{BB962C8B-B14F-4D97-AF65-F5344CB8AC3E}">
        <p14:creationId xmlns:p14="http://schemas.microsoft.com/office/powerpoint/2010/main" val="163788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Annotation Based approach </a:t>
            </a:r>
            <a:endParaRPr lang="en-IN" dirty="0"/>
          </a:p>
        </p:txBody>
      </p:sp>
      <p:sp>
        <p:nvSpPr>
          <p:cNvPr id="3" name="Content Placeholder 2"/>
          <p:cNvSpPr>
            <a:spLocks noGrp="1"/>
          </p:cNvSpPr>
          <p:nvPr>
            <p:ph idx="1"/>
          </p:nvPr>
        </p:nvSpPr>
        <p:spPr>
          <a:xfrm>
            <a:off x="838200" y="1825625"/>
            <a:ext cx="10515600" cy="3947378"/>
          </a:xfrm>
        </p:spPr>
        <p:txBody>
          <a:bodyPr/>
          <a:lstStyle/>
          <a:p>
            <a:endParaRPr lang="en-IN" dirty="0"/>
          </a:p>
        </p:txBody>
      </p:sp>
      <p:sp>
        <p:nvSpPr>
          <p:cNvPr id="4" name="Text Placeholder 2"/>
          <p:cNvSpPr txBox="1">
            <a:spLocks/>
          </p:cNvSpPr>
          <p:nvPr/>
        </p:nvSpPr>
        <p:spPr>
          <a:xfrm>
            <a:off x="1161268" y="2657304"/>
            <a:ext cx="8000999" cy="811504"/>
          </a:xfrm>
          <a:prstGeom prst="rect">
            <a:avLst/>
          </a:prstGeom>
          <a:solidFill>
            <a:srgbClr val="FEFFDA"/>
          </a:solidFill>
          <a:ln w="12600">
            <a:solidFill>
              <a:srgbClr val="000000"/>
            </a:solidFill>
            <a:prstDash val="solid"/>
            <a:miter/>
          </a:ln>
          <a:effectLst>
            <a:outerShdw dist="17819" dir="2700000" algn="tl">
              <a:srgbClr val="808080"/>
            </a:outerShdw>
          </a:effectLst>
        </p:spPr>
        <p:txBody>
          <a:bodyPr vert="horz" wrap="square"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499"/>
              </a:spcBef>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sz="1600" dirty="0" smtClean="0">
                <a:solidFill>
                  <a:srgbClr val="3F7F7F"/>
                </a:solidFill>
                <a:latin typeface="Arial" pitchFamily="34"/>
              </a:rPr>
              <a:t>&lt;bean</a:t>
            </a:r>
            <a:r>
              <a:rPr lang="en-US" sz="1600" dirty="0" smtClean="0">
                <a:latin typeface="Arial" pitchFamily="34"/>
              </a:rPr>
              <a:t> </a:t>
            </a:r>
            <a:r>
              <a:rPr lang="en-US" sz="1600" dirty="0" smtClean="0">
                <a:solidFill>
                  <a:srgbClr val="7F0055"/>
                </a:solidFill>
                <a:latin typeface="Arial" pitchFamily="34"/>
              </a:rPr>
              <a:t>id</a:t>
            </a:r>
            <a:r>
              <a:rPr lang="en-US" sz="1600" dirty="0" smtClean="0">
                <a:latin typeface="Arial" pitchFamily="34"/>
              </a:rPr>
              <a:t>=</a:t>
            </a:r>
            <a:r>
              <a:rPr lang="en-US" sz="1600" dirty="0" smtClean="0">
                <a:solidFill>
                  <a:srgbClr val="0000C0"/>
                </a:solidFill>
                <a:latin typeface="Arial" pitchFamily="34"/>
              </a:rPr>
              <a:t>“</a:t>
            </a:r>
            <a:r>
              <a:rPr lang="en-IN" sz="1600" dirty="0" err="1">
                <a:solidFill>
                  <a:srgbClr val="0000C0"/>
                </a:solidFill>
                <a:latin typeface="Arial" pitchFamily="34"/>
              </a:rPr>
              <a:t>createService</a:t>
            </a:r>
            <a:r>
              <a:rPr lang="en-US" sz="1600" dirty="0">
                <a:solidFill>
                  <a:srgbClr val="0000C0"/>
                </a:solidFill>
                <a:latin typeface="Arial" pitchFamily="34"/>
              </a:rPr>
              <a:t>”</a:t>
            </a:r>
            <a:r>
              <a:rPr lang="en-US" sz="1600" dirty="0" smtClean="0">
                <a:latin typeface="Arial" pitchFamily="34"/>
              </a:rPr>
              <a:t> </a:t>
            </a:r>
            <a:r>
              <a:rPr lang="en-US" sz="1600" dirty="0" smtClean="0">
                <a:solidFill>
                  <a:srgbClr val="7F0055"/>
                </a:solidFill>
                <a:latin typeface="Arial" pitchFamily="34"/>
              </a:rPr>
              <a:t>class</a:t>
            </a:r>
            <a:r>
              <a:rPr lang="en-US" sz="1600" dirty="0" smtClean="0">
                <a:latin typeface="Arial" pitchFamily="34"/>
              </a:rPr>
              <a:t>=</a:t>
            </a:r>
            <a:r>
              <a:rPr lang="en-US" sz="1600" dirty="0" smtClean="0">
                <a:solidFill>
                  <a:srgbClr val="0000C0"/>
                </a:solidFill>
                <a:latin typeface="Arial" pitchFamily="34"/>
              </a:rPr>
              <a:t>“</a:t>
            </a:r>
            <a:r>
              <a:rPr lang="en-IN" sz="1600" dirty="0" err="1" smtClean="0">
                <a:solidFill>
                  <a:srgbClr val="0000C0"/>
                </a:solidFill>
                <a:latin typeface="Arial" pitchFamily="34"/>
              </a:rPr>
              <a:t>org.spring.poc.core.CreateServiceImpl</a:t>
            </a:r>
            <a:r>
              <a:rPr lang="en-US" sz="1600" dirty="0" smtClean="0">
                <a:solidFill>
                  <a:srgbClr val="0000C0"/>
                </a:solidFill>
                <a:latin typeface="Arial" pitchFamily="34"/>
              </a:rPr>
              <a:t>” /</a:t>
            </a:r>
            <a:r>
              <a:rPr lang="en-US" sz="1600" dirty="0" smtClean="0">
                <a:solidFill>
                  <a:srgbClr val="3F7F7F"/>
                </a:solidFill>
                <a:latin typeface="Arial" pitchFamily="34"/>
              </a:rPr>
              <a:t>&gt;</a:t>
            </a:r>
          </a:p>
          <a:p>
            <a:pPr marL="0" indent="0">
              <a:lnSpc>
                <a:spcPct val="80000"/>
              </a:lnSpc>
              <a:spcBef>
                <a:spcPts val="499"/>
              </a:spcBef>
              <a:buNone/>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sz="1600" dirty="0" smtClean="0">
              <a:latin typeface="Arial" pitchFamily="34"/>
            </a:endParaRPr>
          </a:p>
          <a:p>
            <a:pPr marL="0" indent="0">
              <a:lnSpc>
                <a:spcPct val="80000"/>
              </a:lnSpc>
              <a:spcBef>
                <a:spcPts val="499"/>
              </a:spcBef>
              <a:buNone/>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sz="1600" dirty="0" smtClean="0">
                <a:solidFill>
                  <a:srgbClr val="3F7F7F"/>
                </a:solidFill>
                <a:latin typeface="Arial" pitchFamily="34"/>
              </a:rPr>
              <a:t>&lt;bean</a:t>
            </a:r>
            <a:r>
              <a:rPr lang="en-US" sz="1600" dirty="0" smtClean="0">
                <a:latin typeface="Arial" pitchFamily="34"/>
              </a:rPr>
              <a:t> </a:t>
            </a:r>
            <a:r>
              <a:rPr lang="en-US" sz="1600" dirty="0" smtClean="0">
                <a:solidFill>
                  <a:srgbClr val="7F0055"/>
                </a:solidFill>
                <a:latin typeface="Arial" pitchFamily="34"/>
              </a:rPr>
              <a:t>id</a:t>
            </a:r>
            <a:r>
              <a:rPr lang="en-US" sz="1600" dirty="0" smtClean="0">
                <a:latin typeface="Arial" pitchFamily="34"/>
              </a:rPr>
              <a:t>=</a:t>
            </a:r>
            <a:r>
              <a:rPr lang="en-US" sz="1600" dirty="0" smtClean="0">
                <a:solidFill>
                  <a:srgbClr val="0000C0"/>
                </a:solidFill>
                <a:latin typeface="Arial" pitchFamily="34"/>
              </a:rPr>
              <a:t>“</a:t>
            </a:r>
            <a:r>
              <a:rPr lang="en-IN" sz="1600" dirty="0" err="1">
                <a:solidFill>
                  <a:srgbClr val="0000C0"/>
                </a:solidFill>
                <a:latin typeface="Arial" pitchFamily="34"/>
              </a:rPr>
              <a:t>orderDAO</a:t>
            </a:r>
            <a:r>
              <a:rPr lang="en-US" sz="1600" dirty="0" smtClean="0">
                <a:solidFill>
                  <a:srgbClr val="0000C0"/>
                </a:solidFill>
                <a:latin typeface="Arial" pitchFamily="34"/>
              </a:rPr>
              <a:t>”</a:t>
            </a:r>
            <a:r>
              <a:rPr lang="en-US" sz="1600" dirty="0" smtClean="0">
                <a:latin typeface="Arial" pitchFamily="34"/>
              </a:rPr>
              <a:t> </a:t>
            </a:r>
            <a:r>
              <a:rPr lang="en-US" sz="1600" dirty="0" smtClean="0">
                <a:solidFill>
                  <a:srgbClr val="7F0055"/>
                </a:solidFill>
                <a:latin typeface="Arial" pitchFamily="34"/>
              </a:rPr>
              <a:t>class</a:t>
            </a:r>
            <a:r>
              <a:rPr lang="en-US" sz="1600" dirty="0" smtClean="0">
                <a:latin typeface="Arial" pitchFamily="34"/>
              </a:rPr>
              <a:t>=</a:t>
            </a:r>
            <a:r>
              <a:rPr lang="en-US" sz="1600" dirty="0" smtClean="0">
                <a:solidFill>
                  <a:srgbClr val="0000C0"/>
                </a:solidFill>
                <a:latin typeface="Arial" pitchFamily="34"/>
              </a:rPr>
              <a:t>“</a:t>
            </a:r>
            <a:r>
              <a:rPr lang="en-IN" sz="1600" dirty="0" err="1">
                <a:solidFill>
                  <a:srgbClr val="0000C0"/>
                </a:solidFill>
                <a:latin typeface="Arial" pitchFamily="34"/>
              </a:rPr>
              <a:t>org.spring.poc.core.JDBCOrderDAO</a:t>
            </a:r>
            <a:r>
              <a:rPr lang="en-US" sz="1600" dirty="0" smtClean="0">
                <a:solidFill>
                  <a:srgbClr val="0000C0"/>
                </a:solidFill>
                <a:latin typeface="Arial" pitchFamily="34"/>
              </a:rPr>
              <a:t>”</a:t>
            </a:r>
            <a:r>
              <a:rPr lang="en-US" sz="1600" dirty="0" smtClean="0">
                <a:solidFill>
                  <a:srgbClr val="3F7F7F"/>
                </a:solidFill>
                <a:latin typeface="Arial" pitchFamily="34"/>
              </a:rPr>
              <a:t>/&gt;</a:t>
            </a:r>
            <a:endParaRPr lang="en-US" sz="1600" dirty="0">
              <a:solidFill>
                <a:srgbClr val="3F7F7F"/>
              </a:solidFill>
              <a:latin typeface="Arial" pitchFamily="34"/>
            </a:endParaRPr>
          </a:p>
        </p:txBody>
      </p:sp>
      <p:grpSp>
        <p:nvGrpSpPr>
          <p:cNvPr id="5" name="Group 4"/>
          <p:cNvGrpSpPr/>
          <p:nvPr/>
        </p:nvGrpSpPr>
        <p:grpSpPr>
          <a:xfrm>
            <a:off x="7116677" y="3107755"/>
            <a:ext cx="2764300" cy="2278278"/>
            <a:chOff x="5828940" y="1292726"/>
            <a:chExt cx="2438640" cy="2297108"/>
          </a:xfrm>
        </p:grpSpPr>
        <p:sp>
          <p:nvSpPr>
            <p:cNvPr id="6" name="Straight Connector 5"/>
            <p:cNvSpPr/>
            <p:nvPr/>
          </p:nvSpPr>
          <p:spPr>
            <a:xfrm flipH="1" flipV="1">
              <a:off x="6127436" y="1292726"/>
              <a:ext cx="1463408" cy="1202784"/>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800" b="0" i="0" u="none" strike="noStrike" baseline="0">
                <a:ln>
                  <a:noFill/>
                </a:ln>
                <a:solidFill>
                  <a:srgbClr val="000000"/>
                </a:solidFill>
                <a:latin typeface="Arial" pitchFamily="34"/>
                <a:ea typeface="AR PL ShanHeiSun Uni" pitchFamily="2"/>
                <a:cs typeface="Tahoma" pitchFamily="2"/>
              </a:endParaRPr>
            </a:p>
          </p:txBody>
        </p:sp>
        <p:sp>
          <p:nvSpPr>
            <p:cNvPr id="7" name="Freeform 6"/>
            <p:cNvSpPr/>
            <p:nvPr/>
          </p:nvSpPr>
          <p:spPr>
            <a:xfrm>
              <a:off x="5828940" y="2691585"/>
              <a:ext cx="2438640" cy="8982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smtClean="0">
                  <a:ln>
                    <a:noFill/>
                  </a:ln>
                  <a:solidFill>
                    <a:srgbClr val="000000"/>
                  </a:solidFill>
                  <a:latin typeface="Arial" pitchFamily="34"/>
                  <a:ea typeface="AR PL ShanHeiSun Uni" pitchFamily="2"/>
                  <a:cs typeface="Tahoma" pitchFamily="2"/>
                </a:rPr>
                <a:t>Need not specify dependency through constructor </a:t>
              </a:r>
              <a:r>
                <a:rPr lang="en-US" sz="1800" b="0" i="0" u="none" strike="noStrike" baseline="0" dirty="0" err="1" smtClean="0">
                  <a:ln>
                    <a:noFill/>
                  </a:ln>
                  <a:solidFill>
                    <a:srgbClr val="000000"/>
                  </a:solidFill>
                  <a:latin typeface="Arial" pitchFamily="34"/>
                  <a:ea typeface="AR PL ShanHeiSun Uni" pitchFamily="2"/>
                  <a:cs typeface="Tahoma" pitchFamily="2"/>
                </a:rPr>
                <a:t>args</a:t>
              </a:r>
              <a:endParaRPr lang="en-US" sz="1800" b="0" i="0" u="none" strike="noStrike" baseline="0" dirty="0">
                <a:ln>
                  <a:noFill/>
                </a:ln>
                <a:solidFill>
                  <a:srgbClr val="000000"/>
                </a:solidFill>
                <a:latin typeface="Arial" pitchFamily="34"/>
                <a:ea typeface="AR PL ShanHeiSun Uni" pitchFamily="2"/>
                <a:cs typeface="Tahoma" pitchFamily="2"/>
              </a:endParaRPr>
            </a:p>
          </p:txBody>
        </p:sp>
      </p:grpSp>
    </p:spTree>
    <p:extLst>
      <p:ext uri="{BB962C8B-B14F-4D97-AF65-F5344CB8AC3E}">
        <p14:creationId xmlns:p14="http://schemas.microsoft.com/office/powerpoint/2010/main" val="2394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Annotations used in Configuration </a:t>
            </a:r>
            <a:endParaRPr lang="en-IN" dirty="0"/>
          </a:p>
        </p:txBody>
      </p:sp>
      <p:sp>
        <p:nvSpPr>
          <p:cNvPr id="3" name="Content Placeholder 2"/>
          <p:cNvSpPr>
            <a:spLocks noGrp="1"/>
          </p:cNvSpPr>
          <p:nvPr>
            <p:ph idx="1"/>
          </p:nvPr>
        </p:nvSpPr>
        <p:spPr/>
        <p:txBody>
          <a:bodyPr/>
          <a:lstStyle/>
          <a:p>
            <a:pPr lvl="0">
              <a:buClr>
                <a:srgbClr val="000000"/>
              </a:buClr>
              <a:buSzPct val="100000"/>
              <a:buFont typeface="Verdana" pitchFamily="34"/>
              <a:buChar char="•"/>
            </a:pPr>
            <a:r>
              <a:rPr lang="en-US" dirty="0" smtClean="0"/>
              <a:t>@</a:t>
            </a:r>
            <a:r>
              <a:rPr lang="en-US" dirty="0" err="1" smtClean="0"/>
              <a:t>Autowired</a:t>
            </a:r>
            <a:endParaRPr lang="en-US" dirty="0" smtClean="0"/>
          </a:p>
          <a:p>
            <a:pPr lvl="0">
              <a:buClr>
                <a:srgbClr val="000000"/>
              </a:buClr>
              <a:buSzPct val="100000"/>
              <a:buFont typeface="Verdana" pitchFamily="34"/>
              <a:buChar char="•"/>
            </a:pPr>
            <a:r>
              <a:rPr lang="en-US" dirty="0" smtClean="0"/>
              <a:t>@Resource</a:t>
            </a:r>
          </a:p>
          <a:p>
            <a:pPr lvl="0">
              <a:buClr>
                <a:srgbClr val="000000"/>
              </a:buClr>
              <a:buSzPct val="100000"/>
              <a:buFont typeface="Verdana" pitchFamily="34"/>
              <a:buChar char="•"/>
            </a:pPr>
            <a:r>
              <a:rPr lang="en-US" dirty="0" smtClean="0"/>
              <a:t>@Component / @Repository</a:t>
            </a:r>
          </a:p>
          <a:p>
            <a:pPr lvl="0">
              <a:buClr>
                <a:srgbClr val="000000"/>
              </a:buClr>
              <a:buSzPct val="100000"/>
              <a:buFont typeface="Verdana" pitchFamily="34"/>
              <a:buChar char="•"/>
            </a:pPr>
            <a:r>
              <a:rPr lang="en-US" dirty="0" smtClean="0"/>
              <a:t>@</a:t>
            </a:r>
            <a:r>
              <a:rPr lang="en-US" dirty="0" err="1" smtClean="0"/>
              <a:t>PostConstruct</a:t>
            </a:r>
            <a:r>
              <a:rPr lang="en-US" dirty="0" smtClean="0"/>
              <a:t> / @</a:t>
            </a:r>
            <a:r>
              <a:rPr lang="en-US" dirty="0" err="1" smtClean="0"/>
              <a:t>PreDestroy</a:t>
            </a:r>
            <a:r>
              <a:rPr lang="en-US" dirty="0" smtClean="0"/>
              <a:t> / @Required</a:t>
            </a:r>
          </a:p>
          <a:p>
            <a:endParaRPr lang="en-IN" dirty="0"/>
          </a:p>
        </p:txBody>
      </p:sp>
    </p:spTree>
    <p:extLst>
      <p:ext uri="{BB962C8B-B14F-4D97-AF65-F5344CB8AC3E}">
        <p14:creationId xmlns:p14="http://schemas.microsoft.com/office/powerpoint/2010/main" val="407318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dirty="0" err="1" smtClean="0"/>
              <a:t>Autowired</a:t>
            </a:r>
            <a:endParaRPr lang="en-IN" dirty="0"/>
          </a:p>
        </p:txBody>
      </p:sp>
      <p:sp>
        <p:nvSpPr>
          <p:cNvPr id="3" name="Content Placeholder 2"/>
          <p:cNvSpPr>
            <a:spLocks noGrp="1"/>
          </p:cNvSpPr>
          <p:nvPr>
            <p:ph idx="1"/>
          </p:nvPr>
        </p:nvSpPr>
        <p:spPr/>
        <p:txBody>
          <a:bodyPr/>
          <a:lstStyle/>
          <a:p>
            <a:r>
              <a:rPr lang="en-IN" dirty="0" smtClean="0"/>
              <a:t>The @</a:t>
            </a:r>
            <a:r>
              <a:rPr lang="en-IN" dirty="0" err="1" smtClean="0"/>
              <a:t>Autowired</a:t>
            </a:r>
            <a:r>
              <a:rPr lang="en-IN" dirty="0" smtClean="0"/>
              <a:t> annotation tells spring where an injection needs to occur.</a:t>
            </a:r>
          </a:p>
          <a:p>
            <a:r>
              <a:rPr lang="en-IN" dirty="0" smtClean="0"/>
              <a:t>If you put it on a method </a:t>
            </a:r>
            <a:r>
              <a:rPr lang="en-IN" dirty="0" err="1" smtClean="0"/>
              <a:t>setMovieFinder</a:t>
            </a:r>
            <a:r>
              <a:rPr lang="en-IN" dirty="0" smtClean="0"/>
              <a:t> it understands (by the prefix set + the @</a:t>
            </a:r>
            <a:r>
              <a:rPr lang="en-IN" dirty="0" err="1" smtClean="0"/>
              <a:t>Autowired</a:t>
            </a:r>
            <a:r>
              <a:rPr lang="en-IN" dirty="0" smtClean="0"/>
              <a:t> annotation) that a bean needs to be injected.</a:t>
            </a:r>
          </a:p>
          <a:p>
            <a:r>
              <a:rPr lang="en-IN" dirty="0" smtClean="0"/>
              <a:t>searches for a bean of type </a:t>
            </a:r>
            <a:r>
              <a:rPr lang="en-IN" dirty="0" err="1" smtClean="0"/>
              <a:t>MovieFinder</a:t>
            </a:r>
            <a:r>
              <a:rPr lang="en-IN" dirty="0" smtClean="0"/>
              <a:t>, if it finds such bean, it injects it to this method.</a:t>
            </a:r>
            <a:endParaRPr lang="en-IN" dirty="0"/>
          </a:p>
        </p:txBody>
      </p:sp>
      <p:pic>
        <p:nvPicPr>
          <p:cNvPr id="6" name="Picture 5"/>
          <p:cNvPicPr>
            <a:picLocks noChangeAspect="1"/>
          </p:cNvPicPr>
          <p:nvPr/>
        </p:nvPicPr>
        <p:blipFill>
          <a:blip r:embed="rId2"/>
          <a:stretch>
            <a:fillRect/>
          </a:stretch>
        </p:blipFill>
        <p:spPr>
          <a:xfrm>
            <a:off x="5064002" y="4230514"/>
            <a:ext cx="4642705" cy="1847338"/>
          </a:xfrm>
          <a:prstGeom prst="rect">
            <a:avLst/>
          </a:prstGeom>
          <a:ln>
            <a:solidFill>
              <a:schemeClr val="accent1"/>
            </a:solidFill>
          </a:ln>
        </p:spPr>
      </p:pic>
    </p:spTree>
    <p:extLst>
      <p:ext uri="{BB962C8B-B14F-4D97-AF65-F5344CB8AC3E}">
        <p14:creationId xmlns:p14="http://schemas.microsoft.com/office/powerpoint/2010/main" val="394609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r>
              <a:rPr lang="en-IN" dirty="0" err="1" smtClean="0"/>
              <a:t>Autowired</a:t>
            </a:r>
            <a:endParaRPr lang="en-IN" dirty="0"/>
          </a:p>
        </p:txBody>
      </p:sp>
      <p:sp>
        <p:nvSpPr>
          <p:cNvPr id="3" name="Content Placeholder 2"/>
          <p:cNvSpPr>
            <a:spLocks noGrp="1"/>
          </p:cNvSpPr>
          <p:nvPr>
            <p:ph idx="1"/>
          </p:nvPr>
        </p:nvSpPr>
        <p:spPr/>
        <p:txBody>
          <a:bodyPr/>
          <a:lstStyle/>
          <a:p>
            <a:pPr lvl="0">
              <a:buClr>
                <a:srgbClr val="000000"/>
              </a:buClr>
              <a:buSzPct val="100000"/>
              <a:buFont typeface="Verdana" pitchFamily="34"/>
              <a:buChar char="•"/>
            </a:pPr>
            <a:r>
              <a:rPr lang="en-US" dirty="0" smtClean="0"/>
              <a:t>Methods can have any name</a:t>
            </a:r>
          </a:p>
          <a:p>
            <a:pPr lvl="0">
              <a:buClr>
                <a:srgbClr val="000000"/>
              </a:buClr>
              <a:buSzPct val="100000"/>
              <a:buFont typeface="Verdana" pitchFamily="34"/>
              <a:buChar char="•"/>
            </a:pPr>
            <a:r>
              <a:rPr lang="en-US" dirty="0" smtClean="0"/>
              <a:t>Methods and constructors can have multiple arguments that will all be injected</a:t>
            </a:r>
          </a:p>
          <a:p>
            <a:endParaRPr lang="en-IN" dirty="0"/>
          </a:p>
        </p:txBody>
      </p:sp>
      <p:pic>
        <p:nvPicPr>
          <p:cNvPr id="4" name="Content Placeholder 3"/>
          <p:cNvPicPr>
            <a:picLocks noChangeAspect="1"/>
          </p:cNvPicPr>
          <p:nvPr/>
        </p:nvPicPr>
        <p:blipFill>
          <a:blip r:embed="rId3"/>
          <a:stretch>
            <a:fillRect/>
          </a:stretch>
        </p:blipFill>
        <p:spPr>
          <a:xfrm>
            <a:off x="2729553" y="3521124"/>
            <a:ext cx="5968976" cy="2988860"/>
          </a:xfrm>
          <a:prstGeom prst="rect">
            <a:avLst/>
          </a:prstGeom>
          <a:ln>
            <a:solidFill>
              <a:schemeClr val="accent1"/>
            </a:solidFill>
          </a:ln>
        </p:spPr>
      </p:pic>
    </p:spTree>
    <p:extLst>
      <p:ext uri="{BB962C8B-B14F-4D97-AF65-F5344CB8AC3E}">
        <p14:creationId xmlns:p14="http://schemas.microsoft.com/office/powerpoint/2010/main" val="268342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970</Words>
  <Application>Microsoft Office PowerPoint</Application>
  <PresentationFormat>Widescreen</PresentationFormat>
  <Paragraphs>168</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ＭＳ Ｐゴシック</vt:lpstr>
      <vt:lpstr>AR PL ShanHeiSun Uni</vt:lpstr>
      <vt:lpstr>Arial</vt:lpstr>
      <vt:lpstr>Calibri</vt:lpstr>
      <vt:lpstr>Calibri Light</vt:lpstr>
      <vt:lpstr>Monaco</vt:lpstr>
      <vt:lpstr>Tahoma</vt:lpstr>
      <vt:lpstr>Verdana</vt:lpstr>
      <vt:lpstr>Office Theme</vt:lpstr>
      <vt:lpstr>Annotation - DI</vt:lpstr>
      <vt:lpstr>Quickstart</vt:lpstr>
      <vt:lpstr>Beans that we have seen</vt:lpstr>
      <vt:lpstr>Corresponding xml configuration</vt:lpstr>
      <vt:lpstr>With the annotation way</vt:lpstr>
      <vt:lpstr>Annotation Based approach </vt:lpstr>
      <vt:lpstr>Annotations used in Configuration </vt:lpstr>
      <vt:lpstr>@Autowired</vt:lpstr>
      <vt:lpstr>@Autowired</vt:lpstr>
      <vt:lpstr>@Autowired for Collections</vt:lpstr>
      <vt:lpstr>Optional@Autowired</vt:lpstr>
      <vt:lpstr>Resolving Ambiguity with @Autowired</vt:lpstr>
      <vt:lpstr>@Resource(“myBeanName”)</vt:lpstr>
      <vt:lpstr>Good practice</vt:lpstr>
      <vt:lpstr>For the annotations to work</vt:lpstr>
      <vt:lpstr>@Component</vt:lpstr>
      <vt:lpstr>@Component name</vt:lpstr>
      <vt:lpstr>For the annotation to work</vt:lpstr>
      <vt:lpstr>@Scope</vt:lpstr>
      <vt:lpstr>Including and Excluding beans</vt:lpstr>
      <vt:lpstr>Junit 4 and @Test Annotation</vt:lpstr>
      <vt:lpstr>In a nutshell</vt:lpstr>
      <vt:lpstr>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Annotation - DI</dc:title>
  <dc:creator>Radhika</dc:creator>
  <cp:lastModifiedBy>Radhika</cp:lastModifiedBy>
  <cp:revision>113</cp:revision>
  <dcterms:created xsi:type="dcterms:W3CDTF">2014-10-08T05:33:12Z</dcterms:created>
  <dcterms:modified xsi:type="dcterms:W3CDTF">2016-09-12T04:23:36Z</dcterms:modified>
</cp:coreProperties>
</file>