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93B03-8919-4AB6-BA3D-14762A3187A3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8CF88-D242-4402-B274-FCC540EE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4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specify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would like to verify that it is actually used. The current test would pass if no method on the Mock Object is called. To verify that the specified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used, we have to call </a:t>
            </a:r>
            <a:r>
              <a:rPr lang="en-IN" dirty="0" smtClean="0"/>
              <a:t>verify(mock)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CF88-D242-4402-B274-FCC540EE3B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7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0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4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0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7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110E-F61A-45C5-A464-FFBC2F3E8C68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665C-A518-45F3-9FCD-79C0FC8D6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4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Testing Spring 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0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IN" dirty="0" smtClean="0"/>
              <a:t>Testing with a Mock</a:t>
            </a:r>
            <a:endParaRPr lang="en-IN" dirty="0"/>
          </a:p>
        </p:txBody>
      </p:sp>
      <p:sp>
        <p:nvSpPr>
          <p:cNvPr id="4" name="Rectangle 2"/>
          <p:cNvSpPr/>
          <p:nvPr/>
        </p:nvSpPr>
        <p:spPr>
          <a:xfrm>
            <a:off x="629951" y="1731631"/>
            <a:ext cx="6782040" cy="46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import static 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org.easymock.EasyMock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.*;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GB" sz="1800" b="0" i="0" u="none" strike="noStrike" baseline="0" dirty="0">
              <a:ln>
                <a:noFill/>
              </a:ln>
              <a:solidFill>
                <a:srgbClr val="7F0055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public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class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ValidatorImplTests  {</a:t>
            </a: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private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OrderDAO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orderDao</a:t>
            </a:r>
            <a:endParaRPr lang="en-GB" sz="1800" b="0" i="0" u="none" strike="noStrike" baseline="0" dirty="0">
              <a:ln>
                <a:noFill/>
              </a:ln>
              <a:solidFill>
                <a:srgbClr val="0000C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			= </a:t>
            </a:r>
            <a:r>
              <a:rPr lang="en-GB" sz="1800" b="0" i="1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createMock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OrderDAO.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class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private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dirty="0" err="1" smtClean="0"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myService</a:t>
            </a:r>
            <a:endParaRPr lang="en-GB" sz="1800" b="0" i="0" u="none" strike="noStrike" baseline="0" dirty="0">
              <a:ln>
                <a:noFill/>
              </a:ln>
              <a:solidFill>
                <a:srgbClr val="0000C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			=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new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CreateServiceImpl</a:t>
            </a:r>
            <a:r>
              <a:rPr lang="en-GB" dirty="0"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(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orderDAO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);</a:t>
            </a: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@Test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public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void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validUserWithCorrectPassword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() {</a:t>
            </a: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    </a:t>
            </a:r>
            <a:r>
              <a:rPr lang="en-GB" sz="18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expect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dirty="0" err="1" smtClean="0"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orderDao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.getOrder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1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).</a:t>
            </a: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       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andReturn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new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Order(1));</a:t>
            </a: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    </a:t>
            </a:r>
            <a:r>
              <a:rPr lang="en-GB" sz="18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replay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dirty="0" err="1"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orderDao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);</a:t>
            </a: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    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assertTrue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myService</a:t>
            </a:r>
            <a:r>
              <a:rPr lang="en-GB" sz="18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.isValidOrder</a:t>
            </a:r>
            <a:r>
              <a:rPr lang="en-GB" sz="1800" b="0" i="0" u="none" strike="noStrike" baseline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sz="1800" b="0" i="0" u="none" strike="noStrike" baseline="0" smtClean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1</a:t>
            </a:r>
            <a:r>
              <a:rPr lang="en-GB" sz="1800" b="0" i="0" u="none" strike="noStrike" baseline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);</a:t>
            </a: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lvl="0" indent="-342720">
              <a:lnSpc>
                <a:spcPct val="80000"/>
              </a:lnSpc>
              <a:spcBef>
                <a:spcPts val="448"/>
              </a:spcBef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    </a:t>
            </a:r>
            <a:r>
              <a:rPr lang="en-GB" sz="18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verify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</a:t>
            </a:r>
            <a:r>
              <a:rPr lang="en-GB" dirty="0" err="1"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orderDao</a:t>
            </a:r>
            <a:r>
              <a:rPr lang="en-GB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);</a:t>
            </a:r>
            <a:endParaRPr lang="en-GB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50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712242" y="1956897"/>
            <a:ext cx="229156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  <a:p>
            <a:pPr lvl="0" hangingPunct="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Create mock</a:t>
            </a:r>
            <a:r>
              <a:rPr lang="en-GB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 of </a:t>
            </a:r>
            <a:r>
              <a:rPr lang="en-GB" b="0" i="0" u="none" strike="noStrike" dirty="0" err="1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AccountDAO</a:t>
            </a:r>
            <a:r>
              <a:rPr lang="en-GB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 dependency</a:t>
            </a: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2241" y="3628608"/>
            <a:ext cx="229156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  <a:p>
            <a:pPr lvl="0" hangingPunct="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Set expectations upon</a:t>
            </a:r>
            <a:r>
              <a:rPr lang="en-GB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 the mock </a:t>
            </a:r>
            <a:r>
              <a:rPr lang="en-GB" b="0" i="0" u="none" strike="noStrike" dirty="0" err="1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i.e</a:t>
            </a:r>
            <a:r>
              <a:rPr lang="en-GB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 set up method simulation</a:t>
            </a: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12241" y="5023320"/>
            <a:ext cx="229156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  <a:p>
            <a:pPr lvl="0" hangingPunct="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Replay makes mock object available for action</a:t>
            </a:r>
          </a:p>
          <a:p>
            <a:pPr lvl="0" hangingPunct="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Exercise test on authenticator</a:t>
            </a: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08016" y="5431781"/>
            <a:ext cx="1529059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  <a:p>
            <a:pPr lvl="0" hangingPunct="0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49"/>
                <a:cs typeface="MS Gothic" pitchFamily="49"/>
              </a:rPr>
              <a:t>Verify Mock</a:t>
            </a:r>
          </a:p>
          <a:p>
            <a:pPr marL="475920" lvl="0" indent="-457200" hangingPunct="0">
              <a:tabLst>
                <a:tab pos="475920" algn="l"/>
                <a:tab pos="1390320" algn="l"/>
                <a:tab pos="2304720" algn="l"/>
                <a:tab pos="3219119" algn="l"/>
                <a:tab pos="4133520" algn="l"/>
                <a:tab pos="5047920" algn="l"/>
                <a:tab pos="5962319" algn="l"/>
                <a:tab pos="6876719" algn="l"/>
                <a:tab pos="7791120" algn="l"/>
                <a:tab pos="8705520" algn="l"/>
                <a:tab pos="9619920" algn="l"/>
                <a:tab pos="10534320" algn="l"/>
              </a:tabLst>
            </a:pPr>
            <a:endParaRPr lang="en-GB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Verdana" pitchFamily="34"/>
              <a:ea typeface="MS Gothic" pitchFamily="49"/>
              <a:cs typeface="MS Gothic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1366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NiceMock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Could use </a:t>
            </a:r>
            <a:r>
              <a:rPr lang="en-IN" dirty="0" err="1" smtClean="0"/>
              <a:t>createNiceMock</a:t>
            </a:r>
            <a:r>
              <a:rPr lang="en-IN" dirty="0" smtClean="0"/>
              <a:t>() instead of </a:t>
            </a:r>
            <a:r>
              <a:rPr lang="en-IN" dirty="0" err="1" smtClean="0"/>
              <a:t>createMock</a:t>
            </a:r>
            <a:r>
              <a:rPr lang="en-IN" dirty="0" smtClean="0"/>
              <a:t>() to have default returns for methods that are not overridden</a:t>
            </a:r>
          </a:p>
          <a:p>
            <a:r>
              <a:rPr lang="en-IN" dirty="0" err="1" smtClean="0"/>
              <a:t>createMock</a:t>
            </a:r>
            <a:r>
              <a:rPr lang="en-IN" dirty="0" smtClean="0"/>
              <a:t> will fail if all the methods are not overridden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using Mock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classes / interfaces to create or maintain</a:t>
            </a:r>
          </a:p>
          <a:p>
            <a:r>
              <a:rPr lang="en-IN" dirty="0" smtClean="0"/>
              <a:t>Verifying allows to assess how much of unit testing has been covered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7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smtClean="0"/>
              <a:t>Tests the collaboration of multiple units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smtClean="0"/>
              <a:t>Tests application classes in the context of their surrounding infrastructure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Infrastructure may be simple as using an 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Apache DBCP connection pool instead of container-provider pool obtained through JNDI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0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Spring’s 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smtClean="0"/>
              <a:t>Packaged as a separate module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spring-test.jar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smtClean="0"/>
              <a:t>Consists of several </a:t>
            </a:r>
            <a:r>
              <a:rPr lang="en-GB" dirty="0" err="1" smtClean="0"/>
              <a:t>JUnit</a:t>
            </a:r>
            <a:r>
              <a:rPr lang="en-GB" dirty="0" smtClean="0"/>
              <a:t> test support classes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smtClean="0"/>
              <a:t>Central support class is SpringJUnit4TestRunner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Caches a shared </a:t>
            </a:r>
            <a:r>
              <a:rPr lang="en-GB" dirty="0" err="1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ApplicationContext</a:t>
            </a: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across test methods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Can use an @</a:t>
            </a:r>
            <a:r>
              <a:rPr lang="en-GB" dirty="0" err="1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DirtiesContext</a:t>
            </a: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on a test method to close the application context that might get modified, a new context gets created for other test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Spring’s 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4805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Annotate the test with @</a:t>
            </a:r>
            <a:r>
              <a:rPr lang="en-US" dirty="0" err="1" smtClean="0"/>
              <a:t>ContextConfiguration</a:t>
            </a:r>
            <a:endParaRPr lang="en-US" dirty="0" smtClean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Optionally pass a String-array of </a:t>
            </a:r>
            <a:r>
              <a:rPr lang="en-US" dirty="0" err="1" smtClean="0"/>
              <a:t>config</a:t>
            </a:r>
            <a:r>
              <a:rPr lang="en-US" dirty="0" smtClean="0"/>
              <a:t> locations using the locations property (by default Spring loads config.xml from the same package)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Use @</a:t>
            </a:r>
            <a:r>
              <a:rPr lang="en-US" dirty="0" err="1" smtClean="0"/>
              <a:t>Autowired</a:t>
            </a:r>
            <a:r>
              <a:rPr lang="en-US" dirty="0" smtClean="0"/>
              <a:t> annotations as before</a:t>
            </a:r>
          </a:p>
          <a:p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533520" y="4038479"/>
            <a:ext cx="807696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@</a:t>
            </a:r>
            <a:r>
              <a:rPr lang="en-US" sz="2000" b="1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ContextConfiguration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(locations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={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2A00FF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"/my-config.xml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"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})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@</a:t>
            </a:r>
            <a:r>
              <a:rPr lang="en-US" sz="2000" b="1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RunWith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(SpringJUnit4ClassRunner.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)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class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CreateServiceTest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	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@</a:t>
            </a:r>
            <a:r>
              <a:rPr lang="en-US" sz="2000" b="1" i="0" u="none" strike="noStrike" baseline="0" dirty="0" err="1">
                <a:ln>
                  <a:noFill/>
                </a:ln>
                <a:solidFill>
                  <a:srgbClr val="80808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Autowired</a:t>
            </a:r>
            <a:r>
              <a:rPr lang="en-US" sz="20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CreateService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serviceToTest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/>
              <a:t>No need to deploy to an external container </a:t>
            </a:r>
            <a:endParaRPr lang="en-GB" dirty="0" smtClean="0"/>
          </a:p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GB" dirty="0"/>
          </a:p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/>
              <a:t>Run everything </a:t>
            </a:r>
            <a:r>
              <a:rPr lang="en-GB" dirty="0" smtClean="0"/>
              <a:t>inside </a:t>
            </a:r>
            <a:r>
              <a:rPr lang="en-GB" dirty="0"/>
              <a:t>your </a:t>
            </a:r>
            <a:r>
              <a:rPr lang="en-GB" dirty="0" smtClean="0"/>
              <a:t>IDE</a:t>
            </a:r>
          </a:p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GB" dirty="0"/>
          </a:p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/>
              <a:t>Allows reuse of your configuration between test and production environments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smtClean="0"/>
              <a:t>Unit testing tests a class in isolation where external dependencies should be minimized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Consider creating stubs or mocks to unit test</a:t>
            </a:r>
          </a:p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smtClean="0"/>
              <a:t>Integration testing tests the interaction of multiple units working together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Spring provides good integration testing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9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4" y="2712540"/>
            <a:ext cx="10515600" cy="1325563"/>
          </a:xfrm>
        </p:spPr>
        <p:txBody>
          <a:bodyPr/>
          <a:lstStyle/>
          <a:p>
            <a:r>
              <a:rPr lang="en-IN" dirty="0" smtClean="0"/>
              <a:t>					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2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is important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 driven -  Write unit tests as your write code</a:t>
            </a:r>
          </a:p>
          <a:p>
            <a:r>
              <a:rPr lang="en-IN" dirty="0" smtClean="0"/>
              <a:t>Before or After doesn’t matter, test cases are important</a:t>
            </a:r>
          </a:p>
          <a:p>
            <a:r>
              <a:rPr lang="en-IN" dirty="0" smtClean="0"/>
              <a:t>Early testing prevents cost overrun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5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vs 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Unit Testing	</a:t>
            </a:r>
          </a:p>
          <a:p>
            <a:pPr marL="228600" lvl="1">
              <a:spcBef>
                <a:spcPts val="1000"/>
              </a:spcBef>
            </a:pPr>
            <a:r>
              <a:rPr lang="en-GB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Tests one unit of functionality</a:t>
            </a:r>
          </a:p>
          <a:p>
            <a:pPr marL="228600" lvl="1">
              <a:spcBef>
                <a:spcPts val="1000"/>
              </a:spcBef>
            </a:pPr>
            <a:r>
              <a:rPr lang="en-GB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Keeps dependencies minimal</a:t>
            </a:r>
          </a:p>
          <a:p>
            <a:r>
              <a:rPr lang="en-GB" sz="24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Isolated from the environment</a:t>
            </a:r>
            <a:endParaRPr lang="en-IN" sz="2400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endParaRPr lang="en-IN" sz="2400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endParaRPr lang="en-IN" sz="2400" dirty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Integration Testing</a:t>
            </a:r>
          </a:p>
          <a:p>
            <a:pPr marL="228600" lvl="1">
              <a:spcBef>
                <a:spcPts val="1000"/>
              </a:spcBef>
            </a:pPr>
            <a:r>
              <a:rPr lang="en-GB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Tests the interaction of multiple units working together</a:t>
            </a:r>
          </a:p>
          <a:p>
            <a:pPr marL="228600" lvl="1">
              <a:spcBef>
                <a:spcPts val="1000"/>
              </a:spcBef>
            </a:pPr>
            <a:r>
              <a:rPr lang="en-GB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Integrates infrastructure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524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sz="2500" dirty="0" smtClean="0"/>
              <a:t>Verify a unit works in </a:t>
            </a:r>
            <a:r>
              <a:rPr lang="en-GB" sz="2500" i="1" dirty="0" smtClean="0"/>
              <a:t>isolation</a:t>
            </a:r>
          </a:p>
          <a:p>
            <a:pPr marL="0" lvl="1" indent="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sz="2100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If Class A depends on Class B, A’s tests should not fail because of a bug in B</a:t>
            </a:r>
          </a:p>
          <a:p>
            <a:pPr marL="0" lvl="1" indent="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sz="2100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A’s test should not pass because of a bug in B</a:t>
            </a:r>
          </a:p>
          <a:p>
            <a:pPr marL="0" lvl="1" indent="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GB" sz="2100" dirty="0" smtClean="0">
              <a:solidFill>
                <a:srgbClr val="000000"/>
              </a:solidFill>
              <a:latin typeface="Verdana" pitchFamily="34"/>
              <a:ea typeface="ＭＳ Ｐゴシック" pitchFamily="50"/>
            </a:endParaRPr>
          </a:p>
          <a:p>
            <a:pPr lvl="0">
              <a:spcBef>
                <a:spcPts val="524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sz="2500" dirty="0" smtClean="0"/>
              <a:t>Stub or mock out dependencies if needed</a:t>
            </a:r>
          </a:p>
          <a:p>
            <a:pPr lvl="0">
              <a:spcBef>
                <a:spcPts val="524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GB" sz="2500" dirty="0" smtClean="0"/>
          </a:p>
          <a:p>
            <a:pPr lvl="0">
              <a:spcBef>
                <a:spcPts val="524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sz="2500" dirty="0" smtClean="0"/>
              <a:t>Have each test exercise a single scenario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05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with Stubs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3128" y="1400690"/>
            <a:ext cx="7772400" cy="3793988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vert="horz" wrap="square" lIns="90000" tIns="46800" rIns="90000" bIns="4680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public class </a:t>
            </a:r>
            <a:r>
              <a:rPr lang="en-GB" sz="1400" dirty="0" err="1" smtClean="0">
                <a:latin typeface="Arial" pitchFamily="34"/>
              </a:rPr>
              <a:t>CreateServiceImpl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implements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latin typeface="Arial" pitchFamily="34"/>
              </a:rPr>
              <a:t>CreateService</a:t>
            </a:r>
            <a:r>
              <a:rPr lang="en-GB" sz="1400" dirty="0" smtClean="0">
                <a:latin typeface="Arial" pitchFamily="34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private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latin typeface="Arial" pitchFamily="34"/>
              </a:rPr>
              <a:t>OrderDao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GB" sz="1400" dirty="0" smtClean="0">
                <a:latin typeface="Arial" pitchFamily="34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public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>
                <a:latin typeface="Arial" pitchFamily="34"/>
              </a:rPr>
              <a:t>CreateServiceImpl</a:t>
            </a:r>
            <a:r>
              <a:rPr lang="en-GB" sz="1400" dirty="0">
                <a:latin typeface="Arial" pitchFamily="34"/>
              </a:rPr>
              <a:t> </a:t>
            </a:r>
            <a:r>
              <a:rPr lang="en-GB" sz="1400" dirty="0" smtClean="0">
                <a:latin typeface="Arial" pitchFamily="34"/>
              </a:rPr>
              <a:t>(</a:t>
            </a:r>
            <a:r>
              <a:rPr lang="en-GB" sz="1400" dirty="0" err="1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GB" sz="1400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GB" sz="1400" dirty="0" err="1" smtClean="0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GB" sz="1400" dirty="0" smtClean="0">
                <a:latin typeface="Arial" pitchFamily="34"/>
              </a:rPr>
              <a:t>) {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/>
            </a:r>
            <a:br>
              <a:rPr lang="en-GB" sz="1400" dirty="0" smtClean="0">
                <a:solidFill>
                  <a:srgbClr val="7F0055"/>
                </a:solidFill>
                <a:latin typeface="Arial" pitchFamily="34"/>
              </a:rPr>
            </a:b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   this.</a:t>
            </a:r>
            <a:r>
              <a:rPr lang="en-GB" sz="1400" dirty="0" smtClean="0">
                <a:solidFill>
                  <a:srgbClr val="0000C0"/>
                </a:solidFill>
                <a:latin typeface="Arial" pitchFamily="34"/>
              </a:rPr>
              <a:t> </a:t>
            </a:r>
            <a:r>
              <a:rPr lang="en-GB" sz="1400" dirty="0" err="1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GB" sz="1400" dirty="0" smtClean="0">
                <a:latin typeface="Arial" pitchFamily="34"/>
              </a:rPr>
              <a:t> = </a:t>
            </a:r>
            <a:r>
              <a:rPr lang="en-GB" sz="1400" dirty="0" err="1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GB" sz="1400" dirty="0" smtClean="0">
                <a:latin typeface="Arial" pitchFamily="34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GB" sz="14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public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solidFill>
                  <a:srgbClr val="7F0055"/>
                </a:solidFill>
                <a:latin typeface="Arial" pitchFamily="34"/>
              </a:rPr>
              <a:t>boolean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latin typeface="Arial" pitchFamily="34"/>
              </a:rPr>
              <a:t>isValidOrder</a:t>
            </a:r>
            <a:r>
              <a:rPr lang="en-GB" sz="1400" dirty="0" smtClean="0">
                <a:latin typeface="Arial" pitchFamily="34"/>
              </a:rPr>
              <a:t>(</a:t>
            </a:r>
            <a:r>
              <a:rPr lang="en-GB" sz="1400" dirty="0" err="1" smtClean="0">
                <a:latin typeface="Arial" pitchFamily="34"/>
              </a:rPr>
              <a:t>int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latin typeface="Arial" pitchFamily="34"/>
              </a:rPr>
              <a:t>orderID</a:t>
            </a:r>
            <a:r>
              <a:rPr lang="en-GB" sz="1400" dirty="0" smtClean="0">
                <a:latin typeface="Arial" pitchFamily="34"/>
              </a:rPr>
              <a:t>)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     Order order= </a:t>
            </a:r>
            <a:r>
              <a:rPr lang="en-GB" sz="1400" dirty="0" err="1">
                <a:solidFill>
                  <a:srgbClr val="0000C0"/>
                </a:solidFill>
                <a:latin typeface="Arial" pitchFamily="34"/>
              </a:rPr>
              <a:t>orderDao</a:t>
            </a:r>
            <a:r>
              <a:rPr lang="en-GB" sz="1400" dirty="0" err="1" smtClean="0">
                <a:latin typeface="Arial" pitchFamily="34"/>
              </a:rPr>
              <a:t>.getOrder</a:t>
            </a:r>
            <a:r>
              <a:rPr lang="en-GB" sz="1400" dirty="0" smtClean="0">
                <a:latin typeface="Arial" pitchFamily="34"/>
              </a:rPr>
              <a:t>(</a:t>
            </a:r>
            <a:r>
              <a:rPr lang="en-GB" sz="1400" dirty="0" err="1" smtClean="0">
                <a:latin typeface="Arial" pitchFamily="34"/>
              </a:rPr>
              <a:t>orderID</a:t>
            </a:r>
            <a:r>
              <a:rPr lang="en-GB" sz="1400" dirty="0">
                <a:latin typeface="Arial" pitchFamily="34"/>
              </a:rPr>
              <a:t>);</a:t>
            </a:r>
            <a:endParaRPr lang="en-GB" sz="14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  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if</a:t>
            </a:r>
            <a:r>
              <a:rPr lang="en-GB" sz="1400" dirty="0" smtClean="0">
                <a:latin typeface="Arial" pitchFamily="34"/>
              </a:rPr>
              <a:t> (</a:t>
            </a:r>
            <a:r>
              <a:rPr lang="en-GB" sz="1400" dirty="0" err="1" smtClean="0">
                <a:latin typeface="Arial" pitchFamily="34"/>
              </a:rPr>
              <a:t>order.isValid</a:t>
            </a:r>
            <a:r>
              <a:rPr lang="en-GB" sz="1400" dirty="0" smtClean="0">
                <a:latin typeface="Arial" pitchFamily="34"/>
              </a:rPr>
              <a:t> ()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)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     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return</a:t>
            </a:r>
            <a:r>
              <a:rPr lang="en-GB" sz="1400" dirty="0" smtClean="0">
                <a:latin typeface="Arial" pitchFamily="34"/>
              </a:rPr>
              <a:t> true;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     }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else</a:t>
            </a:r>
            <a:r>
              <a:rPr lang="en-GB" sz="1400" dirty="0" smtClean="0">
                <a:latin typeface="Arial" pitchFamily="34"/>
              </a:rPr>
              <a:t>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     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return</a:t>
            </a:r>
            <a:r>
              <a:rPr lang="en-GB" sz="1400" dirty="0" smtClean="0">
                <a:latin typeface="Arial" pitchFamily="34"/>
              </a:rPr>
              <a:t> false;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}</a:t>
            </a:r>
            <a:endParaRPr lang="en-GB" sz="1400" dirty="0">
              <a:latin typeface="Arial" pitchFamily="34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1328" y="5265000"/>
            <a:ext cx="7774200" cy="116147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vert="horz" wrap="square" lIns="90000" tIns="46800" rIns="90000" bIns="4680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latin typeface="Arial" pitchFamily="34"/>
              </a:rPr>
              <a:t>StubOrderDao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implements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latin typeface="Arial" pitchFamily="34"/>
              </a:rPr>
              <a:t>OrderDao</a:t>
            </a:r>
            <a:r>
              <a:rPr lang="en-GB" sz="1400" dirty="0" smtClean="0">
                <a:latin typeface="Arial" pitchFamily="34"/>
              </a:rPr>
              <a:t>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public</a:t>
            </a:r>
            <a:r>
              <a:rPr lang="en-GB" sz="1400" dirty="0" smtClean="0">
                <a:latin typeface="Arial" pitchFamily="34"/>
              </a:rPr>
              <a:t> Order </a:t>
            </a:r>
            <a:r>
              <a:rPr lang="en-GB" sz="1400" dirty="0" err="1" smtClean="0">
                <a:latin typeface="Arial" pitchFamily="34"/>
              </a:rPr>
              <a:t>getOrder</a:t>
            </a:r>
            <a:r>
              <a:rPr lang="en-GB" sz="1400" dirty="0" smtClean="0">
                <a:latin typeface="Arial" pitchFamily="34"/>
              </a:rPr>
              <a:t>(</a:t>
            </a:r>
            <a:r>
              <a:rPr lang="en-GB" sz="1400" dirty="0" err="1" smtClean="0">
                <a:latin typeface="Arial" pitchFamily="34"/>
              </a:rPr>
              <a:t>int</a:t>
            </a:r>
            <a:r>
              <a:rPr lang="en-GB" sz="1400" dirty="0" smtClean="0">
                <a:latin typeface="Arial" pitchFamily="34"/>
              </a:rPr>
              <a:t> </a:t>
            </a:r>
            <a:r>
              <a:rPr lang="en-GB" sz="1400" dirty="0" err="1" smtClean="0">
                <a:latin typeface="Arial" pitchFamily="34"/>
              </a:rPr>
              <a:t>orderId</a:t>
            </a:r>
            <a:r>
              <a:rPr lang="en-GB" sz="1400" dirty="0" smtClean="0">
                <a:latin typeface="Arial" pitchFamily="34"/>
              </a:rPr>
              <a:t>)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   </a:t>
            </a:r>
            <a:r>
              <a:rPr lang="en-GB" sz="1400" dirty="0" smtClean="0">
                <a:solidFill>
                  <a:srgbClr val="7F0055"/>
                </a:solidFill>
                <a:latin typeface="Arial" pitchFamily="34"/>
              </a:rPr>
              <a:t>return</a:t>
            </a:r>
            <a:r>
              <a:rPr lang="en-GB" sz="1400" dirty="0" smtClean="0">
                <a:latin typeface="Arial" pitchFamily="34"/>
              </a:rPr>
              <a:t> new Order(</a:t>
            </a:r>
            <a:r>
              <a:rPr lang="en-GB" sz="1400" dirty="0" err="1" smtClean="0">
                <a:latin typeface="Arial" pitchFamily="34"/>
              </a:rPr>
              <a:t>orderId</a:t>
            </a:r>
            <a:r>
              <a:rPr lang="en-GB" sz="1400" dirty="0" smtClean="0">
                <a:latin typeface="Arial" pitchFamily="34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400" dirty="0" smtClean="0">
                <a:latin typeface="Arial" pitchFamily="34"/>
              </a:rPr>
              <a:t>}</a:t>
            </a:r>
            <a:endParaRPr lang="en-GB" sz="1400" dirty="0">
              <a:latin typeface="Arial" pitchFamily="34"/>
            </a:endParaRPr>
          </a:p>
        </p:txBody>
      </p:sp>
      <p:sp>
        <p:nvSpPr>
          <p:cNvPr id="7" name="Text Box 6"/>
          <p:cNvSpPr/>
          <p:nvPr/>
        </p:nvSpPr>
        <p:spPr>
          <a:xfrm>
            <a:off x="5089191" y="2537613"/>
            <a:ext cx="1868438" cy="3009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AR PL ShanHeiSun Uni" pitchFamily="2"/>
                <a:cs typeface="Tahoma" pitchFamily="2"/>
              </a:rPr>
              <a:t>External dependency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H="1" flipV="1">
            <a:off x="4408227" y="2374711"/>
            <a:ext cx="680964" cy="3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8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80" y="1447560"/>
            <a:ext cx="7772400" cy="472464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vert="horz" wrap="square" lIns="90000" tIns="46800" rIns="90000" bIns="4680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public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class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err="1" smtClean="0">
                <a:latin typeface="Arial" pitchFamily="34"/>
              </a:rPr>
              <a:t>CreateServiceImplTests</a:t>
            </a:r>
            <a:r>
              <a:rPr lang="en-GB" sz="1800" dirty="0" smtClean="0">
                <a:latin typeface="Arial" pitchFamily="34"/>
              </a:rPr>
              <a:t>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GB" sz="18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private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err="1" smtClean="0">
                <a:latin typeface="Arial" pitchFamily="34"/>
              </a:rPr>
              <a:t>CreateService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err="1" smtClean="0">
                <a:solidFill>
                  <a:srgbClr val="0000C0"/>
                </a:solidFill>
                <a:latin typeface="Arial" pitchFamily="34"/>
              </a:rPr>
              <a:t>myService</a:t>
            </a:r>
            <a:r>
              <a:rPr lang="en-GB" sz="1800" dirty="0" smtClean="0">
                <a:latin typeface="Arial" pitchFamily="34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GB" sz="18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</a:t>
            </a:r>
            <a:r>
              <a:rPr lang="en-GB" sz="1800" dirty="0" smtClean="0">
                <a:solidFill>
                  <a:srgbClr val="808080"/>
                </a:solidFill>
                <a:latin typeface="Arial" pitchFamily="34"/>
              </a:rPr>
              <a:t>@Before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public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void</a:t>
            </a:r>
            <a:r>
              <a:rPr lang="en-GB" sz="1800" dirty="0" smtClean="0">
                <a:latin typeface="Arial" pitchFamily="34"/>
              </a:rPr>
              <a:t> setUp()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    </a:t>
            </a:r>
            <a:r>
              <a:rPr lang="en-GB" sz="1800" dirty="0" err="1" smtClean="0">
                <a:solidFill>
                  <a:srgbClr val="0000C0"/>
                </a:solidFill>
                <a:latin typeface="Arial" pitchFamily="34"/>
              </a:rPr>
              <a:t>myService</a:t>
            </a:r>
            <a:r>
              <a:rPr lang="en-GB" sz="1800" dirty="0" smtClean="0">
                <a:latin typeface="Arial" pitchFamily="34"/>
              </a:rPr>
              <a:t>=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new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err="1" smtClean="0">
                <a:latin typeface="Arial" pitchFamily="34"/>
              </a:rPr>
              <a:t>CreateServiceImpl</a:t>
            </a:r>
            <a:r>
              <a:rPr lang="en-GB" sz="1800" dirty="0" smtClean="0">
                <a:latin typeface="Arial" pitchFamily="34"/>
              </a:rPr>
              <a:t>(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new</a:t>
            </a:r>
            <a:r>
              <a:rPr lang="en-GB" sz="1800" dirty="0" smtClean="0">
                <a:latin typeface="Arial" pitchFamily="34"/>
              </a:rPr>
              <a:t> StubAccountDao());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GB" sz="18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</a:t>
            </a:r>
            <a:r>
              <a:rPr lang="en-GB" sz="1800" dirty="0" smtClean="0">
                <a:solidFill>
                  <a:srgbClr val="808080"/>
                </a:solidFill>
                <a:latin typeface="Arial" pitchFamily="34"/>
              </a:rPr>
              <a:t>@Test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public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void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err="1" smtClean="0">
                <a:latin typeface="Arial" pitchFamily="34"/>
              </a:rPr>
              <a:t>validOrder</a:t>
            </a:r>
            <a:r>
              <a:rPr lang="en-GB" sz="1800" dirty="0" smtClean="0">
                <a:latin typeface="Arial" pitchFamily="34"/>
              </a:rPr>
              <a:t>()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    </a:t>
            </a:r>
            <a:r>
              <a:rPr lang="en-GB" sz="1800" dirty="0" err="1" smtClean="0">
                <a:latin typeface="Arial" pitchFamily="34"/>
              </a:rPr>
              <a:t>assertTrue</a:t>
            </a:r>
            <a:r>
              <a:rPr lang="en-GB" sz="1800" dirty="0" smtClean="0">
                <a:latin typeface="Arial" pitchFamily="34"/>
              </a:rPr>
              <a:t>(</a:t>
            </a:r>
            <a:r>
              <a:rPr lang="en-GB" sz="1800" dirty="0" err="1" smtClean="0">
                <a:solidFill>
                  <a:srgbClr val="0000C0"/>
                </a:solidFill>
                <a:latin typeface="Arial" pitchFamily="34"/>
              </a:rPr>
              <a:t>myService</a:t>
            </a:r>
            <a:r>
              <a:rPr lang="en-GB" sz="1800" dirty="0" err="1" smtClean="0">
                <a:latin typeface="Arial" pitchFamily="34"/>
              </a:rPr>
              <a:t>.isValidOrder</a:t>
            </a:r>
            <a:r>
              <a:rPr lang="en-GB" sz="1800" dirty="0" smtClean="0">
                <a:latin typeface="Arial" pitchFamily="34"/>
              </a:rPr>
              <a:t>(</a:t>
            </a:r>
            <a:r>
              <a:rPr lang="en-GB" sz="1800" dirty="0" smtClean="0">
                <a:solidFill>
                  <a:srgbClr val="0000C0"/>
                </a:solidFill>
                <a:latin typeface="Arial" pitchFamily="34"/>
              </a:rPr>
              <a:t>1</a:t>
            </a:r>
            <a:r>
              <a:rPr lang="en-GB" sz="1800" dirty="0" smtClean="0">
                <a:latin typeface="Arial" pitchFamily="34"/>
              </a:rPr>
              <a:t>));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GB" sz="18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</a:t>
            </a:r>
            <a:r>
              <a:rPr lang="en-GB" sz="1800" dirty="0" smtClean="0">
                <a:solidFill>
                  <a:srgbClr val="808080"/>
                </a:solidFill>
                <a:latin typeface="Arial" pitchFamily="34"/>
              </a:rPr>
              <a:t>@Test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public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smtClean="0">
                <a:solidFill>
                  <a:srgbClr val="7F0055"/>
                </a:solidFill>
                <a:latin typeface="Arial" pitchFamily="34"/>
              </a:rPr>
              <a:t>void</a:t>
            </a:r>
            <a:r>
              <a:rPr lang="en-GB" sz="1800" dirty="0" smtClean="0">
                <a:latin typeface="Arial" pitchFamily="34"/>
              </a:rPr>
              <a:t> </a:t>
            </a:r>
            <a:r>
              <a:rPr lang="en-GB" sz="1800" dirty="0" err="1" smtClean="0">
                <a:latin typeface="Arial" pitchFamily="34"/>
              </a:rPr>
              <a:t>invalidOrder</a:t>
            </a:r>
            <a:r>
              <a:rPr lang="en-GB" sz="1800" dirty="0" smtClean="0">
                <a:latin typeface="Arial" pitchFamily="34"/>
              </a:rPr>
              <a:t>() {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    </a:t>
            </a:r>
            <a:r>
              <a:rPr lang="en-GB" sz="1800" dirty="0" err="1" smtClean="0">
                <a:latin typeface="Arial" pitchFamily="34"/>
              </a:rPr>
              <a:t>assertFalse</a:t>
            </a:r>
            <a:r>
              <a:rPr lang="en-GB" sz="1800" dirty="0" smtClean="0">
                <a:latin typeface="Arial" pitchFamily="34"/>
              </a:rPr>
              <a:t>(</a:t>
            </a:r>
            <a:r>
              <a:rPr lang="en-GB" sz="1800" dirty="0" err="1" smtClean="0">
                <a:solidFill>
                  <a:srgbClr val="0000C0"/>
                </a:solidFill>
                <a:latin typeface="Arial" pitchFamily="34"/>
              </a:rPr>
              <a:t>myService</a:t>
            </a:r>
            <a:r>
              <a:rPr lang="en-GB" sz="1800" dirty="0" err="1" smtClean="0">
                <a:latin typeface="Arial" pitchFamily="34"/>
              </a:rPr>
              <a:t>.isValidOrder</a:t>
            </a:r>
            <a:r>
              <a:rPr lang="en-GB" sz="1800" dirty="0" smtClean="0">
                <a:latin typeface="Arial" pitchFamily="34"/>
              </a:rPr>
              <a:t>(-</a:t>
            </a:r>
            <a:r>
              <a:rPr lang="en-GB" sz="1800" dirty="0" smtClean="0">
                <a:solidFill>
                  <a:srgbClr val="0000C0"/>
                </a:solidFill>
                <a:latin typeface="Arial" pitchFamily="34"/>
              </a:rPr>
              <a:t>1)</a:t>
            </a:r>
            <a:r>
              <a:rPr lang="en-GB" sz="1800" dirty="0" smtClean="0">
                <a:latin typeface="Arial" pitchFamily="34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GB" sz="1800" dirty="0" smtClean="0">
              <a:latin typeface="Arial" pitchFamily="34"/>
            </a:endParaRPr>
          </a:p>
          <a:p>
            <a:pPr marL="0" indent="0">
              <a:lnSpc>
                <a:spcPct val="80000"/>
              </a:lnSpc>
              <a:spcBef>
                <a:spcPts val="448"/>
              </a:spcBef>
              <a:buNone/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GB" sz="1800" dirty="0" smtClean="0">
                <a:latin typeface="Arial" pitchFamily="34"/>
              </a:rPr>
              <a:t>}</a:t>
            </a:r>
            <a:endParaRPr lang="en-GB" sz="1800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3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b="1" dirty="0" smtClean="0"/>
              <a:t>Advantages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Easy to implement and understand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Reusable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b="1" dirty="0" smtClean="0"/>
              <a:t>Disadvantages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A change to the interface requires the stub to be updated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Stub must implement all methods, even those not used by a specific scenario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2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with Mock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AutoNum type="arabicPeriod"/>
            </a:pPr>
            <a:r>
              <a:rPr lang="en-GB" dirty="0" smtClean="0"/>
              <a:t>Use a mocking library to generate a mock object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Implements the dependent interface on-the-fly</a:t>
            </a:r>
          </a:p>
          <a:p>
            <a:pPr lvl="0">
              <a:buClr>
                <a:srgbClr val="000000"/>
              </a:buClr>
              <a:buSzPct val="100000"/>
              <a:buAutoNum type="arabicPeriod"/>
            </a:pPr>
            <a:r>
              <a:rPr lang="en-GB" dirty="0" smtClean="0"/>
              <a:t>Record the mock with expectations of how it will be used for a scenario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What methods will be called</a:t>
            </a:r>
          </a:p>
          <a:p>
            <a:pPr marL="0" lvl="1" indent="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What values to return</a:t>
            </a:r>
          </a:p>
          <a:p>
            <a:pPr lvl="0">
              <a:buClr>
                <a:srgbClr val="000000"/>
              </a:buClr>
              <a:buSzPct val="100000"/>
              <a:buAutoNum type="arabicPeriod"/>
            </a:pPr>
            <a:r>
              <a:rPr lang="en-GB" dirty="0" smtClean="0"/>
              <a:t>Exercise the scenario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GB" dirty="0" smtClean="0"/>
              <a:t>Verify mock expectations were met (</a:t>
            </a:r>
            <a:r>
              <a:rPr lang="en-IN" dirty="0"/>
              <a:t>To verify that the specified </a:t>
            </a:r>
            <a:r>
              <a:rPr lang="en-IN" dirty="0" smtClean="0"/>
              <a:t>behaviour of the mock </a:t>
            </a:r>
            <a:r>
              <a:rPr lang="en-IN" dirty="0"/>
              <a:t>has been used, we have to call </a:t>
            </a:r>
            <a:r>
              <a:rPr lang="en-IN" dirty="0" smtClean="0"/>
              <a:t>verify(mock))</a:t>
            </a:r>
          </a:p>
          <a:p>
            <a:pPr lvl="0">
              <a:buClr>
                <a:srgbClr val="000000"/>
              </a:buClr>
              <a:buSzPct val="100000"/>
              <a:buAutoNum type="arabicPeriod"/>
            </a:pP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99"/>
              </a:spcBef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err="1" smtClean="0"/>
              <a:t>EasyMock</a:t>
            </a:r>
            <a:endParaRPr lang="en-GB" dirty="0" smtClean="0"/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very popular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used extensively in Spring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err="1" smtClean="0"/>
              <a:t>Jmock</a:t>
            </a:r>
            <a:endParaRPr lang="en-GB" dirty="0" smtClean="0"/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nice API, very suitable for complex </a:t>
            </a:r>
            <a:r>
              <a:rPr lang="en-GB" dirty="0" err="1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stateful</a:t>
            </a: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 logic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GB" dirty="0" err="1" smtClean="0"/>
              <a:t>Mockito</a:t>
            </a:r>
            <a:endParaRPr lang="en-GB" dirty="0" smtClean="0"/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Verdan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GB" dirty="0" smtClean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uses a Test Spy instead of a true mock, making it easier to use most of the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678</Words>
  <Application>Microsoft Office PowerPoint</Application>
  <PresentationFormat>Widescreen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Gothic</vt:lpstr>
      <vt:lpstr>ＭＳ Ｐゴシック</vt:lpstr>
      <vt:lpstr>AR PL ShanHeiSun Uni</vt:lpstr>
      <vt:lpstr>Arial</vt:lpstr>
      <vt:lpstr>Calibri</vt:lpstr>
      <vt:lpstr>Calibri Light</vt:lpstr>
      <vt:lpstr>Tahoma</vt:lpstr>
      <vt:lpstr>Verdana</vt:lpstr>
      <vt:lpstr>Office Theme</vt:lpstr>
      <vt:lpstr>Testing Spring Applications</vt:lpstr>
      <vt:lpstr>Testing is important</vt:lpstr>
      <vt:lpstr>Unit testing vs Integration Testing</vt:lpstr>
      <vt:lpstr>Unit Testing</vt:lpstr>
      <vt:lpstr>Unit Testing with Stubs</vt:lpstr>
      <vt:lpstr>Testing</vt:lpstr>
      <vt:lpstr>Stubs</vt:lpstr>
      <vt:lpstr>Unit Testing with Mock</vt:lpstr>
      <vt:lpstr>Mock libraries</vt:lpstr>
      <vt:lpstr>Testing with a Mock</vt:lpstr>
      <vt:lpstr>NiceMock</vt:lpstr>
      <vt:lpstr>Benefits of using Mock </vt:lpstr>
      <vt:lpstr>Integration Testing</vt:lpstr>
      <vt:lpstr>Spring’s Integration Testing</vt:lpstr>
      <vt:lpstr>Spring’s Integration Testing</vt:lpstr>
      <vt:lpstr>Benefits</vt:lpstr>
      <vt:lpstr>Summary</vt:lpstr>
      <vt:lpstr>     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Spring Applications</dc:title>
  <dc:creator>Radhika</dc:creator>
  <cp:lastModifiedBy>Radhika</cp:lastModifiedBy>
  <cp:revision>110</cp:revision>
  <dcterms:created xsi:type="dcterms:W3CDTF">2014-10-08T08:27:28Z</dcterms:created>
  <dcterms:modified xsi:type="dcterms:W3CDTF">2014-10-15T03:00:22Z</dcterms:modified>
</cp:coreProperties>
</file>