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3" r:id="rId8"/>
    <p:sldId id="312" r:id="rId9"/>
    <p:sldId id="265" r:id="rId10"/>
    <p:sldId id="267" r:id="rId11"/>
    <p:sldId id="268" r:id="rId12"/>
    <p:sldId id="304" r:id="rId13"/>
    <p:sldId id="305" r:id="rId14"/>
    <p:sldId id="306" r:id="rId15"/>
    <p:sldId id="307" r:id="rId16"/>
    <p:sldId id="308" r:id="rId17"/>
    <p:sldId id="309" r:id="rId18"/>
    <p:sldId id="310" r:id="rId19"/>
    <p:sldId id="311" r:id="rId20"/>
    <p:sldId id="269" r:id="rId21"/>
    <p:sldId id="270" r:id="rId22"/>
    <p:sldId id="271" r:id="rId23"/>
    <p:sldId id="272" r:id="rId24"/>
    <p:sldId id="273" r:id="rId25"/>
    <p:sldId id="274" r:id="rId26"/>
    <p:sldId id="302"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7" r:id="rId49"/>
    <p:sldId id="298" r:id="rId50"/>
    <p:sldId id="299" r:id="rId51"/>
    <p:sldId id="300" r:id="rId52"/>
    <p:sldId id="301" r:id="rId53"/>
    <p:sldId id="31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7C518-A3ED-4348-88D1-2285228F3D37}" type="datetimeFigureOut">
              <a:rPr lang="en-IN" smtClean="0"/>
              <a:t>17-10-2014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745C9-6D59-4C32-8A74-A66A98E92B02}" type="slidenum">
              <a:rPr lang="en-IN" smtClean="0"/>
              <a:t>‹#›</a:t>
            </a:fld>
            <a:endParaRPr lang="en-IN"/>
          </a:p>
        </p:txBody>
      </p:sp>
    </p:spTree>
    <p:extLst>
      <p:ext uri="{BB962C8B-B14F-4D97-AF65-F5344CB8AC3E}">
        <p14:creationId xmlns:p14="http://schemas.microsoft.com/office/powerpoint/2010/main" val="428821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SimpleCache@12fa3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113D018-6F92-4F48-A811-9929373B081F}" type="slidenum">
              <a:t>8</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59D920D-3BC1-4BCB-854F-137D11F7E602}" type="slidenum">
              <a:t>8</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p:txBody>
          <a:bodyPr wrap="square" lIns="96840" tIns="48240" rIns="96840" bIns="48240" anchor="t" anchorCtr="0">
            <a:spAutoFit/>
          </a:bodyPr>
          <a:lstStyle/>
          <a:p>
            <a:pPr lvl="0" hangingPunct="1"/>
            <a:r>
              <a:rPr lang="en-US"/>
              <a:t>“join point” is a menu of places where you could apply functionality.  A “pointcut” is a selection from the menu.</a:t>
            </a:r>
          </a:p>
        </p:txBody>
      </p:sp>
    </p:spTree>
    <p:extLst>
      <p:ext uri="{BB962C8B-B14F-4D97-AF65-F5344CB8AC3E}">
        <p14:creationId xmlns:p14="http://schemas.microsoft.com/office/powerpoint/2010/main" val="2644348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2CDC49E-458E-4267-BD67-D6C7670660FA}" type="slidenum">
              <a:t>21</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D459D35-BA47-4DA8-8175-9BEC382DC195}" type="slidenum">
              <a:t>21</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25151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0FD83002-EA24-4C49-8B5B-DCCBA4BB8508}" type="slidenum">
              <a:t>22</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424191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0BD00CD7-6BE3-479D-B8CD-F134CB7C40C5}" type="slidenum">
              <a:t>23</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8C3DC8F6-AFEE-41B4-B617-0BCE08E73749}" type="slidenum">
              <a:t>23</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677499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F100BA30-6185-4DF7-8BF3-47814443A1F4}" type="slidenum">
              <a:t>24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0F73A56E-3ED8-46BE-99C7-44792BC446F3}" type="slidenum">
              <a:t>24</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83662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BD9A0FE-9A1C-4DBB-8FC8-1A2F58AE45F0}" type="slidenum">
              <a:t>25</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3F2784E9-8694-4E7A-9E98-04C4D1A7CD89}" type="slidenum">
              <a:t>25</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pPr lvl="0"/>
            <a:r>
              <a:rPr lang="en-US"/>
              <a:t>Note that imported annotations can only be used in the native AspectJ language, not with Spring-AOP using @Aspect: we have to fully qualify the names!</a:t>
            </a:r>
          </a:p>
        </p:txBody>
      </p:sp>
    </p:spTree>
    <p:extLst>
      <p:ext uri="{BB962C8B-B14F-4D97-AF65-F5344CB8AC3E}">
        <p14:creationId xmlns:p14="http://schemas.microsoft.com/office/powerpoint/2010/main" val="285461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FBC1FF32-AF70-4D3D-A509-19ACF21E5D29}" type="slidenum">
              <a:t>27</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BF46778F-E676-4D85-889C-95CFE503C531}" type="slidenum">
              <a:t>27</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p:txBody>
          <a:bodyPr wrap="square" lIns="96840" tIns="48240" rIns="96840" bIns="48240" anchor="t" anchorCtr="0">
            <a:spAutoFit/>
          </a:bodyPr>
          <a:lstStyle/>
          <a:p>
            <a:pPr lvl="0" hangingPunct="1"/>
            <a:r>
              <a:rPr lang="en-US"/>
              <a:t>It is worth reiterating that with AspectJ there is no separate proxy and target object, but the general idea for each advice type is the same. Also with AspectJ advice can be applied to more join point types (not just method execution as with proxies).</a:t>
            </a:r>
          </a:p>
        </p:txBody>
      </p:sp>
    </p:spTree>
    <p:extLst>
      <p:ext uri="{BB962C8B-B14F-4D97-AF65-F5344CB8AC3E}">
        <p14:creationId xmlns:p14="http://schemas.microsoft.com/office/powerpoint/2010/main" val="3045774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C3691368-3A09-4CA6-9DCC-3A0A89F9531E}" type="slidenum">
              <a:t>28</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3835EB82-3E1B-4691-AC70-290DA5FC5DE6}" type="slidenum">
              <a:t>28</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2913120"/>
            <a:ext cx="5851440" cy="6687720"/>
          </a:xfrm>
        </p:spPr>
        <p:txBody>
          <a:bodyPr wrap="square" lIns="89280" tIns="44640" rIns="89280" bIns="44640" anchor="t" anchorCtr="0">
            <a:spAutoFit/>
          </a:bodyPr>
          <a:lstStyle/>
          <a:p>
            <a:pPr lvl="0" hangingPunct="1"/>
            <a:r>
              <a:rPr lang="nl-NL"/>
              <a:t>(Ensure that you mention that the line-break in pointcut expressions (on this slide as well as many to follow) are only to keep slides look good. In reality, either you use one line or add “+” to concatenate multiple lines)</a:t>
            </a:r>
          </a:p>
          <a:p>
            <a:pPr lvl="0" hangingPunct="1"/>
            <a:endParaRPr lang="nl-NL"/>
          </a:p>
          <a:p>
            <a:pPr lvl="0" hangingPunct="1"/>
            <a:r>
              <a:rPr lang="nl-NL"/>
              <a:t>At this point, syntax is the least important. Focus on how the players come togetter.</a:t>
            </a:r>
          </a:p>
          <a:p>
            <a:pPr lvl="0" hangingPunct="1"/>
            <a:r>
              <a:rPr lang="nl-NL"/>
              <a:t>This slide allows to go into detailed pointcut expression discussion without guilt </a:t>
            </a:r>
            <a:r>
              <a:rPr lang="nl-NL">
                <a:latin typeface="Wingdings" pitchFamily="34"/>
              </a:rPr>
              <a:t></a:t>
            </a:r>
            <a:r>
              <a:rPr lang="nl-NL"/>
              <a:t>.</a:t>
            </a:r>
          </a:p>
          <a:p>
            <a:pPr lvl="0" hangingPunct="1"/>
            <a:endParaRPr lang="nl-NL"/>
          </a:p>
          <a:p>
            <a:pPr lvl="0" hangingPunct="1"/>
            <a:r>
              <a:rPr lang="nl-NL"/>
              <a:t>cbeams, 11/13/07:</a:t>
            </a:r>
          </a:p>
          <a:p>
            <a:pPr lvl="0" hangingPunct="1"/>
            <a:r>
              <a:rPr lang="nl-NL"/>
              <a:t>Some explanation of the syntax here is pretty critical in my experience.  I’ve simplified this slide and added the next to break up the learning curve associated with pointcut syntax.  I’d present this slide as follows:</a:t>
            </a:r>
          </a:p>
          <a:p>
            <a:pPr lvl="0" hangingPunct="1"/>
            <a:endParaRPr lang="nl-NL"/>
          </a:p>
          <a:p>
            <a:pPr lvl="0" hangingPunct="1"/>
            <a:r>
              <a:rPr lang="nl-NL"/>
              <a:t>&lt;quote&gt;</a:t>
            </a:r>
          </a:p>
          <a:p>
            <a:pPr lvl="0" hangingPunct="1"/>
            <a:r>
              <a:rPr lang="nl-NL"/>
              <a:t>To implement our property change tracking requirement as an aspect using Spring AOP, we just create a class, and here that class is aptly named ‘PropertyChangeTracker’, because tracking property changes is the one and only thing that this class is going to do.</a:t>
            </a:r>
          </a:p>
          <a:p>
            <a:pPr lvl="0" hangingPunct="1"/>
            <a:endParaRPr lang="nl-NL"/>
          </a:p>
          <a:p>
            <a:pPr lvl="0" hangingPunct="1"/>
            <a:r>
              <a:rPr lang="nl-NL"/>
              <a:t>We tell spring that this class is to be used as an aspect by adding the @Aspect annotation &lt;first animation click&gt;</a:t>
            </a:r>
          </a:p>
          <a:p>
            <a:pPr lvl="0" hangingPunct="1"/>
            <a:endParaRPr lang="nl-NL"/>
          </a:p>
          <a:p>
            <a:pPr lvl="0" hangingPunct="1"/>
            <a:r>
              <a:rPr lang="nl-NL"/>
              <a:t>Then we tell spring when and where we want our property change tracking code to be run by adding the @Before annotation &lt;second click&gt;</a:t>
            </a:r>
          </a:p>
          <a:p>
            <a:pPr lvl="0" hangingPunct="1"/>
            <a:endParaRPr lang="nl-NL"/>
          </a:p>
          <a:p>
            <a:pPr lvl="0" hangingPunct="1"/>
            <a:r>
              <a:rPr lang="nl-NL"/>
              <a:t>The argument to the @Before annotation is a pointcut expression, and all together, this reads as follows:</a:t>
            </a:r>
          </a:p>
          <a:p>
            <a:pPr lvl="0" hangingPunct="1"/>
            <a:endParaRPr lang="nl-NL"/>
          </a:p>
          <a:p>
            <a:pPr lvl="0" hangingPunct="1"/>
            <a:r>
              <a:rPr lang="nl-NL"/>
              <a:t>‘before the execution of any method that returns void, begins with “set” and takes a single argument, execute the trackChange() method’</a:t>
            </a:r>
          </a:p>
          <a:p>
            <a:pPr lvl="0" hangingPunct="1"/>
            <a:r>
              <a:rPr lang="nl-NL"/>
              <a:t>&lt;/quote&gt;</a:t>
            </a:r>
          </a:p>
          <a:p>
            <a:pPr lvl="0" hangingPunct="1"/>
            <a:endParaRPr lang="nl-NL"/>
          </a:p>
          <a:p>
            <a:pPr lvl="0" hangingPunct="1"/>
            <a:r>
              <a:rPr lang="nl-NL"/>
              <a:t>Take questions and make sure this slide is reasonably clear before moving on.</a:t>
            </a:r>
          </a:p>
        </p:txBody>
      </p:sp>
    </p:spTree>
    <p:extLst>
      <p:ext uri="{BB962C8B-B14F-4D97-AF65-F5344CB8AC3E}">
        <p14:creationId xmlns:p14="http://schemas.microsoft.com/office/powerpoint/2010/main" val="1022400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60E1DBAC-DF80-4636-8DA8-F9F9B156990D}" type="slidenum">
              <a:t>29</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BB12C57D-797E-4017-8083-9DE5913BC27D}" type="slidenum">
              <a:t>29</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96207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F15777BB-71E1-4892-8D9F-6D401BBA42A4}" type="slidenum">
              <a:t>30</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22BE7079-A300-4915-9064-131173A9E0D2}" type="slidenum">
              <a:t>30</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p:txBody>
          <a:bodyPr wrap="square" lIns="96840" tIns="48240" rIns="96840" bIns="48240" anchor="t" anchorCtr="0">
            <a:spAutoFit/>
          </a:bodyPr>
          <a:lstStyle/>
          <a:p>
            <a:pPr lvl="0" hangingPunct="1"/>
            <a:r>
              <a:rPr lang="en-US"/>
              <a:t>This is the first time we show the ‘value=“xxx”’ style which allows us to set the default annotation value, when there are also other values. Make sure the class is clear on this.</a:t>
            </a:r>
          </a:p>
          <a:p>
            <a:pPr lvl="0" hangingPunct="1"/>
            <a:endParaRPr lang="en-US"/>
          </a:p>
          <a:p>
            <a:pPr lvl="0" hangingPunct="1"/>
            <a:r>
              <a:rPr lang="en-US"/>
              <a:t>This is an opportunity to show your love for the AspectJ pointcut expression language! This is also an opportunity to convey why Spring 2.0 moved to the AspectJ model (consider how hard it will be to express the same selection using a regular-expression!)</a:t>
            </a:r>
          </a:p>
          <a:p>
            <a:pPr lvl="0" hangingPunct="1"/>
            <a:endParaRPr lang="en-US"/>
          </a:p>
          <a:p>
            <a:pPr lvl="0" hangingPunct="1"/>
            <a:r>
              <a:rPr lang="en-US"/>
              <a:t>Whiteboard stuff:</a:t>
            </a:r>
          </a:p>
          <a:p>
            <a:pPr lvl="0" hangingPunct="1"/>
            <a:r>
              <a:rPr lang="en-US"/>
              <a:t>Assume sensitive information is marked by @Sensitive annotation such as</a:t>
            </a:r>
          </a:p>
          <a:p>
            <a:pPr lvl="0" hangingPunct="1"/>
            <a:r>
              <a:rPr lang="en-US"/>
              <a:t>@Sensitive</a:t>
            </a:r>
          </a:p>
          <a:p>
            <a:pPr lvl="0" hangingPunct="1"/>
            <a:r>
              <a:rPr lang="en-US"/>
              <a:t>public class MedicalHistory {</a:t>
            </a:r>
          </a:p>
          <a:p>
            <a:pPr lvl="0" hangingPunct="1"/>
            <a:r>
              <a:rPr lang="en-US"/>
              <a:t>}</a:t>
            </a:r>
          </a:p>
          <a:p>
            <a:pPr lvl="0" hangingPunct="1"/>
            <a:endParaRPr lang="en-US"/>
          </a:p>
          <a:p>
            <a:pPr lvl="0" hangingPunct="1"/>
            <a:r>
              <a:rPr lang="en-US"/>
              <a:t>I posted a more detailed example with a few variations at http://jroller.com/page/habuma?entry=guice_vs_spring_javaconfig_a#comment10</a:t>
            </a:r>
          </a:p>
        </p:txBody>
      </p:sp>
    </p:spTree>
    <p:extLst>
      <p:ext uri="{BB962C8B-B14F-4D97-AF65-F5344CB8AC3E}">
        <p14:creationId xmlns:p14="http://schemas.microsoft.com/office/powerpoint/2010/main" val="2045430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88AD6A4B-985E-4D2C-BF40-977E31778E2F}" type="slidenum">
              <a:t>31</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C5FD9F2C-F085-46C8-9249-FBDA4044FB02}" type="slidenum">
              <a:t>31</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52340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C7927E05-33A6-4856-BB8C-91ABA6F9F6D8}" type="slidenum">
              <a:t>13</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29DA4705-44BF-43D8-B776-0D14F2D7531E}" type="slidenum">
              <a:t>13</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p:txBody>
          <a:bodyPr wrap="square" lIns="96840" tIns="48240" rIns="96840" bIns="48240" anchor="t" anchorCtr="0">
            <a:spAutoFit/>
          </a:bodyPr>
          <a:lstStyle/>
          <a:p>
            <a:pPr lvl="0" hangingPunct="1"/>
            <a:r>
              <a:rPr lang="en-US"/>
              <a:t>How can we do this with AOP, using the concepts we just discussed?</a:t>
            </a:r>
          </a:p>
          <a:p>
            <a:pPr lvl="0" hangingPunct="1"/>
            <a:endParaRPr lang="en-US"/>
          </a:p>
        </p:txBody>
      </p:sp>
    </p:spTree>
    <p:extLst>
      <p:ext uri="{BB962C8B-B14F-4D97-AF65-F5344CB8AC3E}">
        <p14:creationId xmlns:p14="http://schemas.microsoft.com/office/powerpoint/2010/main" val="3994887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B2A8529B-E9CE-4B26-85AA-1C6E2AD2B187}" type="slidenum">
              <a:t>32</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DB04DE1E-EA4B-48FE-90CA-AA5BD8E60C9D}" type="slidenum">
              <a:t>32</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p:txBody>
          <a:bodyPr wrap="square" lIns="96840" tIns="48240" rIns="96840" bIns="48240" anchor="t" anchorCtr="0">
            <a:spAutoFit/>
          </a:bodyPr>
          <a:lstStyle/>
          <a:p>
            <a:pPr lvl="0" hangingPunct="1"/>
            <a:r>
              <a:rPr lang="en-US"/>
              <a:t>Yes, this does a runtime check against the exception type that was actually thrown. No way to avoid this with a proxy. This is more expensive than most other (non-throws) advice.</a:t>
            </a:r>
          </a:p>
        </p:txBody>
      </p:sp>
    </p:spTree>
    <p:extLst>
      <p:ext uri="{BB962C8B-B14F-4D97-AF65-F5344CB8AC3E}">
        <p14:creationId xmlns:p14="http://schemas.microsoft.com/office/powerpoint/2010/main" val="1264475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A0666E8B-516A-4B01-A500-AB9F398AD5D2}" type="slidenum">
              <a:t>33</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BF4823D3-E184-4387-91B4-82EA481A3BEB}" type="slidenum">
              <a:t>33</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736619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45DBCF2B-8394-41CC-AE84-288CABD949AD}" type="slidenum">
              <a:t>34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3DDEC9AB-F88E-408C-9489-7E4569ECB0F1}" type="slidenum">
              <a:t>34</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2913120"/>
            <a:ext cx="5851440" cy="6687720"/>
          </a:xfrm>
        </p:spPr>
        <p:txBody>
          <a:bodyPr wrap="square" lIns="89280" tIns="44640" rIns="89280" bIns="44640" anchor="t" anchorCtr="0">
            <a:spAutoFit/>
          </a:bodyPr>
          <a:lstStyle/>
          <a:p>
            <a:pPr lvl="0" hangingPunct="1"/>
            <a:r>
              <a:rPr lang="nl-NL"/>
              <a:t>(Ensure that you mention that the line-break in pointcut expressions (on this slide as well as many to follow) are only to keep slides look good. In reality, either you use one line or add “+” to concatenate multiple lines)</a:t>
            </a:r>
          </a:p>
          <a:p>
            <a:pPr lvl="0" hangingPunct="1"/>
            <a:endParaRPr lang="nl-NL"/>
          </a:p>
          <a:p>
            <a:pPr lvl="0" hangingPunct="1"/>
            <a:r>
              <a:rPr lang="nl-NL"/>
              <a:t>At this point, syntax is the least important. Focus on how the players come togetter.</a:t>
            </a:r>
          </a:p>
          <a:p>
            <a:pPr lvl="0" hangingPunct="1"/>
            <a:r>
              <a:rPr lang="nl-NL"/>
              <a:t>This slide allows to go into detailed pointcut expression discussion without guilt </a:t>
            </a:r>
            <a:r>
              <a:rPr lang="nl-NL">
                <a:latin typeface="Wingdings" pitchFamily="34"/>
              </a:rPr>
              <a:t></a:t>
            </a:r>
            <a:r>
              <a:rPr lang="nl-NL"/>
              <a:t>.</a:t>
            </a:r>
          </a:p>
          <a:p>
            <a:pPr lvl="0" hangingPunct="1"/>
            <a:endParaRPr lang="nl-NL"/>
          </a:p>
          <a:p>
            <a:pPr lvl="0" hangingPunct="1"/>
            <a:r>
              <a:rPr lang="nl-NL"/>
              <a:t>cbeams, 11/13/07:</a:t>
            </a:r>
          </a:p>
          <a:p>
            <a:pPr lvl="0" hangingPunct="1"/>
            <a:r>
              <a:rPr lang="nl-NL"/>
              <a:t>Some explanation of the syntax here is pretty critical in my experience.  I’ve simplified this slide and added the next to break up the learning curve associated with pointcut syntax.  I’d present this slide as follows:</a:t>
            </a:r>
          </a:p>
          <a:p>
            <a:pPr lvl="0" hangingPunct="1"/>
            <a:endParaRPr lang="nl-NL"/>
          </a:p>
          <a:p>
            <a:pPr lvl="0" hangingPunct="1"/>
            <a:r>
              <a:rPr lang="nl-NL"/>
              <a:t>&lt;quote&gt;</a:t>
            </a:r>
          </a:p>
          <a:p>
            <a:pPr lvl="0" hangingPunct="1"/>
            <a:r>
              <a:rPr lang="nl-NL"/>
              <a:t>To implement our property change tracking requirement as an aspect using Spring AOP, we just create a class, and here that class is aptly named ‘PropertyChangeTracker’, because tracking property changes is the one and only thing that this class is going to do.</a:t>
            </a:r>
          </a:p>
          <a:p>
            <a:pPr lvl="0" hangingPunct="1"/>
            <a:endParaRPr lang="nl-NL"/>
          </a:p>
          <a:p>
            <a:pPr lvl="0" hangingPunct="1"/>
            <a:r>
              <a:rPr lang="nl-NL"/>
              <a:t>We tell spring that this class is to be used as an aspect by adding the @Aspect annotation &lt;first animation click&gt;</a:t>
            </a:r>
          </a:p>
          <a:p>
            <a:pPr lvl="0" hangingPunct="1"/>
            <a:endParaRPr lang="nl-NL"/>
          </a:p>
          <a:p>
            <a:pPr lvl="0" hangingPunct="1"/>
            <a:r>
              <a:rPr lang="nl-NL"/>
              <a:t>Then we tell spring when and where we want our property change tracking code to be run by adding the @Before annotation &lt;second click&gt;</a:t>
            </a:r>
          </a:p>
          <a:p>
            <a:pPr lvl="0" hangingPunct="1"/>
            <a:endParaRPr lang="nl-NL"/>
          </a:p>
          <a:p>
            <a:pPr lvl="0" hangingPunct="1"/>
            <a:r>
              <a:rPr lang="nl-NL"/>
              <a:t>The argument to the @Before annotation is a pointcut expression, and all together, this reads as follows:</a:t>
            </a:r>
          </a:p>
          <a:p>
            <a:pPr lvl="0" hangingPunct="1"/>
            <a:endParaRPr lang="nl-NL"/>
          </a:p>
          <a:p>
            <a:pPr lvl="0" hangingPunct="1"/>
            <a:r>
              <a:rPr lang="nl-NL"/>
              <a:t>‘before the execution of any method that returns void, begins with “set” and takes a single argument, execute the trackChange() method’</a:t>
            </a:r>
          </a:p>
          <a:p>
            <a:pPr lvl="0" hangingPunct="1"/>
            <a:r>
              <a:rPr lang="nl-NL"/>
              <a:t>&lt;/quote&gt;</a:t>
            </a:r>
          </a:p>
          <a:p>
            <a:pPr lvl="0" hangingPunct="1"/>
            <a:endParaRPr lang="nl-NL"/>
          </a:p>
          <a:p>
            <a:pPr lvl="0" hangingPunct="1"/>
            <a:r>
              <a:rPr lang="nl-NL"/>
              <a:t>Take questions and make sure this slide is reasonably clear before moving on.</a:t>
            </a:r>
          </a:p>
        </p:txBody>
      </p:sp>
    </p:spTree>
    <p:extLst>
      <p:ext uri="{BB962C8B-B14F-4D97-AF65-F5344CB8AC3E}">
        <p14:creationId xmlns:p14="http://schemas.microsoft.com/office/powerpoint/2010/main" val="1443822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22639984-2B28-44EE-9D47-0536E6285A0A}" type="slidenum">
              <a:t>35</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CBBBDDA6-EBF3-4537-B8C5-C6643EB7FF5B}" type="slidenum">
              <a:t>35</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p:txBody>
          <a:bodyPr wrap="square" lIns="96840" tIns="48240" rIns="96840" bIns="48240" anchor="t" anchorCtr="0">
            <a:spAutoFit/>
          </a:bodyPr>
          <a:lstStyle/>
          <a:p>
            <a:pPr lvl="0" hangingPunct="1"/>
            <a:r>
              <a:rPr lang="en-US"/>
              <a:t>A bit of humor that generally works fine here is… “(and I forgot) there is another type of advice: unsolicited…”</a:t>
            </a:r>
          </a:p>
        </p:txBody>
      </p:sp>
    </p:spTree>
    <p:extLst>
      <p:ext uri="{BB962C8B-B14F-4D97-AF65-F5344CB8AC3E}">
        <p14:creationId xmlns:p14="http://schemas.microsoft.com/office/powerpoint/2010/main" val="221861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9A1235CA-A48B-4726-80B3-6B4A92DC4BFC}" type="slidenum">
              <a:t>36</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A55C2BA9-4BC6-413E-A79B-66E0E14CDEA0}" type="slidenum">
              <a:t>36</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508484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4C9E6E4-F382-46B8-869C-8110852D8B7A}" type="slidenum">
              <a:t>37</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9E527B2E-A3C5-44F0-873D-A1AEBDE5A811}" type="slidenum">
              <a:t>37</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30781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C4C8D247-66CA-4A4E-B5E8-2010A6F51C4B}" type="slidenum">
              <a:t>38</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AD1033A-5EC7-4EF8-9F6D-939DCA895B09}" type="slidenum">
              <a:t>38</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612577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A0F0629F-2518-4F97-855C-9C6DB6BBED9A}" type="slidenum">
              <a:t>39</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22C846E-9052-437A-B6E0-982031B59786}" type="slidenum">
              <a:t>39</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449119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6089F2F3-4D68-4351-86E3-2C399539DA98}" type="slidenum">
              <a:t>40</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199027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3B6162C9-930F-4540-B3DD-85A4D7CC31D3}" type="slidenum">
              <a:t>41</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4171461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7612420F-4221-46A9-A398-6B85BC80F05B}" type="slidenum">
              <a:t>14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F987DD33-5C0C-4857-BA1D-585F02B8E42A}" type="slidenum">
              <a:t>14</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9720"/>
          </a:xfrm>
          <a:solidFill>
            <a:srgbClr val="FFFFFF"/>
          </a:solidFill>
          <a:ln w="9360">
            <a:solidFill>
              <a:srgbClr val="000000"/>
            </a:solidFill>
            <a:prstDash val="solid"/>
            <a:miter/>
          </a:ln>
        </p:spPr>
        <p:txBody>
          <a:bodyPr lIns="4680" tIns="4680" rIns="4680" bIns="4680">
            <a:spAutoFit/>
          </a:bodyPr>
          <a:lstStyle/>
          <a:p>
            <a:endParaRPr lang="en-US"/>
          </a:p>
        </p:txBody>
      </p:sp>
    </p:spTree>
    <p:extLst>
      <p:ext uri="{BB962C8B-B14F-4D97-AF65-F5344CB8AC3E}">
        <p14:creationId xmlns:p14="http://schemas.microsoft.com/office/powerpoint/2010/main" val="238513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9A135507-D400-4E46-A0A9-4AFDA2BE5BF7}" type="slidenum">
              <a:t>42</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39C20BF5-36DE-44F4-B768-2FAF54AF0758}" type="slidenum">
              <a:t>42</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2640"/>
            <a:ext cx="5851440" cy="4318200"/>
          </a:xfrm>
          <a:solidFill>
            <a:srgbClr val="FFFFFF"/>
          </a:solidFill>
          <a:ln w="9360">
            <a:solidFill>
              <a:srgbClr val="000000"/>
            </a:solidFill>
            <a:prstDash val="solid"/>
            <a:miter/>
          </a:ln>
        </p:spPr>
        <p:txBody>
          <a:bodyPr wrap="square" lIns="89280" tIns="44640" rIns="89280" bIns="44640" anchor="t" anchorCtr="0">
            <a:spAutoFit/>
          </a:bodyPr>
          <a:lstStyle/>
          <a:p>
            <a:pPr lvl="0" hangingPunct="1"/>
            <a:r>
              <a:rPr lang="nl-NL"/>
              <a:t>Now mention that most of the time, you actually wish to break out your pointcuts to named pointcuts, instead of using anonymous pointcuts. This allows you to re-used pointcuts from different advice, and to compose pointcut expression by creating an expression referring to multiple named pointcuts.</a:t>
            </a:r>
          </a:p>
          <a:p>
            <a:pPr lvl="0" hangingPunct="1"/>
            <a:endParaRPr lang="nl-NL"/>
          </a:p>
        </p:txBody>
      </p:sp>
    </p:spTree>
    <p:extLst>
      <p:ext uri="{BB962C8B-B14F-4D97-AF65-F5344CB8AC3E}">
        <p14:creationId xmlns:p14="http://schemas.microsoft.com/office/powerpoint/2010/main" val="476375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C3121377-3044-4DAC-80CE-5FA0F18107A3}" type="slidenum">
              <a:t>43</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9F9616B-9539-4B00-B932-4806E404785C}" type="slidenum">
              <a:t>43</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392674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3902EDBE-661A-41C2-88F4-17B17A386BA0}" type="slidenum">
              <a:t>44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630094D3-03A5-49D6-AF3C-9FF1FA5B29F9}" type="slidenum">
              <a:t>44</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solidFill>
            <a:srgbClr val="FFFFFF"/>
          </a:solidFill>
          <a:ln w="9360">
            <a:solidFill>
              <a:srgbClr val="000000"/>
            </a:solidFill>
            <a:prstDash val="solid"/>
            <a:miter/>
          </a:ln>
        </p:spPr>
        <p:txBody>
          <a:bodyPr wrap="square" lIns="96840" tIns="48240" rIns="96840" bIns="48240" anchor="t" anchorCtr="0">
            <a:spAutoFit/>
          </a:bodyPr>
          <a:lstStyle/>
          <a:p>
            <a:pPr lvl="0" hangingPunct="1"/>
            <a:r>
              <a:rPr lang="en-US"/>
              <a:t>How can we do this with AOP, using the concepts we just discussed?</a:t>
            </a:r>
          </a:p>
          <a:p>
            <a:pPr lvl="0" hangingPunct="1"/>
            <a:endParaRPr lang="en-US"/>
          </a:p>
        </p:txBody>
      </p:sp>
    </p:spTree>
    <p:extLst>
      <p:ext uri="{BB962C8B-B14F-4D97-AF65-F5344CB8AC3E}">
        <p14:creationId xmlns:p14="http://schemas.microsoft.com/office/powerpoint/2010/main" val="2390664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F18C204-C774-4165-8E50-0A467EB33888}" type="slidenum">
              <a:t>45</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BCE3D7F5-EF80-447A-AF09-38000A81FE3C}" type="slidenum">
              <a:t>45</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2640"/>
            <a:ext cx="5851440" cy="4318200"/>
          </a:xfrm>
          <a:solidFill>
            <a:srgbClr val="FFFFFF"/>
          </a:solidFill>
          <a:ln w="9360">
            <a:solidFill>
              <a:srgbClr val="000000"/>
            </a:solidFill>
            <a:prstDash val="solid"/>
            <a:miter/>
          </a:ln>
        </p:spPr>
        <p:txBody>
          <a:bodyPr wrap="square" lIns="96840" tIns="48240" rIns="96840" bIns="48240" anchor="t" anchorCtr="0">
            <a:spAutoFit/>
          </a:bodyPr>
          <a:lstStyle/>
          <a:p>
            <a:pPr lvl="0" hangingPunct="1">
              <a:lnSpc>
                <a:spcPct val="90000"/>
              </a:lnSpc>
              <a:spcBef>
                <a:spcPts val="374"/>
              </a:spcBef>
            </a:pPr>
            <a:r>
              <a:rPr lang="en-GB" sz="1000">
                <a:solidFill>
                  <a:srgbClr val="0000C0"/>
                </a:solidFill>
                <a:latin typeface="Verdana" pitchFamily="34"/>
              </a:rPr>
              <a:t>execution</a:t>
            </a:r>
            <a:r>
              <a:rPr lang="en-GB" sz="1000">
                <a:latin typeface="Verdana" pitchFamily="34"/>
              </a:rPr>
              <a:t> matches Server start methods accepting a single Map parameter</a:t>
            </a:r>
          </a:p>
          <a:p>
            <a:pPr lvl="0" hangingPunct="1">
              <a:lnSpc>
                <a:spcPct val="90000"/>
              </a:lnSpc>
              <a:spcBef>
                <a:spcPts val="374"/>
              </a:spcBef>
            </a:pPr>
            <a:r>
              <a:rPr lang="en-GB" sz="1000">
                <a:solidFill>
                  <a:srgbClr val="0000C0"/>
                </a:solidFill>
                <a:latin typeface="Verdana" pitchFamily="34"/>
              </a:rPr>
              <a:t>target </a:t>
            </a:r>
            <a:r>
              <a:rPr lang="en-GB" sz="1000">
                <a:latin typeface="Verdana" pitchFamily="34"/>
              </a:rPr>
              <a:t>will bind the executing object to the </a:t>
            </a:r>
            <a:r>
              <a:rPr lang="en-GB" sz="1000">
                <a:latin typeface="Arial" pitchFamily="50"/>
              </a:rPr>
              <a:t>server</a:t>
            </a:r>
            <a:r>
              <a:rPr lang="en-GB" sz="1000">
                <a:latin typeface="Verdana" pitchFamily="34"/>
              </a:rPr>
              <a:t> argument</a:t>
            </a:r>
          </a:p>
          <a:p>
            <a:pPr lvl="0" hangingPunct="1">
              <a:lnSpc>
                <a:spcPct val="90000"/>
              </a:lnSpc>
              <a:spcBef>
                <a:spcPts val="374"/>
              </a:spcBef>
            </a:pPr>
            <a:r>
              <a:rPr lang="en-GB" sz="1000">
                <a:solidFill>
                  <a:srgbClr val="0000C0"/>
                </a:solidFill>
                <a:latin typeface="Verdana" pitchFamily="34"/>
              </a:rPr>
              <a:t>args</a:t>
            </a:r>
            <a:r>
              <a:rPr lang="en-GB" sz="1000">
                <a:latin typeface="Verdana" pitchFamily="34"/>
              </a:rPr>
              <a:t> will bind the single argument value to the </a:t>
            </a:r>
            <a:r>
              <a:rPr lang="en-GB" sz="1000">
                <a:latin typeface="Arial" pitchFamily="50"/>
              </a:rPr>
              <a:t>input</a:t>
            </a:r>
            <a:r>
              <a:rPr lang="en-GB" sz="1000">
                <a:latin typeface="Verdana" pitchFamily="34"/>
              </a:rPr>
              <a:t> argument</a:t>
            </a:r>
          </a:p>
          <a:p>
            <a:pPr lvl="0" hangingPunct="1">
              <a:lnSpc>
                <a:spcPct val="90000"/>
              </a:lnSpc>
              <a:spcBef>
                <a:spcPts val="374"/>
              </a:spcBef>
            </a:pPr>
            <a:endParaRPr lang="en-GB" sz="1000">
              <a:latin typeface="Verdana" pitchFamily="34"/>
            </a:endParaRPr>
          </a:p>
          <a:p>
            <a:pPr lvl="0" hangingPunct="1">
              <a:lnSpc>
                <a:spcPct val="90000"/>
              </a:lnSpc>
              <a:spcBef>
                <a:spcPts val="374"/>
              </a:spcBef>
            </a:pPr>
            <a:r>
              <a:rPr lang="en-GB" sz="1000">
                <a:latin typeface="Verdana" pitchFamily="34"/>
              </a:rPr>
              <a:t>Note that if we would have bound “this”, you get into a tricky situation. This is the proxy, so if somebody would mistakenly call the start() method on the server again, you’re in an infinite loop. It’s best to define your pointcuts in such a way that you can’t make such mistakes. TARGET makes more sense here.</a:t>
            </a:r>
          </a:p>
          <a:p>
            <a:pPr lvl="0" hangingPunct="1">
              <a:spcBef>
                <a:spcPts val="374"/>
              </a:spcBef>
            </a:pPr>
            <a:endParaRPr lang="en-GB" sz="1000">
              <a:latin typeface="Verdana" pitchFamily="34"/>
            </a:endParaRPr>
          </a:p>
        </p:txBody>
      </p:sp>
    </p:spTree>
    <p:extLst>
      <p:ext uri="{BB962C8B-B14F-4D97-AF65-F5344CB8AC3E}">
        <p14:creationId xmlns:p14="http://schemas.microsoft.com/office/powerpoint/2010/main" val="816762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03E36D22-82DF-45C3-8FA6-2AAB74BA2AFA}" type="slidenum">
              <a:t>46</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93C711E5-E14D-468D-A99B-03C035563E93}" type="slidenum">
              <a:t>46</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2640"/>
            <a:ext cx="5851440" cy="4318200"/>
          </a:xfrm>
          <a:solidFill>
            <a:srgbClr val="FFFFFF"/>
          </a:solidFill>
          <a:ln w="9360">
            <a:solidFill>
              <a:srgbClr val="000000"/>
            </a:solidFill>
            <a:prstDash val="solid"/>
            <a:miter/>
          </a:ln>
        </p:spPr>
        <p:txBody>
          <a:bodyPr wrap="square" lIns="96840" tIns="48240" rIns="96840" bIns="48240" anchor="t" anchorCtr="0">
            <a:spAutoFit/>
          </a:bodyPr>
          <a:lstStyle/>
          <a:p>
            <a:pPr lvl="0" hangingPunct="1">
              <a:lnSpc>
                <a:spcPct val="90000"/>
              </a:lnSpc>
              <a:spcBef>
                <a:spcPts val="374"/>
              </a:spcBef>
            </a:pPr>
            <a:r>
              <a:rPr lang="en-GB" sz="1000">
                <a:solidFill>
                  <a:srgbClr val="0000C0"/>
                </a:solidFill>
                <a:latin typeface="Verdana" pitchFamily="34"/>
              </a:rPr>
              <a:t>execution</a:t>
            </a:r>
            <a:r>
              <a:rPr lang="en-GB" sz="1000">
                <a:latin typeface="Verdana" pitchFamily="34"/>
              </a:rPr>
              <a:t> matches Server start methods accepting a single Map parameter</a:t>
            </a:r>
          </a:p>
          <a:p>
            <a:pPr lvl="0" hangingPunct="1">
              <a:lnSpc>
                <a:spcPct val="90000"/>
              </a:lnSpc>
              <a:spcBef>
                <a:spcPts val="374"/>
              </a:spcBef>
            </a:pPr>
            <a:r>
              <a:rPr lang="en-GB" sz="1000">
                <a:solidFill>
                  <a:srgbClr val="0000C0"/>
                </a:solidFill>
                <a:latin typeface="Verdana" pitchFamily="34"/>
              </a:rPr>
              <a:t>target </a:t>
            </a:r>
            <a:r>
              <a:rPr lang="en-GB" sz="1000">
                <a:latin typeface="Verdana" pitchFamily="34"/>
              </a:rPr>
              <a:t>will bind the executing object to the </a:t>
            </a:r>
            <a:r>
              <a:rPr lang="en-GB" sz="1000">
                <a:latin typeface="Arial" pitchFamily="50"/>
              </a:rPr>
              <a:t>server</a:t>
            </a:r>
            <a:r>
              <a:rPr lang="en-GB" sz="1000">
                <a:latin typeface="Verdana" pitchFamily="34"/>
              </a:rPr>
              <a:t> argument</a:t>
            </a:r>
          </a:p>
          <a:p>
            <a:pPr lvl="0" hangingPunct="1">
              <a:lnSpc>
                <a:spcPct val="90000"/>
              </a:lnSpc>
              <a:spcBef>
                <a:spcPts val="374"/>
              </a:spcBef>
            </a:pPr>
            <a:r>
              <a:rPr lang="en-GB" sz="1000">
                <a:solidFill>
                  <a:srgbClr val="0000C0"/>
                </a:solidFill>
                <a:latin typeface="Verdana" pitchFamily="34"/>
              </a:rPr>
              <a:t>args</a:t>
            </a:r>
            <a:r>
              <a:rPr lang="en-GB" sz="1000">
                <a:latin typeface="Verdana" pitchFamily="34"/>
              </a:rPr>
              <a:t> will bind the single argument value to the </a:t>
            </a:r>
            <a:r>
              <a:rPr lang="en-GB" sz="1000">
                <a:latin typeface="Arial" pitchFamily="50"/>
              </a:rPr>
              <a:t>input</a:t>
            </a:r>
            <a:r>
              <a:rPr lang="en-GB" sz="1000">
                <a:latin typeface="Verdana" pitchFamily="34"/>
              </a:rPr>
              <a:t> argument</a:t>
            </a:r>
          </a:p>
          <a:p>
            <a:pPr lvl="0" hangingPunct="1">
              <a:lnSpc>
                <a:spcPct val="90000"/>
              </a:lnSpc>
              <a:spcBef>
                <a:spcPts val="374"/>
              </a:spcBef>
            </a:pPr>
            <a:endParaRPr lang="en-GB" sz="1000">
              <a:latin typeface="Verdana" pitchFamily="34"/>
            </a:endParaRPr>
          </a:p>
          <a:p>
            <a:pPr lvl="0" hangingPunct="1">
              <a:lnSpc>
                <a:spcPct val="90000"/>
              </a:lnSpc>
              <a:spcBef>
                <a:spcPts val="374"/>
              </a:spcBef>
            </a:pPr>
            <a:r>
              <a:rPr lang="en-GB" sz="1000">
                <a:latin typeface="Verdana" pitchFamily="34"/>
              </a:rPr>
              <a:t>Note that if we would have bound “this”, you get into a tricky situation. This is the proxy, so if somebody would mistakenly call the start() method on the server again, you’re in an infinite loop. It’s best to define your pointcuts in such a way that you can’t make such mistakes. TARGET makes more sense here.</a:t>
            </a:r>
          </a:p>
          <a:p>
            <a:pPr lvl="0" hangingPunct="1">
              <a:spcBef>
                <a:spcPts val="374"/>
              </a:spcBef>
            </a:pPr>
            <a:endParaRPr lang="en-GB" sz="1000">
              <a:latin typeface="Verdana" pitchFamily="34"/>
            </a:endParaRPr>
          </a:p>
        </p:txBody>
      </p:sp>
    </p:spTree>
    <p:extLst>
      <p:ext uri="{BB962C8B-B14F-4D97-AF65-F5344CB8AC3E}">
        <p14:creationId xmlns:p14="http://schemas.microsoft.com/office/powerpoint/2010/main" val="184484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03651DB4-2E3E-4F2B-8B5E-7593A306717B}" type="slidenum">
              <a:t>47</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A09444D3-F4ED-4B9C-A258-472B74868E51}" type="slidenum">
              <a:t>47</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2640"/>
            <a:ext cx="5851440" cy="4318200"/>
          </a:xfrm>
          <a:solidFill>
            <a:srgbClr val="FFFFFF"/>
          </a:solidFill>
          <a:ln w="9360">
            <a:solidFill>
              <a:srgbClr val="000000"/>
            </a:solidFill>
            <a:prstDash val="solid"/>
            <a:miter/>
          </a:ln>
        </p:spPr>
        <p:txBody>
          <a:bodyPr wrap="square" lIns="96840" tIns="48240" rIns="96840" bIns="48240" anchor="t" anchorCtr="0">
            <a:spAutoFit/>
          </a:bodyPr>
          <a:lstStyle/>
          <a:p>
            <a:pPr lvl="0" hangingPunct="1">
              <a:lnSpc>
                <a:spcPct val="90000"/>
              </a:lnSpc>
              <a:spcBef>
                <a:spcPts val="374"/>
              </a:spcBef>
            </a:pPr>
            <a:r>
              <a:rPr lang="en-GB" sz="1000">
                <a:solidFill>
                  <a:srgbClr val="0000C0"/>
                </a:solidFill>
                <a:latin typeface="Verdana" pitchFamily="34"/>
              </a:rPr>
              <a:t>Now show named pointcut variant</a:t>
            </a:r>
          </a:p>
        </p:txBody>
      </p:sp>
    </p:spTree>
    <p:extLst>
      <p:ext uri="{BB962C8B-B14F-4D97-AF65-F5344CB8AC3E}">
        <p14:creationId xmlns:p14="http://schemas.microsoft.com/office/powerpoint/2010/main" val="860446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DFEE4C51-808A-4ECF-92A7-AD0109E59734}" type="slidenum">
              <a:t>48</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5B13B6CC-1D6B-4EED-8579-CEE7EAA3DD72}" type="slidenum">
              <a:t>48</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pPr lvl="0"/>
            <a:r>
              <a:rPr lang="en-US"/>
              <a:t>Note that imported annotations can only be used in the native AspectJ language, not with Spring-AOP using @Aspect: we have to fully qualify the names!</a:t>
            </a:r>
          </a:p>
        </p:txBody>
      </p:sp>
    </p:spTree>
    <p:extLst>
      <p:ext uri="{BB962C8B-B14F-4D97-AF65-F5344CB8AC3E}">
        <p14:creationId xmlns:p14="http://schemas.microsoft.com/office/powerpoint/2010/main" val="1656495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A75866A-3813-4822-92B0-4F4FB37E8BA5}" type="slidenum">
              <a:t>49</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D5550BD-74A4-4D01-93AF-9AB900FB50FE}" type="slidenum">
              <a:t>49</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789415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939C9ABB-6095-471C-8835-96630ADD331A}" type="slidenum">
              <a:t>50</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A395E21B-C26D-41DF-9308-D9D4651BE6DC}" type="slidenum">
              <a:t>50</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pPr lvl="0"/>
            <a:r>
              <a:rPr lang="en-US"/>
              <a:t>Note that the Secured type in the signature is part of the match! This replaces matching on @Secured in the pointcut expression, since we need access to the annotation instance anyway.</a:t>
            </a:r>
          </a:p>
        </p:txBody>
      </p:sp>
    </p:spTree>
    <p:extLst>
      <p:ext uri="{BB962C8B-B14F-4D97-AF65-F5344CB8AC3E}">
        <p14:creationId xmlns:p14="http://schemas.microsoft.com/office/powerpoint/2010/main" val="3370213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C4FE1843-8480-4888-A844-9EFD147884F0}" type="slidenum">
              <a:t>51</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58E51068-3E3A-4616-A3E8-4F14040BB6B7}" type="slidenum">
              <a:t>51</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pPr lvl="0"/>
            <a:r>
              <a:rPr lang="en-US"/>
              <a:t>Note that the Secured type in the signature is part of the match! This replaces matching on @Secured in the pointcut expression, since we need access to the annotation instance anyway.</a:t>
            </a:r>
          </a:p>
        </p:txBody>
      </p:sp>
    </p:spTree>
    <p:extLst>
      <p:ext uri="{BB962C8B-B14F-4D97-AF65-F5344CB8AC3E}">
        <p14:creationId xmlns:p14="http://schemas.microsoft.com/office/powerpoint/2010/main" val="4143616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17D04F7B-02E7-447A-83A7-5F0DE0A82EFB}" type="slidenum">
              <a:t>15</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014D1F5-1491-4956-8A49-03DBEEDD807D}" type="slidenum">
              <a:t>15</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2640"/>
            <a:ext cx="5851440" cy="6687720"/>
          </a:xfrm>
        </p:spPr>
        <p:txBody>
          <a:bodyPr wrap="square" lIns="89280" tIns="44640" rIns="89280" bIns="44640" anchor="t" anchorCtr="0">
            <a:spAutoFit/>
          </a:bodyPr>
          <a:lstStyle/>
          <a:p>
            <a:pPr lvl="0" hangingPunct="1"/>
            <a:r>
              <a:rPr lang="nl-NL"/>
              <a:t>(Ensure that you mention that the line-break in pointcut expressions (on this slide as well as many to follow) are only to keep slides look good. In reality, either you use one line or add “+” to concatenate multiple lines)</a:t>
            </a:r>
          </a:p>
          <a:p>
            <a:pPr lvl="0" hangingPunct="1"/>
            <a:endParaRPr lang="nl-NL"/>
          </a:p>
          <a:p>
            <a:pPr lvl="0" hangingPunct="1"/>
            <a:r>
              <a:rPr lang="nl-NL"/>
              <a:t>At this point, syntax is the least important. Focus on how the players come togetter.</a:t>
            </a:r>
          </a:p>
          <a:p>
            <a:pPr lvl="0" hangingPunct="1"/>
            <a:r>
              <a:rPr lang="nl-NL"/>
              <a:t>This slide allows to go into detailed pointcut expression discussion without guilt </a:t>
            </a:r>
            <a:r>
              <a:rPr lang="nl-NL">
                <a:latin typeface="Wingdings" pitchFamily="34"/>
              </a:rPr>
              <a:t></a:t>
            </a:r>
            <a:r>
              <a:rPr lang="nl-NL"/>
              <a:t>.</a:t>
            </a:r>
          </a:p>
          <a:p>
            <a:pPr lvl="0" hangingPunct="1"/>
            <a:endParaRPr lang="nl-NL"/>
          </a:p>
          <a:p>
            <a:pPr lvl="0" hangingPunct="1"/>
            <a:r>
              <a:rPr lang="nl-NL"/>
              <a:t>cbeams, 11/13/07:</a:t>
            </a:r>
          </a:p>
          <a:p>
            <a:pPr lvl="0" hangingPunct="1"/>
            <a:r>
              <a:rPr lang="nl-NL"/>
              <a:t>Some explanation of the syntax here is pretty critical in my experience.  I’ve simplified this slide and added the next to break up the learning curve associated with pointcut syntax.  I’d present this slide as follows:</a:t>
            </a:r>
          </a:p>
          <a:p>
            <a:pPr lvl="0" hangingPunct="1"/>
            <a:endParaRPr lang="nl-NL"/>
          </a:p>
          <a:p>
            <a:pPr lvl="0" hangingPunct="1"/>
            <a:r>
              <a:rPr lang="nl-NL"/>
              <a:t>&lt;quote&gt;</a:t>
            </a:r>
          </a:p>
          <a:p>
            <a:pPr lvl="0" hangingPunct="1"/>
            <a:r>
              <a:rPr lang="nl-NL"/>
              <a:t>To implement our property change tracking requirement as an aspect using Spring AOP, we just create a class, and here that class is aptly named ‘PropertyChangeTracker’, because tracking property changes is the one and only thing that this class is going to do.</a:t>
            </a:r>
          </a:p>
          <a:p>
            <a:pPr lvl="0" hangingPunct="1"/>
            <a:endParaRPr lang="nl-NL"/>
          </a:p>
          <a:p>
            <a:pPr lvl="0" hangingPunct="1"/>
            <a:r>
              <a:rPr lang="nl-NL"/>
              <a:t>We tell spring that this class is to be used as an aspect by adding the @Aspect annotation &lt;first animation click&gt;</a:t>
            </a:r>
          </a:p>
          <a:p>
            <a:pPr lvl="0" hangingPunct="1"/>
            <a:endParaRPr lang="nl-NL"/>
          </a:p>
          <a:p>
            <a:pPr lvl="0" hangingPunct="1"/>
            <a:r>
              <a:rPr lang="nl-NL"/>
              <a:t>Then we tell spring when and where we want our property change tracking code to be run by adding the @Before annotation &lt;second click&gt;</a:t>
            </a:r>
          </a:p>
          <a:p>
            <a:pPr lvl="0" hangingPunct="1"/>
            <a:endParaRPr lang="nl-NL"/>
          </a:p>
          <a:p>
            <a:pPr lvl="0" hangingPunct="1"/>
            <a:r>
              <a:rPr lang="nl-NL"/>
              <a:t>The argument to the @Before annotation is a pointcut expression, and all together, this reads as follows:</a:t>
            </a:r>
          </a:p>
          <a:p>
            <a:pPr lvl="0" hangingPunct="1"/>
            <a:endParaRPr lang="nl-NL"/>
          </a:p>
          <a:p>
            <a:pPr lvl="0" hangingPunct="1"/>
            <a:r>
              <a:rPr lang="nl-NL"/>
              <a:t>‘before the execution of any method that returns void, begins with “set” and takes a single argument, execute the trackChange() method’</a:t>
            </a:r>
          </a:p>
          <a:p>
            <a:pPr lvl="0" hangingPunct="1"/>
            <a:r>
              <a:rPr lang="nl-NL"/>
              <a:t>&lt;/quote&gt;</a:t>
            </a:r>
          </a:p>
          <a:p>
            <a:pPr lvl="0" hangingPunct="1"/>
            <a:endParaRPr lang="nl-NL"/>
          </a:p>
          <a:p>
            <a:pPr lvl="0" hangingPunct="1"/>
            <a:r>
              <a:rPr lang="nl-NL"/>
              <a:t>Take questions and make sure this slide is reasonably clear before moving on.</a:t>
            </a:r>
          </a:p>
        </p:txBody>
      </p:sp>
    </p:spTree>
    <p:extLst>
      <p:ext uri="{BB962C8B-B14F-4D97-AF65-F5344CB8AC3E}">
        <p14:creationId xmlns:p14="http://schemas.microsoft.com/office/powerpoint/2010/main" val="42202992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125143F8-3E73-4ACB-B50B-2FDC4C370E51}" type="slidenum">
              <a:t>52</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B386EDF-1BEC-4A99-AFD9-38596003A7FF}" type="slidenum">
              <a:t>52</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42057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AEA1C1F9-5707-4653-83C9-C02D34521A75}" type="slidenum">
              <a:t>16</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D0755670-0CEE-4E12-98D0-3BCDFBF034B2}" type="slidenum">
              <a:t>16</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pPr lvl="0"/>
            <a:r>
              <a:rPr lang="en-US" dirty="0"/>
              <a:t>Notice that many applications will only use &lt;</a:t>
            </a:r>
            <a:r>
              <a:rPr lang="en-US" dirty="0" err="1"/>
              <a:t>aop:aspectj-autoproxy</a:t>
            </a:r>
            <a:r>
              <a:rPr lang="en-US" dirty="0"/>
              <a:t>/&gt; without explicitly including the aspects. This has a slight performance impact on startup, but after that it doesn't matter. Explicitly including or excluding aspects if especially useful during development.</a:t>
            </a:r>
          </a:p>
        </p:txBody>
      </p:sp>
    </p:spTree>
    <p:extLst>
      <p:ext uri="{BB962C8B-B14F-4D97-AF65-F5344CB8AC3E}">
        <p14:creationId xmlns:p14="http://schemas.microsoft.com/office/powerpoint/2010/main" val="183418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379A3A91-F2CE-4816-9961-B46921B2517A}" type="slidenum">
              <a:t>17</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B1901BE6-13AE-4F70-9287-97AEE7D85478}" type="slidenum">
              <a:t>17</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50197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2DA9E288-A030-4110-8298-451A385AEB39}" type="slidenum">
              <a:t>18</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B3E85484-1141-4701-B0C6-15E1D195B976}" type="slidenum">
              <a:t>18</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223027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4A8DF9E2-6C3D-46EF-BFAA-A925A9875A25}" type="slidenum">
              <a:t>19</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7C5FF06-B44D-44B4-B360-522391941A0F}" type="slidenum">
              <a:t>19</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8920" y="720719"/>
            <a:ext cx="4802040" cy="36021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2640"/>
            <a:ext cx="5851440" cy="4318200"/>
          </a:xfrm>
          <a:solidFill>
            <a:srgbClr val="FFFFFF"/>
          </a:solidFill>
          <a:ln w="9360">
            <a:solidFill>
              <a:srgbClr val="000000"/>
            </a:solidFill>
            <a:prstDash val="solid"/>
            <a:miter/>
          </a:ln>
        </p:spPr>
        <p:txBody>
          <a:bodyPr wrap="square" lIns="89280" tIns="44640" rIns="89280" bIns="44640" anchor="t" anchorCtr="0">
            <a:spAutoFit/>
          </a:bodyPr>
          <a:lstStyle/>
          <a:p>
            <a:pPr lvl="0" hangingPunct="1"/>
            <a:r>
              <a:rPr lang="nl-NL"/>
              <a:t>Note from Joris: showing that the output will contain “CacheA” is actually pretty misleading: this is the toString() of the SimpleCache, which would typically be something like </a:t>
            </a:r>
            <a:r>
              <a:rPr lang="nl-NL">
                <a:hlinkClick r:id="rId3"/>
              </a:rPr>
              <a:t>SimpleCache@12fa34</a:t>
            </a:r>
            <a:r>
              <a:rPr lang="nl-NL"/>
              <a:t> and would definitely NOT contain something like the bean name!</a:t>
            </a:r>
          </a:p>
          <a:p>
            <a:pPr lvl="0" hangingPunct="1"/>
            <a:r>
              <a:rPr lang="nl-NL"/>
              <a:t>I don't feel like changing this right now, since introducing BeanNameAware is not the way to go, but you should point out to your delegates that this is the SimpleCache.toString() output and not something magical like a capitalized bean name!</a:t>
            </a:r>
          </a:p>
        </p:txBody>
      </p:sp>
    </p:spTree>
    <p:extLst>
      <p:ext uri="{BB962C8B-B14F-4D97-AF65-F5344CB8AC3E}">
        <p14:creationId xmlns:p14="http://schemas.microsoft.com/office/powerpoint/2010/main" val="378001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B1242F99-FCD7-4D3E-A828-3653B25E0C6A}" type="slidenum">
              <a:t>20</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A1E35647-6CE1-48C5-8F74-DB5C4EF8ED25}" type="slidenum">
              <a:t>20</a:t>
            </a:fld>
            <a:endParaRPr lang="en-US" sz="1300" b="0" i="0" u="none" strike="noStrike" baseline="0">
              <a:ln>
                <a:noFill/>
              </a:ln>
              <a:solidFill>
                <a:srgbClr val="000000"/>
              </a:solidFill>
              <a:latin typeface="Arial" pitchFamily="34"/>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508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C4B68DC-47EA-4564-9EAA-4D44FEC7A770}" type="datetimeFigureOut">
              <a:rPr lang="en-IN" smtClean="0"/>
              <a:t>17-10-2014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44542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4B68DC-47EA-4564-9EAA-4D44FEC7A770}" type="datetimeFigureOut">
              <a:rPr lang="en-IN" smtClean="0"/>
              <a:t>17-10-2014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204203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4B68DC-47EA-4564-9EAA-4D44FEC7A770}" type="datetimeFigureOut">
              <a:rPr lang="en-IN" smtClean="0"/>
              <a:t>17-10-2014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271017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4B68DC-47EA-4564-9EAA-4D44FEC7A770}" type="datetimeFigureOut">
              <a:rPr lang="en-IN" smtClean="0"/>
              <a:t>17-10-2014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84205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4B68DC-47EA-4564-9EAA-4D44FEC7A770}" type="datetimeFigureOut">
              <a:rPr lang="en-IN" smtClean="0"/>
              <a:t>17-10-2014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278207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4B68DC-47EA-4564-9EAA-4D44FEC7A770}" type="datetimeFigureOut">
              <a:rPr lang="en-IN" smtClean="0"/>
              <a:t>17-10-2014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79072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C4B68DC-47EA-4564-9EAA-4D44FEC7A770}" type="datetimeFigureOut">
              <a:rPr lang="en-IN" smtClean="0"/>
              <a:t>17-10-2014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22787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C4B68DC-47EA-4564-9EAA-4D44FEC7A770}" type="datetimeFigureOut">
              <a:rPr lang="en-IN" smtClean="0"/>
              <a:t>17-10-2014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133352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B68DC-47EA-4564-9EAA-4D44FEC7A770}" type="datetimeFigureOut">
              <a:rPr lang="en-IN" smtClean="0"/>
              <a:t>17-10-2014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178560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B68DC-47EA-4564-9EAA-4D44FEC7A770}" type="datetimeFigureOut">
              <a:rPr lang="en-IN" smtClean="0"/>
              <a:t>17-10-2014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391046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B68DC-47EA-4564-9EAA-4D44FEC7A770}" type="datetimeFigureOut">
              <a:rPr lang="en-IN" smtClean="0"/>
              <a:t>17-10-2014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C3001-66C5-43E6-9F78-C1E6E3D272E0}" type="slidenum">
              <a:rPr lang="en-IN" smtClean="0"/>
              <a:t>‹#›</a:t>
            </a:fld>
            <a:endParaRPr lang="en-IN"/>
          </a:p>
        </p:txBody>
      </p:sp>
    </p:spTree>
    <p:extLst>
      <p:ext uri="{BB962C8B-B14F-4D97-AF65-F5344CB8AC3E}">
        <p14:creationId xmlns:p14="http://schemas.microsoft.com/office/powerpoint/2010/main" val="406264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B68DC-47EA-4564-9EAA-4D44FEC7A770}" type="datetimeFigureOut">
              <a:rPr lang="en-IN" smtClean="0"/>
              <a:t>17-10-2014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C3001-66C5-43E6-9F78-C1E6E3D272E0}" type="slidenum">
              <a:rPr lang="en-IN" smtClean="0"/>
              <a:t>‹#›</a:t>
            </a:fld>
            <a:endParaRPr lang="en-IN"/>
          </a:p>
        </p:txBody>
      </p:sp>
    </p:spTree>
    <p:extLst>
      <p:ext uri="{BB962C8B-B14F-4D97-AF65-F5344CB8AC3E}">
        <p14:creationId xmlns:p14="http://schemas.microsoft.com/office/powerpoint/2010/main" val="644888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AOP</a:t>
            </a:r>
            <a:br>
              <a:rPr lang="en-IN" dirty="0" smtClean="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5598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6000" b="1">
                <a:solidFill>
                  <a:srgbClr val="FF0000"/>
                </a:solidFill>
              </a:rPr>
              <a:t>Advice Types</a:t>
            </a:r>
          </a:p>
        </p:txBody>
      </p:sp>
      <p:sp>
        <p:nvSpPr>
          <p:cNvPr id="3" name="Content Placeholder 2"/>
          <p:cNvSpPr>
            <a:spLocks noGrp="1"/>
          </p:cNvSpPr>
          <p:nvPr>
            <p:ph idx="1"/>
          </p:nvPr>
        </p:nvSpPr>
        <p:spPr>
          <a:xfrm>
            <a:off x="1981200" y="1600201"/>
            <a:ext cx="4495800" cy="4525963"/>
          </a:xfrm>
        </p:spPr>
        <p:txBody>
          <a:bodyPr/>
          <a:lstStyle/>
          <a:p>
            <a:pPr eaLnBrk="1" hangingPunct="1"/>
            <a:r>
              <a:rPr lang="en-US" sz="4400" b="1">
                <a:solidFill>
                  <a:srgbClr val="00B050"/>
                </a:solidFill>
              </a:rPr>
              <a:t>Before Advice</a:t>
            </a:r>
          </a:p>
          <a:p>
            <a:pPr eaLnBrk="1" hangingPunct="1"/>
            <a:r>
              <a:rPr lang="en-US" sz="4400" b="1">
                <a:solidFill>
                  <a:srgbClr val="00B050"/>
                </a:solidFill>
              </a:rPr>
              <a:t>After returning Advice</a:t>
            </a:r>
          </a:p>
          <a:p>
            <a:pPr eaLnBrk="1" hangingPunct="1"/>
            <a:r>
              <a:rPr lang="en-US" sz="4400" b="1">
                <a:solidFill>
                  <a:srgbClr val="00B050"/>
                </a:solidFill>
              </a:rPr>
              <a:t>Around Advice</a:t>
            </a:r>
          </a:p>
          <a:p>
            <a:pPr eaLnBrk="1" hangingPunct="1"/>
            <a:r>
              <a:rPr lang="en-US" sz="4400" b="1">
                <a:solidFill>
                  <a:srgbClr val="00B050"/>
                </a:solidFill>
              </a:rPr>
              <a:t>Throws Advice</a:t>
            </a:r>
          </a:p>
          <a:p>
            <a:pPr eaLnBrk="1" hangingPunct="1">
              <a:buFont typeface="Arial" charset="0"/>
              <a:buNone/>
            </a:pPr>
            <a:endParaRPr lang="en-US" sz="4400" b="1">
              <a:solidFill>
                <a:srgbClr val="00B050"/>
              </a:solidFill>
            </a:endParaRPr>
          </a:p>
        </p:txBody>
      </p:sp>
      <p:sp>
        <p:nvSpPr>
          <p:cNvPr id="4" name="Rectangle 3"/>
          <p:cNvSpPr/>
          <p:nvPr/>
        </p:nvSpPr>
        <p:spPr>
          <a:xfrm>
            <a:off x="7620000" y="1905000"/>
            <a:ext cx="1371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a:t>
            </a:r>
          </a:p>
        </p:txBody>
      </p:sp>
      <p:sp>
        <p:nvSpPr>
          <p:cNvPr id="5" name="Oval 4"/>
          <p:cNvSpPr/>
          <p:nvPr/>
        </p:nvSpPr>
        <p:spPr>
          <a:xfrm>
            <a:off x="7315200" y="18288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696200" y="2667000"/>
            <a:ext cx="1371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a:t>
            </a:r>
          </a:p>
        </p:txBody>
      </p:sp>
      <p:sp>
        <p:nvSpPr>
          <p:cNvPr id="7" name="Oval 6"/>
          <p:cNvSpPr/>
          <p:nvPr/>
        </p:nvSpPr>
        <p:spPr>
          <a:xfrm>
            <a:off x="8991600" y="25908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696200" y="4114800"/>
            <a:ext cx="1371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a:t>
            </a:r>
          </a:p>
        </p:txBody>
      </p:sp>
      <p:sp>
        <p:nvSpPr>
          <p:cNvPr id="9" name="Oval 8"/>
          <p:cNvSpPr/>
          <p:nvPr/>
        </p:nvSpPr>
        <p:spPr>
          <a:xfrm>
            <a:off x="8991600" y="40386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391400" y="40386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7696200" y="4876800"/>
            <a:ext cx="1371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a:t>
            </a:r>
          </a:p>
        </p:txBody>
      </p:sp>
      <p:cxnSp>
        <p:nvCxnSpPr>
          <p:cNvPr id="15" name="Straight Arrow Connector 14"/>
          <p:cNvCxnSpPr>
            <a:stCxn id="11" idx="2"/>
          </p:cNvCxnSpPr>
          <p:nvPr/>
        </p:nvCxnSpPr>
        <p:spPr>
          <a:xfrm rot="16200000" flipH="1">
            <a:off x="8534400" y="4953000"/>
            <a:ext cx="381000" cy="685800"/>
          </a:xfrm>
          <a:prstGeom prst="straightConnector1">
            <a:avLst/>
          </a:prstGeom>
          <a:ln w="412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39201" y="5543550"/>
            <a:ext cx="1222899" cy="400110"/>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en-US" sz="2000" b="1" dirty="0"/>
              <a:t>Exception</a:t>
            </a:r>
          </a:p>
        </p:txBody>
      </p:sp>
    </p:spTree>
    <p:extLst>
      <p:ext uri="{BB962C8B-B14F-4D97-AF65-F5344CB8AC3E}">
        <p14:creationId xmlns:p14="http://schemas.microsoft.com/office/powerpoint/2010/main" val="146002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heckerboard(across)">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heckerboard(across)">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checkerboard(across)">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checkerboard(across)">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checkerboard(across)">
                                      <p:cBhvr>
                                        <p:cTn id="49" dur="500"/>
                                        <p:tgtEl>
                                          <p:spTgt spid="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checkerboard(across)">
                                      <p:cBhvr>
                                        <p:cTn id="54" dur="500"/>
                                        <p:tgtEl>
                                          <p:spTgt spid="11"/>
                                        </p:tgtEl>
                                      </p:cBhvr>
                                    </p:animEffect>
                                  </p:childTnLst>
                                </p:cTn>
                              </p:par>
                              <p:par>
                                <p:cTn id="55" presetID="5" presetClass="entr" presetSubtype="1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heckerboard(across)">
                                      <p:cBhvr>
                                        <p:cTn id="57" dur="500"/>
                                        <p:tgtEl>
                                          <p:spTgt spid="15"/>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checkerboard(across)">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b="1" smtClean="0">
                <a:solidFill>
                  <a:srgbClr val="FF0000"/>
                </a:solidFill>
              </a:rPr>
              <a:t>AOP - Weaving</a:t>
            </a:r>
          </a:p>
        </p:txBody>
      </p:sp>
      <p:sp>
        <p:nvSpPr>
          <p:cNvPr id="9219" name="Content Placeholder 2"/>
          <p:cNvSpPr>
            <a:spLocks noGrp="1"/>
          </p:cNvSpPr>
          <p:nvPr>
            <p:ph idx="1"/>
          </p:nvPr>
        </p:nvSpPr>
        <p:spPr>
          <a:xfrm>
            <a:off x="1981200" y="1600200"/>
            <a:ext cx="8229600" cy="1828800"/>
          </a:xfrm>
        </p:spPr>
        <p:txBody>
          <a:bodyPr/>
          <a:lstStyle/>
          <a:p>
            <a:pPr eaLnBrk="1" hangingPunct="1"/>
            <a:r>
              <a:rPr lang="en-US" b="1" smtClean="0">
                <a:solidFill>
                  <a:srgbClr val="00B050"/>
                </a:solidFill>
              </a:rPr>
              <a:t>Compile time</a:t>
            </a:r>
          </a:p>
          <a:p>
            <a:pPr eaLnBrk="1" hangingPunct="1"/>
            <a:r>
              <a:rPr lang="en-US" b="1" smtClean="0">
                <a:solidFill>
                  <a:srgbClr val="00B050"/>
                </a:solidFill>
              </a:rPr>
              <a:t>Class Load Time</a:t>
            </a:r>
          </a:p>
          <a:p>
            <a:pPr eaLnBrk="1" hangingPunct="1"/>
            <a:r>
              <a:rPr lang="en-US" b="1" smtClean="0">
                <a:solidFill>
                  <a:srgbClr val="00B050"/>
                </a:solidFill>
              </a:rPr>
              <a:t>Runtime – Springs way</a:t>
            </a:r>
          </a:p>
        </p:txBody>
      </p:sp>
      <p:sp>
        <p:nvSpPr>
          <p:cNvPr id="4" name="Oval 3"/>
          <p:cNvSpPr/>
          <p:nvPr/>
        </p:nvSpPr>
        <p:spPr>
          <a:xfrm>
            <a:off x="7010400" y="3810000"/>
            <a:ext cx="2743200" cy="26670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4"/>
          <p:cNvSpPr/>
          <p:nvPr/>
        </p:nvSpPr>
        <p:spPr>
          <a:xfrm>
            <a:off x="7848600" y="4572000"/>
            <a:ext cx="1066800" cy="1143000"/>
          </a:xfrm>
          <a:prstGeom prst="ellipse">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Target</a:t>
            </a:r>
          </a:p>
        </p:txBody>
      </p:sp>
      <p:sp>
        <p:nvSpPr>
          <p:cNvPr id="6" name="Rectangle 5"/>
          <p:cNvSpPr/>
          <p:nvPr/>
        </p:nvSpPr>
        <p:spPr>
          <a:xfrm>
            <a:off x="2133600" y="4495800"/>
            <a:ext cx="1600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Caller</a:t>
            </a:r>
          </a:p>
        </p:txBody>
      </p:sp>
      <p:cxnSp>
        <p:nvCxnSpPr>
          <p:cNvPr id="8" name="Shape 7"/>
          <p:cNvCxnSpPr>
            <a:stCxn id="6" idx="3"/>
            <a:endCxn id="4" idx="1"/>
          </p:cNvCxnSpPr>
          <p:nvPr/>
        </p:nvCxnSpPr>
        <p:spPr>
          <a:xfrm flipV="1">
            <a:off x="3733800" y="4200526"/>
            <a:ext cx="3678238" cy="904875"/>
          </a:xfrm>
          <a:prstGeom prst="curvedConnector4">
            <a:avLst>
              <a:gd name="adj1" fmla="val 44539"/>
              <a:gd name="adj2" fmla="val 168430"/>
            </a:avLst>
          </a:prstGeom>
          <a:ln w="22225">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4" idx="1"/>
            <a:endCxn id="5" idx="0"/>
          </p:cNvCxnSpPr>
          <p:nvPr/>
        </p:nvCxnSpPr>
        <p:spPr>
          <a:xfrm rot="16200000" flipH="1">
            <a:off x="7711282" y="3901282"/>
            <a:ext cx="371475" cy="969962"/>
          </a:xfrm>
          <a:prstGeom prst="curvedConnector3">
            <a:avLst>
              <a:gd name="adj1" fmla="val 52870"/>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7010401" y="4800600"/>
            <a:ext cx="720647" cy="369332"/>
          </a:xfrm>
          <a:prstGeom prst="rect">
            <a:avLst/>
          </a:prstGeom>
          <a:noFill/>
          <a:ln w="9525">
            <a:noFill/>
            <a:miter lim="800000"/>
            <a:headEnd/>
            <a:tailEnd/>
          </a:ln>
        </p:spPr>
        <p:txBody>
          <a:bodyPr wrap="none">
            <a:spAutoFit/>
          </a:bodyPr>
          <a:lstStyle/>
          <a:p>
            <a:r>
              <a:rPr lang="en-US" b="1"/>
              <a:t>Proxy</a:t>
            </a:r>
          </a:p>
        </p:txBody>
      </p:sp>
    </p:spTree>
    <p:extLst>
      <p:ext uri="{BB962C8B-B14F-4D97-AF65-F5344CB8AC3E}">
        <p14:creationId xmlns:p14="http://schemas.microsoft.com/office/powerpoint/2010/main" val="307747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checkerboard(across)">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checkerboard(across)">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checkerboard(across)">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heckerboard(across)">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heckerboard(across)">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checkerboard(across)">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checkerboard(across)">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4853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dirty="0" smtClean="0"/>
              <a:t>Example</a:t>
            </a:r>
            <a:endParaRPr lang="en-US" dirty="0"/>
          </a:p>
        </p:txBody>
      </p:sp>
      <p:sp>
        <p:nvSpPr>
          <p:cNvPr id="3" name="Text Placeholder 2"/>
          <p:cNvSpPr txBox="1">
            <a:spLocks noGrp="1"/>
          </p:cNvSpPr>
          <p:nvPr>
            <p:ph type="body" idx="4294967295"/>
          </p:nvPr>
        </p:nvSpPr>
        <p:spPr>
          <a:xfrm>
            <a:off x="2152200" y="1676520"/>
            <a:ext cx="7867800" cy="3060325"/>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Consider this basic requirement</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lvl="0">
              <a:buClr>
                <a:srgbClr val="000000"/>
              </a:buClr>
              <a:buSzPct val="100000"/>
              <a:buFont typeface="Verdana" pitchFamily="34"/>
              <a:buChar char="•"/>
            </a:pPr>
            <a:r>
              <a:rPr lang="en-US"/>
              <a:t>How can you use AOP to meet it?</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p:txBody>
      </p:sp>
      <p:sp>
        <p:nvSpPr>
          <p:cNvPr id="4" name="Text Box 1028"/>
          <p:cNvSpPr/>
          <p:nvPr/>
        </p:nvSpPr>
        <p:spPr>
          <a:xfrm>
            <a:off x="2447040" y="2514601"/>
            <a:ext cx="7864502"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000000"/>
                </a:solidFill>
                <a:latin typeface="Arial" pitchFamily="50"/>
                <a:ea typeface="AR PL ShanHeiSun Uni" pitchFamily="2"/>
                <a:cs typeface="Tahoma" pitchFamily="2"/>
              </a:rPr>
              <a:t>Log a message every time a property is about to change</a:t>
            </a:r>
          </a:p>
        </p:txBody>
      </p:sp>
    </p:spTree>
    <p:extLst>
      <p:ext uri="{BB962C8B-B14F-4D97-AF65-F5344CB8AC3E}">
        <p14:creationId xmlns:p14="http://schemas.microsoft.com/office/powerpoint/2010/main" val="411133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8717914" cy="1311128"/>
          </a:xfrm>
        </p:spPr>
        <p:txBody>
          <a:bodyPr vert="horz" wrap="square" lIns="91440" tIns="45720" rIns="91440" bIns="45720" rtlCol="0" anchor="t" anchorCtr="0">
            <a:spAutoFit/>
          </a:bodyPr>
          <a:lstStyle/>
          <a:p>
            <a:pPr lvl="0"/>
            <a:r>
              <a:rPr lang="en-US" dirty="0"/>
              <a:t>An Application Object Whose Properties Could Change</a:t>
            </a:r>
          </a:p>
        </p:txBody>
      </p:sp>
      <p:sp>
        <p:nvSpPr>
          <p:cNvPr id="3" name="Rectangle 2"/>
          <p:cNvSpPr/>
          <p:nvPr/>
        </p:nvSpPr>
        <p:spPr>
          <a:xfrm>
            <a:off x="2038801" y="1496160"/>
            <a:ext cx="8087759" cy="4335840"/>
          </a:xfrm>
          <a:prstGeom prst="rect">
            <a:avLst/>
          </a:prstGeom>
          <a:solidFill>
            <a:srgbClr val="FFFFCC"/>
          </a:solidFill>
          <a:ln w="0">
            <a:solidFill>
              <a:srgbClr val="000000"/>
            </a:solidFill>
            <a:prstDash val="solid"/>
          </a:ln>
          <a:effectLst>
            <a:outerShdw dir="16200000" algn="tl">
              <a:srgbClr val="808080"/>
            </a:outerShdw>
          </a:effectLst>
        </p:spPr>
        <p:txBody>
          <a:bodyPr vert="horz" lIns="90000" tIns="45000" rIns="90000" bIns="45000" anchor="t" anchorCtr="0" compatLnSpc="0"/>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7F0055"/>
                </a:solidFill>
                <a:latin typeface="Arial" pitchFamily="50"/>
                <a:ea typeface="AR PL ShanHeiSun Uni" pitchFamily="2"/>
                <a:cs typeface="Tahoma" pitchFamily="2"/>
              </a:rPr>
              <a:t>public class</a:t>
            </a:r>
            <a:r>
              <a:rPr lang="en-GB" sz="2000">
                <a:solidFill>
                  <a:srgbClr val="000000"/>
                </a:solidFill>
                <a:latin typeface="Arial" pitchFamily="50"/>
                <a:ea typeface="AR PL ShanHeiSun Uni" pitchFamily="2"/>
                <a:cs typeface="Tahoma" pitchFamily="2"/>
              </a:rPr>
              <a:t> SimpleCache </a:t>
            </a:r>
            <a:r>
              <a:rPr lang="en-GB" sz="2000">
                <a:solidFill>
                  <a:srgbClr val="7F0055"/>
                </a:solidFill>
                <a:latin typeface="Arial" pitchFamily="50"/>
                <a:ea typeface="AR PL ShanHeiSun Uni" pitchFamily="2"/>
                <a:cs typeface="Tahoma" pitchFamily="2"/>
              </a:rPr>
              <a:t>implements</a:t>
            </a:r>
            <a:r>
              <a:rPr lang="en-GB" sz="2000">
                <a:solidFill>
                  <a:srgbClr val="000000"/>
                </a:solidFill>
                <a:latin typeface="Arial" pitchFamily="50"/>
                <a:ea typeface="AR PL ShanHeiSun Uni" pitchFamily="2"/>
                <a:cs typeface="Tahoma" pitchFamily="2"/>
              </a:rPr>
              <a:t> Cache, BeanNameAware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800000"/>
                </a:solidFill>
                <a:latin typeface="Arial" pitchFamily="50"/>
                <a:ea typeface="AR PL ShanHeiSun Uni" pitchFamily="2"/>
                <a:cs typeface="Tahoma" pitchFamily="2"/>
              </a:rPr>
              <a:t>   </a:t>
            </a:r>
            <a:r>
              <a:rPr lang="en-GB" sz="2000">
                <a:solidFill>
                  <a:srgbClr val="7F0055"/>
                </a:solidFill>
                <a:latin typeface="Arial" pitchFamily="50"/>
                <a:ea typeface="AR PL ShanHeiSun Uni" pitchFamily="2"/>
                <a:cs typeface="Tahoma" pitchFamily="2"/>
              </a:rPr>
              <a:t>private</a:t>
            </a:r>
            <a:r>
              <a:rPr lang="en-GB" sz="2000">
                <a:solidFill>
                  <a:srgbClr val="000000"/>
                </a:solidFill>
                <a:latin typeface="Arial" pitchFamily="50"/>
                <a:ea typeface="AR PL ShanHeiSun Uni" pitchFamily="2"/>
                <a:cs typeface="Tahoma" pitchFamily="2"/>
              </a:rPr>
              <a:t> int </a:t>
            </a:r>
            <a:r>
              <a:rPr lang="en-GB" sz="2000">
                <a:solidFill>
                  <a:srgbClr val="0000C0"/>
                </a:solidFill>
                <a:latin typeface="Arial" pitchFamily="50"/>
                <a:ea typeface="AR PL ShanHeiSun Uni" pitchFamily="2"/>
                <a:cs typeface="Tahoma" pitchFamily="2"/>
              </a:rPr>
              <a:t>cacheSize</a:t>
            </a:r>
            <a:r>
              <a:rPr lang="en-GB" sz="2000">
                <a:solidFill>
                  <a:srgbClr val="000000"/>
                </a:solidFill>
                <a:latin typeface="Arial" pitchFamily="50"/>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7F0055"/>
                </a:solidFill>
                <a:latin typeface="Arial" pitchFamily="50"/>
                <a:ea typeface="AR PL ShanHeiSun Uni" pitchFamily="2"/>
                <a:cs typeface="Tahoma" pitchFamily="2"/>
              </a:rPr>
              <a:t>   private</a:t>
            </a:r>
            <a:r>
              <a:rPr lang="en-GB" sz="2000">
                <a:solidFill>
                  <a:srgbClr val="000000"/>
                </a:solidFill>
                <a:latin typeface="Arial" pitchFamily="50"/>
                <a:ea typeface="AR PL ShanHeiSun Uni" pitchFamily="2"/>
                <a:cs typeface="Tahoma" pitchFamily="2"/>
              </a:rPr>
              <a:t> DataSource </a:t>
            </a:r>
            <a:r>
              <a:rPr lang="en-GB" sz="2000">
                <a:solidFill>
                  <a:srgbClr val="0000C0"/>
                </a:solidFill>
                <a:latin typeface="Arial" pitchFamily="50"/>
                <a:ea typeface="AR PL ShanHeiSun Uni" pitchFamily="2"/>
                <a:cs typeface="Tahoma" pitchFamily="2"/>
              </a:rPr>
              <a:t>dataSource</a:t>
            </a:r>
            <a:r>
              <a:rPr lang="en-GB" sz="2000">
                <a:solidFill>
                  <a:srgbClr val="000000"/>
                </a:solidFill>
                <a:latin typeface="Arial" pitchFamily="50"/>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7F0055"/>
                </a:solidFill>
                <a:latin typeface="Arial" pitchFamily="50"/>
                <a:ea typeface="AR PL ShanHeiSun Uni" pitchFamily="2"/>
                <a:cs typeface="Tahoma" pitchFamily="2"/>
              </a:rPr>
              <a:t>   private</a:t>
            </a:r>
            <a:r>
              <a:rPr lang="en-GB" sz="2000">
                <a:solidFill>
                  <a:srgbClr val="000000"/>
                </a:solidFill>
                <a:latin typeface="Arial" pitchFamily="50"/>
                <a:ea typeface="AR PL ShanHeiSun Uni" pitchFamily="2"/>
                <a:cs typeface="Tahoma" pitchFamily="2"/>
              </a:rPr>
              <a:t> String </a:t>
            </a:r>
            <a:r>
              <a:rPr lang="en-GB" sz="2000">
                <a:solidFill>
                  <a:srgbClr val="0000C0"/>
                </a:solidFill>
                <a:latin typeface="Arial" pitchFamily="50"/>
                <a:ea typeface="AR PL ShanHeiSun Uni" pitchFamily="2"/>
                <a:cs typeface="Tahoma" pitchFamily="2"/>
              </a:rPr>
              <a:t>name</a:t>
            </a:r>
            <a:r>
              <a:rPr lang="en-GB" sz="2000">
                <a:solidFill>
                  <a:srgbClr val="000000"/>
                </a:solidFill>
                <a:latin typeface="Arial" pitchFamily="50"/>
                <a:ea typeface="AR PL ShanHeiSun Uni" pitchFamily="2"/>
                <a:cs typeface="Tahoma" pitchFamily="2"/>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GB" sz="2000">
              <a:solidFill>
                <a:srgbClr val="000000"/>
              </a:solidFill>
              <a:latin typeface="Arial" pitchFamily="50"/>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7F0055"/>
                </a:solidFill>
                <a:latin typeface="Arial" pitchFamily="50"/>
                <a:ea typeface="AR PL ShanHeiSun Uni" pitchFamily="2"/>
                <a:cs typeface="Tahoma" pitchFamily="2"/>
              </a:rPr>
              <a:t>   public void</a:t>
            </a:r>
            <a:r>
              <a:rPr lang="en-GB" sz="2000">
                <a:solidFill>
                  <a:srgbClr val="000000"/>
                </a:solidFill>
                <a:latin typeface="Arial" pitchFamily="50"/>
                <a:ea typeface="AR PL ShanHeiSun Uni" pitchFamily="2"/>
                <a:cs typeface="Tahoma" pitchFamily="2"/>
              </a:rPr>
              <a:t> setCacheSize(int size) { </a:t>
            </a:r>
            <a:r>
              <a:rPr lang="en-GB" sz="2000">
                <a:solidFill>
                  <a:srgbClr val="0000C0"/>
                </a:solidFill>
                <a:latin typeface="Arial" pitchFamily="50"/>
                <a:ea typeface="AR PL ShanHeiSun Uni" pitchFamily="2"/>
                <a:cs typeface="Tahoma" pitchFamily="2"/>
              </a:rPr>
              <a:t>cacheSize</a:t>
            </a:r>
            <a:r>
              <a:rPr lang="en-GB" sz="2000">
                <a:solidFill>
                  <a:srgbClr val="000000"/>
                </a:solidFill>
                <a:latin typeface="Arial" pitchFamily="50"/>
                <a:ea typeface="AR PL ShanHeiSun Uni" pitchFamily="2"/>
                <a:cs typeface="Tahoma" pitchFamily="2"/>
              </a:rPr>
              <a:t> = size;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GB" sz="2000">
              <a:solidFill>
                <a:srgbClr val="000000"/>
              </a:solidFill>
              <a:latin typeface="Arial" pitchFamily="50"/>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000000"/>
                </a:solidFill>
                <a:latin typeface="Arial" pitchFamily="50"/>
                <a:ea typeface="AR PL ShanHeiSun Uni" pitchFamily="2"/>
                <a:cs typeface="Tahoma" pitchFamily="2"/>
              </a:rPr>
              <a:t>  </a:t>
            </a:r>
            <a:r>
              <a:rPr lang="en-GB" sz="2000">
                <a:solidFill>
                  <a:srgbClr val="7F0055"/>
                </a:solidFill>
                <a:latin typeface="Arial" pitchFamily="50"/>
                <a:ea typeface="AR PL ShanHeiSun Uni" pitchFamily="2"/>
                <a:cs typeface="Tahoma" pitchFamily="2"/>
              </a:rPr>
              <a:t> public void</a:t>
            </a:r>
            <a:r>
              <a:rPr lang="en-GB" sz="2000">
                <a:solidFill>
                  <a:srgbClr val="000000"/>
                </a:solidFill>
                <a:latin typeface="Arial" pitchFamily="50"/>
                <a:ea typeface="AR PL ShanHeiSun Uni" pitchFamily="2"/>
                <a:cs typeface="Tahoma" pitchFamily="2"/>
              </a:rPr>
              <a:t> setDataSource(DataSource ds) { </a:t>
            </a:r>
            <a:r>
              <a:rPr lang="en-GB" sz="2000">
                <a:solidFill>
                  <a:srgbClr val="0000C0"/>
                </a:solidFill>
                <a:latin typeface="Arial" pitchFamily="50"/>
                <a:ea typeface="AR PL ShanHeiSun Uni" pitchFamily="2"/>
                <a:cs typeface="Tahoma" pitchFamily="2"/>
              </a:rPr>
              <a:t>dataSource</a:t>
            </a:r>
            <a:r>
              <a:rPr lang="en-GB" sz="2000">
                <a:solidFill>
                  <a:srgbClr val="000000"/>
                </a:solidFill>
                <a:latin typeface="Arial" pitchFamily="50"/>
                <a:ea typeface="AR PL ShanHeiSun Uni" pitchFamily="2"/>
                <a:cs typeface="Tahoma" pitchFamily="2"/>
              </a:rPr>
              <a:t> = ds;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GB" sz="2000">
              <a:solidFill>
                <a:srgbClr val="000000"/>
              </a:solidFill>
              <a:latin typeface="Arial" pitchFamily="50"/>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000000"/>
                </a:solidFill>
                <a:latin typeface="Arial" pitchFamily="50"/>
                <a:ea typeface="AR PL ShanHeiSun Uni" pitchFamily="2"/>
                <a:cs typeface="Tahoma" pitchFamily="2"/>
              </a:rPr>
              <a:t>  </a:t>
            </a:r>
            <a:r>
              <a:rPr lang="en-GB" sz="2000">
                <a:solidFill>
                  <a:srgbClr val="7F0055"/>
                </a:solidFill>
                <a:latin typeface="Arial" pitchFamily="50"/>
                <a:ea typeface="AR PL ShanHeiSun Uni" pitchFamily="2"/>
                <a:cs typeface="Tahoma" pitchFamily="2"/>
              </a:rPr>
              <a:t> public void</a:t>
            </a:r>
            <a:r>
              <a:rPr lang="en-GB" sz="2000">
                <a:solidFill>
                  <a:srgbClr val="000000"/>
                </a:solidFill>
                <a:latin typeface="Arial" pitchFamily="50"/>
                <a:ea typeface="AR PL ShanHeiSun Uni" pitchFamily="2"/>
                <a:cs typeface="Tahoma" pitchFamily="2"/>
              </a:rPr>
              <a:t> setBeanName(String beanName) { </a:t>
            </a:r>
            <a:r>
              <a:rPr lang="en-GB" sz="2000">
                <a:solidFill>
                  <a:srgbClr val="0000C0"/>
                </a:solidFill>
                <a:latin typeface="Arial" pitchFamily="50"/>
                <a:ea typeface="AR PL ShanHeiSun Uni" pitchFamily="2"/>
                <a:cs typeface="Tahoma" pitchFamily="2"/>
              </a:rPr>
              <a:t>name</a:t>
            </a:r>
            <a:r>
              <a:rPr lang="en-GB" sz="2000">
                <a:solidFill>
                  <a:srgbClr val="000000"/>
                </a:solidFill>
                <a:latin typeface="Arial" pitchFamily="50"/>
                <a:ea typeface="AR PL ShanHeiSun Uni" pitchFamily="2"/>
                <a:cs typeface="Tahoma" pitchFamily="2"/>
              </a:rPr>
              <a:t> = beanName;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GB" sz="2000">
              <a:solidFill>
                <a:srgbClr val="000000"/>
              </a:solidFill>
              <a:latin typeface="Arial" pitchFamily="50"/>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000000"/>
                </a:solidFill>
                <a:latin typeface="Arial" pitchFamily="50"/>
                <a:ea typeface="AR PL ShanHeiSun Uni" pitchFamily="2"/>
                <a:cs typeface="Tahoma" pitchFamily="2"/>
              </a:rPr>
              <a:t>  </a:t>
            </a:r>
            <a:r>
              <a:rPr lang="en-GB" sz="2000">
                <a:solidFill>
                  <a:srgbClr val="7F0055"/>
                </a:solidFill>
                <a:latin typeface="Arial" pitchFamily="50"/>
                <a:ea typeface="AR PL ShanHeiSun Uni" pitchFamily="2"/>
                <a:cs typeface="Tahoma" pitchFamily="2"/>
              </a:rPr>
              <a:t> public </a:t>
            </a:r>
            <a:r>
              <a:rPr lang="en-GB" sz="2000">
                <a:solidFill>
                  <a:srgbClr val="000000"/>
                </a:solidFill>
                <a:latin typeface="Arial" pitchFamily="50"/>
                <a:ea typeface="AR PL ShanHeiSun Uni" pitchFamily="2"/>
                <a:cs typeface="Tahoma" pitchFamily="2"/>
              </a:rPr>
              <a:t>String toString() { return </a:t>
            </a:r>
            <a:r>
              <a:rPr lang="en-GB" sz="2000">
                <a:solidFill>
                  <a:srgbClr val="0000C0"/>
                </a:solidFill>
                <a:latin typeface="Arial" pitchFamily="50"/>
                <a:ea typeface="AR PL ShanHeiSun Uni" pitchFamily="2"/>
                <a:cs typeface="Tahoma" pitchFamily="2"/>
              </a:rPr>
              <a:t>name</a:t>
            </a:r>
            <a:r>
              <a:rPr lang="en-GB" sz="2000">
                <a:solidFill>
                  <a:srgbClr val="000000"/>
                </a:solidFill>
                <a:latin typeface="Arial" pitchFamily="50"/>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GB" sz="2000">
              <a:solidFill>
                <a:srgbClr val="000000"/>
              </a:solidFill>
              <a:latin typeface="Arial" pitchFamily="50"/>
              <a:ea typeface="AR PL ShanHeiSun Uni" pitchFamily="2"/>
              <a:cs typeface="Tahoma" pitchFamily="2"/>
            </a:endParaRP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000000"/>
                </a:solidFill>
                <a:latin typeface="Arial" pitchFamily="50"/>
                <a:ea typeface="AR PL ShanHeiSun Uni" pitchFamily="2"/>
                <a:cs typeface="Tahoma" pitchFamily="2"/>
              </a:rPr>
              <a:t>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000000"/>
                </a:solidFill>
                <a:latin typeface="Arial" pitchFamily="50"/>
                <a:ea typeface="AR PL ShanHeiSun Uni" pitchFamily="2"/>
                <a:cs typeface="Tahoma" pitchFamily="2"/>
              </a:rPr>
              <a:t>}</a:t>
            </a:r>
          </a:p>
        </p:txBody>
      </p:sp>
    </p:spTree>
    <p:extLst>
      <p:ext uri="{BB962C8B-B14F-4D97-AF65-F5344CB8AC3E}">
        <p14:creationId xmlns:p14="http://schemas.microsoft.com/office/powerpoint/2010/main" val="207581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507831"/>
          </a:xfrm>
        </p:spPr>
        <p:txBody>
          <a:bodyPr vert="horz" wrap="square" lIns="91440" tIns="45720" rIns="91440" bIns="45720" rtlCol="0" anchor="t" anchorCtr="0">
            <a:spAutoFit/>
          </a:bodyPr>
          <a:lstStyle/>
          <a:p>
            <a:pPr lvl="0"/>
            <a:r>
              <a:rPr lang="en-GB" sz="3000"/>
              <a:t>Implement the Aspect</a:t>
            </a:r>
          </a:p>
        </p:txBody>
      </p:sp>
      <p:sp>
        <p:nvSpPr>
          <p:cNvPr id="3" name="Text Placeholder 2"/>
          <p:cNvSpPr txBox="1">
            <a:spLocks noGrp="1"/>
          </p:cNvSpPr>
          <p:nvPr>
            <p:ph type="body" idx="4294967295"/>
          </p:nvPr>
        </p:nvSpPr>
        <p:spPr>
          <a:xfrm>
            <a:off x="2286120" y="1905121"/>
            <a:ext cx="7772400" cy="2821285"/>
          </a:xfrm>
          <a:solidFill>
            <a:srgbClr val="FFFFCC"/>
          </a:solidFill>
          <a:ln w="6480">
            <a:solidFill>
              <a:srgbClr val="000000"/>
            </a:solidFill>
            <a:prstDash val="solid"/>
            <a:miter/>
          </a:ln>
        </p:spPr>
        <p:txBody>
          <a:bodyPr vert="horz" wrap="square" lIns="91440" tIns="45720" rIns="91440" bIns="45720" rtlCol="0" anchor="t" anchorCtr="0">
            <a:spAutoFit/>
          </a:bodyPr>
          <a:lstStyle/>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dirty="0">
                <a:solidFill>
                  <a:srgbClr val="646464"/>
                </a:solidFill>
                <a:latin typeface="Arial" pitchFamily="50"/>
              </a:rPr>
              <a:t>@Aspect</a:t>
            </a:r>
          </a:p>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dirty="0">
                <a:solidFill>
                  <a:srgbClr val="7F0055"/>
                </a:solidFill>
                <a:latin typeface="Arial" pitchFamily="50"/>
              </a:rPr>
              <a:t>public class</a:t>
            </a:r>
            <a:r>
              <a:rPr lang="en-GB" sz="2000" dirty="0">
                <a:latin typeface="Arial" pitchFamily="50"/>
              </a:rPr>
              <a:t> </a:t>
            </a:r>
            <a:r>
              <a:rPr lang="en-GB" sz="2000" dirty="0" err="1">
                <a:latin typeface="Arial" pitchFamily="50"/>
              </a:rPr>
              <a:t>PropertyChangeTracker</a:t>
            </a:r>
            <a:r>
              <a:rPr lang="en-GB" sz="2000" dirty="0">
                <a:latin typeface="Arial" pitchFamily="50"/>
              </a:rPr>
              <a:t> {</a:t>
            </a:r>
          </a:p>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dirty="0">
                <a:solidFill>
                  <a:srgbClr val="7F0055"/>
                </a:solidFill>
                <a:latin typeface="Arial" pitchFamily="50"/>
              </a:rPr>
              <a:t>    private</a:t>
            </a:r>
            <a:r>
              <a:rPr lang="en-GB" sz="2000" dirty="0">
                <a:latin typeface="Arial" pitchFamily="50"/>
              </a:rPr>
              <a:t> Logger </a:t>
            </a:r>
            <a:r>
              <a:rPr lang="en-GB" sz="2000" dirty="0" err="1">
                <a:latin typeface="Arial" pitchFamily="50"/>
              </a:rPr>
              <a:t>logger</a:t>
            </a:r>
            <a:r>
              <a:rPr lang="en-GB" sz="2000" dirty="0">
                <a:latin typeface="Arial" pitchFamily="50"/>
              </a:rPr>
              <a:t> = </a:t>
            </a:r>
            <a:r>
              <a:rPr lang="en-GB" sz="2000" dirty="0" err="1">
                <a:latin typeface="Arial" pitchFamily="50"/>
              </a:rPr>
              <a:t>Logger.getLogger</a:t>
            </a:r>
            <a:r>
              <a:rPr lang="en-GB" sz="2000" dirty="0">
                <a:latin typeface="Arial" pitchFamily="50"/>
              </a:rPr>
              <a:t>(</a:t>
            </a:r>
            <a:r>
              <a:rPr lang="en-GB" sz="2000" dirty="0" err="1">
                <a:latin typeface="Arial" pitchFamily="50"/>
              </a:rPr>
              <a:t>getClass</a:t>
            </a:r>
            <a:r>
              <a:rPr lang="en-GB" sz="2000" dirty="0">
                <a:latin typeface="Arial" pitchFamily="50"/>
              </a:rPr>
              <a:t>());</a:t>
            </a:r>
          </a:p>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GB" sz="2000" dirty="0">
              <a:latin typeface="Arial" pitchFamily="50"/>
            </a:endParaRPr>
          </a:p>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dirty="0">
                <a:latin typeface="Arial" pitchFamily="50"/>
              </a:rPr>
              <a:t>    </a:t>
            </a:r>
            <a:r>
              <a:rPr lang="en-GB" sz="2000" dirty="0">
                <a:solidFill>
                  <a:srgbClr val="646464"/>
                </a:solidFill>
                <a:latin typeface="Arial" pitchFamily="50"/>
              </a:rPr>
              <a:t>@Before</a:t>
            </a:r>
            <a:r>
              <a:rPr lang="en-GB" sz="2000" dirty="0">
                <a:latin typeface="Arial" pitchFamily="50"/>
              </a:rPr>
              <a:t>(</a:t>
            </a:r>
            <a:r>
              <a:rPr lang="en-GB" sz="2000" dirty="0">
                <a:solidFill>
                  <a:srgbClr val="0000C0"/>
                </a:solidFill>
                <a:latin typeface="Arial" pitchFamily="50"/>
              </a:rPr>
              <a:t>“</a:t>
            </a:r>
            <a:r>
              <a:rPr lang="en-US" sz="2000" dirty="0">
                <a:solidFill>
                  <a:srgbClr val="0000C0"/>
                </a:solidFill>
                <a:latin typeface="Arial" pitchFamily="50"/>
              </a:rPr>
              <a:t>execution(void set*(*))</a:t>
            </a:r>
            <a:r>
              <a:rPr lang="en-GB" sz="2000" dirty="0">
                <a:solidFill>
                  <a:srgbClr val="0000C0"/>
                </a:solidFill>
                <a:latin typeface="Arial" pitchFamily="50"/>
              </a:rPr>
              <a:t>”</a:t>
            </a:r>
            <a:r>
              <a:rPr lang="en-GB" sz="2000" dirty="0">
                <a:latin typeface="Arial" pitchFamily="50"/>
              </a:rPr>
              <a:t>)</a:t>
            </a:r>
          </a:p>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dirty="0">
                <a:solidFill>
                  <a:srgbClr val="7F0055"/>
                </a:solidFill>
                <a:latin typeface="Arial" pitchFamily="50"/>
              </a:rPr>
              <a:t>    public void</a:t>
            </a:r>
            <a:r>
              <a:rPr lang="en-GB" sz="2000" dirty="0">
                <a:latin typeface="Arial" pitchFamily="50"/>
              </a:rPr>
              <a:t> </a:t>
            </a:r>
            <a:r>
              <a:rPr lang="en-US" sz="2000" dirty="0" err="1">
                <a:latin typeface="Arial" pitchFamily="50"/>
              </a:rPr>
              <a:t>trackChange</a:t>
            </a:r>
            <a:r>
              <a:rPr lang="en-US" sz="2000" dirty="0">
                <a:latin typeface="Arial" pitchFamily="50"/>
              </a:rPr>
              <a:t>()</a:t>
            </a:r>
            <a:r>
              <a:rPr lang="en-GB" sz="2000" dirty="0">
                <a:latin typeface="Arial" pitchFamily="50"/>
              </a:rPr>
              <a:t> {</a:t>
            </a:r>
          </a:p>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dirty="0">
                <a:latin typeface="Arial" pitchFamily="50"/>
              </a:rPr>
              <a:t>        logger.info(</a:t>
            </a:r>
            <a:r>
              <a:rPr lang="en-GB" sz="2000" dirty="0">
                <a:solidFill>
                  <a:srgbClr val="0000C0"/>
                </a:solidFill>
                <a:latin typeface="Arial" pitchFamily="50"/>
              </a:rPr>
              <a:t>“Property about to change…”</a:t>
            </a:r>
            <a:r>
              <a:rPr lang="en-GB" sz="2000" dirty="0">
                <a:latin typeface="Arial" pitchFamily="50"/>
              </a:rPr>
              <a:t>);  </a:t>
            </a:r>
          </a:p>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dirty="0">
                <a:latin typeface="Arial" pitchFamily="50"/>
              </a:rPr>
              <a:t>    }</a:t>
            </a:r>
          </a:p>
          <a:p>
            <a:pPr marL="0" indent="0">
              <a:lnSpc>
                <a:spcPct val="80000"/>
              </a:lnSpc>
              <a:spcBef>
                <a:spcPts val="499"/>
              </a:spcBef>
              <a:buClr>
                <a:srgbClr val="000000"/>
              </a:buClr>
              <a:buSzPct val="100000"/>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dirty="0">
                <a:latin typeface="Arial" pitchFamily="50"/>
              </a:rPr>
              <a:t>}</a:t>
            </a:r>
          </a:p>
        </p:txBody>
      </p:sp>
    </p:spTree>
    <p:extLst>
      <p:ext uri="{BB962C8B-B14F-4D97-AF65-F5344CB8AC3E}">
        <p14:creationId xmlns:p14="http://schemas.microsoft.com/office/powerpoint/2010/main" val="2733671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7657304" cy="701731"/>
          </a:xfrm>
        </p:spPr>
        <p:txBody>
          <a:bodyPr vert="horz" wrap="square" lIns="91440" tIns="45720" rIns="91440" bIns="45720" rtlCol="0" anchor="t" anchorCtr="0">
            <a:spAutoFit/>
          </a:bodyPr>
          <a:lstStyle/>
          <a:p>
            <a:pPr lvl="0"/>
            <a:r>
              <a:rPr lang="en-US" dirty="0"/>
              <a:t>Configure the Aspect as a Bean</a:t>
            </a:r>
          </a:p>
        </p:txBody>
      </p:sp>
      <p:sp>
        <p:nvSpPr>
          <p:cNvPr id="3" name="Rectangle 1029"/>
          <p:cNvSpPr/>
          <p:nvPr/>
        </p:nvSpPr>
        <p:spPr>
          <a:xfrm>
            <a:off x="1904880" y="2017080"/>
            <a:ext cx="8610840" cy="2514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&lt;beans&gt;</a:t>
            </a: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50"/>
                <a:ea typeface="AR PL ShanHeiSun Uni" pitchFamily="2"/>
                <a:cs typeface="Tahoma" pitchFamily="2"/>
              </a:rPr>
              <a:t>  </a:t>
            </a:r>
          </a:p>
          <a:p>
            <a:pPr marL="342720" indent="-342720">
              <a:lnSpc>
                <a:spcPct val="85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    &lt;aop:aspectj-autoproxy&gt;</a:t>
            </a:r>
          </a:p>
          <a:p>
            <a:pPr marL="342720" indent="-342720">
              <a:lnSpc>
                <a:spcPct val="85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50"/>
                <a:ea typeface="AR PL ShanHeiSun Uni" pitchFamily="2"/>
                <a:cs typeface="Tahoma" pitchFamily="2"/>
              </a:rPr>
              <a:t>        </a:t>
            </a:r>
            <a:r>
              <a:rPr lang="en-US">
                <a:solidFill>
                  <a:srgbClr val="3F7F7F"/>
                </a:solidFill>
                <a:latin typeface="Arial" pitchFamily="50"/>
                <a:ea typeface="AR PL ShanHeiSun Uni" pitchFamily="2"/>
                <a:cs typeface="Tahoma" pitchFamily="2"/>
              </a:rPr>
              <a:t>&lt;aop:include</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name</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“propertyChangeTracker”</a:t>
            </a:r>
            <a:r>
              <a:rPr lang="en-US">
                <a:solidFill>
                  <a:srgbClr val="000000"/>
                </a:solidFill>
                <a:latin typeface="Arial" pitchFamily="50"/>
                <a:ea typeface="AR PL ShanHeiSun Uni" pitchFamily="2"/>
                <a:cs typeface="Tahoma" pitchFamily="2"/>
              </a:rPr>
              <a:t> </a:t>
            </a:r>
            <a:r>
              <a:rPr lang="en-US">
                <a:solidFill>
                  <a:srgbClr val="3F7F7F"/>
                </a:solidFill>
                <a:latin typeface="Arial" pitchFamily="50"/>
                <a:ea typeface="AR PL ShanHeiSun Uni" pitchFamily="2"/>
                <a:cs typeface="Tahoma" pitchFamily="2"/>
              </a:rPr>
              <a:t>/&gt;</a:t>
            </a:r>
          </a:p>
          <a:p>
            <a:pPr marL="342720" indent="-342720">
              <a:lnSpc>
                <a:spcPct val="85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    &lt;/aop:aspectj-autoproxy&gt;</a:t>
            </a: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000000"/>
              </a:solidFill>
              <a:latin typeface="Arial" pitchFamily="50"/>
              <a:ea typeface="AR PL ShanHeiSun Uni" pitchFamily="2"/>
              <a:cs typeface="Tahoma" pitchFamily="2"/>
            </a:endParaRP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50"/>
                <a:ea typeface="AR PL ShanHeiSun Uni" pitchFamily="2"/>
                <a:cs typeface="Tahoma" pitchFamily="2"/>
              </a:rPr>
              <a:t>     </a:t>
            </a:r>
            <a:r>
              <a:rPr lang="en-US">
                <a:solidFill>
                  <a:srgbClr val="3F7F7F"/>
                </a:solidFill>
                <a:latin typeface="Arial" pitchFamily="50"/>
                <a:ea typeface="AR PL ShanHeiSun Uni" pitchFamily="2"/>
                <a:cs typeface="Tahoma" pitchFamily="2"/>
              </a:rPr>
              <a:t>&lt;bean</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id</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“propertyChangeTracker”</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class</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“example.PropertyChangeTracker” </a:t>
            </a:r>
            <a:r>
              <a:rPr lang="en-US">
                <a:solidFill>
                  <a:srgbClr val="3F7F7F"/>
                </a:solidFill>
                <a:latin typeface="Arial" pitchFamily="50"/>
                <a:ea typeface="AR PL ShanHeiSun Uni" pitchFamily="2"/>
                <a:cs typeface="Tahoma" pitchFamily="2"/>
              </a:rPr>
              <a:t>/&gt;</a:t>
            </a: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000000"/>
              </a:solidFill>
              <a:latin typeface="Arial" pitchFamily="50"/>
              <a:ea typeface="AR PL ShanHeiSun Uni" pitchFamily="2"/>
              <a:cs typeface="Tahoma" pitchFamily="2"/>
            </a:endParaRP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&lt;/beans&gt;</a:t>
            </a:r>
          </a:p>
        </p:txBody>
      </p:sp>
      <p:grpSp>
        <p:nvGrpSpPr>
          <p:cNvPr id="4" name="Group 1032"/>
          <p:cNvGrpSpPr/>
          <p:nvPr/>
        </p:nvGrpSpPr>
        <p:grpSpPr>
          <a:xfrm>
            <a:off x="5410201" y="2172960"/>
            <a:ext cx="4115623" cy="714240"/>
            <a:chOff x="3886200" y="2172960"/>
            <a:chExt cx="4115623" cy="714240"/>
          </a:xfrm>
        </p:grpSpPr>
        <p:sp>
          <p:nvSpPr>
            <p:cNvPr id="5" name="Line 1030"/>
            <p:cNvSpPr/>
            <p:nvPr/>
          </p:nvSpPr>
          <p:spPr>
            <a:xfrm flipH="1">
              <a:off x="3886200" y="2430000"/>
              <a:ext cx="838080" cy="457200"/>
            </a:xfrm>
            <a:prstGeom prst="line">
              <a:avLst/>
            </a:prstGeom>
            <a:noFill/>
            <a:ln w="936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6" name="Text Box 1031"/>
            <p:cNvSpPr/>
            <p:nvPr/>
          </p:nvSpPr>
          <p:spPr>
            <a:xfrm>
              <a:off x="4714920" y="2172960"/>
              <a:ext cx="3286903"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Configures Spring to apply the</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@Aspect to your beans</a:t>
              </a:r>
            </a:p>
          </p:txBody>
        </p:sp>
      </p:grpSp>
      <p:sp>
        <p:nvSpPr>
          <p:cNvPr id="7" name="Text Box 1033"/>
          <p:cNvSpPr/>
          <p:nvPr/>
        </p:nvSpPr>
        <p:spPr>
          <a:xfrm>
            <a:off x="1830001" y="1639801"/>
            <a:ext cx="2305737"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aspects-config.xml</a:t>
            </a:r>
          </a:p>
        </p:txBody>
      </p:sp>
    </p:spTree>
    <p:extLst>
      <p:ext uri="{BB962C8B-B14F-4D97-AF65-F5344CB8AC3E}">
        <p14:creationId xmlns:p14="http://schemas.microsoft.com/office/powerpoint/2010/main" val="10761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19" y="81001"/>
            <a:ext cx="8086849" cy="701731"/>
          </a:xfrm>
        </p:spPr>
        <p:txBody>
          <a:bodyPr vert="horz" wrap="square" lIns="91440" tIns="45720" rIns="91440" bIns="45720" rtlCol="0" anchor="t" anchorCtr="0">
            <a:spAutoFit/>
          </a:bodyPr>
          <a:lstStyle/>
          <a:p>
            <a:pPr lvl="0"/>
            <a:r>
              <a:rPr lang="en-US" dirty="0"/>
              <a:t>Include the Aspect Configuration</a:t>
            </a:r>
          </a:p>
        </p:txBody>
      </p:sp>
      <p:sp>
        <p:nvSpPr>
          <p:cNvPr id="3" name="Rectangle 1028"/>
          <p:cNvSpPr/>
          <p:nvPr/>
        </p:nvSpPr>
        <p:spPr>
          <a:xfrm>
            <a:off x="1904880" y="2017080"/>
            <a:ext cx="8610840" cy="2514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&lt;beans&gt;</a:t>
            </a: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3F7F7F"/>
              </a:solidFill>
              <a:latin typeface="Arial" pitchFamily="50"/>
              <a:ea typeface="AR PL ShanHeiSun Uni" pitchFamily="2"/>
              <a:cs typeface="Tahoma" pitchFamily="2"/>
            </a:endParaRP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    &lt;import </a:t>
            </a:r>
            <a:r>
              <a:rPr lang="en-US">
                <a:solidFill>
                  <a:srgbClr val="7F0055"/>
                </a:solidFill>
                <a:latin typeface="Arial" pitchFamily="50"/>
                <a:ea typeface="AR PL ShanHeiSun Uni" pitchFamily="2"/>
                <a:cs typeface="Tahoma" pitchFamily="2"/>
              </a:rPr>
              <a:t>resource</a:t>
            </a:r>
            <a:r>
              <a:rPr lang="en-US">
                <a:solidFill>
                  <a:srgbClr val="000000"/>
                </a:solidFill>
                <a:latin typeface="Arial" pitchFamily="50"/>
                <a:ea typeface="AR PL ShanHeiSun Uni" pitchFamily="2"/>
                <a:cs typeface="Tahoma" pitchFamily="2"/>
              </a:rPr>
              <a:t>=</a:t>
            </a:r>
            <a:r>
              <a:rPr lang="en-US">
                <a:solidFill>
                  <a:srgbClr val="3F7F7F"/>
                </a:solidFill>
                <a:latin typeface="Arial" pitchFamily="50"/>
                <a:ea typeface="AR PL ShanHeiSun Uni" pitchFamily="2"/>
                <a:cs typeface="Tahoma" pitchFamily="2"/>
              </a:rPr>
              <a:t> </a:t>
            </a:r>
            <a:r>
              <a:rPr lang="en-US">
                <a:solidFill>
                  <a:srgbClr val="0000C0"/>
                </a:solidFill>
                <a:latin typeface="Arial" pitchFamily="50"/>
                <a:ea typeface="AR PL ShanHeiSun Uni" pitchFamily="2"/>
                <a:cs typeface="Tahoma" pitchFamily="2"/>
              </a:rPr>
              <a:t>“aspects-config.xml”</a:t>
            </a:r>
            <a:r>
              <a:rPr lang="en-US">
                <a:solidFill>
                  <a:srgbClr val="3F7F7F"/>
                </a:solidFill>
                <a:latin typeface="Arial" pitchFamily="50"/>
                <a:ea typeface="AR PL ShanHeiSun Uni" pitchFamily="2"/>
                <a:cs typeface="Tahoma" pitchFamily="2"/>
              </a:rPr>
              <a:t>/&gt;</a:t>
            </a: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000000"/>
              </a:solidFill>
              <a:latin typeface="Arial" pitchFamily="50"/>
              <a:ea typeface="AR PL ShanHeiSun Uni" pitchFamily="2"/>
              <a:cs typeface="Tahoma" pitchFamily="2"/>
            </a:endParaRP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     &lt;bean</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name</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“cache-A”</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class</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“example.SimpleCache” </a:t>
            </a:r>
            <a:r>
              <a:rPr lang="en-US">
                <a:solidFill>
                  <a:srgbClr val="3F7F7F"/>
                </a:solidFill>
                <a:latin typeface="Arial" pitchFamily="50"/>
                <a:ea typeface="AR PL ShanHeiSun Uni" pitchFamily="2"/>
                <a:cs typeface="Tahoma" pitchFamily="2"/>
              </a:rPr>
              <a:t>../&gt;</a:t>
            </a: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     &lt;bean</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name</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“cache-B”</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class</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“example.SimpleCache” </a:t>
            </a:r>
            <a:r>
              <a:rPr lang="en-US">
                <a:solidFill>
                  <a:srgbClr val="3F7F7F"/>
                </a:solidFill>
                <a:latin typeface="Arial" pitchFamily="50"/>
                <a:ea typeface="AR PL ShanHeiSun Uni" pitchFamily="2"/>
                <a:cs typeface="Tahoma" pitchFamily="2"/>
              </a:rPr>
              <a:t>../&gt;</a:t>
            </a: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     &lt;bean</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name</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“cache-C”</a:t>
            </a:r>
            <a:r>
              <a:rPr lang="en-US">
                <a:solidFill>
                  <a:srgbClr val="000000"/>
                </a:solidFill>
                <a:latin typeface="Arial" pitchFamily="50"/>
                <a:ea typeface="AR PL ShanHeiSun Uni" pitchFamily="2"/>
                <a:cs typeface="Tahoma" pitchFamily="2"/>
              </a:rPr>
              <a:t> </a:t>
            </a:r>
            <a:r>
              <a:rPr lang="en-US">
                <a:solidFill>
                  <a:srgbClr val="7F0055"/>
                </a:solidFill>
                <a:latin typeface="Arial" pitchFamily="50"/>
                <a:ea typeface="AR PL ShanHeiSun Uni" pitchFamily="2"/>
                <a:cs typeface="Tahoma" pitchFamily="2"/>
              </a:rPr>
              <a:t>class</a:t>
            </a:r>
            <a:r>
              <a:rPr lang="en-US">
                <a:solidFill>
                  <a:srgbClr val="00000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“example.SimpleCache” </a:t>
            </a:r>
            <a:r>
              <a:rPr lang="en-US">
                <a:solidFill>
                  <a:srgbClr val="3F7F7F"/>
                </a:solidFill>
                <a:latin typeface="Arial" pitchFamily="50"/>
                <a:ea typeface="AR PL ShanHeiSun Uni" pitchFamily="2"/>
                <a:cs typeface="Tahoma" pitchFamily="2"/>
              </a:rPr>
              <a:t>../&gt;</a:t>
            </a: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3F7F7F"/>
              </a:solidFill>
              <a:latin typeface="Arial" pitchFamily="50"/>
              <a:ea typeface="AR PL ShanHeiSun Uni" pitchFamily="2"/>
              <a:cs typeface="Tahoma" pitchFamily="2"/>
            </a:endParaRPr>
          </a:p>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50"/>
                <a:ea typeface="AR PL ShanHeiSun Uni" pitchFamily="2"/>
                <a:cs typeface="Tahoma" pitchFamily="2"/>
              </a:rPr>
              <a:t>&lt;/beans&gt;</a:t>
            </a:r>
          </a:p>
        </p:txBody>
      </p:sp>
      <p:sp>
        <p:nvSpPr>
          <p:cNvPr id="4" name="Text Box 1029"/>
          <p:cNvSpPr/>
          <p:nvPr/>
        </p:nvSpPr>
        <p:spPr>
          <a:xfrm>
            <a:off x="1830001" y="1639801"/>
            <a:ext cx="2648267"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application-config.xml</a:t>
            </a:r>
          </a:p>
        </p:txBody>
      </p:sp>
    </p:spTree>
    <p:extLst>
      <p:ext uri="{BB962C8B-B14F-4D97-AF65-F5344CB8AC3E}">
        <p14:creationId xmlns:p14="http://schemas.microsoft.com/office/powerpoint/2010/main" val="2106038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Test the Application</a:t>
            </a:r>
          </a:p>
        </p:txBody>
      </p:sp>
      <p:sp>
        <p:nvSpPr>
          <p:cNvPr id="3" name="Rectangle 1028"/>
          <p:cNvSpPr/>
          <p:nvPr/>
        </p:nvSpPr>
        <p:spPr>
          <a:xfrm>
            <a:off x="2133480" y="2286001"/>
            <a:ext cx="8153640" cy="1371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ApplicationContext context =</a:t>
            </a:r>
          </a:p>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    </a:t>
            </a:r>
            <a:r>
              <a:rPr lang="en-US" sz="2000">
                <a:solidFill>
                  <a:srgbClr val="7F0055"/>
                </a:solidFill>
                <a:latin typeface="Arial" pitchFamily="50"/>
                <a:ea typeface="AR PL ShanHeiSun Uni" pitchFamily="2"/>
                <a:cs typeface="Tahoma" pitchFamily="2"/>
              </a:rPr>
              <a:t>new</a:t>
            </a:r>
            <a:r>
              <a:rPr lang="en-US" sz="2000">
                <a:solidFill>
                  <a:srgbClr val="000000"/>
                </a:solidFill>
                <a:latin typeface="Arial" pitchFamily="50"/>
                <a:ea typeface="AR PL ShanHeiSun Uni" pitchFamily="2"/>
                <a:cs typeface="Tahoma" pitchFamily="2"/>
              </a:rPr>
              <a:t> ClassPathXmlApplicationContext(</a:t>
            </a:r>
            <a:r>
              <a:rPr lang="en-US" sz="2000">
                <a:solidFill>
                  <a:srgbClr val="0000C0"/>
                </a:solidFill>
                <a:latin typeface="Arial" pitchFamily="50"/>
                <a:ea typeface="AR PL ShanHeiSun Uni" pitchFamily="2"/>
                <a:cs typeface="Tahoma" pitchFamily="2"/>
              </a:rPr>
              <a:t>“application-config.xml”</a:t>
            </a:r>
            <a:r>
              <a:rPr lang="en-US" sz="2000">
                <a:solidFill>
                  <a:srgbClr val="000000"/>
                </a:solidFill>
                <a:latin typeface="Arial" pitchFamily="50"/>
                <a:ea typeface="AR PL ShanHeiSun Uni" pitchFamily="2"/>
                <a:cs typeface="Tahoma" pitchFamily="2"/>
              </a:rPr>
              <a:t>);</a:t>
            </a:r>
          </a:p>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Cache cache = (Cache) context.getBean(</a:t>
            </a:r>
            <a:r>
              <a:rPr lang="en-US" sz="2000">
                <a:solidFill>
                  <a:srgbClr val="0000C0"/>
                </a:solidFill>
                <a:latin typeface="Arial" pitchFamily="50"/>
                <a:ea typeface="AR PL ShanHeiSun Uni" pitchFamily="2"/>
                <a:cs typeface="Tahoma" pitchFamily="2"/>
              </a:rPr>
              <a:t>“cache-A”</a:t>
            </a:r>
            <a:r>
              <a:rPr lang="en-US" sz="2000">
                <a:solidFill>
                  <a:srgbClr val="000000"/>
                </a:solidFill>
                <a:latin typeface="Arial" pitchFamily="50"/>
                <a:ea typeface="AR PL ShanHeiSun Uni" pitchFamily="2"/>
                <a:cs typeface="Tahoma" pitchFamily="2"/>
              </a:rPr>
              <a:t>);</a:t>
            </a:r>
          </a:p>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cache.setCacheSize(2500);</a:t>
            </a:r>
          </a:p>
        </p:txBody>
      </p:sp>
      <p:sp>
        <p:nvSpPr>
          <p:cNvPr id="4" name="Rectangle 1029"/>
          <p:cNvSpPr/>
          <p:nvPr/>
        </p:nvSpPr>
        <p:spPr>
          <a:xfrm>
            <a:off x="3200519" y="3581279"/>
            <a:ext cx="6476760" cy="381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INFO: Property about to change…</a:t>
            </a:r>
          </a:p>
        </p:txBody>
      </p:sp>
    </p:spTree>
    <p:extLst>
      <p:ext uri="{BB962C8B-B14F-4D97-AF65-F5344CB8AC3E}">
        <p14:creationId xmlns:p14="http://schemas.microsoft.com/office/powerpoint/2010/main" val="298143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867930"/>
          </a:xfrm>
        </p:spPr>
        <p:txBody>
          <a:bodyPr vert="horz" wrap="square" lIns="91440" tIns="45720" rIns="91440" bIns="45720" rtlCol="0" anchor="t" anchorCtr="0">
            <a:spAutoFit/>
          </a:bodyPr>
          <a:lstStyle/>
          <a:p>
            <a:pPr lvl="0"/>
            <a:r>
              <a:rPr lang="en-GB" sz="2800"/>
              <a:t>Tracking Property Changes – </a:t>
            </a:r>
            <a:br>
              <a:rPr lang="en-GB" sz="2800"/>
            </a:br>
            <a:r>
              <a:rPr lang="en-GB" sz="2800"/>
              <a:t>With Context</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Context is provided by the </a:t>
            </a:r>
            <a:r>
              <a:rPr lang="en-US" i="1"/>
              <a:t>JoinPoint</a:t>
            </a:r>
            <a:r>
              <a:rPr lang="en-US"/>
              <a:t> method parameter</a:t>
            </a:r>
          </a:p>
        </p:txBody>
      </p:sp>
      <p:sp>
        <p:nvSpPr>
          <p:cNvPr id="4" name="Text Placeholder 3"/>
          <p:cNvSpPr txBox="1">
            <a:spLocks noGrp="1"/>
          </p:cNvSpPr>
          <p:nvPr>
            <p:ph type="body" idx="4294967295"/>
          </p:nvPr>
        </p:nvSpPr>
        <p:spPr>
          <a:xfrm>
            <a:off x="2209799" y="2459880"/>
            <a:ext cx="8077320" cy="4130640"/>
          </a:xfrm>
          <a:solidFill>
            <a:srgbClr val="FFFFCC"/>
          </a:solidFill>
          <a:ln w="6480">
            <a:solidFill>
              <a:srgbClr val="000000"/>
            </a:solidFill>
            <a:prstDash val="solid"/>
            <a:miter/>
          </a:ln>
        </p:spPr>
        <p:txBody>
          <a:bodyPr vert="horz" wrap="square" lIns="91440" tIns="45720" rIns="91440" bIns="45720" rtlCol="0" anchor="t" anchorCtr="0">
            <a:spAutoFit/>
          </a:bodyPr>
          <a:lstStyle/>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646464"/>
                </a:solidFill>
                <a:latin typeface="Arial" pitchFamily="50"/>
              </a:rPr>
              <a:t>@Aspect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7F0055"/>
                </a:solidFill>
                <a:latin typeface="Arial" pitchFamily="50"/>
              </a:rPr>
              <a:t>public class</a:t>
            </a:r>
            <a:r>
              <a:rPr lang="en-GB" sz="1800" dirty="0">
                <a:latin typeface="Arial" pitchFamily="50"/>
              </a:rPr>
              <a:t> </a:t>
            </a:r>
            <a:r>
              <a:rPr lang="en-GB" sz="1800" dirty="0" err="1">
                <a:latin typeface="Arial" pitchFamily="50"/>
              </a:rPr>
              <a:t>PropertyChangeTracker</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7F0055"/>
                </a:solidFill>
                <a:latin typeface="Arial" pitchFamily="50"/>
              </a:rPr>
              <a:t>    private</a:t>
            </a:r>
            <a:r>
              <a:rPr lang="en-GB" sz="1800" dirty="0">
                <a:latin typeface="Arial" pitchFamily="50"/>
              </a:rPr>
              <a:t> Logger </a:t>
            </a:r>
            <a:r>
              <a:rPr lang="en-GB" sz="1800" dirty="0" err="1">
                <a:latin typeface="Arial" pitchFamily="50"/>
              </a:rPr>
              <a:t>logger</a:t>
            </a:r>
            <a:r>
              <a:rPr lang="en-GB" sz="1800" dirty="0">
                <a:latin typeface="Arial" pitchFamily="50"/>
              </a:rPr>
              <a:t> = </a:t>
            </a:r>
            <a:r>
              <a:rPr lang="en-GB" sz="1800" dirty="0" err="1">
                <a:latin typeface="Arial" pitchFamily="50"/>
              </a:rPr>
              <a:t>Logger.getLogger</a:t>
            </a:r>
            <a:r>
              <a:rPr lang="en-GB" sz="1800" dirty="0">
                <a:latin typeface="Arial" pitchFamily="50"/>
              </a:rPr>
              <a:t>(</a:t>
            </a:r>
            <a:r>
              <a:rPr lang="en-GB" sz="1800" dirty="0" err="1">
                <a:latin typeface="Arial" pitchFamily="50"/>
              </a:rPr>
              <a:t>getClass</a:t>
            </a:r>
            <a:r>
              <a:rPr lang="en-GB" sz="1800" dirty="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GB" sz="1800" dirty="0">
              <a:latin typeface="Arial" pitchFamily="50"/>
            </a:endParaRP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646464"/>
                </a:solidFill>
                <a:latin typeface="Arial" pitchFamily="50"/>
              </a:rPr>
              <a:t>    @Before</a:t>
            </a:r>
            <a:r>
              <a:rPr lang="en-GB" sz="1800" dirty="0">
                <a:latin typeface="Arial" pitchFamily="50"/>
              </a:rPr>
              <a:t>(</a:t>
            </a:r>
            <a:r>
              <a:rPr lang="en-GB" sz="1800" dirty="0">
                <a:solidFill>
                  <a:srgbClr val="0000C0"/>
                </a:solidFill>
                <a:latin typeface="Arial" pitchFamily="50"/>
              </a:rPr>
              <a:t>“</a:t>
            </a:r>
            <a:r>
              <a:rPr lang="en-US" sz="1800" dirty="0">
                <a:solidFill>
                  <a:srgbClr val="0000C0"/>
                </a:solidFill>
                <a:latin typeface="Arial" pitchFamily="50"/>
              </a:rPr>
              <a:t>execution(void set*(*))</a:t>
            </a:r>
            <a:r>
              <a:rPr lang="en-GB" sz="1800" dirty="0">
                <a:solidFill>
                  <a:srgbClr val="0000C0"/>
                </a:solidFill>
                <a:latin typeface="Arial" pitchFamily="50"/>
              </a:rPr>
              <a:t>”</a:t>
            </a:r>
            <a:r>
              <a:rPr lang="en-GB" sz="1800" dirty="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7F0055"/>
                </a:solidFill>
                <a:latin typeface="Arial" pitchFamily="50"/>
              </a:rPr>
              <a:t>    public void</a:t>
            </a:r>
            <a:r>
              <a:rPr lang="en-GB" sz="1800" dirty="0">
                <a:latin typeface="Arial" pitchFamily="50"/>
              </a:rPr>
              <a:t> </a:t>
            </a:r>
            <a:r>
              <a:rPr lang="en-US" sz="1800" dirty="0" err="1">
                <a:latin typeface="Arial" pitchFamily="50"/>
              </a:rPr>
              <a:t>trackChange</a:t>
            </a:r>
            <a:r>
              <a:rPr lang="en-US" sz="1800" dirty="0">
                <a:latin typeface="Arial" pitchFamily="50"/>
              </a:rPr>
              <a:t>(</a:t>
            </a:r>
            <a:r>
              <a:rPr lang="en-US" sz="1800" dirty="0" err="1">
                <a:latin typeface="Arial" pitchFamily="50"/>
              </a:rPr>
              <a:t>JoinPoint</a:t>
            </a:r>
            <a:r>
              <a:rPr lang="en-US" sz="1800" dirty="0">
                <a:latin typeface="Arial" pitchFamily="50"/>
              </a:rPr>
              <a:t> point)</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String name = </a:t>
            </a:r>
            <a:r>
              <a:rPr lang="en-GB" sz="1800" dirty="0" err="1">
                <a:latin typeface="Arial" pitchFamily="50"/>
              </a:rPr>
              <a:t>point.getSignature</a:t>
            </a:r>
            <a:r>
              <a:rPr lang="en-GB" sz="1800" dirty="0">
                <a:latin typeface="Arial" pitchFamily="50"/>
              </a:rPr>
              <a:t>().</a:t>
            </a:r>
            <a:r>
              <a:rPr lang="en-GB" sz="1800" dirty="0" err="1">
                <a:latin typeface="Arial" pitchFamily="50"/>
              </a:rPr>
              <a:t>getName</a:t>
            </a:r>
            <a:r>
              <a:rPr lang="en-GB" sz="1800" dirty="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Object </a:t>
            </a:r>
            <a:r>
              <a:rPr lang="en-GB" sz="1800" dirty="0" err="1">
                <a:latin typeface="Arial" pitchFamily="50"/>
              </a:rPr>
              <a:t>newValue</a:t>
            </a:r>
            <a:r>
              <a:rPr lang="en-GB" sz="1800" dirty="0">
                <a:latin typeface="Arial" pitchFamily="50"/>
              </a:rPr>
              <a:t> = </a:t>
            </a:r>
            <a:r>
              <a:rPr lang="en-GB" sz="1800" dirty="0" err="1">
                <a:latin typeface="Arial" pitchFamily="50"/>
              </a:rPr>
              <a:t>point.getArgs</a:t>
            </a:r>
            <a:r>
              <a:rPr lang="en-GB" sz="1800" dirty="0">
                <a:latin typeface="Arial" pitchFamily="50"/>
              </a:rPr>
              <a:t>()[0];</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logger.info(name +</a:t>
            </a:r>
            <a:r>
              <a:rPr lang="en-GB" sz="1800" dirty="0">
                <a:solidFill>
                  <a:srgbClr val="0000C0"/>
                </a:solidFill>
                <a:latin typeface="Arial" pitchFamily="50"/>
              </a:rPr>
              <a:t> “ about to change to ” </a:t>
            </a:r>
            <a:r>
              <a:rPr lang="en-GB" sz="1800" dirty="0">
                <a:latin typeface="Arial" pitchFamily="50"/>
              </a:rPr>
              <a:t>+ </a:t>
            </a:r>
            <a:r>
              <a:rPr lang="en-GB" sz="1800" dirty="0" err="1">
                <a:latin typeface="Arial" pitchFamily="50"/>
              </a:rPr>
              <a:t>newValue</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a:t>
            </a:r>
            <a:r>
              <a:rPr lang="en-GB" sz="1800" dirty="0">
                <a:solidFill>
                  <a:srgbClr val="0000C0"/>
                </a:solidFill>
                <a:latin typeface="Arial" pitchFamily="50"/>
              </a:rPr>
              <a:t>“ on ”</a:t>
            </a:r>
            <a:r>
              <a:rPr lang="en-GB" sz="1800" dirty="0">
                <a:latin typeface="Arial" pitchFamily="50"/>
              </a:rPr>
              <a:t> + </a:t>
            </a:r>
            <a:r>
              <a:rPr lang="en-GB" sz="1800" dirty="0" err="1">
                <a:latin typeface="Arial" pitchFamily="50"/>
              </a:rPr>
              <a:t>point.getTarget</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a:t>
            </a:r>
          </a:p>
        </p:txBody>
      </p:sp>
      <p:sp>
        <p:nvSpPr>
          <p:cNvPr id="5" name="Text Box 6"/>
          <p:cNvSpPr/>
          <p:nvPr/>
        </p:nvSpPr>
        <p:spPr>
          <a:xfrm>
            <a:off x="5615400" y="3414601"/>
            <a:ext cx="4174518"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Context about the intercepted point</a:t>
            </a:r>
          </a:p>
        </p:txBody>
      </p:sp>
      <p:sp>
        <p:nvSpPr>
          <p:cNvPr id="6" name="Line 7"/>
          <p:cNvSpPr/>
          <p:nvPr/>
        </p:nvSpPr>
        <p:spPr>
          <a:xfrm flipH="1">
            <a:off x="6030840" y="3795479"/>
            <a:ext cx="342360" cy="358920"/>
          </a:xfrm>
          <a:prstGeom prst="line">
            <a:avLst/>
          </a:prstGeom>
          <a:noFill/>
          <a:ln w="1260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7" name="Rectangle 10"/>
          <p:cNvSpPr/>
          <p:nvPr/>
        </p:nvSpPr>
        <p:spPr>
          <a:xfrm>
            <a:off x="3036000" y="5836320"/>
            <a:ext cx="6923160" cy="380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INFO: setCacheSize about to change to 2500 on cache-A</a:t>
            </a:r>
          </a:p>
        </p:txBody>
      </p:sp>
    </p:spTree>
    <p:extLst>
      <p:ext uri="{BB962C8B-B14F-4D97-AF65-F5344CB8AC3E}">
        <p14:creationId xmlns:p14="http://schemas.microsoft.com/office/powerpoint/2010/main" val="342155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What’s AOP</a:t>
            </a:r>
            <a:endParaRPr lang="en-IN" dirty="0"/>
          </a:p>
        </p:txBody>
      </p:sp>
      <p:sp>
        <p:nvSpPr>
          <p:cNvPr id="3" name="Content Placeholder 2"/>
          <p:cNvSpPr>
            <a:spLocks noGrp="1"/>
          </p:cNvSpPr>
          <p:nvPr>
            <p:ph idx="1"/>
          </p:nvPr>
        </p:nvSpPr>
        <p:spPr/>
        <p:txBody>
          <a:bodyPr/>
          <a:lstStyle/>
          <a:p>
            <a:r>
              <a:rPr lang="en-IN" dirty="0" smtClean="0"/>
              <a:t>AOP – Aspect oriented programming</a:t>
            </a:r>
          </a:p>
          <a:p>
            <a:endParaRPr lang="en-IN" dirty="0" smtClean="0"/>
          </a:p>
          <a:p>
            <a:r>
              <a:rPr lang="en-IN" dirty="0" smtClean="0"/>
              <a:t>OOP – modularizes domain functionality facilitating reuse</a:t>
            </a:r>
          </a:p>
          <a:p>
            <a:endParaRPr lang="en-IN" dirty="0" smtClean="0"/>
          </a:p>
          <a:p>
            <a:r>
              <a:rPr lang="en-IN" dirty="0" smtClean="0"/>
              <a:t>AOP – modularizes cross cutting concerns and thereby avoids</a:t>
            </a:r>
            <a:r>
              <a:rPr lang="en-IN" dirty="0"/>
              <a:t> </a:t>
            </a:r>
            <a:r>
              <a:rPr lang="en-IN" dirty="0" smtClean="0"/>
              <a:t>code tangling (mixing of concerns) and eliminates code scattering(code duplication)</a:t>
            </a:r>
          </a:p>
        </p:txBody>
      </p:sp>
    </p:spTree>
    <p:extLst>
      <p:ext uri="{BB962C8B-B14F-4D97-AF65-F5344CB8AC3E}">
        <p14:creationId xmlns:p14="http://schemas.microsoft.com/office/powerpoint/2010/main" val="3915238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Defining Pointcuts</a:t>
            </a:r>
          </a:p>
        </p:txBody>
      </p:sp>
      <p:sp>
        <p:nvSpPr>
          <p:cNvPr id="3" name="Text Placeholder 2"/>
          <p:cNvSpPr txBox="1">
            <a:spLocks noGrp="1"/>
          </p:cNvSpPr>
          <p:nvPr>
            <p:ph type="body" idx="4294967295"/>
          </p:nvPr>
        </p:nvSpPr>
        <p:spPr>
          <a:xfrm>
            <a:off x="2152200" y="1676520"/>
            <a:ext cx="7867800" cy="2638671"/>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With Spring AOP you write pointcuts using AspectJ’s pointcut expression language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For selecting </a:t>
            </a:r>
            <a:r>
              <a:rPr lang="en-US" i="1">
                <a:solidFill>
                  <a:srgbClr val="000000"/>
                </a:solidFill>
                <a:latin typeface="Verdana" pitchFamily="34"/>
                <a:ea typeface="ＭＳ Ｐゴシック" pitchFamily="34"/>
              </a:rPr>
              <a:t>where </a:t>
            </a:r>
            <a:r>
              <a:rPr lang="en-US">
                <a:solidFill>
                  <a:srgbClr val="000000"/>
                </a:solidFill>
                <a:latin typeface="Verdana" pitchFamily="34"/>
                <a:ea typeface="ＭＳ Ｐゴシック" pitchFamily="34"/>
              </a:rPr>
              <a:t>to apply advice</a:t>
            </a:r>
          </a:p>
          <a:p>
            <a:pPr lvl="0">
              <a:buClr>
                <a:srgbClr val="000000"/>
              </a:buClr>
              <a:buSzPct val="100000"/>
              <a:buFont typeface="Verdana" pitchFamily="34"/>
              <a:buChar char="•"/>
            </a:pPr>
            <a:r>
              <a:rPr lang="en-US"/>
              <a:t>Complete expression language reference available at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http://www.eclipse.org/aspectj</a:t>
            </a:r>
          </a:p>
        </p:txBody>
      </p:sp>
    </p:spTree>
    <p:extLst>
      <p:ext uri="{BB962C8B-B14F-4D97-AF65-F5344CB8AC3E}">
        <p14:creationId xmlns:p14="http://schemas.microsoft.com/office/powerpoint/2010/main" val="189529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US"/>
              <a:t>Common Pointcut Designator</a:t>
            </a:r>
          </a:p>
        </p:txBody>
      </p:sp>
      <p:sp>
        <p:nvSpPr>
          <p:cNvPr id="3" name="Text Placeholder 2"/>
          <p:cNvSpPr txBox="1">
            <a:spLocks noGrp="1"/>
          </p:cNvSpPr>
          <p:nvPr>
            <p:ph type="body" idx="4294967295"/>
          </p:nvPr>
        </p:nvSpPr>
        <p:spPr>
          <a:xfrm>
            <a:off x="2152200" y="1676519"/>
            <a:ext cx="7867800" cy="4408386"/>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execution(&lt;method pattern&gt;)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The method must match the pattern</a:t>
            </a:r>
          </a:p>
          <a:p>
            <a:pPr lvl="0">
              <a:buClr>
                <a:srgbClr val="000000"/>
              </a:buClr>
              <a:buSzPct val="100000"/>
              <a:buFont typeface="Verdana" pitchFamily="34"/>
              <a:buChar char="•"/>
            </a:pPr>
            <a:r>
              <a:rPr lang="en-US"/>
              <a:t>Can chain together to create composite pointcuts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&amp;&amp; (and), || (or),  ! (not)</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lvl="0">
              <a:buClr>
                <a:srgbClr val="000000"/>
              </a:buClr>
              <a:buSzPct val="100000"/>
              <a:buFont typeface="Verdana" pitchFamily="34"/>
              <a:buChar char="•"/>
            </a:pPr>
            <a:r>
              <a:rPr lang="en-US"/>
              <a:t>Method Pattern</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[Modifiers] ReturnType [ClassType]</a:t>
            </a:r>
            <a:br>
              <a:rPr lang="en-US">
                <a:solidFill>
                  <a:srgbClr val="000000"/>
                </a:solidFill>
                <a:latin typeface="Verdana" pitchFamily="34"/>
                <a:ea typeface="ＭＳ Ｐゴシック" pitchFamily="34"/>
              </a:rPr>
            </a:br>
            <a:r>
              <a:rPr lang="en-US">
                <a:solidFill>
                  <a:srgbClr val="000000"/>
                </a:solidFill>
                <a:latin typeface="Verdana" pitchFamily="34"/>
                <a:ea typeface="ＭＳ Ｐゴシック" pitchFamily="34"/>
              </a:rPr>
              <a:t>    MethodName ([Arguments]) [throws ExceptionType]</a:t>
            </a:r>
          </a:p>
          <a:p>
            <a:pPr marL="742680" indent="-285480">
              <a:spcBef>
                <a:spcPts val="499"/>
              </a:spcBef>
              <a:buClr>
                <a:srgbClr val="000000"/>
              </a:buClr>
              <a:buSzPct val="100000"/>
              <a:buFont typeface="Verdana"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sz="2000"/>
          </a:p>
        </p:txBody>
      </p:sp>
    </p:spTree>
    <p:extLst>
      <p:ext uri="{BB962C8B-B14F-4D97-AF65-F5344CB8AC3E}">
        <p14:creationId xmlns:p14="http://schemas.microsoft.com/office/powerpoint/2010/main" val="48074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225854"/>
            <a:ext cx="6291360" cy="701731"/>
          </a:xfrm>
        </p:spPr>
        <p:txBody>
          <a:bodyPr>
            <a:spAutoFit/>
          </a:bodyPr>
          <a:lstStyle/>
          <a:p>
            <a:pPr lvl="0"/>
            <a:r>
              <a:rPr lang="en-US" dirty="0"/>
              <a:t>Writing expressions</a:t>
            </a:r>
          </a:p>
        </p:txBody>
      </p:sp>
      <p:sp>
        <p:nvSpPr>
          <p:cNvPr id="3" name="Text Placeholder 2"/>
          <p:cNvSpPr txBox="1">
            <a:spLocks noGrp="1"/>
          </p:cNvSpPr>
          <p:nvPr>
            <p:ph type="body" idx="4294967295"/>
          </p:nvPr>
        </p:nvSpPr>
        <p:spPr>
          <a:xfrm>
            <a:off x="2045280" y="3080880"/>
            <a:ext cx="8653200" cy="480131"/>
          </a:xfrm>
          <a:solidFill>
            <a:srgbClr val="FFFFCC"/>
          </a:solidFill>
          <a:ln w="6480">
            <a:solidFill>
              <a:srgbClr val="000000"/>
            </a:solidFill>
            <a:prstDash val="solid"/>
            <a:miter/>
          </a:ln>
        </p:spPr>
        <p:txBody>
          <a:bodyPr vert="horz" wrap="square" lIns="91440" tIns="45720" rIns="91440" bIns="45720" rtlCol="0" anchor="t" anchorCtr="0">
            <a:spAutoFit/>
          </a:bodyPr>
          <a:lstStyle/>
          <a:p>
            <a:pPr lvl="0"/>
            <a:r>
              <a:rPr lang="en-US" dirty="0">
                <a:solidFill>
                  <a:srgbClr val="0000C0"/>
                </a:solidFill>
                <a:latin typeface="Arial" pitchFamily="50"/>
              </a:rPr>
              <a:t>execution ( * </a:t>
            </a:r>
            <a:r>
              <a:rPr lang="en-US" dirty="0" err="1">
                <a:solidFill>
                  <a:srgbClr val="0000C0"/>
                </a:solidFill>
                <a:latin typeface="Arial" pitchFamily="50"/>
              </a:rPr>
              <a:t>rewards.restaurant</a:t>
            </a:r>
            <a:r>
              <a:rPr lang="en-US" dirty="0">
                <a:solidFill>
                  <a:srgbClr val="0000C0"/>
                </a:solidFill>
                <a:latin typeface="Arial" pitchFamily="50"/>
              </a:rPr>
              <a:t>. *Service . find* (..))</a:t>
            </a:r>
          </a:p>
        </p:txBody>
      </p:sp>
      <p:sp>
        <p:nvSpPr>
          <p:cNvPr id="4" name="Line 5"/>
          <p:cNvSpPr/>
          <p:nvPr/>
        </p:nvSpPr>
        <p:spPr>
          <a:xfrm flipV="1">
            <a:off x="3144077" y="3352577"/>
            <a:ext cx="1041480" cy="1092240"/>
          </a:xfrm>
          <a:prstGeom prst="line">
            <a:avLst/>
          </a:prstGeom>
          <a:noFill/>
          <a:ln w="12600">
            <a:solidFill>
              <a:srgbClr val="314004"/>
            </a:solidFill>
            <a:prstDash val="solid"/>
            <a:miter/>
            <a:tailEnd type="arrow"/>
          </a:ln>
        </p:spPr>
        <p:txBody>
          <a:bodyPr vert="horz" wrap="square" lIns="96120" tIns="46800" rIns="96120" bIns="46800"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5" name="Text Box 4"/>
          <p:cNvSpPr/>
          <p:nvPr/>
        </p:nvSpPr>
        <p:spPr>
          <a:xfrm>
            <a:off x="2165520" y="4458241"/>
            <a:ext cx="1738440" cy="433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lIns="94680" tIns="46800" rIns="94680" bIns="46800" compatLnSpc="0"/>
          <a:lstStyle/>
          <a:p>
            <a:pPr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400">
                <a:solidFill>
                  <a:srgbClr val="314004"/>
                </a:solidFill>
                <a:latin typeface="Arial" pitchFamily="34"/>
                <a:ea typeface="AR PL ShanHeiSun Uni" pitchFamily="2"/>
                <a:cs typeface="Tahoma" pitchFamily="2"/>
              </a:rPr>
              <a:t>return type</a:t>
            </a:r>
          </a:p>
        </p:txBody>
      </p:sp>
      <p:sp>
        <p:nvSpPr>
          <p:cNvPr id="6" name="Freeform 5"/>
          <p:cNvSpPr/>
          <p:nvPr/>
        </p:nvSpPr>
        <p:spPr>
          <a:xfrm rot="5406600">
            <a:off x="5414254" y="2270946"/>
            <a:ext cx="279360" cy="2557439"/>
          </a:xfrm>
          <a:custGeom>
            <a:avLst>
              <a:gd name="f0" fmla="val 1800"/>
              <a:gd name="f1" fmla="val 10896"/>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a:effectLst>
            <a:outerShdw dir="16200000" algn="tl">
              <a:srgbClr val="808080"/>
            </a:outerShdw>
          </a:effectLst>
        </p:spPr>
        <p:txBody>
          <a:bodyPr vert="horz" lIns="90000" tIns="45000" rIns="90000" bIns="45000" anchor="ctr"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7" name="Line 5"/>
          <p:cNvSpPr/>
          <p:nvPr/>
        </p:nvSpPr>
        <p:spPr>
          <a:xfrm flipV="1">
            <a:off x="5528639" y="3821400"/>
            <a:ext cx="0" cy="647640"/>
          </a:xfrm>
          <a:prstGeom prst="line">
            <a:avLst/>
          </a:prstGeom>
          <a:noFill/>
          <a:ln w="12600">
            <a:solidFill>
              <a:srgbClr val="314004"/>
            </a:solidFill>
            <a:prstDash val="solid"/>
            <a:miter/>
            <a:tailEnd type="arrow"/>
          </a:ln>
        </p:spPr>
        <p:txBody>
          <a:bodyPr vert="horz" wrap="square" lIns="96120" tIns="46800" rIns="96120" bIns="46800"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8" name="Text Box 4"/>
          <p:cNvSpPr/>
          <p:nvPr/>
        </p:nvSpPr>
        <p:spPr>
          <a:xfrm>
            <a:off x="4473480" y="4458601"/>
            <a:ext cx="2125440" cy="433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lIns="94680" tIns="46800" rIns="94680" bIns="46800" compatLnSpc="0"/>
          <a:lstStyle/>
          <a:p>
            <a:pPr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400">
                <a:solidFill>
                  <a:srgbClr val="314004"/>
                </a:solidFill>
                <a:latin typeface="Arial" pitchFamily="34"/>
                <a:ea typeface="AR PL ShanHeiSun Uni" pitchFamily="2"/>
                <a:cs typeface="Tahoma" pitchFamily="2"/>
              </a:rPr>
              <a:t>package path</a:t>
            </a:r>
          </a:p>
        </p:txBody>
      </p:sp>
      <p:sp>
        <p:nvSpPr>
          <p:cNvPr id="9" name="Line 5"/>
          <p:cNvSpPr/>
          <p:nvPr/>
        </p:nvSpPr>
        <p:spPr>
          <a:xfrm>
            <a:off x="6484676" y="2434721"/>
            <a:ext cx="1447560" cy="674639"/>
          </a:xfrm>
          <a:prstGeom prst="line">
            <a:avLst/>
          </a:prstGeom>
          <a:noFill/>
          <a:ln w="12600">
            <a:solidFill>
              <a:srgbClr val="314004"/>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0" name="Text Box 4"/>
          <p:cNvSpPr/>
          <p:nvPr/>
        </p:nvSpPr>
        <p:spPr>
          <a:xfrm>
            <a:off x="5279443" y="2058481"/>
            <a:ext cx="1619074"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wrap="none" lIns="90000" tIns="46800" rIns="90000" bIns="46800" anchor="t" anchorCtr="0" compatLnSpc="0">
            <a:spAutoFit/>
          </a:bodyPr>
          <a:lstStyle/>
          <a:p>
            <a:pPr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400">
                <a:solidFill>
                  <a:srgbClr val="314004"/>
                </a:solidFill>
                <a:latin typeface="Arial" pitchFamily="34"/>
                <a:ea typeface="AR PL ShanHeiSun Uni" pitchFamily="2"/>
                <a:cs typeface="Tahoma" pitchFamily="2"/>
              </a:rPr>
              <a:t>type name</a:t>
            </a:r>
          </a:p>
        </p:txBody>
      </p:sp>
      <p:sp>
        <p:nvSpPr>
          <p:cNvPr id="11" name="Text Box 4"/>
          <p:cNvSpPr/>
          <p:nvPr/>
        </p:nvSpPr>
        <p:spPr>
          <a:xfrm>
            <a:off x="7510440" y="2063521"/>
            <a:ext cx="2068920" cy="433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lIns="94680" tIns="46800" rIns="94680" bIns="46800" compatLnSpc="0"/>
          <a:lstStyle/>
          <a:p>
            <a:pPr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400">
                <a:solidFill>
                  <a:srgbClr val="314004"/>
                </a:solidFill>
                <a:latin typeface="Arial" pitchFamily="34"/>
                <a:ea typeface="AR PL ShanHeiSun Uni" pitchFamily="2"/>
                <a:cs typeface="Tahoma" pitchFamily="2"/>
              </a:rPr>
              <a:t>method name</a:t>
            </a:r>
          </a:p>
        </p:txBody>
      </p:sp>
      <p:sp>
        <p:nvSpPr>
          <p:cNvPr id="12" name="Line 5"/>
          <p:cNvSpPr/>
          <p:nvPr/>
        </p:nvSpPr>
        <p:spPr>
          <a:xfrm>
            <a:off x="8961977" y="2427327"/>
            <a:ext cx="295920" cy="677519"/>
          </a:xfrm>
          <a:prstGeom prst="line">
            <a:avLst/>
          </a:prstGeom>
          <a:noFill/>
          <a:ln w="12600">
            <a:solidFill>
              <a:srgbClr val="314004"/>
            </a:solidFill>
            <a:prstDash val="solid"/>
            <a:miter/>
            <a:tailEnd type="arrow"/>
          </a:ln>
        </p:spPr>
        <p:txBody>
          <a:bodyPr vert="horz" wrap="square" lIns="96120" tIns="46800" rIns="96120" bIns="46800"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3" name="Text Box 4"/>
          <p:cNvSpPr/>
          <p:nvPr/>
        </p:nvSpPr>
        <p:spPr>
          <a:xfrm>
            <a:off x="7779000" y="4187521"/>
            <a:ext cx="2308320" cy="433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lIns="94680" tIns="46800" rIns="94680" bIns="46800" compatLnSpc="0"/>
          <a:lstStyle/>
          <a:p>
            <a:pPr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400">
                <a:solidFill>
                  <a:srgbClr val="314004"/>
                </a:solidFill>
                <a:latin typeface="Arial" pitchFamily="34"/>
                <a:ea typeface="AR PL ShanHeiSun Uni" pitchFamily="2"/>
                <a:cs typeface="Tahoma" pitchFamily="2"/>
              </a:rPr>
              <a:t>method params</a:t>
            </a:r>
          </a:p>
        </p:txBody>
      </p:sp>
      <p:sp>
        <p:nvSpPr>
          <p:cNvPr id="14" name="Line 5"/>
          <p:cNvSpPr/>
          <p:nvPr/>
        </p:nvSpPr>
        <p:spPr>
          <a:xfrm flipV="1">
            <a:off x="9820560" y="3491226"/>
            <a:ext cx="266760" cy="766080"/>
          </a:xfrm>
          <a:prstGeom prst="line">
            <a:avLst/>
          </a:prstGeom>
          <a:noFill/>
          <a:ln w="12600">
            <a:solidFill>
              <a:srgbClr val="314004"/>
            </a:solidFill>
            <a:prstDash val="solid"/>
            <a:miter/>
            <a:tailEnd type="arrow"/>
          </a:ln>
        </p:spPr>
        <p:txBody>
          <a:bodyPr vert="horz" wrap="square" lIns="96120" tIns="46800" rIns="96120" bIns="46800"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Tree>
    <p:extLst>
      <p:ext uri="{BB962C8B-B14F-4D97-AF65-F5344CB8AC3E}">
        <p14:creationId xmlns:p14="http://schemas.microsoft.com/office/powerpoint/2010/main" val="2159585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6291360" cy="1311128"/>
          </a:xfrm>
        </p:spPr>
        <p:txBody>
          <a:bodyPr vert="horz" wrap="square" lIns="91440" tIns="45720" rIns="91440" bIns="45720" rtlCol="0" anchor="t" anchorCtr="0">
            <a:spAutoFit/>
          </a:bodyPr>
          <a:lstStyle/>
          <a:p>
            <a:pPr lvl="0"/>
            <a:r>
              <a:rPr lang="en-GB"/>
              <a:t>Execution Expression Examples</a:t>
            </a:r>
          </a:p>
        </p:txBody>
      </p:sp>
      <p:sp>
        <p:nvSpPr>
          <p:cNvPr id="3" name="Text Placeholder 2"/>
          <p:cNvSpPr txBox="1">
            <a:spLocks noGrp="1"/>
          </p:cNvSpPr>
          <p:nvPr>
            <p:ph type="body" idx="4294967295"/>
          </p:nvPr>
        </p:nvSpPr>
        <p:spPr>
          <a:xfrm>
            <a:off x="2209799" y="1981080"/>
            <a:ext cx="8229600" cy="3598934"/>
          </a:xfrm>
        </p:spPr>
        <p:txBody>
          <a:bodyPr vert="horz" wrap="square" lIns="91440" tIns="45720" rIns="91440" bIns="45720" rtlCol="0" anchor="t" anchorCtr="0">
            <a:spAutoFit/>
          </a:bodyPr>
          <a:lstStyle/>
          <a:p>
            <a:pPr>
              <a:spcBef>
                <a:spcPts val="524"/>
              </a:spcBef>
              <a:buClr>
                <a:srgbClr val="000000"/>
              </a:buClr>
              <a:buSzPct val="100000"/>
              <a:buFont typeface="Verdana" pitchFamily="34"/>
              <a:buChar char="•"/>
            </a:pPr>
            <a:r>
              <a:rPr lang="en-GB" sz="2100">
                <a:solidFill>
                  <a:srgbClr val="0000C0"/>
                </a:solidFill>
                <a:latin typeface="Arial" pitchFamily="50"/>
              </a:rPr>
              <a:t>execution(void send*(String))</a:t>
            </a:r>
          </a:p>
          <a:p>
            <a:pPr marL="0" lvl="1" indent="0">
              <a:spcBef>
                <a:spcPts val="44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sz="1800">
                <a:solidFill>
                  <a:srgbClr val="000000"/>
                </a:solidFill>
                <a:latin typeface="Verdana" pitchFamily="34"/>
                <a:ea typeface="ＭＳ Ｐゴシック" pitchFamily="34"/>
              </a:rPr>
              <a:t>Any method starting with </a:t>
            </a:r>
            <a:r>
              <a:rPr lang="en-GB" sz="1800" i="1">
                <a:solidFill>
                  <a:srgbClr val="000000"/>
                </a:solidFill>
                <a:latin typeface="Verdana" pitchFamily="34"/>
                <a:ea typeface="ＭＳ Ｐゴシック" pitchFamily="34"/>
              </a:rPr>
              <a:t>send</a:t>
            </a:r>
            <a:r>
              <a:rPr lang="en-GB" sz="1800">
                <a:solidFill>
                  <a:srgbClr val="000000"/>
                </a:solidFill>
                <a:latin typeface="Verdana" pitchFamily="34"/>
                <a:ea typeface="ＭＳ Ｐゴシック" pitchFamily="34"/>
              </a:rPr>
              <a:t> that takes a single </a:t>
            </a:r>
            <a:r>
              <a:rPr lang="en-GB" sz="1800" i="1">
                <a:solidFill>
                  <a:srgbClr val="000000"/>
                </a:solidFill>
                <a:latin typeface="Verdana" pitchFamily="34"/>
                <a:ea typeface="ＭＳ Ｐゴシック" pitchFamily="34"/>
              </a:rPr>
              <a:t>String</a:t>
            </a:r>
            <a:r>
              <a:rPr lang="en-GB" sz="1800">
                <a:solidFill>
                  <a:srgbClr val="000000"/>
                </a:solidFill>
                <a:latin typeface="Verdana" pitchFamily="34"/>
                <a:ea typeface="ＭＳ Ｐゴシック" pitchFamily="34"/>
              </a:rPr>
              <a:t> parameter and has a </a:t>
            </a:r>
            <a:r>
              <a:rPr lang="en-GB" sz="1800" i="1">
                <a:solidFill>
                  <a:srgbClr val="000000"/>
                </a:solidFill>
                <a:latin typeface="Verdana" pitchFamily="34"/>
                <a:ea typeface="ＭＳ Ｐゴシック" pitchFamily="34"/>
              </a:rPr>
              <a:t>void</a:t>
            </a:r>
            <a:r>
              <a:rPr lang="en-GB" sz="1800">
                <a:solidFill>
                  <a:srgbClr val="000000"/>
                </a:solidFill>
                <a:latin typeface="Verdana" pitchFamily="34"/>
                <a:ea typeface="ＭＳ Ｐゴシック" pitchFamily="34"/>
              </a:rPr>
              <a:t> return type</a:t>
            </a:r>
          </a:p>
          <a:p>
            <a:pPr marL="342720" indent="-342720">
              <a:spcBef>
                <a:spcPts val="448"/>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GB" sz="1800"/>
          </a:p>
          <a:p>
            <a:pPr>
              <a:spcBef>
                <a:spcPts val="524"/>
              </a:spcBef>
              <a:buClr>
                <a:srgbClr val="000000"/>
              </a:buClr>
              <a:buSzPct val="100000"/>
              <a:buFont typeface="Verdana" pitchFamily="34"/>
              <a:buChar char="•"/>
            </a:pPr>
            <a:r>
              <a:rPr lang="en-GB" sz="2100">
                <a:solidFill>
                  <a:srgbClr val="0000C0"/>
                </a:solidFill>
                <a:latin typeface="Arial" pitchFamily="50"/>
              </a:rPr>
              <a:t>execution(* send(*))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GB" sz="1800">
                <a:solidFill>
                  <a:srgbClr val="000000"/>
                </a:solidFill>
                <a:latin typeface="Verdana" pitchFamily="34"/>
                <a:ea typeface="ＭＳ Ｐゴシック" pitchFamily="34"/>
              </a:rPr>
              <a:t>Any method named </a:t>
            </a:r>
            <a:r>
              <a:rPr lang="en-GB" sz="1800" i="1">
                <a:solidFill>
                  <a:srgbClr val="000000"/>
                </a:solidFill>
                <a:latin typeface="Verdana" pitchFamily="34"/>
                <a:ea typeface="ＭＳ Ｐゴシック" pitchFamily="34"/>
              </a:rPr>
              <a:t>send</a:t>
            </a:r>
            <a:r>
              <a:rPr lang="en-GB" sz="1800">
                <a:solidFill>
                  <a:srgbClr val="000000"/>
                </a:solidFill>
                <a:latin typeface="Verdana" pitchFamily="34"/>
                <a:ea typeface="ＭＳ Ｐゴシック" pitchFamily="34"/>
              </a:rPr>
              <a:t> that takes a single parameter</a:t>
            </a:r>
          </a:p>
          <a:p>
            <a:pPr marL="342720" indent="-342720">
              <a:spcBef>
                <a:spcPts val="524"/>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GB" sz="2100" b="1">
              <a:latin typeface="Courier New" pitchFamily="49"/>
            </a:endParaRPr>
          </a:p>
          <a:p>
            <a:pPr>
              <a:spcBef>
                <a:spcPts val="422"/>
              </a:spcBef>
              <a:buClr>
                <a:srgbClr val="000000"/>
              </a:buClr>
              <a:buSzPct val="100000"/>
              <a:buFont typeface="Verdana" pitchFamily="34"/>
              <a:buChar char="•"/>
            </a:pPr>
            <a:r>
              <a:rPr lang="en-GB" sz="2100">
                <a:solidFill>
                  <a:srgbClr val="0000C0"/>
                </a:solidFill>
                <a:latin typeface="Arial" pitchFamily="50"/>
              </a:rPr>
              <a:t>execution(* send(int, ..))</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GB" sz="1800">
                <a:solidFill>
                  <a:srgbClr val="000000"/>
                </a:solidFill>
                <a:latin typeface="Verdana" pitchFamily="34"/>
                <a:ea typeface="ＭＳ Ｐゴシック" pitchFamily="34"/>
              </a:rPr>
              <a:t>Any method named </a:t>
            </a:r>
            <a:r>
              <a:rPr lang="en-GB" sz="1800" i="1">
                <a:solidFill>
                  <a:srgbClr val="000000"/>
                </a:solidFill>
                <a:latin typeface="Verdana" pitchFamily="34"/>
                <a:ea typeface="ＭＳ Ｐゴシック" pitchFamily="34"/>
              </a:rPr>
              <a:t>send</a:t>
            </a:r>
            <a:r>
              <a:rPr lang="en-GB" sz="1800">
                <a:solidFill>
                  <a:srgbClr val="000000"/>
                </a:solidFill>
                <a:latin typeface="Verdana" pitchFamily="34"/>
                <a:ea typeface="ＭＳ Ｐゴシック" pitchFamily="34"/>
              </a:rPr>
              <a:t> whose first parameter is an int (the “..” signifies 0 or more parameters may follow)</a:t>
            </a:r>
          </a:p>
          <a:p>
            <a:pPr>
              <a:spcBef>
                <a:spcPts val="422"/>
              </a:spcBef>
              <a:buClr>
                <a:srgbClr val="000000"/>
              </a:buClr>
              <a:buSzPct val="100000"/>
              <a:buFont typeface="Verdana" pitchFamily="34"/>
              <a:buChar char="•"/>
            </a:pPr>
            <a:endParaRPr lang="en-GB" sz="2000" i="1">
              <a:solidFill>
                <a:srgbClr val="0000C0"/>
              </a:solidFill>
              <a:latin typeface="Arial" pitchFamily="50"/>
            </a:endParaRPr>
          </a:p>
        </p:txBody>
      </p:sp>
    </p:spTree>
    <p:extLst>
      <p:ext uri="{BB962C8B-B14F-4D97-AF65-F5344CB8AC3E}">
        <p14:creationId xmlns:p14="http://schemas.microsoft.com/office/powerpoint/2010/main" val="144139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GB" dirty="0"/>
              <a:t>Execution Expression Examples</a:t>
            </a:r>
          </a:p>
        </p:txBody>
      </p:sp>
      <p:sp>
        <p:nvSpPr>
          <p:cNvPr id="3" name="Text Placeholder 2"/>
          <p:cNvSpPr txBox="1">
            <a:spLocks noGrp="1"/>
          </p:cNvSpPr>
          <p:nvPr>
            <p:ph type="body" idx="4294967295"/>
          </p:nvPr>
        </p:nvSpPr>
        <p:spPr>
          <a:xfrm>
            <a:off x="2192161" y="1631160"/>
            <a:ext cx="8094959" cy="4176000"/>
          </a:xfrm>
        </p:spPr>
        <p:txBody>
          <a:bodyPr vert="horz" wrap="square" lIns="91440" tIns="45720" rIns="91440" bIns="45720" rtlCol="0" anchor="t" anchorCtr="0">
            <a:spAutoFit/>
          </a:bodyPr>
          <a:lstStyle/>
          <a:p>
            <a:pPr>
              <a:spcBef>
                <a:spcPts val="524"/>
              </a:spcBef>
              <a:buClr>
                <a:srgbClr val="000000"/>
              </a:buClr>
              <a:buSzPct val="100000"/>
              <a:buFont typeface="Verdana" pitchFamily="34"/>
              <a:buChar char="•"/>
            </a:pPr>
            <a:endParaRPr lang="en-GB" sz="2100">
              <a:solidFill>
                <a:srgbClr val="0000C0"/>
              </a:solidFill>
              <a:latin typeface="Arial" pitchFamily="50"/>
            </a:endParaRPr>
          </a:p>
          <a:p>
            <a:pPr>
              <a:spcBef>
                <a:spcPts val="524"/>
              </a:spcBef>
              <a:buClr>
                <a:srgbClr val="000000"/>
              </a:buClr>
              <a:buSzPct val="100000"/>
              <a:buFont typeface="Verdana" pitchFamily="34"/>
              <a:buChar char="•"/>
            </a:pPr>
            <a:r>
              <a:rPr lang="en-GB" sz="2100">
                <a:solidFill>
                  <a:srgbClr val="0000C0"/>
                </a:solidFill>
                <a:latin typeface="Arial" pitchFamily="50"/>
              </a:rPr>
              <a:t>execution(void example.MessageServiceImpl.*(..))</a:t>
            </a:r>
          </a:p>
          <a:p>
            <a:pPr marL="0" lvl="1" indent="0">
              <a:spcBef>
                <a:spcPts val="44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sz="1800">
                <a:solidFill>
                  <a:srgbClr val="000000"/>
                </a:solidFill>
                <a:latin typeface="Verdana" pitchFamily="34"/>
                <a:ea typeface="ＭＳ Ｐゴシック" pitchFamily="34"/>
              </a:rPr>
              <a:t>Any visible </a:t>
            </a:r>
            <a:r>
              <a:rPr lang="en-GB" sz="1800" i="1">
                <a:solidFill>
                  <a:srgbClr val="000000"/>
                </a:solidFill>
                <a:latin typeface="Verdana" pitchFamily="34"/>
                <a:ea typeface="ＭＳ Ｐゴシック" pitchFamily="34"/>
              </a:rPr>
              <a:t>void</a:t>
            </a:r>
            <a:r>
              <a:rPr lang="en-GB" sz="1800">
                <a:solidFill>
                  <a:srgbClr val="000000"/>
                </a:solidFill>
                <a:latin typeface="Verdana" pitchFamily="34"/>
                <a:ea typeface="ＭＳ Ｐゴシック" pitchFamily="34"/>
              </a:rPr>
              <a:t> method in the MessageServiceImpl class</a:t>
            </a:r>
          </a:p>
          <a:p>
            <a:pPr marL="0" lvl="1" indent="0">
              <a:spcBef>
                <a:spcPts val="448"/>
              </a:spcBef>
              <a:buNone/>
              <a:tabLst>
                <a:tab pos="571320" algn="l"/>
                <a:tab pos="1485719" algn="l"/>
                <a:tab pos="2400119" algn="l"/>
                <a:tab pos="3314519" algn="l"/>
                <a:tab pos="4228919" algn="l"/>
                <a:tab pos="5143320" algn="l"/>
                <a:tab pos="6057720" algn="l"/>
                <a:tab pos="6972120" algn="l"/>
                <a:tab pos="7886520" algn="l"/>
                <a:tab pos="8800920" algn="l"/>
                <a:tab pos="9715320" algn="l"/>
              </a:tabLst>
            </a:pPr>
            <a:endParaRPr lang="en-GB" sz="1800">
              <a:solidFill>
                <a:srgbClr val="000000"/>
              </a:solidFill>
              <a:latin typeface="Verdana" pitchFamily="34"/>
              <a:ea typeface="ＭＳ Ｐゴシック" pitchFamily="34"/>
            </a:endParaRP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100">
                <a:solidFill>
                  <a:srgbClr val="0000C0"/>
                </a:solidFill>
                <a:latin typeface="Arial" pitchFamily="50"/>
              </a:rPr>
              <a:t>execution(void example.MessageService+.send(*))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GB" sz="1800">
                <a:solidFill>
                  <a:srgbClr val="000000"/>
                </a:solidFill>
                <a:latin typeface="Verdana" pitchFamily="34"/>
                <a:ea typeface="ＭＳ Ｐゴシック" pitchFamily="34"/>
              </a:rPr>
              <a:t>Any </a:t>
            </a:r>
            <a:r>
              <a:rPr lang="en-GB" sz="1800" i="1">
                <a:solidFill>
                  <a:srgbClr val="000000"/>
                </a:solidFill>
                <a:latin typeface="Verdana" pitchFamily="34"/>
                <a:ea typeface="ＭＳ Ｐゴシック" pitchFamily="34"/>
              </a:rPr>
              <a:t>void</a:t>
            </a:r>
            <a:r>
              <a:rPr lang="en-GB" sz="1800">
                <a:solidFill>
                  <a:srgbClr val="000000"/>
                </a:solidFill>
                <a:latin typeface="Verdana" pitchFamily="34"/>
                <a:ea typeface="ＭＳ Ｐゴシック" pitchFamily="34"/>
              </a:rPr>
              <a:t> method named </a:t>
            </a:r>
            <a:r>
              <a:rPr lang="en-GB" sz="1800" i="1">
                <a:solidFill>
                  <a:srgbClr val="000000"/>
                </a:solidFill>
                <a:latin typeface="Verdana" pitchFamily="34"/>
                <a:ea typeface="ＭＳ Ｐゴシック" pitchFamily="34"/>
              </a:rPr>
              <a:t>send</a:t>
            </a:r>
            <a:r>
              <a:rPr lang="en-GB" sz="1800">
                <a:solidFill>
                  <a:srgbClr val="000000"/>
                </a:solidFill>
                <a:latin typeface="Verdana" pitchFamily="34"/>
                <a:ea typeface="ＭＳ Ｐゴシック" pitchFamily="34"/>
              </a:rPr>
              <a:t> in any object of type </a:t>
            </a:r>
            <a:r>
              <a:rPr lang="en-GB" sz="1800" i="1">
                <a:solidFill>
                  <a:srgbClr val="000000"/>
                </a:solidFill>
                <a:latin typeface="Verdana" pitchFamily="34"/>
                <a:ea typeface="ＭＳ Ｐゴシック" pitchFamily="34"/>
              </a:rPr>
              <a:t>MessageService</a:t>
            </a:r>
            <a:r>
              <a:rPr lang="en-GB" sz="1800">
                <a:solidFill>
                  <a:srgbClr val="000000"/>
                </a:solidFill>
                <a:latin typeface="Verdana" pitchFamily="34"/>
                <a:ea typeface="ＭＳ Ｐゴシック" pitchFamily="34"/>
              </a:rPr>
              <a:t> that takes a single parameter</a:t>
            </a:r>
          </a:p>
          <a:p>
            <a:pPr marL="742680" lvl="1" indent="-285480">
              <a:lnSpc>
                <a:spcPct val="100000"/>
              </a:lnSpc>
              <a:spcBef>
                <a:spcPts val="598"/>
              </a:spcBef>
              <a:buNone/>
              <a:tabLst>
                <a:tab pos="1314000" algn="l"/>
                <a:tab pos="2228399" algn="l"/>
                <a:tab pos="3142799" algn="l"/>
                <a:tab pos="4057199" algn="l"/>
                <a:tab pos="4971599" algn="l"/>
                <a:tab pos="5886000" algn="l"/>
                <a:tab pos="6800400" algn="l"/>
                <a:tab pos="7714800" algn="l"/>
                <a:tab pos="8629200" algn="l"/>
                <a:tab pos="9543600" algn="l"/>
                <a:tab pos="10458000" algn="l"/>
              </a:tabLst>
            </a:pPr>
            <a:endParaRPr lang="en-GB" sz="1800">
              <a:solidFill>
                <a:srgbClr val="000000"/>
              </a:solidFill>
              <a:latin typeface="Verdana" pitchFamily="34"/>
              <a:ea typeface="ＭＳ Ｐゴシック" pitchFamily="34"/>
            </a:endParaRPr>
          </a:p>
          <a:p>
            <a:pPr lvl="0">
              <a:buClr>
                <a:srgbClr val="000000"/>
              </a:buClr>
              <a:buSzPct val="100000"/>
              <a:buFont typeface="Verdana" pitchFamily="34"/>
              <a:buChar char="•"/>
            </a:pPr>
            <a:r>
              <a:rPr lang="en-US" sz="2000">
                <a:solidFill>
                  <a:srgbClr val="0000C0"/>
                </a:solidFill>
                <a:latin typeface="Arial" pitchFamily="50"/>
              </a:rPr>
              <a:t>execution(@javax.annotation.security.RolesAllowed void *..send*(..))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GB" sz="1800">
                <a:solidFill>
                  <a:srgbClr val="000000"/>
                </a:solidFill>
                <a:latin typeface="Verdana" pitchFamily="34"/>
                <a:ea typeface="ＭＳ Ｐゴシック" pitchFamily="34"/>
              </a:rPr>
              <a:t>Any </a:t>
            </a:r>
            <a:r>
              <a:rPr lang="en-GB" sz="1800" i="1">
                <a:solidFill>
                  <a:srgbClr val="000000"/>
                </a:solidFill>
                <a:latin typeface="Verdana" pitchFamily="34"/>
                <a:ea typeface="ＭＳ Ｐゴシック" pitchFamily="34"/>
              </a:rPr>
              <a:t>void</a:t>
            </a:r>
            <a:r>
              <a:rPr lang="en-GB" sz="1800">
                <a:solidFill>
                  <a:srgbClr val="000000"/>
                </a:solidFill>
                <a:latin typeface="Verdana" pitchFamily="34"/>
                <a:ea typeface="ＭＳ Ｐゴシック" pitchFamily="34"/>
              </a:rPr>
              <a:t> method starting with </a:t>
            </a:r>
            <a:r>
              <a:rPr lang="en-GB" sz="1800" i="1">
                <a:solidFill>
                  <a:srgbClr val="000000"/>
                </a:solidFill>
                <a:latin typeface="Verdana" pitchFamily="34"/>
                <a:ea typeface="ＭＳ Ｐゴシック" pitchFamily="34"/>
              </a:rPr>
              <a:t>send</a:t>
            </a:r>
            <a:r>
              <a:rPr lang="en-GB" sz="1800">
                <a:solidFill>
                  <a:srgbClr val="000000"/>
                </a:solidFill>
                <a:latin typeface="Verdana" pitchFamily="34"/>
                <a:ea typeface="ＭＳ Ｐゴシック" pitchFamily="34"/>
              </a:rPr>
              <a:t> and that is annotated with the @RolesAllowed annotation</a:t>
            </a:r>
          </a:p>
        </p:txBody>
      </p:sp>
    </p:spTree>
    <p:extLst>
      <p:ext uri="{BB962C8B-B14F-4D97-AF65-F5344CB8AC3E}">
        <p14:creationId xmlns:p14="http://schemas.microsoft.com/office/powerpoint/2010/main" val="230475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867930"/>
          </a:xfrm>
        </p:spPr>
        <p:txBody>
          <a:bodyPr vert="horz" wrap="square" lIns="91440" tIns="45720" rIns="91440" bIns="45720" rtlCol="0" anchor="t" anchorCtr="0">
            <a:spAutoFit/>
          </a:bodyPr>
          <a:lstStyle/>
          <a:p>
            <a:pPr lvl="0"/>
            <a:r>
              <a:rPr lang="en-US" sz="2800" dirty="0"/>
              <a:t>Execution Expression Examples working with packages</a:t>
            </a:r>
          </a:p>
        </p:txBody>
      </p:sp>
      <p:sp>
        <p:nvSpPr>
          <p:cNvPr id="3" name="Text Placeholder 2"/>
          <p:cNvSpPr txBox="1">
            <a:spLocks noGrp="1"/>
          </p:cNvSpPr>
          <p:nvPr>
            <p:ph type="body" idx="4294967295"/>
          </p:nvPr>
        </p:nvSpPr>
        <p:spPr>
          <a:xfrm>
            <a:off x="2176680" y="2003761"/>
            <a:ext cx="7796520" cy="3583545"/>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sz="2100" dirty="0">
                <a:solidFill>
                  <a:srgbClr val="0000C0"/>
                </a:solidFill>
                <a:latin typeface="Arial" pitchFamily="50"/>
              </a:rPr>
              <a:t>execution(* rewards.*.restaurant.*.*(..))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sz="1800" dirty="0">
                <a:solidFill>
                  <a:srgbClr val="000000"/>
                </a:solidFill>
                <a:latin typeface="Verdana" pitchFamily="34"/>
                <a:ea typeface="ＭＳ Ｐゴシック" pitchFamily="34"/>
              </a:rPr>
              <a:t>There is one directory between </a:t>
            </a:r>
            <a:r>
              <a:rPr lang="en-GB" sz="1800" i="1" dirty="0">
                <a:solidFill>
                  <a:srgbClr val="000000"/>
                </a:solidFill>
                <a:latin typeface="Verdana" pitchFamily="34"/>
                <a:ea typeface="ＭＳ Ｐゴシック" pitchFamily="34"/>
              </a:rPr>
              <a:t>rewards</a:t>
            </a:r>
            <a:r>
              <a:rPr lang="en-GB" sz="1800" dirty="0">
                <a:solidFill>
                  <a:srgbClr val="000000"/>
                </a:solidFill>
                <a:latin typeface="Verdana" pitchFamily="34"/>
                <a:ea typeface="ＭＳ Ｐゴシック" pitchFamily="34"/>
              </a:rPr>
              <a:t> and </a:t>
            </a:r>
            <a:r>
              <a:rPr lang="en-GB" sz="1800" i="1" dirty="0">
                <a:solidFill>
                  <a:srgbClr val="000000"/>
                </a:solidFill>
                <a:latin typeface="Verdana" pitchFamily="34"/>
                <a:ea typeface="ＭＳ Ｐゴシック" pitchFamily="34"/>
              </a:rPr>
              <a:t>restaurant</a:t>
            </a:r>
          </a:p>
          <a:p>
            <a:pPr marL="0" lvl="1" indent="0">
              <a:lnSpc>
                <a:spcPct val="100000"/>
              </a:lnSpc>
              <a:spcBef>
                <a:spcPts val="499"/>
              </a:spcBef>
              <a:buNone/>
              <a:tabLst>
                <a:tab pos="571320" algn="l"/>
                <a:tab pos="1485719" algn="l"/>
                <a:tab pos="2400119" algn="l"/>
                <a:tab pos="3314519" algn="l"/>
                <a:tab pos="4228919" algn="l"/>
                <a:tab pos="5143320" algn="l"/>
                <a:tab pos="6057720" algn="l"/>
                <a:tab pos="6972120" algn="l"/>
                <a:tab pos="7886520" algn="l"/>
                <a:tab pos="8800920" algn="l"/>
                <a:tab pos="9715320" algn="l"/>
              </a:tabLst>
            </a:pPr>
            <a:endParaRPr lang="en-GB" sz="1800" i="1" dirty="0">
              <a:solidFill>
                <a:srgbClr val="000000"/>
              </a:solidFill>
              <a:latin typeface="Verdana" pitchFamily="34"/>
              <a:ea typeface="ＭＳ Ｐゴシック" pitchFamily="34"/>
            </a:endParaRPr>
          </a:p>
          <a:p>
            <a:pPr lvl="0">
              <a:buClr>
                <a:srgbClr val="000000"/>
              </a:buClr>
              <a:buSzPct val="100000"/>
              <a:buFont typeface="Verdana" pitchFamily="34"/>
              <a:buChar char="•"/>
            </a:pPr>
            <a:r>
              <a:rPr lang="en-US" sz="2100" dirty="0">
                <a:solidFill>
                  <a:srgbClr val="0000C0"/>
                </a:solidFill>
                <a:latin typeface="Arial" pitchFamily="50"/>
              </a:rPr>
              <a:t>execution(* </a:t>
            </a:r>
            <a:r>
              <a:rPr lang="en-US" sz="2100" dirty="0" err="1">
                <a:solidFill>
                  <a:srgbClr val="0000C0"/>
                </a:solidFill>
                <a:latin typeface="Arial" pitchFamily="50"/>
              </a:rPr>
              <a:t>rewards..restaurant</a:t>
            </a:r>
            <a:r>
              <a:rPr lang="en-US" sz="2100" dirty="0">
                <a:solidFill>
                  <a:srgbClr val="0000C0"/>
                </a:solidFill>
                <a:latin typeface="Arial" pitchFamily="50"/>
              </a:rPr>
              <a:t>.*.*(..))</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GB" sz="1800" dirty="0">
                <a:solidFill>
                  <a:srgbClr val="000000"/>
                </a:solidFill>
                <a:latin typeface="Verdana" pitchFamily="34"/>
                <a:ea typeface="ＭＳ Ｐゴシック" pitchFamily="34"/>
              </a:rPr>
              <a:t>There may be several directories between </a:t>
            </a:r>
            <a:r>
              <a:rPr lang="en-GB" sz="1800" i="1" dirty="0">
                <a:solidFill>
                  <a:srgbClr val="000000"/>
                </a:solidFill>
                <a:latin typeface="Verdana" pitchFamily="34"/>
                <a:ea typeface="ＭＳ Ｐゴシック" pitchFamily="34"/>
              </a:rPr>
              <a:t>rewards</a:t>
            </a:r>
            <a:r>
              <a:rPr lang="en-GB" sz="1800" dirty="0">
                <a:solidFill>
                  <a:srgbClr val="000000"/>
                </a:solidFill>
                <a:latin typeface="Verdana" pitchFamily="34"/>
                <a:ea typeface="ＭＳ Ｐゴシック" pitchFamily="34"/>
              </a:rPr>
              <a:t> and </a:t>
            </a:r>
            <a:r>
              <a:rPr lang="en-GB" sz="1800" i="1" dirty="0">
                <a:solidFill>
                  <a:srgbClr val="000000"/>
                </a:solidFill>
                <a:latin typeface="Verdana" pitchFamily="34"/>
                <a:ea typeface="ＭＳ Ｐゴシック" pitchFamily="34"/>
              </a:rPr>
              <a:t>restaurant</a:t>
            </a:r>
          </a:p>
          <a:p>
            <a:pPr marL="742680" lvl="1" indent="-285480">
              <a:lnSpc>
                <a:spcPct val="100000"/>
              </a:lnSpc>
              <a:spcBef>
                <a:spcPts val="598"/>
              </a:spcBef>
              <a:buNone/>
              <a:tabLst>
                <a:tab pos="1314000" algn="l"/>
                <a:tab pos="2228399" algn="l"/>
                <a:tab pos="3142799" algn="l"/>
                <a:tab pos="4057199" algn="l"/>
                <a:tab pos="4971599" algn="l"/>
                <a:tab pos="5886000" algn="l"/>
                <a:tab pos="6800400" algn="l"/>
                <a:tab pos="7714800" algn="l"/>
                <a:tab pos="8629200" algn="l"/>
                <a:tab pos="9543600" algn="l"/>
                <a:tab pos="10458000" algn="l"/>
              </a:tabLst>
            </a:pPr>
            <a:endParaRPr lang="en-GB" sz="1800" i="1" dirty="0">
              <a:solidFill>
                <a:srgbClr val="000000"/>
              </a:solidFill>
              <a:latin typeface="Verdana" pitchFamily="34"/>
              <a:ea typeface="ＭＳ Ｐゴシック" pitchFamily="34"/>
            </a:endParaRPr>
          </a:p>
          <a:p>
            <a:pPr lvl="0">
              <a:buClr>
                <a:srgbClr val="000000"/>
              </a:buClr>
              <a:buSzPct val="100000"/>
              <a:buFont typeface="Verdana" pitchFamily="34"/>
              <a:buChar char="•"/>
            </a:pPr>
            <a:r>
              <a:rPr lang="en-US" sz="2100" dirty="0">
                <a:solidFill>
                  <a:srgbClr val="0000C0"/>
                </a:solidFill>
                <a:latin typeface="Arial" pitchFamily="50"/>
              </a:rPr>
              <a:t>execution(* *..restaurant.*.*(..))</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GB" sz="1800" dirty="0">
                <a:solidFill>
                  <a:srgbClr val="000000"/>
                </a:solidFill>
                <a:latin typeface="Verdana" pitchFamily="34"/>
                <a:ea typeface="ＭＳ Ｐゴシック" pitchFamily="34"/>
              </a:rPr>
              <a:t>Any sub-package called restaurant</a:t>
            </a:r>
          </a:p>
          <a:p>
            <a:pPr>
              <a:spcBef>
                <a:spcPts val="499"/>
              </a:spcBef>
            </a:pPr>
            <a:endParaRPr lang="en-GB" sz="2000" dirty="0"/>
          </a:p>
        </p:txBody>
      </p:sp>
    </p:spTree>
    <p:extLst>
      <p:ext uri="{BB962C8B-B14F-4D97-AF65-F5344CB8AC3E}">
        <p14:creationId xmlns:p14="http://schemas.microsoft.com/office/powerpoint/2010/main" val="2806830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a:t>
            </a:r>
            <a:endParaRPr lang="en-IN" dirty="0"/>
          </a:p>
        </p:txBody>
      </p:sp>
      <p:sp>
        <p:nvSpPr>
          <p:cNvPr id="3" name="Content Placeholder 2"/>
          <p:cNvSpPr>
            <a:spLocks noGrp="1"/>
          </p:cNvSpPr>
          <p:nvPr>
            <p:ph idx="1"/>
          </p:nvPr>
        </p:nvSpPr>
        <p:spPr/>
        <p:txBody>
          <a:bodyPr>
            <a:normAutofit/>
          </a:bodyPr>
          <a:lstStyle/>
          <a:p>
            <a:r>
              <a:rPr lang="en-IN" sz="2100" dirty="0" smtClean="0">
                <a:solidFill>
                  <a:srgbClr val="0000C0"/>
                </a:solidFill>
                <a:latin typeface="Arial" pitchFamily="50"/>
              </a:rPr>
              <a:t>execution(public </a:t>
            </a:r>
            <a:r>
              <a:rPr lang="en-IN" sz="2100" dirty="0">
                <a:solidFill>
                  <a:srgbClr val="0000C0"/>
                </a:solidFill>
                <a:latin typeface="Arial" pitchFamily="50"/>
              </a:rPr>
              <a:t>* *(..))</a:t>
            </a:r>
          </a:p>
          <a:p>
            <a:pPr marL="0" indent="0">
              <a:buNone/>
            </a:pPr>
            <a:r>
              <a:rPr lang="en-IN" dirty="0"/>
              <a:t>the execution of any public method</a:t>
            </a:r>
          </a:p>
          <a:p>
            <a:endParaRPr lang="en-IN" dirty="0"/>
          </a:p>
          <a:p>
            <a:r>
              <a:rPr lang="en-IN" sz="2100" dirty="0" smtClean="0">
                <a:solidFill>
                  <a:srgbClr val="0000C0"/>
                </a:solidFill>
                <a:latin typeface="Arial" pitchFamily="50"/>
              </a:rPr>
              <a:t>execution</a:t>
            </a:r>
            <a:r>
              <a:rPr lang="en-IN" sz="2100" dirty="0">
                <a:solidFill>
                  <a:srgbClr val="0000C0"/>
                </a:solidFill>
                <a:latin typeface="Arial" pitchFamily="50"/>
              </a:rPr>
              <a:t>(* </a:t>
            </a:r>
            <a:r>
              <a:rPr lang="en-IN" sz="2100" dirty="0" err="1">
                <a:solidFill>
                  <a:srgbClr val="0000C0"/>
                </a:solidFill>
                <a:latin typeface="Arial" pitchFamily="50"/>
              </a:rPr>
              <a:t>com.xyz.service.AccountService</a:t>
            </a:r>
            <a:r>
              <a:rPr lang="en-IN" sz="2100" dirty="0">
                <a:solidFill>
                  <a:srgbClr val="0000C0"/>
                </a:solidFill>
                <a:latin typeface="Arial" pitchFamily="50"/>
              </a:rPr>
              <a:t>.*(..))</a:t>
            </a:r>
          </a:p>
          <a:p>
            <a:pPr marL="0" indent="0">
              <a:buNone/>
            </a:pPr>
            <a:r>
              <a:rPr lang="en-IN" dirty="0"/>
              <a:t>the execution of any method defined by the </a:t>
            </a:r>
            <a:r>
              <a:rPr lang="en-IN" dirty="0" err="1"/>
              <a:t>AccountService</a:t>
            </a:r>
            <a:r>
              <a:rPr lang="en-IN" dirty="0"/>
              <a:t> </a:t>
            </a:r>
            <a:r>
              <a:rPr lang="en-IN" dirty="0" smtClean="0"/>
              <a:t>interface</a:t>
            </a:r>
            <a:endParaRPr lang="en-IN" dirty="0"/>
          </a:p>
          <a:p>
            <a:endParaRPr lang="en-IN" dirty="0"/>
          </a:p>
          <a:p>
            <a:r>
              <a:rPr lang="en-IN" sz="2100" dirty="0" smtClean="0">
                <a:solidFill>
                  <a:srgbClr val="0000C0"/>
                </a:solidFill>
                <a:latin typeface="Arial" pitchFamily="50"/>
              </a:rPr>
              <a:t>execution</a:t>
            </a:r>
            <a:r>
              <a:rPr lang="en-IN" sz="2100" dirty="0">
                <a:solidFill>
                  <a:srgbClr val="0000C0"/>
                </a:solidFill>
                <a:latin typeface="Arial" pitchFamily="50"/>
              </a:rPr>
              <a:t>(* </a:t>
            </a:r>
            <a:r>
              <a:rPr lang="en-IN" sz="2100" dirty="0" err="1">
                <a:solidFill>
                  <a:srgbClr val="0000C0"/>
                </a:solidFill>
                <a:latin typeface="Arial" pitchFamily="50"/>
              </a:rPr>
              <a:t>com.xyz.service</a:t>
            </a:r>
            <a:r>
              <a:rPr lang="en-IN" sz="2100" dirty="0" smtClean="0">
                <a:solidFill>
                  <a:srgbClr val="0000C0"/>
                </a:solidFill>
                <a:latin typeface="Arial" pitchFamily="50"/>
              </a:rPr>
              <a:t>..*(..))</a:t>
            </a:r>
          </a:p>
          <a:p>
            <a:pPr marL="0" indent="0">
              <a:buNone/>
            </a:pPr>
            <a:r>
              <a:rPr lang="en-IN" sz="2400" b="1" dirty="0"/>
              <a:t>the execution of any method defined in the service </a:t>
            </a:r>
            <a:r>
              <a:rPr lang="en-IN" sz="2400" b="1" dirty="0" smtClean="0"/>
              <a:t>or sub package</a:t>
            </a:r>
          </a:p>
          <a:p>
            <a:pPr marL="0" indent="0">
              <a:buNone/>
            </a:pPr>
            <a:endParaRPr lang="en-IN" sz="2400" dirty="0" smtClean="0"/>
          </a:p>
          <a:p>
            <a:pPr marL="0" indent="0">
              <a:buNone/>
            </a:pPr>
            <a:endParaRPr lang="en-IN" sz="2400" dirty="0"/>
          </a:p>
          <a:p>
            <a:pPr marL="0" indent="0">
              <a:buNone/>
            </a:pPr>
            <a:endParaRPr lang="en-IN" sz="2100" dirty="0">
              <a:solidFill>
                <a:srgbClr val="0000C0"/>
              </a:solidFill>
              <a:latin typeface="Arial" pitchFamily="50"/>
            </a:endParaRPr>
          </a:p>
        </p:txBody>
      </p:sp>
    </p:spTree>
    <p:extLst>
      <p:ext uri="{BB962C8B-B14F-4D97-AF65-F5344CB8AC3E}">
        <p14:creationId xmlns:p14="http://schemas.microsoft.com/office/powerpoint/2010/main" val="370131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Advice Types: Before</a:t>
            </a:r>
          </a:p>
        </p:txBody>
      </p:sp>
      <p:sp>
        <p:nvSpPr>
          <p:cNvPr id="3" name="Line 21"/>
          <p:cNvSpPr/>
          <p:nvPr/>
        </p:nvSpPr>
        <p:spPr>
          <a:xfrm flipH="1">
            <a:off x="3935280" y="2205000"/>
            <a:ext cx="5040" cy="3382921"/>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4" name="Rectangle 97"/>
          <p:cNvSpPr/>
          <p:nvPr/>
        </p:nvSpPr>
        <p:spPr>
          <a:xfrm>
            <a:off x="3864000" y="2563919"/>
            <a:ext cx="14292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5" name="Rectangle 26"/>
          <p:cNvSpPr/>
          <p:nvPr/>
        </p:nvSpPr>
        <p:spPr>
          <a:xfrm>
            <a:off x="5159280" y="1844639"/>
            <a:ext cx="165743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BeforeAdvice</a:t>
            </a:r>
          </a:p>
        </p:txBody>
      </p:sp>
      <p:sp>
        <p:nvSpPr>
          <p:cNvPr id="6" name="Rectangle 19"/>
          <p:cNvSpPr/>
          <p:nvPr/>
        </p:nvSpPr>
        <p:spPr>
          <a:xfrm>
            <a:off x="3574919" y="184463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Proxy</a:t>
            </a:r>
          </a:p>
        </p:txBody>
      </p:sp>
      <p:sp>
        <p:nvSpPr>
          <p:cNvPr id="7" name="Rectangle 34"/>
          <p:cNvSpPr/>
          <p:nvPr/>
        </p:nvSpPr>
        <p:spPr>
          <a:xfrm>
            <a:off x="7607280" y="184463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Target</a:t>
            </a:r>
          </a:p>
        </p:txBody>
      </p:sp>
      <p:sp>
        <p:nvSpPr>
          <p:cNvPr id="8" name="Straight Connector 7"/>
          <p:cNvSpPr/>
          <p:nvPr/>
        </p:nvSpPr>
        <p:spPr>
          <a:xfrm>
            <a:off x="4008360" y="3033720"/>
            <a:ext cx="18702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9" name="Straight Connector 8"/>
          <p:cNvSpPr/>
          <p:nvPr/>
        </p:nvSpPr>
        <p:spPr>
          <a:xfrm>
            <a:off x="4006920" y="3932280"/>
            <a:ext cx="410364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0" name="Straight Connector 9"/>
          <p:cNvSpPr/>
          <p:nvPr/>
        </p:nvSpPr>
        <p:spPr>
          <a:xfrm>
            <a:off x="2854200" y="2563919"/>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1" name="Straight Connector 10"/>
          <p:cNvSpPr/>
          <p:nvPr/>
        </p:nvSpPr>
        <p:spPr>
          <a:xfrm flipH="1">
            <a:off x="4006561" y="4508640"/>
            <a:ext cx="4103639"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2" name="Straight Connector 11"/>
          <p:cNvSpPr/>
          <p:nvPr/>
        </p:nvSpPr>
        <p:spPr>
          <a:xfrm flipH="1">
            <a:off x="2853840" y="515628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3" name="Line 21"/>
          <p:cNvSpPr/>
          <p:nvPr/>
        </p:nvSpPr>
        <p:spPr>
          <a:xfrm flipH="1">
            <a:off x="5946600" y="2276639"/>
            <a:ext cx="504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4" name="Rectangle 96"/>
          <p:cNvSpPr/>
          <p:nvPr/>
        </p:nvSpPr>
        <p:spPr>
          <a:xfrm>
            <a:off x="5878560" y="2995560"/>
            <a:ext cx="144360" cy="469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5" name="Line 21"/>
          <p:cNvSpPr/>
          <p:nvPr/>
        </p:nvSpPr>
        <p:spPr>
          <a:xfrm flipH="1">
            <a:off x="8178599" y="2278080"/>
            <a:ext cx="468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6" name="Rectangle 97"/>
          <p:cNvSpPr/>
          <p:nvPr/>
        </p:nvSpPr>
        <p:spPr>
          <a:xfrm>
            <a:off x="8110560" y="3932280"/>
            <a:ext cx="144360" cy="5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7" name="Straight Connector 16"/>
          <p:cNvSpPr/>
          <p:nvPr/>
        </p:nvSpPr>
        <p:spPr>
          <a:xfrm flipH="1">
            <a:off x="4006560" y="3465360"/>
            <a:ext cx="1871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Tree>
    <p:extLst>
      <p:ext uri="{BB962C8B-B14F-4D97-AF65-F5344CB8AC3E}">
        <p14:creationId xmlns:p14="http://schemas.microsoft.com/office/powerpoint/2010/main" val="1250276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507831"/>
          </a:xfrm>
        </p:spPr>
        <p:txBody>
          <a:bodyPr vert="horz" wrap="square" lIns="91440" tIns="45720" rIns="91440" bIns="45720" rtlCol="0" anchor="t" anchorCtr="0">
            <a:spAutoFit/>
          </a:bodyPr>
          <a:lstStyle/>
          <a:p>
            <a:pPr lvl="0"/>
            <a:r>
              <a:rPr lang="en-GB" sz="3000"/>
              <a:t>Before Advice Example</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Use </a:t>
            </a:r>
            <a:r>
              <a:rPr lang="en-US" i="1"/>
              <a:t>@Before</a:t>
            </a:r>
            <a:r>
              <a:rPr lang="en-US"/>
              <a:t> annotation</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34"/>
              </a:rPr>
              <a:t>If the advice throws an exception, target will not be called</a:t>
            </a:r>
          </a:p>
        </p:txBody>
      </p:sp>
      <p:sp>
        <p:nvSpPr>
          <p:cNvPr id="4" name="Text Placeholder 3"/>
          <p:cNvSpPr txBox="1">
            <a:spLocks noGrp="1"/>
          </p:cNvSpPr>
          <p:nvPr>
            <p:ph type="body" idx="4294967295"/>
          </p:nvPr>
        </p:nvSpPr>
        <p:spPr>
          <a:xfrm>
            <a:off x="2286120" y="3417480"/>
            <a:ext cx="7772400" cy="2824920"/>
          </a:xfrm>
          <a:solidFill>
            <a:srgbClr val="FFFFCC"/>
          </a:solidFill>
          <a:ln w="6480">
            <a:solidFill>
              <a:srgbClr val="000000"/>
            </a:solidFill>
            <a:prstDash val="solid"/>
            <a:miter/>
          </a:ln>
        </p:spPr>
        <p:txBody>
          <a:bodyPr vert="horz" wrap="square" lIns="91440" tIns="45720" rIns="91440" bIns="45720" rtlCol="0" anchor="t" anchorCtr="0">
            <a:spAutoFit/>
          </a:bodyPr>
          <a:lstStyle/>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646464"/>
                </a:solidFill>
                <a:latin typeface="Arial" pitchFamily="50"/>
              </a:rPr>
              <a:t>@Aspect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7F0055"/>
                </a:solidFill>
                <a:latin typeface="Arial" pitchFamily="50"/>
              </a:rPr>
              <a:t>public class</a:t>
            </a:r>
            <a:r>
              <a:rPr lang="en-GB" sz="2000">
                <a:latin typeface="Arial" pitchFamily="50"/>
              </a:rPr>
              <a:t> PropertyChangeTracker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7F0055"/>
                </a:solidFill>
                <a:latin typeface="Arial" pitchFamily="50"/>
              </a:rPr>
              <a:t>    private</a:t>
            </a:r>
            <a:r>
              <a:rPr lang="en-GB" sz="2000">
                <a:latin typeface="Arial" pitchFamily="50"/>
              </a:rPr>
              <a:t> Logger logger = Logger.getLogger(getClass());</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GB" sz="2000">
              <a:latin typeface="Arial" pitchFamily="50"/>
            </a:endParaRP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    </a:t>
            </a:r>
            <a:r>
              <a:rPr lang="en-GB" sz="2000">
                <a:solidFill>
                  <a:srgbClr val="646464"/>
                </a:solidFill>
                <a:latin typeface="Arial" pitchFamily="50"/>
              </a:rPr>
              <a:t>@Before</a:t>
            </a:r>
            <a:r>
              <a:rPr lang="en-GB" sz="2000">
                <a:latin typeface="Arial" pitchFamily="50"/>
              </a:rPr>
              <a:t>(</a:t>
            </a:r>
            <a:r>
              <a:rPr lang="en-GB" sz="2000">
                <a:solidFill>
                  <a:srgbClr val="0000C0"/>
                </a:solidFill>
                <a:latin typeface="Arial" pitchFamily="50"/>
              </a:rPr>
              <a:t>“</a:t>
            </a:r>
            <a:r>
              <a:rPr lang="en-US" sz="2000">
                <a:solidFill>
                  <a:srgbClr val="0000C0"/>
                </a:solidFill>
                <a:latin typeface="Arial" pitchFamily="50"/>
              </a:rPr>
              <a:t>execution(void set*(*))</a:t>
            </a:r>
            <a:r>
              <a:rPr lang="en-GB" sz="2000">
                <a:solidFill>
                  <a:srgbClr val="0000C0"/>
                </a:solidFill>
                <a:latin typeface="Arial" pitchFamily="50"/>
              </a:rPr>
              <a:t>”</a:t>
            </a:r>
            <a:r>
              <a:rPr lang="en-GB" sz="200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7F0055"/>
                </a:solidFill>
                <a:latin typeface="Arial" pitchFamily="50"/>
              </a:rPr>
              <a:t>    public void</a:t>
            </a:r>
            <a:r>
              <a:rPr lang="en-GB" sz="2000">
                <a:latin typeface="Arial" pitchFamily="50"/>
              </a:rPr>
              <a:t> </a:t>
            </a:r>
            <a:r>
              <a:rPr lang="en-US" sz="2000">
                <a:latin typeface="Arial" pitchFamily="50"/>
              </a:rPr>
              <a:t>trackChange()</a:t>
            </a: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        logger.info(</a:t>
            </a:r>
            <a:r>
              <a:rPr lang="en-GB" sz="2000">
                <a:solidFill>
                  <a:srgbClr val="0000C0"/>
                </a:solidFill>
                <a:latin typeface="Arial" pitchFamily="50"/>
              </a:rPr>
              <a:t>“Property about to change…”</a:t>
            </a: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a:t>
            </a:r>
          </a:p>
        </p:txBody>
      </p:sp>
      <p:sp>
        <p:nvSpPr>
          <p:cNvPr id="5" name="Text Box 4"/>
          <p:cNvSpPr/>
          <p:nvPr/>
        </p:nvSpPr>
        <p:spPr>
          <a:xfrm>
            <a:off x="4292760" y="2799001"/>
            <a:ext cx="3760560"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Track calls to all setter methods</a:t>
            </a:r>
          </a:p>
        </p:txBody>
      </p:sp>
    </p:spTree>
    <p:extLst>
      <p:ext uri="{BB962C8B-B14F-4D97-AF65-F5344CB8AC3E}">
        <p14:creationId xmlns:p14="http://schemas.microsoft.com/office/powerpoint/2010/main" val="313207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1311128"/>
          </a:xfrm>
        </p:spPr>
        <p:txBody>
          <a:bodyPr vert="horz" wrap="square" lIns="91440" tIns="45720" rIns="91440" bIns="45720" rtlCol="0" anchor="t" anchorCtr="0">
            <a:spAutoFit/>
          </a:bodyPr>
          <a:lstStyle/>
          <a:p>
            <a:pPr lvl="0"/>
            <a:r>
              <a:rPr lang="en-US"/>
              <a:t>Advice Types:After Returning</a:t>
            </a:r>
          </a:p>
        </p:txBody>
      </p:sp>
      <p:sp>
        <p:nvSpPr>
          <p:cNvPr id="3" name="Line 21"/>
          <p:cNvSpPr/>
          <p:nvPr/>
        </p:nvSpPr>
        <p:spPr>
          <a:xfrm flipH="1">
            <a:off x="3935280" y="2205000"/>
            <a:ext cx="5040" cy="3382921"/>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4" name="Rectangle 97"/>
          <p:cNvSpPr/>
          <p:nvPr/>
        </p:nvSpPr>
        <p:spPr>
          <a:xfrm>
            <a:off x="3864000" y="2563919"/>
            <a:ext cx="14292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5" name="Rectangle 26"/>
          <p:cNvSpPr/>
          <p:nvPr/>
        </p:nvSpPr>
        <p:spPr>
          <a:xfrm>
            <a:off x="4727640" y="1844639"/>
            <a:ext cx="237636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AfterReturningAdvice</a:t>
            </a:r>
          </a:p>
        </p:txBody>
      </p:sp>
      <p:sp>
        <p:nvSpPr>
          <p:cNvPr id="6" name="Rectangle 19"/>
          <p:cNvSpPr/>
          <p:nvPr/>
        </p:nvSpPr>
        <p:spPr>
          <a:xfrm>
            <a:off x="3574919" y="184463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Proxy</a:t>
            </a:r>
          </a:p>
        </p:txBody>
      </p:sp>
      <p:sp>
        <p:nvSpPr>
          <p:cNvPr id="7" name="Rectangle 34"/>
          <p:cNvSpPr/>
          <p:nvPr/>
        </p:nvSpPr>
        <p:spPr>
          <a:xfrm>
            <a:off x="7607280" y="184463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Target</a:t>
            </a:r>
          </a:p>
        </p:txBody>
      </p:sp>
      <p:sp>
        <p:nvSpPr>
          <p:cNvPr id="8" name="Straight Connector 7"/>
          <p:cNvSpPr/>
          <p:nvPr/>
        </p:nvSpPr>
        <p:spPr>
          <a:xfrm>
            <a:off x="4008360" y="4149719"/>
            <a:ext cx="18702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9" name="Straight Connector 8"/>
          <p:cNvSpPr/>
          <p:nvPr/>
        </p:nvSpPr>
        <p:spPr>
          <a:xfrm>
            <a:off x="4006920" y="2997360"/>
            <a:ext cx="410364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0" name="Straight Connector 9"/>
          <p:cNvSpPr/>
          <p:nvPr/>
        </p:nvSpPr>
        <p:spPr>
          <a:xfrm>
            <a:off x="2854200" y="2563919"/>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1" name="Straight Connector 10"/>
          <p:cNvSpPr/>
          <p:nvPr/>
        </p:nvSpPr>
        <p:spPr>
          <a:xfrm flipH="1">
            <a:off x="4006561" y="3573360"/>
            <a:ext cx="4103639"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2" name="Straight Connector 11"/>
          <p:cNvSpPr/>
          <p:nvPr/>
        </p:nvSpPr>
        <p:spPr>
          <a:xfrm flipH="1">
            <a:off x="2853840" y="515628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3" name="Line 21"/>
          <p:cNvSpPr/>
          <p:nvPr/>
        </p:nvSpPr>
        <p:spPr>
          <a:xfrm flipH="1">
            <a:off x="5946600" y="2276639"/>
            <a:ext cx="504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4" name="Rectangle 96"/>
          <p:cNvSpPr/>
          <p:nvPr/>
        </p:nvSpPr>
        <p:spPr>
          <a:xfrm>
            <a:off x="5878560" y="4111560"/>
            <a:ext cx="144360" cy="469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5" name="Line 21"/>
          <p:cNvSpPr/>
          <p:nvPr/>
        </p:nvSpPr>
        <p:spPr>
          <a:xfrm flipH="1">
            <a:off x="8178599" y="2278080"/>
            <a:ext cx="468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6" name="Rectangle 97"/>
          <p:cNvSpPr/>
          <p:nvPr/>
        </p:nvSpPr>
        <p:spPr>
          <a:xfrm>
            <a:off x="8110560" y="2997360"/>
            <a:ext cx="14436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7" name="Straight Connector 16"/>
          <p:cNvSpPr/>
          <p:nvPr/>
        </p:nvSpPr>
        <p:spPr>
          <a:xfrm flipH="1">
            <a:off x="4006560" y="4581360"/>
            <a:ext cx="1871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8" name="Freeform 17"/>
          <p:cNvSpPr/>
          <p:nvPr/>
        </p:nvSpPr>
        <p:spPr>
          <a:xfrm>
            <a:off x="6019321" y="3213001"/>
            <a:ext cx="1965003"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Successful return</a:t>
            </a:r>
          </a:p>
        </p:txBody>
      </p:sp>
    </p:spTree>
    <p:extLst>
      <p:ext uri="{BB962C8B-B14F-4D97-AF65-F5344CB8AC3E}">
        <p14:creationId xmlns:p14="http://schemas.microsoft.com/office/powerpoint/2010/main" val="102667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Cross Cutting Concerns</a:t>
            </a:r>
            <a:endParaRPr lang="en-IN" dirty="0"/>
          </a:p>
        </p:txBody>
      </p:sp>
      <p:sp>
        <p:nvSpPr>
          <p:cNvPr id="3" name="Content Placeholder 2"/>
          <p:cNvSpPr>
            <a:spLocks noGrp="1"/>
          </p:cNvSpPr>
          <p:nvPr>
            <p:ph idx="1"/>
          </p:nvPr>
        </p:nvSpPr>
        <p:spPr/>
        <p:txBody>
          <a:bodyPr/>
          <a:lstStyle/>
          <a:p>
            <a:r>
              <a:rPr lang="en-IN" dirty="0" smtClean="0"/>
              <a:t>Common functionality that repeats in many places in the application</a:t>
            </a:r>
          </a:p>
          <a:p>
            <a:r>
              <a:rPr lang="en-IN" dirty="0" err="1" smtClean="0"/>
              <a:t>Eg</a:t>
            </a:r>
            <a:r>
              <a:rPr lang="en-IN" dirty="0" smtClean="0"/>
              <a:t> :</a:t>
            </a:r>
          </a:p>
          <a:p>
            <a:r>
              <a:rPr lang="en-IN" dirty="0" smtClean="0"/>
              <a:t>Logging</a:t>
            </a:r>
          </a:p>
          <a:p>
            <a:r>
              <a:rPr lang="en-IN" dirty="0" smtClean="0"/>
              <a:t>Error handling</a:t>
            </a:r>
          </a:p>
          <a:p>
            <a:r>
              <a:rPr lang="en-IN" dirty="0" smtClean="0"/>
              <a:t>Security</a:t>
            </a:r>
          </a:p>
          <a:p>
            <a:r>
              <a:rPr lang="en-IN" dirty="0" smtClean="0"/>
              <a:t>Caching</a:t>
            </a:r>
          </a:p>
          <a:p>
            <a:r>
              <a:rPr lang="en-IN" dirty="0" smtClean="0"/>
              <a:t>Performance monitoring</a:t>
            </a:r>
          </a:p>
          <a:p>
            <a:r>
              <a:rPr lang="en-IN" dirty="0" smtClean="0"/>
              <a:t>Transaction</a:t>
            </a:r>
            <a:endParaRPr lang="en-IN" dirty="0"/>
          </a:p>
          <a:p>
            <a:endParaRPr lang="en-IN" dirty="0"/>
          </a:p>
        </p:txBody>
      </p:sp>
    </p:spTree>
    <p:extLst>
      <p:ext uri="{BB962C8B-B14F-4D97-AF65-F5344CB8AC3E}">
        <p14:creationId xmlns:p14="http://schemas.microsoft.com/office/powerpoint/2010/main" val="1538263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US"/>
              <a:t>After Returning Advice - Example</a:t>
            </a:r>
          </a:p>
        </p:txBody>
      </p:sp>
      <p:sp>
        <p:nvSpPr>
          <p:cNvPr id="3" name="Rectangle 3"/>
          <p:cNvSpPr/>
          <p:nvPr/>
        </p:nvSpPr>
        <p:spPr>
          <a:xfrm>
            <a:off x="2209799" y="3450600"/>
            <a:ext cx="8077320" cy="2057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46464"/>
                </a:solidFill>
                <a:latin typeface="Arial" pitchFamily="50"/>
                <a:ea typeface="AR PL ShanHeiSun Uni" pitchFamily="2"/>
                <a:cs typeface="Tahoma" pitchFamily="2"/>
              </a:rPr>
              <a:t>@AfterReturning</a:t>
            </a:r>
            <a:r>
              <a:rPr lang="en-GB" sz="2000">
                <a:solidFill>
                  <a:srgbClr val="000000"/>
                </a:solidFill>
                <a:latin typeface="Arial" pitchFamily="50"/>
                <a:ea typeface="AR PL ShanHeiSun Uni" pitchFamily="2"/>
                <a:cs typeface="Tahoma" pitchFamily="2"/>
              </a:rPr>
              <a:t>(value=</a:t>
            </a:r>
            <a:r>
              <a:rPr lang="en-GB" sz="2000">
                <a:solidFill>
                  <a:srgbClr val="0000C0"/>
                </a:solidFill>
                <a:latin typeface="Arial" pitchFamily="50"/>
                <a:ea typeface="AR PL ShanHeiSun Uni" pitchFamily="2"/>
                <a:cs typeface="Tahoma" pitchFamily="2"/>
              </a:rPr>
              <a:t>“</a:t>
            </a:r>
            <a:r>
              <a:rPr lang="en-US" sz="2000">
                <a:solidFill>
                  <a:srgbClr val="0000C0"/>
                </a:solidFill>
                <a:latin typeface="Arial" pitchFamily="50"/>
                <a:ea typeface="AR PL ShanHeiSun Uni" pitchFamily="2"/>
                <a:cs typeface="Tahoma" pitchFamily="2"/>
              </a:rPr>
              <a:t>execution(* service..*.*(..))</a:t>
            </a:r>
            <a:r>
              <a:rPr lang="en-GB" sz="2000">
                <a:solidFill>
                  <a:srgbClr val="0000C0"/>
                </a:solidFill>
                <a:latin typeface="Arial" pitchFamily="50"/>
                <a:ea typeface="AR PL ShanHeiSun Uni" pitchFamily="2"/>
                <a:cs typeface="Tahoma" pitchFamily="2"/>
              </a:rPr>
              <a:t>”</a:t>
            </a:r>
            <a:r>
              <a:rPr lang="en-GB" sz="2000">
                <a:solidFill>
                  <a:srgbClr val="000000"/>
                </a:solidFill>
                <a:latin typeface="Arial" pitchFamily="50"/>
                <a:ea typeface="AR PL ShanHeiSun Uni" pitchFamily="2"/>
                <a:cs typeface="Tahoma" pitchFamily="2"/>
              </a:rPr>
              <a:t>,</a:t>
            </a:r>
          </a:p>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returning=</a:t>
            </a:r>
            <a:r>
              <a:rPr lang="en-GB" sz="2000">
                <a:solidFill>
                  <a:srgbClr val="0000C0"/>
                </a:solidFill>
                <a:latin typeface="Arial" pitchFamily="50"/>
                <a:ea typeface="AR PL ShanHeiSun Uni" pitchFamily="2"/>
                <a:cs typeface="Tahoma" pitchFamily="2"/>
              </a:rPr>
              <a:t>“reward”</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7F0055"/>
                </a:solidFill>
                <a:latin typeface="Arial" pitchFamily="50"/>
                <a:ea typeface="AR PL ShanHeiSun Uni" pitchFamily="2"/>
                <a:cs typeface="Tahoma" pitchFamily="2"/>
              </a:rPr>
              <a:t>public void</a:t>
            </a:r>
            <a:r>
              <a:rPr lang="en-GB" sz="2000">
                <a:solidFill>
                  <a:srgbClr val="000000"/>
                </a:solidFill>
                <a:latin typeface="Arial" pitchFamily="50"/>
                <a:ea typeface="AR PL ShanHeiSun Uni" pitchFamily="2"/>
                <a:cs typeface="Tahoma" pitchFamily="2"/>
              </a:rPr>
              <a:t> </a:t>
            </a:r>
            <a:r>
              <a:rPr lang="en-US" sz="2000">
                <a:solidFill>
                  <a:srgbClr val="000000"/>
                </a:solidFill>
                <a:latin typeface="Arial" pitchFamily="50"/>
                <a:ea typeface="AR PL ShanHeiSun Uni" pitchFamily="2"/>
                <a:cs typeface="Tahoma" pitchFamily="2"/>
              </a:rPr>
              <a:t>audit(JoinPoint jp, Reward</a:t>
            </a:r>
            <a:r>
              <a:rPr lang="en-GB" sz="2000">
                <a:solidFill>
                  <a:srgbClr val="000000"/>
                </a:solidFill>
                <a:latin typeface="Arial" pitchFamily="50"/>
                <a:ea typeface="AR PL ShanHeiSun Uni" pitchFamily="2"/>
                <a:cs typeface="Tahoma" pitchFamily="2"/>
              </a:rPr>
              <a:t> reward</a:t>
            </a:r>
            <a:r>
              <a:rPr lang="en-US" sz="2000">
                <a:solidFill>
                  <a:srgbClr val="000000"/>
                </a:solidFill>
                <a:latin typeface="Arial" pitchFamily="50"/>
                <a:ea typeface="AR PL ShanHeiSun Uni" pitchFamily="2"/>
                <a:cs typeface="Tahoma" pitchFamily="2"/>
              </a:rPr>
              <a:t>)</a:t>
            </a:r>
            <a:r>
              <a:rPr lang="en-GB" sz="2000">
                <a:solidFill>
                  <a:srgbClr val="000000"/>
                </a:solidFill>
                <a:latin typeface="Arial" pitchFamily="50"/>
                <a:ea typeface="AR PL ShanHeiSun Uni" pitchFamily="2"/>
                <a:cs typeface="Tahoma" pitchFamily="2"/>
              </a:rPr>
              <a:t> {</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audit(jp.getSignature() + </a:t>
            </a:r>
            <a:r>
              <a:rPr lang="en-GB" sz="2000">
                <a:solidFill>
                  <a:srgbClr val="0000C0"/>
                </a:solidFill>
                <a:latin typeface="Arial" pitchFamily="50"/>
                <a:ea typeface="AR PL ShanHeiSun Uni" pitchFamily="2"/>
                <a:cs typeface="Tahoma" pitchFamily="2"/>
              </a:rPr>
              <a:t>“ returns a reward object ”</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a:t>
            </a:r>
          </a:p>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GB" sz="2000">
              <a:solidFill>
                <a:srgbClr val="000000"/>
              </a:solidFill>
              <a:latin typeface="Arial" pitchFamily="50"/>
              <a:ea typeface="AR PL ShanHeiSun Uni" pitchFamily="2"/>
              <a:cs typeface="Tahoma" pitchFamily="2"/>
            </a:endParaRPr>
          </a:p>
        </p:txBody>
      </p:sp>
      <p:sp>
        <p:nvSpPr>
          <p:cNvPr id="4" name="Text Box 4"/>
          <p:cNvSpPr/>
          <p:nvPr/>
        </p:nvSpPr>
        <p:spPr>
          <a:xfrm>
            <a:off x="2202601" y="2593081"/>
            <a:ext cx="8092079"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Audit all operations in the </a:t>
            </a:r>
            <a:r>
              <a:rPr lang="en-US" sz="2000" i="1">
                <a:solidFill>
                  <a:srgbClr val="000000"/>
                </a:solidFill>
                <a:latin typeface="Arial" pitchFamily="50"/>
                <a:ea typeface="AR PL ShanHeiSun Uni" pitchFamily="2"/>
                <a:cs typeface="Tahoma" pitchFamily="2"/>
              </a:rPr>
              <a:t>service</a:t>
            </a:r>
            <a:r>
              <a:rPr lang="en-US" sz="2000">
                <a:solidFill>
                  <a:srgbClr val="000000"/>
                </a:solidFill>
                <a:latin typeface="Arial" pitchFamily="50"/>
                <a:ea typeface="AR PL ShanHeiSun Uni" pitchFamily="2"/>
                <a:cs typeface="Tahoma" pitchFamily="2"/>
              </a:rPr>
              <a:t> package that return a </a:t>
            </a:r>
            <a:r>
              <a:rPr lang="en-US" sz="2000" i="1">
                <a:solidFill>
                  <a:srgbClr val="000000"/>
                </a:solidFill>
                <a:latin typeface="Arial" pitchFamily="50"/>
                <a:ea typeface="AR PL ShanHeiSun Uni" pitchFamily="2"/>
                <a:cs typeface="Tahoma" pitchFamily="2"/>
              </a:rPr>
              <a:t>Reward</a:t>
            </a:r>
            <a:r>
              <a:rPr lang="en-US" sz="2000">
                <a:solidFill>
                  <a:srgbClr val="000000"/>
                </a:solidFill>
                <a:latin typeface="Arial" pitchFamily="50"/>
                <a:ea typeface="AR PL ShanHeiSun Uni" pitchFamily="2"/>
                <a:cs typeface="Tahoma" pitchFamily="2"/>
              </a:rPr>
              <a:t> object</a:t>
            </a:r>
          </a:p>
        </p:txBody>
      </p:sp>
      <p:sp>
        <p:nvSpPr>
          <p:cNvPr id="5" name="Text Placeholder 4"/>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Use </a:t>
            </a:r>
            <a:r>
              <a:rPr lang="en-US" i="1"/>
              <a:t>@AfterReturning</a:t>
            </a:r>
            <a:r>
              <a:rPr lang="en-US"/>
              <a:t> annotation with the </a:t>
            </a:r>
            <a:r>
              <a:rPr lang="en-US" i="1"/>
              <a:t>returning</a:t>
            </a:r>
            <a:r>
              <a:rPr lang="en-US"/>
              <a:t> attribute</a:t>
            </a:r>
          </a:p>
        </p:txBody>
      </p:sp>
    </p:spTree>
    <p:extLst>
      <p:ext uri="{BB962C8B-B14F-4D97-AF65-F5344CB8AC3E}">
        <p14:creationId xmlns:p14="http://schemas.microsoft.com/office/powerpoint/2010/main" val="2744550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1311128"/>
          </a:xfrm>
        </p:spPr>
        <p:txBody>
          <a:bodyPr vert="horz" wrap="square" lIns="91440" tIns="45720" rIns="91440" bIns="45720" rtlCol="0" anchor="t" anchorCtr="0">
            <a:spAutoFit/>
          </a:bodyPr>
          <a:lstStyle/>
          <a:p>
            <a:pPr lvl="0"/>
            <a:r>
              <a:rPr lang="en-US"/>
              <a:t>Advice Types: After Throwing</a:t>
            </a:r>
          </a:p>
        </p:txBody>
      </p:sp>
      <p:sp>
        <p:nvSpPr>
          <p:cNvPr id="3" name="Line 21"/>
          <p:cNvSpPr/>
          <p:nvPr/>
        </p:nvSpPr>
        <p:spPr>
          <a:xfrm flipH="1">
            <a:off x="3935280" y="2205000"/>
            <a:ext cx="5040" cy="3382921"/>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4" name="Rectangle 97"/>
          <p:cNvSpPr/>
          <p:nvPr/>
        </p:nvSpPr>
        <p:spPr>
          <a:xfrm>
            <a:off x="3864000" y="2563919"/>
            <a:ext cx="14292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5" name="Rectangle 26"/>
          <p:cNvSpPr/>
          <p:nvPr/>
        </p:nvSpPr>
        <p:spPr>
          <a:xfrm>
            <a:off x="4727640" y="1844639"/>
            <a:ext cx="237636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AfterThrowingAdvice</a:t>
            </a:r>
          </a:p>
        </p:txBody>
      </p:sp>
      <p:sp>
        <p:nvSpPr>
          <p:cNvPr id="6" name="Rectangle 19"/>
          <p:cNvSpPr/>
          <p:nvPr/>
        </p:nvSpPr>
        <p:spPr>
          <a:xfrm>
            <a:off x="3574919" y="184463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Proxy</a:t>
            </a:r>
          </a:p>
        </p:txBody>
      </p:sp>
      <p:sp>
        <p:nvSpPr>
          <p:cNvPr id="7" name="Rectangle 34"/>
          <p:cNvSpPr/>
          <p:nvPr/>
        </p:nvSpPr>
        <p:spPr>
          <a:xfrm>
            <a:off x="7607280" y="184463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Target</a:t>
            </a:r>
          </a:p>
        </p:txBody>
      </p:sp>
      <p:sp>
        <p:nvSpPr>
          <p:cNvPr id="8" name="Straight Connector 7"/>
          <p:cNvSpPr/>
          <p:nvPr/>
        </p:nvSpPr>
        <p:spPr>
          <a:xfrm>
            <a:off x="4008360" y="4149719"/>
            <a:ext cx="18702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9" name="Straight Connector 8"/>
          <p:cNvSpPr/>
          <p:nvPr/>
        </p:nvSpPr>
        <p:spPr>
          <a:xfrm>
            <a:off x="4006920" y="2997360"/>
            <a:ext cx="410364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0" name="Straight Connector 9"/>
          <p:cNvSpPr/>
          <p:nvPr/>
        </p:nvSpPr>
        <p:spPr>
          <a:xfrm>
            <a:off x="2854200" y="2563919"/>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1" name="Straight Connector 10"/>
          <p:cNvSpPr/>
          <p:nvPr/>
        </p:nvSpPr>
        <p:spPr>
          <a:xfrm flipH="1">
            <a:off x="4006561" y="3573360"/>
            <a:ext cx="4103639" cy="0"/>
          </a:xfrm>
          <a:prstGeom prst="line">
            <a:avLst/>
          </a:prstGeom>
          <a:noFill/>
          <a:ln w="38160">
            <a:solidFill>
              <a:srgbClr val="FF0000"/>
            </a:solidFill>
            <a:custDash>
              <a:ds d="399057"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2" name="Straight Connector 11"/>
          <p:cNvSpPr/>
          <p:nvPr/>
        </p:nvSpPr>
        <p:spPr>
          <a:xfrm flipH="1">
            <a:off x="2853840" y="515628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3" name="Line 21"/>
          <p:cNvSpPr/>
          <p:nvPr/>
        </p:nvSpPr>
        <p:spPr>
          <a:xfrm flipH="1">
            <a:off x="5946600" y="2276639"/>
            <a:ext cx="504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4" name="Rectangle 96"/>
          <p:cNvSpPr/>
          <p:nvPr/>
        </p:nvSpPr>
        <p:spPr>
          <a:xfrm>
            <a:off x="5878560" y="4111560"/>
            <a:ext cx="144360" cy="469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5" name="Line 21"/>
          <p:cNvSpPr/>
          <p:nvPr/>
        </p:nvSpPr>
        <p:spPr>
          <a:xfrm flipH="1">
            <a:off x="8178599" y="2278080"/>
            <a:ext cx="468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6" name="Rectangle 97"/>
          <p:cNvSpPr/>
          <p:nvPr/>
        </p:nvSpPr>
        <p:spPr>
          <a:xfrm>
            <a:off x="8110560" y="2997360"/>
            <a:ext cx="14436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7" name="Straight Connector 16"/>
          <p:cNvSpPr/>
          <p:nvPr/>
        </p:nvSpPr>
        <p:spPr>
          <a:xfrm flipH="1">
            <a:off x="4006560" y="4581360"/>
            <a:ext cx="1871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8" name="Freeform 17"/>
          <p:cNvSpPr/>
          <p:nvPr/>
        </p:nvSpPr>
        <p:spPr>
          <a:xfrm>
            <a:off x="6818160" y="3213000"/>
            <a:ext cx="127332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FF0000"/>
                </a:solidFill>
                <a:latin typeface="Arial" pitchFamily="50"/>
                <a:ea typeface="AR PL ShanHeiSun Uni" pitchFamily="2"/>
                <a:cs typeface="Tahoma" pitchFamily="2"/>
              </a:rPr>
              <a:t>Exception</a:t>
            </a:r>
          </a:p>
        </p:txBody>
      </p:sp>
    </p:spTree>
    <p:extLst>
      <p:ext uri="{BB962C8B-B14F-4D97-AF65-F5344CB8AC3E}">
        <p14:creationId xmlns:p14="http://schemas.microsoft.com/office/powerpoint/2010/main" val="524633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US"/>
              <a:t>After Throwing Advice - Example</a:t>
            </a:r>
          </a:p>
        </p:txBody>
      </p:sp>
      <p:sp>
        <p:nvSpPr>
          <p:cNvPr id="3" name="Rectangle 4"/>
          <p:cNvSpPr/>
          <p:nvPr/>
        </p:nvSpPr>
        <p:spPr>
          <a:xfrm>
            <a:off x="1955640" y="3486600"/>
            <a:ext cx="8331480" cy="165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46464"/>
                </a:solidFill>
                <a:latin typeface="Arial" pitchFamily="50"/>
                <a:ea typeface="AR PL ShanHeiSun Uni" pitchFamily="2"/>
                <a:cs typeface="Tahoma" pitchFamily="2"/>
              </a:rPr>
              <a:t>@AfterThrowing</a:t>
            </a:r>
            <a:r>
              <a:rPr lang="en-GB" sz="2000">
                <a:solidFill>
                  <a:srgbClr val="000000"/>
                </a:solidFill>
                <a:latin typeface="Arial" pitchFamily="50"/>
                <a:ea typeface="AR PL ShanHeiSun Uni" pitchFamily="2"/>
                <a:cs typeface="Tahoma" pitchFamily="2"/>
              </a:rPr>
              <a:t>(value=</a:t>
            </a:r>
            <a:r>
              <a:rPr lang="en-GB" sz="2000">
                <a:solidFill>
                  <a:srgbClr val="0000C0"/>
                </a:solidFill>
                <a:latin typeface="Arial" pitchFamily="50"/>
                <a:ea typeface="AR PL ShanHeiSun Uni" pitchFamily="2"/>
                <a:cs typeface="Tahoma" pitchFamily="2"/>
              </a:rPr>
              <a:t>“</a:t>
            </a:r>
            <a:r>
              <a:rPr lang="en-US" sz="2000">
                <a:solidFill>
                  <a:srgbClr val="0000C0"/>
                </a:solidFill>
                <a:latin typeface="Arial" pitchFamily="50"/>
                <a:ea typeface="AR PL ShanHeiSun Uni" pitchFamily="2"/>
                <a:cs typeface="Tahoma" pitchFamily="2"/>
              </a:rPr>
              <a:t>execution(* *..Repository+.*(..))</a:t>
            </a:r>
            <a:r>
              <a:rPr lang="en-GB" sz="2000">
                <a:solidFill>
                  <a:srgbClr val="0000C0"/>
                </a:solidFill>
                <a:latin typeface="Arial" pitchFamily="50"/>
                <a:ea typeface="AR PL ShanHeiSun Uni" pitchFamily="2"/>
                <a:cs typeface="Tahoma" pitchFamily="2"/>
              </a:rPr>
              <a:t>”</a:t>
            </a:r>
            <a:r>
              <a:rPr lang="en-GB" sz="2000">
                <a:solidFill>
                  <a:srgbClr val="000000"/>
                </a:solidFill>
                <a:latin typeface="Arial" pitchFamily="50"/>
                <a:ea typeface="AR PL ShanHeiSun Uni" pitchFamily="2"/>
                <a:cs typeface="Tahoma" pitchFamily="2"/>
              </a:rPr>
              <a:t>, throwing=</a:t>
            </a:r>
            <a:r>
              <a:rPr lang="en-GB" sz="2000">
                <a:solidFill>
                  <a:srgbClr val="0000C0"/>
                </a:solidFill>
                <a:latin typeface="Arial" pitchFamily="50"/>
                <a:ea typeface="AR PL ShanHeiSun Uni" pitchFamily="2"/>
                <a:cs typeface="Tahoma" pitchFamily="2"/>
              </a:rPr>
              <a:t>“e”</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7F0055"/>
                </a:solidFill>
                <a:latin typeface="Arial" pitchFamily="50"/>
                <a:ea typeface="AR PL ShanHeiSun Uni" pitchFamily="2"/>
                <a:cs typeface="Tahoma" pitchFamily="2"/>
              </a:rPr>
              <a:t>public void</a:t>
            </a:r>
            <a:r>
              <a:rPr lang="en-GB" sz="2000">
                <a:solidFill>
                  <a:srgbClr val="000000"/>
                </a:solidFill>
                <a:latin typeface="Arial" pitchFamily="50"/>
                <a:ea typeface="AR PL ShanHeiSun Uni" pitchFamily="2"/>
                <a:cs typeface="Tahoma" pitchFamily="2"/>
              </a:rPr>
              <a:t> </a:t>
            </a:r>
            <a:r>
              <a:rPr lang="en-US" sz="2000">
                <a:solidFill>
                  <a:srgbClr val="000000"/>
                </a:solidFill>
                <a:latin typeface="Arial" pitchFamily="50"/>
                <a:ea typeface="AR PL ShanHeiSun Uni" pitchFamily="2"/>
                <a:cs typeface="Tahoma" pitchFamily="2"/>
              </a:rPr>
              <a:t>report(JoinPoint jp, DataAccess</a:t>
            </a:r>
            <a:r>
              <a:rPr lang="en-GB" sz="2000">
                <a:solidFill>
                  <a:srgbClr val="000000"/>
                </a:solidFill>
                <a:latin typeface="Arial" pitchFamily="50"/>
                <a:ea typeface="AR PL ShanHeiSun Uni" pitchFamily="2"/>
                <a:cs typeface="Tahoma" pitchFamily="2"/>
              </a:rPr>
              <a:t>Exception e</a:t>
            </a:r>
            <a:r>
              <a:rPr lang="en-US" sz="2000">
                <a:solidFill>
                  <a:srgbClr val="000000"/>
                </a:solidFill>
                <a:latin typeface="Arial" pitchFamily="50"/>
                <a:ea typeface="AR PL ShanHeiSun Uni" pitchFamily="2"/>
                <a:cs typeface="Tahoma" pitchFamily="2"/>
              </a:rPr>
              <a:t>)</a:t>
            </a:r>
            <a:r>
              <a:rPr lang="en-GB" sz="2000">
                <a:solidFill>
                  <a:srgbClr val="000000"/>
                </a:solidFill>
                <a:latin typeface="Arial" pitchFamily="50"/>
                <a:ea typeface="AR PL ShanHeiSun Uni" pitchFamily="2"/>
                <a:cs typeface="Tahoma" pitchFamily="2"/>
              </a:rPr>
              <a:t> {</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a:t>
            </a:r>
            <a:r>
              <a:rPr lang="en-GB" sz="2000">
                <a:solidFill>
                  <a:srgbClr val="0000C0"/>
                </a:solidFill>
                <a:latin typeface="Arial" pitchFamily="50"/>
                <a:ea typeface="AR PL ShanHeiSun Uni" pitchFamily="2"/>
                <a:cs typeface="Tahoma" pitchFamily="2"/>
              </a:rPr>
              <a:t>mailService</a:t>
            </a:r>
            <a:r>
              <a:rPr lang="en-GB" sz="2000">
                <a:solidFill>
                  <a:srgbClr val="000000"/>
                </a:solidFill>
                <a:latin typeface="Arial" pitchFamily="50"/>
                <a:ea typeface="AR PL ShanHeiSun Uni" pitchFamily="2"/>
                <a:cs typeface="Tahoma" pitchFamily="2"/>
              </a:rPr>
              <a:t>.emailFailure(“Exception in repository”, jp, e);</a:t>
            </a:r>
          </a:p>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a:t>
            </a:r>
          </a:p>
        </p:txBody>
      </p:sp>
      <p:sp>
        <p:nvSpPr>
          <p:cNvPr id="4" name="Text Box 5"/>
          <p:cNvSpPr/>
          <p:nvPr/>
        </p:nvSpPr>
        <p:spPr>
          <a:xfrm>
            <a:off x="663601" y="2557081"/>
            <a:ext cx="10915920"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Send an email every time a Repository class throws an exception of type DataAccessException</a:t>
            </a:r>
          </a:p>
        </p:txBody>
      </p:sp>
      <p:sp>
        <p:nvSpPr>
          <p:cNvPr id="5" name="Text Placeholder 4"/>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Use </a:t>
            </a:r>
            <a:r>
              <a:rPr lang="en-US" i="1"/>
              <a:t>@AfterThrowing</a:t>
            </a:r>
            <a:r>
              <a:rPr lang="en-US"/>
              <a:t> annotation with the </a:t>
            </a:r>
            <a:r>
              <a:rPr lang="en-US" i="1"/>
              <a:t>throwing</a:t>
            </a:r>
            <a:r>
              <a:rPr lang="en-US"/>
              <a:t> attribute</a:t>
            </a:r>
          </a:p>
        </p:txBody>
      </p:sp>
    </p:spTree>
    <p:extLst>
      <p:ext uri="{BB962C8B-B14F-4D97-AF65-F5344CB8AC3E}">
        <p14:creationId xmlns:p14="http://schemas.microsoft.com/office/powerpoint/2010/main" val="336461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Advice Types: After</a:t>
            </a:r>
          </a:p>
        </p:txBody>
      </p:sp>
      <p:sp>
        <p:nvSpPr>
          <p:cNvPr id="3" name="Line 21"/>
          <p:cNvSpPr/>
          <p:nvPr/>
        </p:nvSpPr>
        <p:spPr>
          <a:xfrm flipH="1">
            <a:off x="3935280" y="2205000"/>
            <a:ext cx="5040" cy="3382921"/>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4" name="Rectangle 97"/>
          <p:cNvSpPr/>
          <p:nvPr/>
        </p:nvSpPr>
        <p:spPr>
          <a:xfrm>
            <a:off x="3864000" y="2563919"/>
            <a:ext cx="14292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5" name="Rectangle 26"/>
          <p:cNvSpPr/>
          <p:nvPr/>
        </p:nvSpPr>
        <p:spPr>
          <a:xfrm>
            <a:off x="5159279" y="1844639"/>
            <a:ext cx="158436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AfterAdvice</a:t>
            </a:r>
          </a:p>
        </p:txBody>
      </p:sp>
      <p:sp>
        <p:nvSpPr>
          <p:cNvPr id="6" name="Rectangle 19"/>
          <p:cNvSpPr/>
          <p:nvPr/>
        </p:nvSpPr>
        <p:spPr>
          <a:xfrm>
            <a:off x="3574919" y="184463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Proxy</a:t>
            </a:r>
          </a:p>
        </p:txBody>
      </p:sp>
      <p:sp>
        <p:nvSpPr>
          <p:cNvPr id="7" name="Rectangle 34"/>
          <p:cNvSpPr/>
          <p:nvPr/>
        </p:nvSpPr>
        <p:spPr>
          <a:xfrm>
            <a:off x="7607280" y="184463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Target</a:t>
            </a:r>
          </a:p>
        </p:txBody>
      </p:sp>
      <p:sp>
        <p:nvSpPr>
          <p:cNvPr id="8" name="Straight Connector 7"/>
          <p:cNvSpPr/>
          <p:nvPr/>
        </p:nvSpPr>
        <p:spPr>
          <a:xfrm>
            <a:off x="4008360" y="4149719"/>
            <a:ext cx="187164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9" name="Straight Connector 8"/>
          <p:cNvSpPr/>
          <p:nvPr/>
        </p:nvSpPr>
        <p:spPr>
          <a:xfrm>
            <a:off x="4006920" y="2997360"/>
            <a:ext cx="410364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0" name="Straight Connector 9"/>
          <p:cNvSpPr/>
          <p:nvPr/>
        </p:nvSpPr>
        <p:spPr>
          <a:xfrm>
            <a:off x="2854200" y="2563919"/>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1" name="Straight Connector 10"/>
          <p:cNvSpPr/>
          <p:nvPr/>
        </p:nvSpPr>
        <p:spPr>
          <a:xfrm flipH="1">
            <a:off x="4006561" y="3573360"/>
            <a:ext cx="4103639" cy="0"/>
          </a:xfrm>
          <a:prstGeom prst="line">
            <a:avLst/>
          </a:prstGeom>
          <a:noFill/>
          <a:ln w="12600">
            <a:solidFill>
              <a:srgbClr val="000000"/>
            </a:solidFill>
            <a:custDash>
              <a:ds d="402857"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2" name="Straight Connector 11"/>
          <p:cNvSpPr/>
          <p:nvPr/>
        </p:nvSpPr>
        <p:spPr>
          <a:xfrm flipH="1">
            <a:off x="2853840" y="515628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3" name="Line 21"/>
          <p:cNvSpPr/>
          <p:nvPr/>
        </p:nvSpPr>
        <p:spPr>
          <a:xfrm flipH="1">
            <a:off x="5946600" y="2276639"/>
            <a:ext cx="504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4" name="Rectangle 96"/>
          <p:cNvSpPr/>
          <p:nvPr/>
        </p:nvSpPr>
        <p:spPr>
          <a:xfrm>
            <a:off x="5878560" y="4111560"/>
            <a:ext cx="144360" cy="469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5" name="Line 21"/>
          <p:cNvSpPr/>
          <p:nvPr/>
        </p:nvSpPr>
        <p:spPr>
          <a:xfrm flipH="1">
            <a:off x="8178599" y="2278080"/>
            <a:ext cx="468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6" name="Rectangle 97"/>
          <p:cNvSpPr/>
          <p:nvPr/>
        </p:nvSpPr>
        <p:spPr>
          <a:xfrm>
            <a:off x="8110560" y="2997360"/>
            <a:ext cx="14436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7" name="Straight Connector 16"/>
          <p:cNvSpPr/>
          <p:nvPr/>
        </p:nvSpPr>
        <p:spPr>
          <a:xfrm flipH="1">
            <a:off x="4006920" y="4581360"/>
            <a:ext cx="194472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8" name="Freeform 17"/>
          <p:cNvSpPr/>
          <p:nvPr/>
        </p:nvSpPr>
        <p:spPr>
          <a:xfrm>
            <a:off x="4512721" y="3213001"/>
            <a:ext cx="3312167"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Successful return </a:t>
            </a:r>
            <a:r>
              <a:rPr lang="en-US" i="1">
                <a:solidFill>
                  <a:srgbClr val="000000"/>
                </a:solidFill>
                <a:latin typeface="Arial" pitchFamily="50"/>
                <a:ea typeface="AR PL ShanHeiSun Uni" pitchFamily="2"/>
                <a:cs typeface="Tahoma" pitchFamily="2"/>
              </a:rPr>
              <a:t>or</a:t>
            </a:r>
            <a:r>
              <a:rPr lang="en-US">
                <a:solidFill>
                  <a:srgbClr val="000000"/>
                </a:solidFill>
                <a:latin typeface="Arial" pitchFamily="50"/>
                <a:ea typeface="AR PL ShanHeiSun Uni" pitchFamily="2"/>
                <a:cs typeface="Tahoma" pitchFamily="2"/>
              </a:rPr>
              <a:t> Exception</a:t>
            </a:r>
          </a:p>
        </p:txBody>
      </p:sp>
    </p:spTree>
    <p:extLst>
      <p:ext uri="{BB962C8B-B14F-4D97-AF65-F5344CB8AC3E}">
        <p14:creationId xmlns:p14="http://schemas.microsoft.com/office/powerpoint/2010/main" val="2423298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507831"/>
          </a:xfrm>
        </p:spPr>
        <p:txBody>
          <a:bodyPr vert="horz" wrap="square" lIns="91440" tIns="45720" rIns="91440" bIns="45720" rtlCol="0" anchor="t" anchorCtr="0">
            <a:spAutoFit/>
          </a:bodyPr>
          <a:lstStyle/>
          <a:p>
            <a:pPr lvl="0"/>
            <a:r>
              <a:rPr lang="en-GB" sz="3000"/>
              <a:t>After Advice Example</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dirty="0"/>
              <a:t>Use </a:t>
            </a:r>
            <a:r>
              <a:rPr lang="en-US" i="1" dirty="0"/>
              <a:t>@After</a:t>
            </a:r>
            <a:r>
              <a:rPr lang="en-US" dirty="0"/>
              <a:t> annotation</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dirty="0">
                <a:solidFill>
                  <a:srgbClr val="000000"/>
                </a:solidFill>
                <a:latin typeface="Verdana" pitchFamily="34"/>
                <a:ea typeface="ＭＳ Ｐゴシック" pitchFamily="34"/>
              </a:rPr>
              <a:t>Called regardless of whether an exception has been thrown by the target or not</a:t>
            </a:r>
          </a:p>
        </p:txBody>
      </p:sp>
      <p:sp>
        <p:nvSpPr>
          <p:cNvPr id="4" name="Text Placeholder 3"/>
          <p:cNvSpPr txBox="1">
            <a:spLocks noGrp="1"/>
          </p:cNvSpPr>
          <p:nvPr>
            <p:ph type="body" idx="4294967295"/>
          </p:nvPr>
        </p:nvSpPr>
        <p:spPr>
          <a:xfrm>
            <a:off x="2286120" y="3417480"/>
            <a:ext cx="7772400" cy="2824920"/>
          </a:xfrm>
          <a:solidFill>
            <a:srgbClr val="FFFFCC"/>
          </a:solidFill>
          <a:ln w="6480">
            <a:solidFill>
              <a:srgbClr val="000000"/>
            </a:solidFill>
            <a:prstDash val="solid"/>
            <a:miter/>
          </a:ln>
        </p:spPr>
        <p:txBody>
          <a:bodyPr vert="horz" wrap="square" lIns="91440" tIns="45720" rIns="91440" bIns="45720" rtlCol="0" anchor="t" anchorCtr="0">
            <a:spAutoFit/>
          </a:bodyPr>
          <a:lstStyle/>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646464"/>
                </a:solidFill>
                <a:latin typeface="Arial" pitchFamily="50"/>
              </a:rPr>
              <a:t>@Aspect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7F0055"/>
                </a:solidFill>
                <a:latin typeface="Arial" pitchFamily="50"/>
              </a:rPr>
              <a:t>public class</a:t>
            </a:r>
            <a:r>
              <a:rPr lang="en-GB" sz="2000">
                <a:latin typeface="Arial" pitchFamily="50"/>
              </a:rPr>
              <a:t> PropertyChangeTracker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7F0055"/>
                </a:solidFill>
                <a:latin typeface="Arial" pitchFamily="50"/>
              </a:rPr>
              <a:t>    private</a:t>
            </a:r>
            <a:r>
              <a:rPr lang="en-GB" sz="2000">
                <a:latin typeface="Arial" pitchFamily="50"/>
              </a:rPr>
              <a:t> Logger logger = Logger.getLogger(getClass());</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GB" sz="2000">
              <a:latin typeface="Arial" pitchFamily="50"/>
            </a:endParaRP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    </a:t>
            </a:r>
            <a:r>
              <a:rPr lang="en-GB" sz="2000">
                <a:solidFill>
                  <a:srgbClr val="646464"/>
                </a:solidFill>
                <a:latin typeface="Arial" pitchFamily="50"/>
              </a:rPr>
              <a:t>@After</a:t>
            </a:r>
            <a:r>
              <a:rPr lang="en-GB" sz="2000">
                <a:latin typeface="Arial" pitchFamily="50"/>
              </a:rPr>
              <a:t>(</a:t>
            </a:r>
            <a:r>
              <a:rPr lang="en-GB" sz="2000">
                <a:solidFill>
                  <a:srgbClr val="0000C0"/>
                </a:solidFill>
                <a:latin typeface="Arial" pitchFamily="50"/>
              </a:rPr>
              <a:t>“</a:t>
            </a:r>
            <a:r>
              <a:rPr lang="en-US" sz="2000">
                <a:solidFill>
                  <a:srgbClr val="0000C0"/>
                </a:solidFill>
                <a:latin typeface="Arial" pitchFamily="50"/>
              </a:rPr>
              <a:t>execution(void update*(*))</a:t>
            </a:r>
            <a:r>
              <a:rPr lang="en-GB" sz="2000">
                <a:solidFill>
                  <a:srgbClr val="0000C0"/>
                </a:solidFill>
                <a:latin typeface="Arial" pitchFamily="50"/>
              </a:rPr>
              <a:t>”</a:t>
            </a:r>
            <a:r>
              <a:rPr lang="en-GB" sz="200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7F0055"/>
                </a:solidFill>
                <a:latin typeface="Arial" pitchFamily="50"/>
              </a:rPr>
              <a:t>    public void</a:t>
            </a:r>
            <a:r>
              <a:rPr lang="en-GB" sz="2000">
                <a:latin typeface="Arial" pitchFamily="50"/>
              </a:rPr>
              <a:t> </a:t>
            </a:r>
            <a:r>
              <a:rPr lang="en-US" sz="2000">
                <a:latin typeface="Arial" pitchFamily="50"/>
              </a:rPr>
              <a:t>trackChange()</a:t>
            </a: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        logger.info(</a:t>
            </a:r>
            <a:r>
              <a:rPr lang="en-GB" sz="2000">
                <a:solidFill>
                  <a:srgbClr val="0000C0"/>
                </a:solidFill>
                <a:latin typeface="Arial" pitchFamily="50"/>
              </a:rPr>
              <a:t>“An update has been made…”</a:t>
            </a: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a:t>
            </a:r>
          </a:p>
        </p:txBody>
      </p:sp>
      <p:sp>
        <p:nvSpPr>
          <p:cNvPr id="5" name="Text Box 4"/>
          <p:cNvSpPr/>
          <p:nvPr/>
        </p:nvSpPr>
        <p:spPr>
          <a:xfrm>
            <a:off x="4221840" y="2799001"/>
            <a:ext cx="3902400"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Track calls to all update methods</a:t>
            </a:r>
          </a:p>
        </p:txBody>
      </p:sp>
    </p:spTree>
    <p:extLst>
      <p:ext uri="{BB962C8B-B14F-4D97-AF65-F5344CB8AC3E}">
        <p14:creationId xmlns:p14="http://schemas.microsoft.com/office/powerpoint/2010/main" val="76043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Advice Types: Around</a:t>
            </a:r>
          </a:p>
        </p:txBody>
      </p:sp>
      <p:sp>
        <p:nvSpPr>
          <p:cNvPr id="3" name="Line 21"/>
          <p:cNvSpPr/>
          <p:nvPr/>
        </p:nvSpPr>
        <p:spPr>
          <a:xfrm flipH="1">
            <a:off x="3935280" y="2205000"/>
            <a:ext cx="5040" cy="3382921"/>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4" name="Rectangle 97"/>
          <p:cNvSpPr/>
          <p:nvPr/>
        </p:nvSpPr>
        <p:spPr>
          <a:xfrm>
            <a:off x="3864000" y="2563919"/>
            <a:ext cx="14292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5" name="Rectangle 26"/>
          <p:cNvSpPr/>
          <p:nvPr/>
        </p:nvSpPr>
        <p:spPr>
          <a:xfrm>
            <a:off x="5159280" y="1844639"/>
            <a:ext cx="165743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AroundAdvice</a:t>
            </a:r>
          </a:p>
        </p:txBody>
      </p:sp>
      <p:sp>
        <p:nvSpPr>
          <p:cNvPr id="6" name="Rectangle 19"/>
          <p:cNvSpPr/>
          <p:nvPr/>
        </p:nvSpPr>
        <p:spPr>
          <a:xfrm>
            <a:off x="3574919" y="184463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FFFFFF"/>
                </a:solidFill>
                <a:latin typeface="Arial" pitchFamily="50"/>
                <a:ea typeface="AR PL ShanHeiSun Uni" pitchFamily="2"/>
                <a:cs typeface="Tahoma" pitchFamily="2"/>
              </a:rPr>
              <a:t>Proxy</a:t>
            </a:r>
          </a:p>
        </p:txBody>
      </p:sp>
      <p:sp>
        <p:nvSpPr>
          <p:cNvPr id="7" name="Rectangle 34"/>
          <p:cNvSpPr/>
          <p:nvPr/>
        </p:nvSpPr>
        <p:spPr>
          <a:xfrm>
            <a:off x="7607280" y="184463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r="16200000" algn="tl">
              <a:srgbClr val="808080">
                <a:alpha val="99000"/>
              </a:srgbClr>
            </a:outerShdw>
          </a:effectLst>
        </p:spPr>
        <p:txBody>
          <a:bodyPr vert="horz" wrap="square" lIns="90000" tIns="46800" rIns="90000" bIns="46800" anchor="t" anchorCtr="0" compatLnSpc="0">
            <a:no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Target</a:t>
            </a:r>
          </a:p>
        </p:txBody>
      </p:sp>
      <p:sp>
        <p:nvSpPr>
          <p:cNvPr id="8" name="Straight Connector 7"/>
          <p:cNvSpPr/>
          <p:nvPr/>
        </p:nvSpPr>
        <p:spPr>
          <a:xfrm>
            <a:off x="4008360" y="2962439"/>
            <a:ext cx="18702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9" name="Straight Connector 8"/>
          <p:cNvSpPr/>
          <p:nvPr/>
        </p:nvSpPr>
        <p:spPr>
          <a:xfrm flipV="1">
            <a:off x="6024720" y="3502079"/>
            <a:ext cx="2085840" cy="144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0" name="Straight Connector 9"/>
          <p:cNvSpPr/>
          <p:nvPr/>
        </p:nvSpPr>
        <p:spPr>
          <a:xfrm>
            <a:off x="2854200" y="2563919"/>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1" name="Straight Connector 10"/>
          <p:cNvSpPr/>
          <p:nvPr/>
        </p:nvSpPr>
        <p:spPr>
          <a:xfrm flipH="1">
            <a:off x="6024720" y="4078440"/>
            <a:ext cx="20858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2" name="Straight Connector 11"/>
          <p:cNvSpPr/>
          <p:nvPr/>
        </p:nvSpPr>
        <p:spPr>
          <a:xfrm flipH="1">
            <a:off x="2853840" y="515628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3" name="Line 21"/>
          <p:cNvSpPr/>
          <p:nvPr/>
        </p:nvSpPr>
        <p:spPr>
          <a:xfrm flipH="1">
            <a:off x="5946600" y="2276639"/>
            <a:ext cx="504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4" name="Rectangle 96"/>
          <p:cNvSpPr/>
          <p:nvPr/>
        </p:nvSpPr>
        <p:spPr>
          <a:xfrm>
            <a:off x="5878560" y="2924279"/>
            <a:ext cx="146160" cy="180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5" name="Line 21"/>
          <p:cNvSpPr/>
          <p:nvPr/>
        </p:nvSpPr>
        <p:spPr>
          <a:xfrm flipH="1">
            <a:off x="8178599" y="2278080"/>
            <a:ext cx="4680" cy="33829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6" name="Rectangle 97"/>
          <p:cNvSpPr/>
          <p:nvPr/>
        </p:nvSpPr>
        <p:spPr>
          <a:xfrm>
            <a:off x="8110560" y="3502079"/>
            <a:ext cx="144360" cy="5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7" name="Straight Connector 16"/>
          <p:cNvSpPr/>
          <p:nvPr/>
        </p:nvSpPr>
        <p:spPr>
          <a:xfrm flipH="1">
            <a:off x="4006560" y="4726079"/>
            <a:ext cx="1871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18" name="Freeform 17"/>
          <p:cNvSpPr/>
          <p:nvPr/>
        </p:nvSpPr>
        <p:spPr>
          <a:xfrm>
            <a:off x="6602161" y="3141720"/>
            <a:ext cx="1169657"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proceed()</a:t>
            </a:r>
          </a:p>
        </p:txBody>
      </p:sp>
    </p:spTree>
    <p:extLst>
      <p:ext uri="{BB962C8B-B14F-4D97-AF65-F5344CB8AC3E}">
        <p14:creationId xmlns:p14="http://schemas.microsoft.com/office/powerpoint/2010/main" val="320753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Around Advice Example</a:t>
            </a:r>
          </a:p>
        </p:txBody>
      </p:sp>
      <p:sp>
        <p:nvSpPr>
          <p:cNvPr id="3" name="Rectangle 5"/>
          <p:cNvSpPr/>
          <p:nvPr/>
        </p:nvSpPr>
        <p:spPr>
          <a:xfrm>
            <a:off x="2209799" y="3402000"/>
            <a:ext cx="8077320" cy="298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46464"/>
                </a:solidFill>
                <a:latin typeface="Arial" pitchFamily="50"/>
                <a:ea typeface="AR PL ShanHeiSun Uni" pitchFamily="2"/>
                <a:cs typeface="Tahoma" pitchFamily="2"/>
              </a:rPr>
              <a:t>@Around</a:t>
            </a:r>
            <a:r>
              <a:rPr lang="en-GB" sz="2000">
                <a:solidFill>
                  <a:srgbClr val="000000"/>
                </a:solidFill>
                <a:latin typeface="Arial" pitchFamily="50"/>
                <a:ea typeface="AR PL ShanHeiSun Uni" pitchFamily="2"/>
                <a:cs typeface="Tahoma" pitchFamily="2"/>
              </a:rPr>
              <a:t>(</a:t>
            </a:r>
            <a:r>
              <a:rPr lang="en-GB" sz="2000">
                <a:solidFill>
                  <a:srgbClr val="0000C0"/>
                </a:solidFill>
                <a:latin typeface="Arial" pitchFamily="50"/>
                <a:ea typeface="AR PL ShanHeiSun Uni" pitchFamily="2"/>
                <a:cs typeface="Tahoma" pitchFamily="2"/>
              </a:rPr>
              <a:t>“</a:t>
            </a:r>
            <a:r>
              <a:rPr lang="en-US" sz="1900">
                <a:solidFill>
                  <a:srgbClr val="0000C0"/>
                </a:solidFill>
                <a:latin typeface="Arial" pitchFamily="50"/>
                <a:ea typeface="AR PL ShanHeiSun Uni" pitchFamily="2"/>
                <a:cs typeface="Tahoma" pitchFamily="2"/>
              </a:rPr>
              <a:t>execution(* rewards.service..*.*(..))</a:t>
            </a:r>
            <a:r>
              <a:rPr lang="en-GB" sz="2000">
                <a:solidFill>
                  <a:srgbClr val="0000C0"/>
                </a:solidFill>
                <a:latin typeface="Arial" pitchFamily="50"/>
                <a:ea typeface="AR PL ShanHeiSun Uni" pitchFamily="2"/>
                <a:cs typeface="Tahoma" pitchFamily="2"/>
              </a:rPr>
              <a:t>”</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7F0055"/>
                </a:solidFill>
                <a:latin typeface="Arial" pitchFamily="50"/>
                <a:ea typeface="AR PL ShanHeiSun Uni" pitchFamily="2"/>
                <a:cs typeface="Tahoma" pitchFamily="2"/>
              </a:rPr>
              <a:t>public </a:t>
            </a:r>
            <a:r>
              <a:rPr lang="en-US" sz="2000">
                <a:solidFill>
                  <a:srgbClr val="000000"/>
                </a:solidFill>
                <a:latin typeface="Arial" pitchFamily="50"/>
                <a:ea typeface="AR PL ShanHeiSun Uni" pitchFamily="2"/>
                <a:cs typeface="Tahoma" pitchFamily="2"/>
              </a:rPr>
              <a:t>Object</a:t>
            </a:r>
            <a:r>
              <a:rPr lang="en-GB" sz="2000">
                <a:solidFill>
                  <a:srgbClr val="000000"/>
                </a:solidFill>
                <a:latin typeface="Arial" pitchFamily="50"/>
                <a:ea typeface="AR PL ShanHeiSun Uni" pitchFamily="2"/>
                <a:cs typeface="Tahoma" pitchFamily="2"/>
              </a:rPr>
              <a:t> </a:t>
            </a:r>
            <a:r>
              <a:rPr lang="en-US" sz="2000">
                <a:solidFill>
                  <a:srgbClr val="000000"/>
                </a:solidFill>
                <a:latin typeface="Arial" pitchFamily="50"/>
                <a:ea typeface="AR PL ShanHeiSun Uni" pitchFamily="2"/>
                <a:cs typeface="Tahoma" pitchFamily="2"/>
              </a:rPr>
              <a:t>cache(ProceedingJoinPoint point)</a:t>
            </a:r>
            <a:r>
              <a:rPr lang="en-GB" sz="2000">
                <a:solidFill>
                  <a:srgbClr val="000000"/>
                </a:solidFill>
                <a:latin typeface="Arial" pitchFamily="50"/>
                <a:ea typeface="AR PL ShanHeiSun Uni" pitchFamily="2"/>
                <a:cs typeface="Tahoma" pitchFamily="2"/>
              </a:rPr>
              <a:t> {</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Object value = cacheStore.get(cacheKey(point));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if (value == null) {</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value = point.proceed();</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cacheStore.put(cacheKey(point), value);</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return value;</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a:t>
            </a:r>
          </a:p>
        </p:txBody>
      </p:sp>
      <p:sp>
        <p:nvSpPr>
          <p:cNvPr id="4" name="Text Box 6"/>
          <p:cNvSpPr/>
          <p:nvPr/>
        </p:nvSpPr>
        <p:spPr>
          <a:xfrm>
            <a:off x="4204200" y="2904481"/>
            <a:ext cx="4088160"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1260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Cache values returned by services</a:t>
            </a:r>
          </a:p>
        </p:txBody>
      </p:sp>
      <p:grpSp>
        <p:nvGrpSpPr>
          <p:cNvPr id="5" name="Group 9"/>
          <p:cNvGrpSpPr/>
          <p:nvPr/>
        </p:nvGrpSpPr>
        <p:grpSpPr>
          <a:xfrm>
            <a:off x="5141280" y="5010481"/>
            <a:ext cx="4693915" cy="845587"/>
            <a:chOff x="3617279" y="5010480"/>
            <a:chExt cx="4693915" cy="845587"/>
          </a:xfrm>
        </p:grpSpPr>
        <p:sp>
          <p:nvSpPr>
            <p:cNvPr id="6" name="Line 7"/>
            <p:cNvSpPr/>
            <p:nvPr/>
          </p:nvSpPr>
          <p:spPr>
            <a:xfrm flipH="1" flipV="1">
              <a:off x="3617279" y="5010480"/>
              <a:ext cx="649801" cy="645120"/>
            </a:xfrm>
            <a:prstGeom prst="line">
              <a:avLst/>
            </a:prstGeom>
            <a:noFill/>
            <a:ln w="936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7" name="Text Box 8"/>
            <p:cNvSpPr/>
            <p:nvPr/>
          </p:nvSpPr>
          <p:spPr>
            <a:xfrm>
              <a:off x="4194000" y="5466600"/>
              <a:ext cx="4117194"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Proceed only if not already cached</a:t>
              </a:r>
            </a:p>
          </p:txBody>
        </p:sp>
      </p:grpSp>
      <p:sp>
        <p:nvSpPr>
          <p:cNvPr id="8" name="Text Placeholder 7"/>
          <p:cNvSpPr txBox="1">
            <a:spLocks noGrp="1"/>
          </p:cNvSpPr>
          <p:nvPr>
            <p:ph type="body" idx="4294967295"/>
          </p:nvPr>
        </p:nvSpPr>
        <p:spPr>
          <a:xfrm>
            <a:off x="2209799" y="1001173"/>
            <a:ext cx="7867800" cy="1742015"/>
          </a:xfrm>
        </p:spPr>
        <p:txBody>
          <a:bodyPr>
            <a:spAutoFit/>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dirty="0"/>
              <a:t>Use </a:t>
            </a:r>
            <a:r>
              <a:rPr lang="en-US" i="1" dirty="0"/>
              <a:t>@Around</a:t>
            </a:r>
            <a:r>
              <a:rPr lang="en-US" dirty="0"/>
              <a:t> annotation</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i="1" dirty="0" err="1">
                <a:solidFill>
                  <a:srgbClr val="000000"/>
                </a:solidFill>
                <a:latin typeface="Verdana" pitchFamily="34"/>
                <a:ea typeface="ＭＳ Ｐゴシック" pitchFamily="34"/>
              </a:rPr>
              <a:t>ProceedingJoinPoint</a:t>
            </a:r>
            <a:r>
              <a:rPr lang="en-US" dirty="0">
                <a:solidFill>
                  <a:srgbClr val="000000"/>
                </a:solidFill>
                <a:latin typeface="Verdana" pitchFamily="34"/>
                <a:ea typeface="ＭＳ Ｐゴシック" pitchFamily="34"/>
              </a:rPr>
              <a:t> parameter</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dirty="0">
                <a:solidFill>
                  <a:srgbClr val="000000"/>
                </a:solidFill>
                <a:latin typeface="Verdana" pitchFamily="34"/>
                <a:ea typeface="ＭＳ Ｐゴシック" pitchFamily="34"/>
              </a:rPr>
              <a:t>Inherits from </a:t>
            </a:r>
            <a:r>
              <a:rPr lang="en-US" i="1" dirty="0" err="1">
                <a:solidFill>
                  <a:srgbClr val="000000"/>
                </a:solidFill>
                <a:latin typeface="Verdana" pitchFamily="34"/>
                <a:ea typeface="ＭＳ Ｐゴシック" pitchFamily="34"/>
              </a:rPr>
              <a:t>JoinPoint</a:t>
            </a:r>
            <a:r>
              <a:rPr lang="en-US" dirty="0">
                <a:solidFill>
                  <a:srgbClr val="000000"/>
                </a:solidFill>
                <a:latin typeface="Verdana" pitchFamily="34"/>
                <a:ea typeface="ＭＳ Ｐゴシック" pitchFamily="34"/>
              </a:rPr>
              <a:t> and adds the </a:t>
            </a:r>
            <a:r>
              <a:rPr lang="en-US" i="1" dirty="0">
                <a:solidFill>
                  <a:srgbClr val="000000"/>
                </a:solidFill>
                <a:latin typeface="Verdana" pitchFamily="34"/>
                <a:ea typeface="ＭＳ Ｐゴシック" pitchFamily="34"/>
              </a:rPr>
              <a:t>proceed()</a:t>
            </a:r>
            <a:r>
              <a:rPr lang="en-US" dirty="0">
                <a:solidFill>
                  <a:srgbClr val="000000"/>
                </a:solidFill>
                <a:latin typeface="Verdana" pitchFamily="34"/>
                <a:ea typeface="ＭＳ Ｐゴシック" pitchFamily="34"/>
              </a:rPr>
              <a:t> method</a:t>
            </a:r>
          </a:p>
        </p:txBody>
      </p:sp>
    </p:spTree>
    <p:extLst>
      <p:ext uri="{BB962C8B-B14F-4D97-AF65-F5344CB8AC3E}">
        <p14:creationId xmlns:p14="http://schemas.microsoft.com/office/powerpoint/2010/main" val="122713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6291360" cy="1311128"/>
          </a:xfrm>
        </p:spPr>
        <p:txBody>
          <a:bodyPr vert="horz" wrap="square" lIns="91440" tIns="45720" rIns="91440" bIns="45720" rtlCol="0" anchor="t" anchorCtr="0">
            <a:spAutoFit/>
          </a:bodyPr>
          <a:lstStyle/>
          <a:p>
            <a:pPr lvl="0"/>
            <a:r>
              <a:rPr lang="en-US"/>
              <a:t>Alternative Spring AOP Syntax - XML</a:t>
            </a:r>
          </a:p>
        </p:txBody>
      </p:sp>
      <p:sp>
        <p:nvSpPr>
          <p:cNvPr id="3" name="Text Placeholder 2"/>
          <p:cNvSpPr txBox="1">
            <a:spLocks noGrp="1"/>
          </p:cNvSpPr>
          <p:nvPr>
            <p:ph type="body" idx="4294967295"/>
          </p:nvPr>
        </p:nvSpPr>
        <p:spPr>
          <a:xfrm>
            <a:off x="2152200" y="1676520"/>
            <a:ext cx="7867800" cy="3659463"/>
          </a:xfrm>
        </p:spPr>
        <p:txBody>
          <a:bodyPr vert="horz" wrap="square" lIns="91440" tIns="45720" rIns="91440" bIns="45720" rtlCol="0" anchor="t" anchorCtr="0">
            <a:spAutoFit/>
          </a:bodyPr>
          <a:lstStyle/>
          <a:p>
            <a:pPr>
              <a:spcBef>
                <a:spcPts val="697"/>
              </a:spcBef>
              <a:buClr>
                <a:srgbClr val="000000"/>
              </a:buClr>
              <a:buSzPct val="100000"/>
              <a:buFont typeface="Verdana" pitchFamily="34"/>
              <a:buChar char="•"/>
            </a:pPr>
            <a:r>
              <a:rPr lang="en-US"/>
              <a:t>Annotation syntax is Java 5+ only</a:t>
            </a:r>
          </a:p>
          <a:p>
            <a:pPr>
              <a:spcBef>
                <a:spcPts val="697"/>
              </a:spcBef>
              <a:buClr>
                <a:srgbClr val="000000"/>
              </a:buClr>
              <a:buSzPct val="100000"/>
              <a:buFont typeface="Verdana" pitchFamily="34"/>
              <a:buChar char="•"/>
            </a:pPr>
            <a:r>
              <a:rPr lang="en-US"/>
              <a:t>XML syntax works on Java 1.4</a:t>
            </a:r>
          </a:p>
          <a:p>
            <a:pPr>
              <a:spcBef>
                <a:spcPts val="697"/>
              </a:spcBef>
              <a:buClr>
                <a:srgbClr val="000000"/>
              </a:buClr>
              <a:buSzPct val="100000"/>
              <a:buFont typeface="Verdana" pitchFamily="34"/>
              <a:buChar char="•"/>
            </a:pPr>
            <a:r>
              <a:rPr lang="en-US"/>
              <a:t>Approach</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Aspect logic defined Java</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Aspect configuration in XML</a:t>
            </a:r>
          </a:p>
          <a:p>
            <a:pPr marL="0" lvl="1" indent="0">
              <a:lnSpc>
                <a:spcPct val="10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Easy to learn once annotation syntax is understood</a:t>
            </a:r>
          </a:p>
          <a:p>
            <a:pPr marL="742680" indent="-285480">
              <a:buClr>
                <a:srgbClr val="000000"/>
              </a:buClr>
              <a:buSzPct val="100000"/>
              <a:buFont typeface="Verdana"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a:p>
        </p:txBody>
      </p:sp>
    </p:spTree>
    <p:extLst>
      <p:ext uri="{BB962C8B-B14F-4D97-AF65-F5344CB8AC3E}">
        <p14:creationId xmlns:p14="http://schemas.microsoft.com/office/powerpoint/2010/main" val="3877644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6291360" cy="1311128"/>
          </a:xfrm>
        </p:spPr>
        <p:txBody>
          <a:bodyPr vert="horz" wrap="square" lIns="91440" tIns="45720" rIns="91440" bIns="45720" rtlCol="0" anchor="t" anchorCtr="0">
            <a:spAutoFit/>
          </a:bodyPr>
          <a:lstStyle/>
          <a:p>
            <a:pPr lvl="0"/>
            <a:r>
              <a:rPr lang="en-US"/>
              <a:t>Tracking Property Changes - Java Code</a:t>
            </a:r>
          </a:p>
        </p:txBody>
      </p:sp>
      <p:sp>
        <p:nvSpPr>
          <p:cNvPr id="3" name="Text Placeholder 2"/>
          <p:cNvSpPr txBox="1">
            <a:spLocks noGrp="1"/>
          </p:cNvSpPr>
          <p:nvPr>
            <p:ph type="body" idx="4294967295"/>
          </p:nvPr>
        </p:nvSpPr>
        <p:spPr>
          <a:xfrm>
            <a:off x="2306280" y="2125440"/>
            <a:ext cx="7713720" cy="1579920"/>
          </a:xfrm>
          <a:solidFill>
            <a:srgbClr val="FFFFCC"/>
          </a:solidFill>
          <a:ln w="6480">
            <a:solidFill>
              <a:srgbClr val="000000"/>
            </a:solidFill>
            <a:prstDash val="solid"/>
            <a:miter/>
          </a:ln>
        </p:spPr>
        <p:txBody>
          <a:bodyPr vert="horz" wrap="square" lIns="91440" tIns="45720" rIns="91440" bIns="45720" rtlCol="0" anchor="t" anchorCtr="0">
            <a:spAutoFit/>
          </a:bodyPr>
          <a:lstStyle/>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7F0055"/>
                </a:solidFill>
                <a:latin typeface="Arial" pitchFamily="50"/>
              </a:rPr>
              <a:t>public class</a:t>
            </a:r>
            <a:r>
              <a:rPr lang="en-GB" sz="2000">
                <a:latin typeface="Arial" pitchFamily="50"/>
              </a:rPr>
              <a:t> PropertyChangeTracker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solidFill>
                  <a:srgbClr val="7F0055"/>
                </a:solidFill>
                <a:latin typeface="Arial" pitchFamily="50"/>
              </a:rPr>
              <a:t>    public void</a:t>
            </a:r>
            <a:r>
              <a:rPr lang="en-GB" sz="2000">
                <a:latin typeface="Arial" pitchFamily="50"/>
              </a:rPr>
              <a:t> </a:t>
            </a:r>
            <a:r>
              <a:rPr lang="en-US" sz="2000">
                <a:latin typeface="Arial" pitchFamily="50"/>
              </a:rPr>
              <a:t>trackChange(JoinPoint point)</a:t>
            </a: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2000">
                <a:latin typeface="Arial" pitchFamily="50"/>
              </a:rPr>
              <a:t>}</a:t>
            </a:r>
          </a:p>
        </p:txBody>
      </p:sp>
      <p:grpSp>
        <p:nvGrpSpPr>
          <p:cNvPr id="4" name="Group 7"/>
          <p:cNvGrpSpPr/>
          <p:nvPr/>
        </p:nvGrpSpPr>
        <p:grpSpPr>
          <a:xfrm>
            <a:off x="3128881" y="3276359"/>
            <a:ext cx="6512145" cy="1456508"/>
            <a:chOff x="1604880" y="3276359"/>
            <a:chExt cx="6512145" cy="1456508"/>
          </a:xfrm>
        </p:grpSpPr>
        <p:sp>
          <p:nvSpPr>
            <p:cNvPr id="5" name="Line 5"/>
            <p:cNvSpPr/>
            <p:nvPr/>
          </p:nvSpPr>
          <p:spPr>
            <a:xfrm flipH="1" flipV="1">
              <a:off x="3352320" y="3276359"/>
              <a:ext cx="304920" cy="1066681"/>
            </a:xfrm>
            <a:prstGeom prst="line">
              <a:avLst/>
            </a:prstGeom>
            <a:noFill/>
            <a:ln w="936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6" name="Text Box 6"/>
            <p:cNvSpPr/>
            <p:nvPr/>
          </p:nvSpPr>
          <p:spPr>
            <a:xfrm>
              <a:off x="1604880" y="4343400"/>
              <a:ext cx="6512145"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Aspect is a Plain Java Class with no Java 5 annotations</a:t>
              </a:r>
            </a:p>
          </p:txBody>
        </p:sp>
      </p:grpSp>
    </p:spTree>
    <p:extLst>
      <p:ext uri="{BB962C8B-B14F-4D97-AF65-F5344CB8AC3E}">
        <p14:creationId xmlns:p14="http://schemas.microsoft.com/office/powerpoint/2010/main" val="372964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US"/>
              <a:t>Tracking Property Changes - XML Configuration</a:t>
            </a:r>
          </a:p>
        </p:txBody>
      </p:sp>
      <p:sp>
        <p:nvSpPr>
          <p:cNvPr id="3" name="Rectangle 4"/>
          <p:cNvSpPr/>
          <p:nvPr/>
        </p:nvSpPr>
        <p:spPr>
          <a:xfrm>
            <a:off x="1752600" y="2421720"/>
            <a:ext cx="8744760" cy="3121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0">
            <a:noAutofit/>
          </a:bodyPr>
          <a:lstStyle/>
          <a:p>
            <a:pPr marL="342720" indent="-342720">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900">
                <a:solidFill>
                  <a:srgbClr val="3F7F7F"/>
                </a:solidFill>
                <a:latin typeface="Arial" pitchFamily="50"/>
                <a:ea typeface="AR PL ShanHeiSun Uni" pitchFamily="2"/>
                <a:cs typeface="Tahoma" pitchFamily="2"/>
              </a:rPr>
              <a:t>&lt;aop:config&gt;</a:t>
            </a:r>
            <a:r>
              <a:rPr lang="en-US" sz="1900">
                <a:solidFill>
                  <a:srgbClr val="000000"/>
                </a:solidFill>
                <a:latin typeface="Arial" pitchFamily="50"/>
                <a:ea typeface="AR PL ShanHeiSun Uni" pitchFamily="2"/>
                <a:cs typeface="Tahoma" pitchFamily="2"/>
              </a:rPr>
              <a:t>  </a:t>
            </a:r>
            <a:br>
              <a:rPr lang="en-US" sz="1900">
                <a:solidFill>
                  <a:srgbClr val="000000"/>
                </a:solidFill>
                <a:latin typeface="Arial" pitchFamily="50"/>
                <a:ea typeface="AR PL ShanHeiSun Uni" pitchFamily="2"/>
                <a:cs typeface="Tahoma" pitchFamily="2"/>
              </a:rPr>
            </a:br>
            <a:r>
              <a:rPr lang="en-US" sz="1900">
                <a:solidFill>
                  <a:srgbClr val="3F7F7F"/>
                </a:solidFill>
                <a:latin typeface="Arial" pitchFamily="50"/>
                <a:ea typeface="AR PL ShanHeiSun Uni" pitchFamily="2"/>
                <a:cs typeface="Tahoma" pitchFamily="2"/>
              </a:rPr>
              <a:t>&lt;aop:aspect</a:t>
            </a:r>
            <a:r>
              <a:rPr lang="en-US" sz="1900">
                <a:solidFill>
                  <a:srgbClr val="000000"/>
                </a:solidFill>
                <a:latin typeface="Arial" pitchFamily="50"/>
                <a:ea typeface="AR PL ShanHeiSun Uni" pitchFamily="2"/>
                <a:cs typeface="Tahoma" pitchFamily="2"/>
              </a:rPr>
              <a:t> </a:t>
            </a:r>
            <a:r>
              <a:rPr lang="en-US" sz="1900">
                <a:solidFill>
                  <a:srgbClr val="7F0055"/>
                </a:solidFill>
                <a:latin typeface="Arial" pitchFamily="50"/>
                <a:ea typeface="AR PL ShanHeiSun Uni" pitchFamily="2"/>
                <a:cs typeface="Tahoma" pitchFamily="2"/>
              </a:rPr>
              <a:t>ref</a:t>
            </a:r>
            <a:r>
              <a:rPr lang="en-US" sz="1900">
                <a:solidFill>
                  <a:srgbClr val="000000"/>
                </a:solidFill>
                <a:latin typeface="Arial" pitchFamily="50"/>
                <a:ea typeface="AR PL ShanHeiSun Uni" pitchFamily="2"/>
                <a:cs typeface="Tahoma" pitchFamily="2"/>
              </a:rPr>
              <a:t>=</a:t>
            </a:r>
            <a:r>
              <a:rPr lang="en-US" sz="1900">
                <a:solidFill>
                  <a:srgbClr val="0000C0"/>
                </a:solidFill>
                <a:latin typeface="Arial" pitchFamily="50"/>
                <a:ea typeface="AR PL ShanHeiSun Uni" pitchFamily="2"/>
                <a:cs typeface="Tahoma" pitchFamily="2"/>
              </a:rPr>
              <a:t>“propertyChangeTracker”</a:t>
            </a:r>
            <a:r>
              <a:rPr lang="en-US" sz="1900">
                <a:solidFill>
                  <a:srgbClr val="3F7F7F"/>
                </a:solidFill>
                <a:latin typeface="Arial" pitchFamily="50"/>
                <a:ea typeface="AR PL ShanHeiSun Uni" pitchFamily="2"/>
                <a:cs typeface="Tahoma" pitchFamily="2"/>
              </a:rPr>
              <a:t>&gt;</a:t>
            </a:r>
          </a:p>
          <a:p>
            <a:pPr marL="342720" indent="-342720">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900">
                <a:solidFill>
                  <a:srgbClr val="3F7F7F"/>
                </a:solidFill>
                <a:latin typeface="Arial" pitchFamily="50"/>
                <a:ea typeface="AR PL ShanHeiSun Uni" pitchFamily="2"/>
                <a:cs typeface="Tahoma" pitchFamily="2"/>
              </a:rPr>
              <a:t>        &lt;aop:before</a:t>
            </a:r>
            <a:r>
              <a:rPr lang="en-US" sz="1900">
                <a:solidFill>
                  <a:srgbClr val="000000"/>
                </a:solidFill>
                <a:latin typeface="Arial" pitchFamily="50"/>
                <a:ea typeface="AR PL ShanHeiSun Uni" pitchFamily="2"/>
                <a:cs typeface="Tahoma" pitchFamily="2"/>
              </a:rPr>
              <a:t> </a:t>
            </a:r>
            <a:r>
              <a:rPr lang="en-US" sz="1900">
                <a:solidFill>
                  <a:srgbClr val="7F0055"/>
                </a:solidFill>
                <a:latin typeface="Arial" pitchFamily="50"/>
                <a:ea typeface="AR PL ShanHeiSun Uni" pitchFamily="2"/>
                <a:cs typeface="Tahoma" pitchFamily="2"/>
              </a:rPr>
              <a:t>pointcut</a:t>
            </a:r>
            <a:r>
              <a:rPr lang="en-US" sz="1900">
                <a:solidFill>
                  <a:srgbClr val="000000"/>
                </a:solidFill>
                <a:latin typeface="Arial" pitchFamily="50"/>
                <a:ea typeface="AR PL ShanHeiSun Uni" pitchFamily="2"/>
                <a:cs typeface="Tahoma" pitchFamily="2"/>
              </a:rPr>
              <a:t>=</a:t>
            </a:r>
            <a:r>
              <a:rPr lang="en-US" sz="1900">
                <a:solidFill>
                  <a:srgbClr val="0000C0"/>
                </a:solidFill>
                <a:latin typeface="Arial" pitchFamily="50"/>
                <a:ea typeface="AR PL ShanHeiSun Uni" pitchFamily="2"/>
                <a:cs typeface="Tahoma" pitchFamily="2"/>
              </a:rPr>
              <a:t>“execution(void set*(*))”</a:t>
            </a:r>
            <a:r>
              <a:rPr lang="en-US" sz="1900">
                <a:solidFill>
                  <a:srgbClr val="000000"/>
                </a:solidFill>
                <a:latin typeface="Arial" pitchFamily="50"/>
                <a:ea typeface="AR PL ShanHeiSun Uni" pitchFamily="2"/>
                <a:cs typeface="Tahoma" pitchFamily="2"/>
              </a:rPr>
              <a:t> </a:t>
            </a:r>
            <a:r>
              <a:rPr lang="en-US" sz="1900">
                <a:solidFill>
                  <a:srgbClr val="7F0055"/>
                </a:solidFill>
                <a:latin typeface="Arial" pitchFamily="50"/>
                <a:ea typeface="AR PL ShanHeiSun Uni" pitchFamily="2"/>
                <a:cs typeface="Tahoma" pitchFamily="2"/>
              </a:rPr>
              <a:t>method</a:t>
            </a:r>
            <a:r>
              <a:rPr lang="en-US" sz="1900">
                <a:solidFill>
                  <a:srgbClr val="000000"/>
                </a:solidFill>
                <a:latin typeface="Arial" pitchFamily="50"/>
                <a:ea typeface="AR PL ShanHeiSun Uni" pitchFamily="2"/>
                <a:cs typeface="Tahoma" pitchFamily="2"/>
              </a:rPr>
              <a:t>=</a:t>
            </a:r>
            <a:r>
              <a:rPr lang="en-US" sz="1900">
                <a:solidFill>
                  <a:srgbClr val="0000C0"/>
                </a:solidFill>
                <a:latin typeface="Arial" pitchFamily="50"/>
                <a:ea typeface="AR PL ShanHeiSun Uni" pitchFamily="2"/>
                <a:cs typeface="Tahoma" pitchFamily="2"/>
              </a:rPr>
              <a:t>“trackChange”</a:t>
            </a:r>
            <a:r>
              <a:rPr lang="en-US" sz="1900">
                <a:solidFill>
                  <a:srgbClr val="3F7F7F"/>
                </a:solidFill>
                <a:latin typeface="Arial" pitchFamily="50"/>
                <a:ea typeface="AR PL ShanHeiSun Uni" pitchFamily="2"/>
                <a:cs typeface="Tahoma" pitchFamily="2"/>
              </a:rPr>
              <a:t>/&gt;</a:t>
            </a:r>
          </a:p>
          <a:p>
            <a:pPr marL="342720" indent="-342720">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900">
                <a:solidFill>
                  <a:srgbClr val="3F7F7F"/>
                </a:solidFill>
                <a:latin typeface="Arial" pitchFamily="50"/>
                <a:ea typeface="AR PL ShanHeiSun Uni" pitchFamily="2"/>
                <a:cs typeface="Tahoma" pitchFamily="2"/>
              </a:rPr>
              <a:t>    &lt;/aop:aspect&gt;</a:t>
            </a:r>
          </a:p>
          <a:p>
            <a:pPr marL="342720" indent="-342720">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900">
                <a:solidFill>
                  <a:srgbClr val="3F7F7F"/>
                </a:solidFill>
                <a:latin typeface="Arial" pitchFamily="50"/>
                <a:ea typeface="AR PL ShanHeiSun Uni" pitchFamily="2"/>
                <a:cs typeface="Tahoma" pitchFamily="2"/>
              </a:rPr>
              <a:t>&lt;/aop:config&gt;</a:t>
            </a:r>
          </a:p>
          <a:p>
            <a:pPr marL="342720" indent="-342720">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900">
              <a:solidFill>
                <a:srgbClr val="000000"/>
              </a:solidFill>
              <a:latin typeface="Arial" pitchFamily="50"/>
              <a:ea typeface="AR PL ShanHeiSun Uni" pitchFamily="2"/>
              <a:cs typeface="Tahoma" pitchFamily="2"/>
            </a:endParaRPr>
          </a:p>
          <a:p>
            <a:pPr marL="342720" indent="-342720">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900">
                <a:solidFill>
                  <a:srgbClr val="3F7F7F"/>
                </a:solidFill>
                <a:latin typeface="Arial" pitchFamily="50"/>
                <a:ea typeface="AR PL ShanHeiSun Uni" pitchFamily="2"/>
                <a:cs typeface="Tahoma" pitchFamily="2"/>
              </a:rPr>
              <a:t>&lt;bean</a:t>
            </a:r>
            <a:r>
              <a:rPr lang="en-US" sz="1900">
                <a:solidFill>
                  <a:srgbClr val="000000"/>
                </a:solidFill>
                <a:latin typeface="Arial" pitchFamily="50"/>
                <a:ea typeface="AR PL ShanHeiSun Uni" pitchFamily="2"/>
                <a:cs typeface="Tahoma" pitchFamily="2"/>
              </a:rPr>
              <a:t> </a:t>
            </a:r>
            <a:r>
              <a:rPr lang="en-US" sz="1900">
                <a:solidFill>
                  <a:srgbClr val="7F0055"/>
                </a:solidFill>
                <a:latin typeface="Arial" pitchFamily="50"/>
                <a:ea typeface="AR PL ShanHeiSun Uni" pitchFamily="2"/>
                <a:cs typeface="Tahoma" pitchFamily="2"/>
              </a:rPr>
              <a:t>id</a:t>
            </a:r>
            <a:r>
              <a:rPr lang="en-US" sz="1900">
                <a:solidFill>
                  <a:srgbClr val="000000"/>
                </a:solidFill>
                <a:latin typeface="Arial" pitchFamily="50"/>
                <a:ea typeface="AR PL ShanHeiSun Uni" pitchFamily="2"/>
                <a:cs typeface="Tahoma" pitchFamily="2"/>
              </a:rPr>
              <a:t>=</a:t>
            </a:r>
            <a:r>
              <a:rPr lang="en-US" sz="1900">
                <a:solidFill>
                  <a:srgbClr val="0000C0"/>
                </a:solidFill>
                <a:latin typeface="Arial" pitchFamily="50"/>
                <a:ea typeface="AR PL ShanHeiSun Uni" pitchFamily="2"/>
                <a:cs typeface="Tahoma" pitchFamily="2"/>
              </a:rPr>
              <a:t>“propertyChangeTracker”</a:t>
            </a:r>
            <a:r>
              <a:rPr lang="en-US" sz="1900">
                <a:solidFill>
                  <a:srgbClr val="000000"/>
                </a:solidFill>
                <a:latin typeface="Arial" pitchFamily="50"/>
                <a:ea typeface="AR PL ShanHeiSun Uni" pitchFamily="2"/>
                <a:cs typeface="Tahoma" pitchFamily="2"/>
              </a:rPr>
              <a:t> </a:t>
            </a:r>
            <a:r>
              <a:rPr lang="en-US" sz="1900">
                <a:solidFill>
                  <a:srgbClr val="7F0055"/>
                </a:solidFill>
                <a:latin typeface="Arial" pitchFamily="50"/>
                <a:ea typeface="AR PL ShanHeiSun Uni" pitchFamily="2"/>
                <a:cs typeface="Tahoma" pitchFamily="2"/>
              </a:rPr>
              <a:t>class</a:t>
            </a:r>
            <a:r>
              <a:rPr lang="en-US" sz="1900">
                <a:solidFill>
                  <a:srgbClr val="000000"/>
                </a:solidFill>
                <a:latin typeface="Arial" pitchFamily="50"/>
                <a:ea typeface="AR PL ShanHeiSun Uni" pitchFamily="2"/>
                <a:cs typeface="Tahoma" pitchFamily="2"/>
              </a:rPr>
              <a:t>=</a:t>
            </a:r>
            <a:r>
              <a:rPr lang="en-US" sz="1900">
                <a:solidFill>
                  <a:srgbClr val="0000C0"/>
                </a:solidFill>
                <a:latin typeface="Arial" pitchFamily="50"/>
                <a:ea typeface="AR PL ShanHeiSun Uni" pitchFamily="2"/>
                <a:cs typeface="Tahoma" pitchFamily="2"/>
              </a:rPr>
              <a:t>“example.PropertyChangeTracker” </a:t>
            </a:r>
            <a:r>
              <a:rPr lang="en-US" sz="1900">
                <a:solidFill>
                  <a:srgbClr val="3F7F7F"/>
                </a:solidFill>
                <a:latin typeface="Arial" pitchFamily="50"/>
                <a:ea typeface="AR PL ShanHeiSun Uni" pitchFamily="2"/>
                <a:cs typeface="Tahoma" pitchFamily="2"/>
              </a:rPr>
              <a:t>/&gt;</a:t>
            </a:r>
          </a:p>
        </p:txBody>
      </p:sp>
      <p:sp>
        <p:nvSpPr>
          <p:cNvPr id="4" name="Text Placeholder 3"/>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XML configuration uses the </a:t>
            </a:r>
            <a:r>
              <a:rPr lang="en-US" i="1"/>
              <a:t>aop</a:t>
            </a:r>
            <a:r>
              <a:rPr lang="en-US"/>
              <a:t> namespace</a:t>
            </a:r>
          </a:p>
        </p:txBody>
      </p:sp>
    </p:spTree>
    <p:extLst>
      <p:ext uri="{BB962C8B-B14F-4D97-AF65-F5344CB8AC3E}">
        <p14:creationId xmlns:p14="http://schemas.microsoft.com/office/powerpoint/2010/main" val="2803347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AOP Works</a:t>
            </a:r>
            <a:br>
              <a:rPr lang="en-IN" dirty="0" smtClean="0"/>
            </a:br>
            <a:endParaRPr lang="en-IN" dirty="0"/>
          </a:p>
        </p:txBody>
      </p:sp>
      <p:sp>
        <p:nvSpPr>
          <p:cNvPr id="3" name="Content Placeholder 2"/>
          <p:cNvSpPr>
            <a:spLocks noGrp="1"/>
          </p:cNvSpPr>
          <p:nvPr>
            <p:ph idx="1"/>
          </p:nvPr>
        </p:nvSpPr>
        <p:spPr/>
        <p:txBody>
          <a:bodyPr/>
          <a:lstStyle/>
          <a:p>
            <a:r>
              <a:rPr lang="en-IN" dirty="0" smtClean="0"/>
              <a:t>Implement your application logic</a:t>
            </a:r>
          </a:p>
          <a:p>
            <a:r>
              <a:rPr lang="en-IN" dirty="0" smtClean="0"/>
              <a:t>Focusing on the core problem</a:t>
            </a:r>
          </a:p>
          <a:p>
            <a:r>
              <a:rPr lang="en-IN" dirty="0" smtClean="0"/>
              <a:t>Write aspects to implement your cross-cutting concerns</a:t>
            </a:r>
          </a:p>
          <a:p>
            <a:r>
              <a:rPr lang="en-IN" dirty="0" smtClean="0"/>
              <a:t>Spring provides many aspects out-of-the-box</a:t>
            </a:r>
          </a:p>
          <a:p>
            <a:r>
              <a:rPr lang="en-IN" dirty="0" smtClean="0"/>
              <a:t>Weave the aspects into your application</a:t>
            </a:r>
          </a:p>
          <a:p>
            <a:r>
              <a:rPr lang="en-IN" dirty="0" smtClean="0"/>
              <a:t>Adding the cross-cutting behaviours to the right places</a:t>
            </a:r>
          </a:p>
          <a:p>
            <a:endParaRPr lang="en-IN" dirty="0"/>
          </a:p>
        </p:txBody>
      </p:sp>
    </p:spTree>
    <p:extLst>
      <p:ext uri="{BB962C8B-B14F-4D97-AF65-F5344CB8AC3E}">
        <p14:creationId xmlns:p14="http://schemas.microsoft.com/office/powerpoint/2010/main" val="3161904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Named pointcuts</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Allow to reuse and combine pointcuts</a:t>
            </a:r>
          </a:p>
        </p:txBody>
      </p:sp>
      <p:sp>
        <p:nvSpPr>
          <p:cNvPr id="4" name="Text Placeholder 3"/>
          <p:cNvSpPr txBox="1">
            <a:spLocks noGrp="1"/>
          </p:cNvSpPr>
          <p:nvPr>
            <p:ph type="body" idx="4294967295"/>
          </p:nvPr>
        </p:nvSpPr>
        <p:spPr>
          <a:xfrm>
            <a:off x="2286120" y="2120760"/>
            <a:ext cx="7772400" cy="4315680"/>
          </a:xfrm>
          <a:solidFill>
            <a:srgbClr val="FFFFCC"/>
          </a:solidFill>
          <a:ln w="6480">
            <a:solidFill>
              <a:srgbClr val="000000"/>
            </a:solidFill>
            <a:prstDash val="solid"/>
            <a:miter/>
          </a:ln>
        </p:spPr>
        <p:txBody>
          <a:bodyPr vert="horz" wrap="square" lIns="91440" tIns="45720" rIns="91440" bIns="45720" rtlCol="0" anchor="t" anchorCtr="0">
            <a:spAutoFit/>
          </a:bodyPr>
          <a:lstStyle/>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646464"/>
                </a:solidFill>
                <a:latin typeface="Arial" pitchFamily="50"/>
              </a:rPr>
              <a:t>@Aspect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7F0055"/>
                </a:solidFill>
                <a:latin typeface="Arial" pitchFamily="50"/>
              </a:rPr>
              <a:t>public class</a:t>
            </a:r>
            <a:r>
              <a:rPr lang="en-GB" sz="1800" dirty="0">
                <a:latin typeface="Arial" pitchFamily="50"/>
              </a:rPr>
              <a:t> </a:t>
            </a:r>
            <a:r>
              <a:rPr lang="en-GB" sz="1800" dirty="0" err="1">
                <a:latin typeface="Arial" pitchFamily="50"/>
              </a:rPr>
              <a:t>PropertyChangeTracker</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7F0055"/>
                </a:solidFill>
                <a:latin typeface="Arial" pitchFamily="50"/>
              </a:rPr>
              <a:t>    private</a:t>
            </a:r>
            <a:r>
              <a:rPr lang="en-GB" sz="1800" dirty="0">
                <a:latin typeface="Arial" pitchFamily="50"/>
              </a:rPr>
              <a:t> Logger </a:t>
            </a:r>
            <a:r>
              <a:rPr lang="en-GB" sz="1800" dirty="0" err="1">
                <a:latin typeface="Arial" pitchFamily="50"/>
              </a:rPr>
              <a:t>logger</a:t>
            </a:r>
            <a:r>
              <a:rPr lang="en-GB" sz="1800" dirty="0">
                <a:latin typeface="Arial" pitchFamily="50"/>
              </a:rPr>
              <a:t> = </a:t>
            </a:r>
            <a:r>
              <a:rPr lang="en-GB" sz="1800" dirty="0" err="1">
                <a:latin typeface="Arial" pitchFamily="50"/>
              </a:rPr>
              <a:t>Logger.getLogger</a:t>
            </a:r>
            <a:r>
              <a:rPr lang="en-GB" sz="1800" dirty="0">
                <a:latin typeface="Arial" pitchFamily="50"/>
              </a:rPr>
              <a:t>(</a:t>
            </a:r>
            <a:r>
              <a:rPr lang="en-GB" sz="1800" dirty="0" err="1">
                <a:latin typeface="Arial" pitchFamily="50"/>
              </a:rPr>
              <a:t>getClass</a:t>
            </a:r>
            <a:r>
              <a:rPr lang="en-GB" sz="1800" dirty="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sz="1800" dirty="0"/>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a:t>
            </a:r>
            <a:r>
              <a:rPr lang="en-GB" sz="1800" dirty="0">
                <a:solidFill>
                  <a:srgbClr val="646464"/>
                </a:solidFill>
                <a:latin typeface="Arial" pitchFamily="50"/>
              </a:rPr>
              <a:t>@Before</a:t>
            </a:r>
            <a:r>
              <a:rPr lang="en-GB" sz="1800" dirty="0">
                <a:latin typeface="Arial" pitchFamily="50"/>
              </a:rPr>
              <a:t>(</a:t>
            </a:r>
            <a:r>
              <a:rPr lang="en-GB" sz="1800" dirty="0">
                <a:solidFill>
                  <a:srgbClr val="0000C0"/>
                </a:solidFill>
                <a:latin typeface="Arial" pitchFamily="50"/>
              </a:rPr>
              <a:t>“</a:t>
            </a:r>
            <a:r>
              <a:rPr lang="en-GB" sz="1800" dirty="0" err="1">
                <a:solidFill>
                  <a:srgbClr val="0000C0"/>
                </a:solidFill>
                <a:latin typeface="Arial" pitchFamily="50"/>
              </a:rPr>
              <a:t>serviceMethod</a:t>
            </a:r>
            <a:r>
              <a:rPr lang="en-GB" sz="1800" dirty="0">
                <a:solidFill>
                  <a:srgbClr val="0000C0"/>
                </a:solidFill>
                <a:latin typeface="Arial" pitchFamily="50"/>
              </a:rPr>
              <a:t>() || </a:t>
            </a:r>
            <a:r>
              <a:rPr lang="en-GB" sz="1800" dirty="0" err="1">
                <a:solidFill>
                  <a:srgbClr val="0000C0"/>
                </a:solidFill>
                <a:latin typeface="Arial" pitchFamily="50"/>
              </a:rPr>
              <a:t>repositoryMethod</a:t>
            </a:r>
            <a:r>
              <a:rPr lang="en-GB" sz="1800" dirty="0">
                <a:solidFill>
                  <a:srgbClr val="0000C0"/>
                </a:solidFill>
                <a:latin typeface="Arial" pitchFamily="50"/>
              </a:rPr>
              <a:t>()”</a:t>
            </a:r>
            <a:r>
              <a:rPr lang="en-GB" sz="1800" dirty="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7F0055"/>
                </a:solidFill>
                <a:latin typeface="Arial" pitchFamily="50"/>
              </a:rPr>
              <a:t>    public void</a:t>
            </a:r>
            <a:r>
              <a:rPr lang="en-GB" sz="1800" dirty="0">
                <a:latin typeface="Arial" pitchFamily="50"/>
              </a:rPr>
              <a:t> monitor</a:t>
            </a:r>
            <a:r>
              <a:rPr lang="en-US" sz="1800" dirty="0">
                <a:latin typeface="Arial" pitchFamily="50"/>
              </a:rPr>
              <a:t>()</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logger.info(</a:t>
            </a:r>
            <a:r>
              <a:rPr lang="en-GB" sz="1800" dirty="0">
                <a:solidFill>
                  <a:srgbClr val="0000C0"/>
                </a:solidFill>
                <a:latin typeface="Arial" pitchFamily="50"/>
              </a:rPr>
              <a:t>“A business method has been accessed…”</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sz="1800" dirty="0"/>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646464"/>
                </a:solidFill>
                <a:latin typeface="Arial" pitchFamily="50"/>
              </a:rPr>
              <a:t>    @</a:t>
            </a:r>
            <a:r>
              <a:rPr lang="en-GB" sz="1800" dirty="0" err="1">
                <a:solidFill>
                  <a:srgbClr val="646464"/>
                </a:solidFill>
                <a:latin typeface="Arial" pitchFamily="50"/>
              </a:rPr>
              <a:t>Pointcut</a:t>
            </a:r>
            <a:r>
              <a:rPr lang="en-GB" sz="1800" dirty="0">
                <a:latin typeface="Arial" pitchFamily="50"/>
              </a:rPr>
              <a:t>(</a:t>
            </a:r>
            <a:r>
              <a:rPr lang="en-GB" sz="1800" dirty="0">
                <a:solidFill>
                  <a:srgbClr val="0000C0"/>
                </a:solidFill>
                <a:latin typeface="Arial" pitchFamily="50"/>
              </a:rPr>
              <a:t>“</a:t>
            </a:r>
            <a:r>
              <a:rPr lang="en-US" sz="1800" dirty="0">
                <a:solidFill>
                  <a:srgbClr val="0000C0"/>
                </a:solidFill>
                <a:latin typeface="Arial" pitchFamily="50"/>
              </a:rPr>
              <a:t>execution(* </a:t>
            </a:r>
            <a:r>
              <a:rPr lang="en-US" sz="1800" dirty="0" err="1">
                <a:solidFill>
                  <a:srgbClr val="0000C0"/>
                </a:solidFill>
                <a:latin typeface="Arial" pitchFamily="50"/>
              </a:rPr>
              <a:t>rewards.service</a:t>
            </a:r>
            <a:r>
              <a:rPr lang="en-US" sz="1800" dirty="0">
                <a:solidFill>
                  <a:srgbClr val="0000C0"/>
                </a:solidFill>
                <a:latin typeface="Arial" pitchFamily="50"/>
              </a:rPr>
              <a:t>..*Service.*(..))</a:t>
            </a:r>
            <a:r>
              <a:rPr lang="en-GB" sz="1800" dirty="0">
                <a:solidFill>
                  <a:srgbClr val="0000C0"/>
                </a:solidFill>
                <a:latin typeface="Arial" pitchFamily="50"/>
              </a:rPr>
              <a:t>”</a:t>
            </a:r>
            <a:r>
              <a:rPr lang="en-GB" sz="1800" dirty="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7F0055"/>
                </a:solidFill>
                <a:latin typeface="Arial" pitchFamily="50"/>
              </a:rPr>
              <a:t>    public void</a:t>
            </a:r>
            <a:r>
              <a:rPr lang="en-GB" sz="1800" dirty="0">
                <a:latin typeface="Arial" pitchFamily="50"/>
              </a:rPr>
              <a:t> </a:t>
            </a:r>
            <a:r>
              <a:rPr lang="en-GB" sz="1800" dirty="0" err="1">
                <a:latin typeface="Arial" pitchFamily="50"/>
              </a:rPr>
              <a:t>serviceMethod</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sz="1800" dirty="0"/>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646464"/>
                </a:solidFill>
                <a:latin typeface="Arial" pitchFamily="50"/>
              </a:rPr>
              <a:t>   @</a:t>
            </a:r>
            <a:r>
              <a:rPr lang="en-GB" sz="1800" dirty="0" err="1">
                <a:solidFill>
                  <a:srgbClr val="646464"/>
                </a:solidFill>
                <a:latin typeface="Arial" pitchFamily="50"/>
              </a:rPr>
              <a:t>Pointcut</a:t>
            </a:r>
            <a:r>
              <a:rPr lang="en-GB" sz="1800" dirty="0">
                <a:latin typeface="Arial" pitchFamily="50"/>
              </a:rPr>
              <a:t>(</a:t>
            </a:r>
            <a:r>
              <a:rPr lang="en-GB" sz="1800" dirty="0">
                <a:solidFill>
                  <a:srgbClr val="0000C0"/>
                </a:solidFill>
                <a:latin typeface="Arial" pitchFamily="50"/>
              </a:rPr>
              <a:t>“</a:t>
            </a:r>
            <a:r>
              <a:rPr lang="en-US" sz="1800" dirty="0">
                <a:solidFill>
                  <a:srgbClr val="0000C0"/>
                </a:solidFill>
                <a:latin typeface="Arial" pitchFamily="50"/>
              </a:rPr>
              <a:t>execution(* </a:t>
            </a:r>
            <a:r>
              <a:rPr lang="en-US" sz="1800" dirty="0" err="1">
                <a:solidFill>
                  <a:srgbClr val="0000C0"/>
                </a:solidFill>
                <a:latin typeface="Arial" pitchFamily="50"/>
              </a:rPr>
              <a:t>rewards.repository</a:t>
            </a:r>
            <a:r>
              <a:rPr lang="en-US" sz="1800" dirty="0">
                <a:solidFill>
                  <a:srgbClr val="0000C0"/>
                </a:solidFill>
                <a:latin typeface="Arial" pitchFamily="50"/>
              </a:rPr>
              <a:t>..*Repository.*(..))</a:t>
            </a:r>
            <a:r>
              <a:rPr lang="en-GB" sz="1800" dirty="0">
                <a:solidFill>
                  <a:srgbClr val="0000C0"/>
                </a:solidFill>
                <a:latin typeface="Arial" pitchFamily="50"/>
              </a:rPr>
              <a:t>”</a:t>
            </a:r>
            <a:r>
              <a:rPr lang="en-GB" sz="1800" dirty="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solidFill>
                  <a:srgbClr val="7F0055"/>
                </a:solidFill>
                <a:latin typeface="Arial" pitchFamily="50"/>
              </a:rPr>
              <a:t>    public void</a:t>
            </a:r>
            <a:r>
              <a:rPr lang="en-GB" sz="1800" dirty="0">
                <a:latin typeface="Arial" pitchFamily="50"/>
              </a:rPr>
              <a:t> </a:t>
            </a:r>
            <a:r>
              <a:rPr lang="en-GB" sz="1800" dirty="0" err="1">
                <a:latin typeface="Arial" pitchFamily="50"/>
              </a:rPr>
              <a:t>repositoryMethod</a:t>
            </a:r>
            <a:r>
              <a:rPr lang="en-GB" sz="1800" dirty="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dirty="0">
                <a:latin typeface="Arial" pitchFamily="50"/>
              </a:rPr>
              <a:t>}</a:t>
            </a:r>
          </a:p>
        </p:txBody>
      </p:sp>
    </p:spTree>
    <p:extLst>
      <p:ext uri="{BB962C8B-B14F-4D97-AF65-F5344CB8AC3E}">
        <p14:creationId xmlns:p14="http://schemas.microsoft.com/office/powerpoint/2010/main" val="3318206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Named pointcuts</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Expressions can be externalized</a:t>
            </a:r>
          </a:p>
        </p:txBody>
      </p:sp>
      <p:sp>
        <p:nvSpPr>
          <p:cNvPr id="4" name="Text Placeholder 3"/>
          <p:cNvSpPr txBox="1">
            <a:spLocks noGrp="1"/>
          </p:cNvSpPr>
          <p:nvPr>
            <p:ph type="body" idx="4294967295"/>
          </p:nvPr>
        </p:nvSpPr>
        <p:spPr>
          <a:xfrm>
            <a:off x="2286120" y="3488760"/>
            <a:ext cx="7772400" cy="2885405"/>
          </a:xfrm>
          <a:solidFill>
            <a:srgbClr val="FFFFCC"/>
          </a:solidFill>
          <a:ln w="6480">
            <a:solidFill>
              <a:srgbClr val="000000"/>
            </a:solidFill>
            <a:prstDash val="solid"/>
            <a:miter/>
          </a:ln>
        </p:spPr>
        <p:txBody>
          <a:bodyPr vert="horz" wrap="square" lIns="91440" tIns="45720" rIns="91440" bIns="45720" rtlCol="0" anchor="t" anchorCtr="0">
            <a:spAutoFit/>
          </a:bodyPr>
          <a:lstStyle/>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solidFill>
                  <a:srgbClr val="646464"/>
                </a:solidFill>
                <a:latin typeface="Arial" pitchFamily="50"/>
              </a:rPr>
              <a:t>@Aspect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solidFill>
                  <a:srgbClr val="7F0055"/>
                </a:solidFill>
                <a:latin typeface="Arial" pitchFamily="50"/>
              </a:rPr>
              <a:t>public class</a:t>
            </a:r>
            <a:r>
              <a:rPr lang="en-GB" sz="1800">
                <a:latin typeface="Arial" pitchFamily="50"/>
              </a:rPr>
              <a:t> ServiceMethodInvocationMonitor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solidFill>
                  <a:srgbClr val="7F0055"/>
                </a:solidFill>
                <a:latin typeface="Arial" pitchFamily="50"/>
              </a:rPr>
              <a:t>    private</a:t>
            </a:r>
            <a:r>
              <a:rPr lang="en-GB" sz="1800">
                <a:latin typeface="Arial" pitchFamily="50"/>
              </a:rPr>
              <a:t> Logger logger = Logger.getLogger(getClass());</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sz="1800"/>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latin typeface="Arial" pitchFamily="50"/>
              </a:rPr>
              <a:t>    </a:t>
            </a:r>
            <a:r>
              <a:rPr lang="en-GB" sz="1800">
                <a:solidFill>
                  <a:srgbClr val="646464"/>
                </a:solidFill>
                <a:latin typeface="Arial" pitchFamily="50"/>
              </a:rPr>
              <a:t>@Before</a:t>
            </a:r>
            <a:r>
              <a:rPr lang="en-GB" sz="1800">
                <a:latin typeface="Arial" pitchFamily="50"/>
              </a:rPr>
              <a:t>(</a:t>
            </a:r>
            <a:r>
              <a:rPr lang="en-GB" sz="1800">
                <a:solidFill>
                  <a:srgbClr val="0000C0"/>
                </a:solidFill>
                <a:latin typeface="Arial" pitchFamily="50"/>
              </a:rPr>
              <a:t>“com.acme.SystemArchitecture.serviceMethods()” </a:t>
            </a:r>
            <a:r>
              <a:rPr lang="en-GB" sz="180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solidFill>
                  <a:srgbClr val="7F0055"/>
                </a:solidFill>
                <a:latin typeface="Arial" pitchFamily="50"/>
              </a:rPr>
              <a:t>    public void</a:t>
            </a:r>
            <a:r>
              <a:rPr lang="en-GB" sz="1800">
                <a:latin typeface="Arial" pitchFamily="50"/>
              </a:rPr>
              <a:t> monitor</a:t>
            </a:r>
            <a:r>
              <a:rPr lang="en-US" sz="1800">
                <a:latin typeface="Arial" pitchFamily="50"/>
              </a:rPr>
              <a:t>()</a:t>
            </a:r>
            <a:r>
              <a:rPr lang="en-GB" sz="18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latin typeface="Arial" pitchFamily="50"/>
              </a:rPr>
              <a:t>        logger.info(</a:t>
            </a:r>
            <a:r>
              <a:rPr lang="en-GB" sz="1800">
                <a:solidFill>
                  <a:srgbClr val="0000C0"/>
                </a:solidFill>
                <a:latin typeface="Arial" pitchFamily="50"/>
              </a:rPr>
              <a:t>“A service method has been accessed…”</a:t>
            </a:r>
            <a:r>
              <a:rPr lang="en-GB" sz="18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latin typeface="Arial" pitchFamily="50"/>
              </a:rPr>
              <a:t>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solidFill>
                  <a:srgbClr val="646464"/>
                </a:solidFill>
                <a:latin typeface="Arial" pitchFamily="50"/>
              </a:rPr>
              <a:t>   </a:t>
            </a:r>
          </a:p>
        </p:txBody>
      </p:sp>
      <p:sp>
        <p:nvSpPr>
          <p:cNvPr id="5" name="Text Placeholder 4"/>
          <p:cNvSpPr txBox="1">
            <a:spLocks noGrp="1"/>
          </p:cNvSpPr>
          <p:nvPr>
            <p:ph type="body" idx="4294967295"/>
          </p:nvPr>
        </p:nvSpPr>
        <p:spPr>
          <a:xfrm>
            <a:off x="2289360" y="2077920"/>
            <a:ext cx="7772400" cy="1171090"/>
          </a:xfrm>
          <a:solidFill>
            <a:srgbClr val="FFFFCC"/>
          </a:solidFill>
          <a:ln w="6480">
            <a:solidFill>
              <a:srgbClr val="000000"/>
            </a:solidFill>
            <a:prstDash val="solid"/>
            <a:miter/>
          </a:ln>
        </p:spPr>
        <p:txBody>
          <a:bodyPr vert="horz" wrap="square" lIns="91440" tIns="45720" rIns="91440" bIns="45720" rtlCol="0" anchor="t" anchorCtr="0">
            <a:spAutoFit/>
          </a:bodyPr>
          <a:lstStyle/>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solidFill>
                  <a:srgbClr val="7F0055"/>
                </a:solidFill>
                <a:latin typeface="Arial" pitchFamily="50"/>
              </a:rPr>
              <a:t>public class</a:t>
            </a:r>
            <a:r>
              <a:rPr lang="en-GB" sz="1800">
                <a:latin typeface="Arial" pitchFamily="50"/>
              </a:rPr>
              <a:t> SystemArchitecture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solidFill>
                  <a:srgbClr val="646464"/>
                </a:solidFill>
                <a:latin typeface="Arial" pitchFamily="50"/>
              </a:rPr>
              <a:t>    @Pointcut</a:t>
            </a:r>
            <a:r>
              <a:rPr lang="en-GB" sz="1800">
                <a:latin typeface="Arial" pitchFamily="50"/>
              </a:rPr>
              <a:t>(</a:t>
            </a:r>
            <a:r>
              <a:rPr lang="en-GB" sz="1800">
                <a:solidFill>
                  <a:srgbClr val="0000C0"/>
                </a:solidFill>
                <a:latin typeface="Arial" pitchFamily="50"/>
              </a:rPr>
              <a:t>“</a:t>
            </a:r>
            <a:r>
              <a:rPr lang="en-US" sz="1800">
                <a:solidFill>
                  <a:srgbClr val="0000C0"/>
                </a:solidFill>
                <a:latin typeface="Arial" pitchFamily="50"/>
              </a:rPr>
              <a:t>execution(* rewards.service..*Service.*(..))</a:t>
            </a:r>
            <a:r>
              <a:rPr lang="en-GB" sz="1800">
                <a:solidFill>
                  <a:srgbClr val="0000C0"/>
                </a:solidFill>
                <a:latin typeface="Arial" pitchFamily="50"/>
              </a:rPr>
              <a:t>”</a:t>
            </a:r>
            <a:r>
              <a:rPr lang="en-GB" sz="1800">
                <a:latin typeface="Arial" pitchFamily="50"/>
              </a:rPr>
              <a:t>)</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solidFill>
                  <a:srgbClr val="7F0055"/>
                </a:solidFill>
                <a:latin typeface="Arial" pitchFamily="50"/>
              </a:rPr>
              <a:t>    public void</a:t>
            </a:r>
            <a:r>
              <a:rPr lang="en-GB" sz="1800">
                <a:latin typeface="Arial" pitchFamily="50"/>
              </a:rPr>
              <a:t> serviceMethods() {}</a:t>
            </a:r>
          </a:p>
          <a:p>
            <a:pPr marL="342720" indent="-342720">
              <a:lnSpc>
                <a:spcPct val="80000"/>
              </a:lnSpc>
              <a:spcBef>
                <a:spcPts val="499"/>
              </a:spcBef>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GB" sz="1800">
                <a:latin typeface="Arial" pitchFamily="50"/>
              </a:rPr>
              <a:t>}</a:t>
            </a:r>
          </a:p>
        </p:txBody>
      </p:sp>
      <p:sp>
        <p:nvSpPr>
          <p:cNvPr id="6" name="Text Box 6"/>
          <p:cNvSpPr/>
          <p:nvPr/>
        </p:nvSpPr>
        <p:spPr>
          <a:xfrm>
            <a:off x="7154401" y="5550481"/>
            <a:ext cx="3446819"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Fully-qualified pointcut name</a:t>
            </a:r>
          </a:p>
        </p:txBody>
      </p:sp>
      <p:sp>
        <p:nvSpPr>
          <p:cNvPr id="7" name="Line 7"/>
          <p:cNvSpPr/>
          <p:nvPr/>
        </p:nvSpPr>
        <p:spPr>
          <a:xfrm>
            <a:off x="7727880" y="4880160"/>
            <a:ext cx="1578600" cy="639000"/>
          </a:xfrm>
          <a:custGeom>
            <a:avLst/>
            <a:gdLst/>
            <a:ahLst/>
            <a:cxnLst>
              <a:cxn ang="3cd4">
                <a:pos x="hc" y="t"/>
              </a:cxn>
              <a:cxn ang="cd2">
                <a:pos x="l" y="vc"/>
              </a:cxn>
              <a:cxn ang="cd4">
                <a:pos x="hc" y="b"/>
              </a:cxn>
              <a:cxn ang="0">
                <a:pos x="r" y="vc"/>
              </a:cxn>
            </a:cxnLst>
            <a:rect l="l" t="t" r="r" b="b"/>
            <a:pathLst>
              <a:path w="4386" h="1776" fill="none">
                <a:moveTo>
                  <a:pt x="4386" y="1776"/>
                </a:moveTo>
                <a:lnTo>
                  <a:pt x="0" y="0"/>
                </a:lnTo>
              </a:path>
            </a:pathLst>
          </a:custGeom>
          <a:noFill/>
          <a:ln w="1260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Tree>
    <p:extLst>
      <p:ext uri="{BB962C8B-B14F-4D97-AF65-F5344CB8AC3E}">
        <p14:creationId xmlns:p14="http://schemas.microsoft.com/office/powerpoint/2010/main" val="2296328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507831"/>
          </a:xfrm>
        </p:spPr>
        <p:txBody>
          <a:bodyPr vert="horz" wrap="square" lIns="91440" tIns="45720" rIns="91440" bIns="45720" rtlCol="0" anchor="t" anchorCtr="0">
            <a:spAutoFit/>
          </a:bodyPr>
          <a:lstStyle/>
          <a:p>
            <a:pPr lvl="0"/>
            <a:r>
              <a:rPr lang="en-GB" sz="3000"/>
              <a:t>Named Pointcuts - Summary</a:t>
            </a:r>
          </a:p>
        </p:txBody>
      </p:sp>
      <p:sp>
        <p:nvSpPr>
          <p:cNvPr id="3" name="Text Placeholder 2"/>
          <p:cNvSpPr txBox="1">
            <a:spLocks noGrp="1"/>
          </p:cNvSpPr>
          <p:nvPr>
            <p:ph type="body" idx="4294967295"/>
          </p:nvPr>
        </p:nvSpPr>
        <p:spPr>
          <a:xfrm>
            <a:off x="2152200" y="1676519"/>
            <a:ext cx="7867800" cy="2287806"/>
          </a:xfrm>
        </p:spPr>
        <p:txBody>
          <a:bodyPr>
            <a:spAutoFit/>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Give the possibility to break one complicated expression into several sub-expressions</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Allow pointcut expression reusability</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Best practice: externalize pointcut expressions into one dedicated class</a:t>
            </a:r>
          </a:p>
        </p:txBody>
      </p:sp>
    </p:spTree>
    <p:extLst>
      <p:ext uri="{BB962C8B-B14F-4D97-AF65-F5344CB8AC3E}">
        <p14:creationId xmlns:p14="http://schemas.microsoft.com/office/powerpoint/2010/main" val="2912918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Context Selecting Pointcuts</a:t>
            </a:r>
          </a:p>
        </p:txBody>
      </p:sp>
      <p:sp>
        <p:nvSpPr>
          <p:cNvPr id="3" name="Text Placeholder 2"/>
          <p:cNvSpPr txBox="1">
            <a:spLocks noGrp="1"/>
          </p:cNvSpPr>
          <p:nvPr>
            <p:ph type="body" idx="4294967295"/>
          </p:nvPr>
        </p:nvSpPr>
        <p:spPr>
          <a:xfrm>
            <a:off x="2152200" y="1676519"/>
            <a:ext cx="7867800" cy="4038840"/>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Pointcuts may also select useful join point context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The currently executing object (proxy)</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The target object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Method arguments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Annotations associated with the method, target, or arguments</a:t>
            </a:r>
          </a:p>
          <a:p>
            <a:pPr lvl="0">
              <a:buClr>
                <a:srgbClr val="000000"/>
              </a:buClr>
              <a:buSzPct val="100000"/>
              <a:buFont typeface="Verdana" pitchFamily="34"/>
              <a:buChar char="•"/>
            </a:pPr>
            <a:r>
              <a:rPr lang="en-US"/>
              <a:t>Allows for simple POJO advice methods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34"/>
              </a:rPr>
              <a:t>Alternative to working with a JoinPoint object directly</a:t>
            </a:r>
          </a:p>
        </p:txBody>
      </p:sp>
    </p:spTree>
    <p:extLst>
      <p:ext uri="{BB962C8B-B14F-4D97-AF65-F5344CB8AC3E}">
        <p14:creationId xmlns:p14="http://schemas.microsoft.com/office/powerpoint/2010/main" val="3914644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Context Selecting Example</a:t>
            </a:r>
          </a:p>
        </p:txBody>
      </p:sp>
      <p:sp>
        <p:nvSpPr>
          <p:cNvPr id="3" name="Text Placeholder 2"/>
          <p:cNvSpPr txBox="1">
            <a:spLocks noGrp="1"/>
          </p:cNvSpPr>
          <p:nvPr>
            <p:ph type="body" idx="4294967295"/>
          </p:nvPr>
        </p:nvSpPr>
        <p:spPr>
          <a:xfrm>
            <a:off x="2152200" y="1676519"/>
            <a:ext cx="7867800" cy="996170"/>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Consider this basic requirement</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p:txBody>
      </p:sp>
      <p:sp>
        <p:nvSpPr>
          <p:cNvPr id="4" name="Text Box 4"/>
          <p:cNvSpPr/>
          <p:nvPr/>
        </p:nvSpPr>
        <p:spPr>
          <a:xfrm>
            <a:off x="2442719" y="2514601"/>
            <a:ext cx="6973874"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000000"/>
                </a:solidFill>
                <a:latin typeface="Arial" pitchFamily="50"/>
                <a:ea typeface="AR PL ShanHeiSun Uni" pitchFamily="2"/>
                <a:cs typeface="Tahoma" pitchFamily="2"/>
              </a:rPr>
              <a:t>Log a message every time Server is about to start</a:t>
            </a:r>
          </a:p>
        </p:txBody>
      </p:sp>
      <p:sp>
        <p:nvSpPr>
          <p:cNvPr id="5" name="Text Box 5"/>
          <p:cNvSpPr/>
          <p:nvPr/>
        </p:nvSpPr>
        <p:spPr>
          <a:xfrm>
            <a:off x="2443440" y="3352680"/>
            <a:ext cx="4304681" cy="15100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660066"/>
                </a:solidFill>
                <a:latin typeface="Arial" pitchFamily="50"/>
                <a:ea typeface="AR PL ShanHeiSun Uni" pitchFamily="2"/>
                <a:cs typeface="Tahoma" pitchFamily="2"/>
              </a:rPr>
              <a:t>public interface</a:t>
            </a:r>
            <a:r>
              <a:rPr lang="en-US" sz="2400">
                <a:solidFill>
                  <a:srgbClr val="000000"/>
                </a:solidFill>
                <a:latin typeface="Arial" pitchFamily="50"/>
                <a:ea typeface="AR PL ShanHeiSun Uni" pitchFamily="2"/>
                <a:cs typeface="Tahoma" pitchFamily="2"/>
              </a:rPr>
              <a:t> Server {</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000000"/>
                </a:solidFill>
                <a:latin typeface="Arial" pitchFamily="50"/>
                <a:ea typeface="AR PL ShanHeiSun Uni" pitchFamily="2"/>
                <a:cs typeface="Tahoma" pitchFamily="2"/>
              </a:rPr>
              <a:t>    </a:t>
            </a:r>
            <a:r>
              <a:rPr lang="en-US" sz="2400">
                <a:solidFill>
                  <a:srgbClr val="660066"/>
                </a:solidFill>
                <a:latin typeface="Arial" pitchFamily="50"/>
                <a:ea typeface="AR PL ShanHeiSun Uni" pitchFamily="2"/>
                <a:cs typeface="Tahoma" pitchFamily="2"/>
              </a:rPr>
              <a:t>public void</a:t>
            </a:r>
            <a:r>
              <a:rPr lang="en-US" sz="2400">
                <a:solidFill>
                  <a:srgbClr val="000000"/>
                </a:solidFill>
                <a:latin typeface="Arial" pitchFamily="50"/>
                <a:ea typeface="AR PL ShanHeiSun Uni" pitchFamily="2"/>
                <a:cs typeface="Tahoma" pitchFamily="2"/>
              </a:rPr>
              <a:t> start(Map input);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000000"/>
                </a:solidFill>
                <a:latin typeface="Arial" pitchFamily="50"/>
                <a:ea typeface="AR PL ShanHeiSun Uni" pitchFamily="2"/>
                <a:cs typeface="Tahoma" pitchFamily="2"/>
              </a:rPr>
              <a:t>    </a:t>
            </a:r>
            <a:r>
              <a:rPr lang="en-US" sz="2400">
                <a:solidFill>
                  <a:srgbClr val="660066"/>
                </a:solidFill>
                <a:latin typeface="Arial" pitchFamily="50"/>
                <a:ea typeface="AR PL ShanHeiSun Uni" pitchFamily="2"/>
                <a:cs typeface="Tahoma" pitchFamily="2"/>
              </a:rPr>
              <a:t>public void</a:t>
            </a:r>
            <a:r>
              <a:rPr lang="en-US" sz="2400">
                <a:solidFill>
                  <a:srgbClr val="000000"/>
                </a:solidFill>
                <a:latin typeface="Arial" pitchFamily="50"/>
                <a:ea typeface="AR PL ShanHeiSun Uni" pitchFamily="2"/>
                <a:cs typeface="Tahoma" pitchFamily="2"/>
              </a:rPr>
              <a:t> stop();</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000000"/>
                </a:solidFill>
                <a:latin typeface="Arial" pitchFamily="50"/>
                <a:ea typeface="AR PL ShanHeiSun Uni" pitchFamily="2"/>
                <a:cs typeface="Tahoma" pitchFamily="2"/>
              </a:rPr>
              <a:t>}</a:t>
            </a:r>
          </a:p>
        </p:txBody>
      </p:sp>
      <p:sp>
        <p:nvSpPr>
          <p:cNvPr id="6" name="Text Box 4"/>
          <p:cNvSpPr/>
          <p:nvPr/>
        </p:nvSpPr>
        <p:spPr>
          <a:xfrm>
            <a:off x="2442720" y="5250961"/>
            <a:ext cx="6632113"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a:solidFill>
                  <a:srgbClr val="000000"/>
                </a:solidFill>
                <a:latin typeface="Arial" pitchFamily="50"/>
                <a:ea typeface="AR PL ShanHeiSun Uni" pitchFamily="2"/>
                <a:cs typeface="Tahoma" pitchFamily="2"/>
              </a:rPr>
              <a:t>In the advice, how do we access Server? Map?</a:t>
            </a:r>
          </a:p>
        </p:txBody>
      </p:sp>
    </p:spTree>
    <p:extLst>
      <p:ext uri="{BB962C8B-B14F-4D97-AF65-F5344CB8AC3E}">
        <p14:creationId xmlns:p14="http://schemas.microsoft.com/office/powerpoint/2010/main" val="149994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GB"/>
              <a:t>Without context selection</a:t>
            </a:r>
          </a:p>
        </p:txBody>
      </p:sp>
      <p:sp>
        <p:nvSpPr>
          <p:cNvPr id="3" name="Rectangle 4"/>
          <p:cNvSpPr/>
          <p:nvPr/>
        </p:nvSpPr>
        <p:spPr>
          <a:xfrm>
            <a:off x="2209799" y="2796120"/>
            <a:ext cx="7861320" cy="253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0">
            <a:noAutofit/>
          </a:bodyPr>
          <a:lstStyle/>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46464"/>
                </a:solidFill>
                <a:latin typeface="Arial" pitchFamily="50"/>
                <a:ea typeface="AR PL ShanHeiSun Uni" pitchFamily="2"/>
                <a:cs typeface="Tahoma" pitchFamily="2"/>
              </a:rPr>
              <a:t>@Before</a:t>
            </a:r>
            <a:r>
              <a:rPr lang="en-GB" sz="2000">
                <a:solidFill>
                  <a:srgbClr val="000000"/>
                </a:solidFill>
                <a:latin typeface="Arial" pitchFamily="50"/>
                <a:ea typeface="AR PL ShanHeiSun Uni" pitchFamily="2"/>
                <a:cs typeface="Tahoma" pitchFamily="2"/>
              </a:rPr>
              <a:t>(</a:t>
            </a:r>
            <a:r>
              <a:rPr lang="en-GB" sz="2000">
                <a:solidFill>
                  <a:srgbClr val="0000C0"/>
                </a:solidFill>
                <a:latin typeface="Arial" pitchFamily="50"/>
                <a:ea typeface="AR PL ShanHeiSun Uni" pitchFamily="2"/>
                <a:cs typeface="Tahoma" pitchFamily="2"/>
              </a:rPr>
              <a:t>“execution(void example.Server+.start(java.util.Map))”</a:t>
            </a:r>
            <a:r>
              <a:rPr lang="en-GB" sz="2000">
                <a:solidFill>
                  <a:srgbClr val="000000"/>
                </a:solidFill>
                <a:latin typeface="Arial" pitchFamily="50"/>
                <a:ea typeface="AR PL ShanHeiSun Uni" pitchFamily="2"/>
                <a:cs typeface="Tahoma" pitchFamily="2"/>
              </a:rPr>
              <a:t>)</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60066"/>
                </a:solidFill>
                <a:latin typeface="Arial" pitchFamily="50"/>
                <a:ea typeface="AR PL ShanHeiSun Uni" pitchFamily="2"/>
                <a:cs typeface="Tahoma" pitchFamily="2"/>
              </a:rPr>
              <a:t>public void</a:t>
            </a:r>
            <a:r>
              <a:rPr lang="en-GB" sz="2000">
                <a:solidFill>
                  <a:srgbClr val="000000"/>
                </a:solidFill>
                <a:latin typeface="Arial" pitchFamily="50"/>
                <a:ea typeface="AR PL ShanHeiSun Uni" pitchFamily="2"/>
                <a:cs typeface="Tahoma" pitchFamily="2"/>
              </a:rPr>
              <a:t> logServerStartup(JoinPoint jp) {</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Server</a:t>
            </a:r>
            <a:r>
              <a:rPr lang="en-GB" sz="2000">
                <a:solidFill>
                  <a:srgbClr val="000000"/>
                </a:solidFill>
                <a:latin typeface="Arial" pitchFamily="50"/>
                <a:ea typeface="Courier New" pitchFamily="49"/>
                <a:cs typeface="Courier New" pitchFamily="49"/>
              </a:rPr>
              <a:t> server = (Server) jp.getTarget();</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Courier New" pitchFamily="49"/>
                <a:cs typeface="Courier New" pitchFamily="49"/>
              </a:rPr>
              <a:t>	        Object[] args= jp.getArgs();</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a:solidFill>
                  <a:srgbClr val="000000"/>
                </a:solidFill>
                <a:latin typeface="Arial" pitchFamily="50"/>
                <a:ea typeface="Courier New" pitchFamily="49"/>
                <a:cs typeface="Courier New" pitchFamily="49"/>
              </a:rPr>
              <a:t>	Map map = (Map) args[0];</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a:t>
            </a:r>
          </a:p>
        </p:txBody>
      </p:sp>
      <p:sp>
        <p:nvSpPr>
          <p:cNvPr id="4" name="Text Placeholder 3"/>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All needed info must be obtained from the </a:t>
            </a:r>
            <a:r>
              <a:rPr lang="en-US" i="1"/>
              <a:t>JoinPoint</a:t>
            </a:r>
            <a:r>
              <a:rPr lang="en-US"/>
              <a:t> object</a:t>
            </a:r>
          </a:p>
        </p:txBody>
      </p:sp>
    </p:spTree>
    <p:extLst>
      <p:ext uri="{BB962C8B-B14F-4D97-AF65-F5344CB8AC3E}">
        <p14:creationId xmlns:p14="http://schemas.microsoft.com/office/powerpoint/2010/main" val="299523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GB"/>
              <a:t>With context selection</a:t>
            </a:r>
          </a:p>
        </p:txBody>
      </p:sp>
      <p:sp>
        <p:nvSpPr>
          <p:cNvPr id="3" name="Rectangle 4"/>
          <p:cNvSpPr/>
          <p:nvPr/>
        </p:nvSpPr>
        <p:spPr>
          <a:xfrm>
            <a:off x="1957799" y="2579760"/>
            <a:ext cx="8229600" cy="1854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0">
            <a:noAutofit/>
          </a:bodyPr>
          <a:lstStyle/>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46464"/>
                </a:solidFill>
                <a:latin typeface="Arial" pitchFamily="50"/>
                <a:ea typeface="AR PL ShanHeiSun Uni" pitchFamily="2"/>
                <a:cs typeface="Tahoma" pitchFamily="2"/>
              </a:rPr>
              <a:t>@Before</a:t>
            </a:r>
            <a:r>
              <a:rPr lang="en-GB" sz="2000">
                <a:solidFill>
                  <a:srgbClr val="000000"/>
                </a:solidFill>
                <a:latin typeface="Arial" pitchFamily="50"/>
                <a:ea typeface="AR PL ShanHeiSun Uni" pitchFamily="2"/>
                <a:cs typeface="Tahoma" pitchFamily="2"/>
              </a:rPr>
              <a:t>(</a:t>
            </a:r>
            <a:r>
              <a:rPr lang="en-GB" sz="2000">
                <a:solidFill>
                  <a:srgbClr val="0000C0"/>
                </a:solidFill>
                <a:latin typeface="Arial" pitchFamily="50"/>
                <a:ea typeface="AR PL ShanHeiSun Uni" pitchFamily="2"/>
                <a:cs typeface="Tahoma" pitchFamily="2"/>
              </a:rPr>
              <a:t>“execution(void example.Server+.start(java.util.Map))</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C0"/>
                </a:solidFill>
                <a:latin typeface="Arial" pitchFamily="50"/>
                <a:ea typeface="AR PL ShanHeiSun Uni" pitchFamily="2"/>
                <a:cs typeface="Tahoma" pitchFamily="2"/>
              </a:rPr>
              <a:t>   &amp;&amp; target(server) &amp;&amp; args(input)”</a:t>
            </a:r>
            <a:r>
              <a:rPr lang="en-GB" sz="2000">
                <a:solidFill>
                  <a:srgbClr val="000000"/>
                </a:solidFill>
                <a:latin typeface="Arial" pitchFamily="50"/>
                <a:ea typeface="AR PL ShanHeiSun Uni" pitchFamily="2"/>
                <a:cs typeface="Tahoma" pitchFamily="2"/>
              </a:rPr>
              <a:t>)</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60066"/>
                </a:solidFill>
                <a:latin typeface="Arial" pitchFamily="50"/>
                <a:ea typeface="AR PL ShanHeiSun Uni" pitchFamily="2"/>
                <a:cs typeface="Tahoma" pitchFamily="2"/>
              </a:rPr>
              <a:t>public void</a:t>
            </a:r>
            <a:r>
              <a:rPr lang="en-GB" sz="2000">
                <a:solidFill>
                  <a:srgbClr val="000000"/>
                </a:solidFill>
                <a:latin typeface="Arial" pitchFamily="50"/>
                <a:ea typeface="AR PL ShanHeiSun Uni" pitchFamily="2"/>
                <a:cs typeface="Tahoma" pitchFamily="2"/>
              </a:rPr>
              <a:t> logServerStartup(Server server, Map input) {</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a:t>
            </a:r>
          </a:p>
        </p:txBody>
      </p:sp>
      <p:sp>
        <p:nvSpPr>
          <p:cNvPr id="4" name="Text Placeholder 3"/>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Best practice: use context selection</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34"/>
              </a:rPr>
              <a:t>Method attributes are bound automatically</a:t>
            </a:r>
          </a:p>
        </p:txBody>
      </p:sp>
      <p:sp>
        <p:nvSpPr>
          <p:cNvPr id="5" name="Text Box 4"/>
          <p:cNvSpPr/>
          <p:nvPr/>
        </p:nvSpPr>
        <p:spPr>
          <a:xfrm>
            <a:off x="2544599" y="4891321"/>
            <a:ext cx="7281202" cy="6844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 target(server) selects the target of the execution (your object)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 this(server) would have selected the proxy</a:t>
            </a:r>
          </a:p>
        </p:txBody>
      </p:sp>
    </p:spTree>
    <p:extLst>
      <p:ext uri="{BB962C8B-B14F-4D97-AF65-F5344CB8AC3E}">
        <p14:creationId xmlns:p14="http://schemas.microsoft.com/office/powerpoint/2010/main" val="4001682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GB"/>
              <a:t>Context Selection - Named Pointcut</a:t>
            </a:r>
          </a:p>
        </p:txBody>
      </p:sp>
      <p:sp>
        <p:nvSpPr>
          <p:cNvPr id="3" name="Rectangle 4"/>
          <p:cNvSpPr/>
          <p:nvPr/>
        </p:nvSpPr>
        <p:spPr>
          <a:xfrm>
            <a:off x="2209799" y="1858320"/>
            <a:ext cx="8229600" cy="3856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0">
            <a:noAutofit/>
          </a:bodyPr>
          <a:lstStyle/>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100" dirty="0">
                <a:solidFill>
                  <a:srgbClr val="646464"/>
                </a:solidFill>
                <a:latin typeface="Arial" pitchFamily="50"/>
                <a:ea typeface="AR PL ShanHeiSun Uni" pitchFamily="2"/>
                <a:cs typeface="Tahoma" pitchFamily="2"/>
              </a:rPr>
              <a:t>@Before</a:t>
            </a:r>
            <a:r>
              <a:rPr lang="en-GB" sz="2100" dirty="0">
                <a:solidFill>
                  <a:srgbClr val="000000"/>
                </a:solidFill>
                <a:latin typeface="Arial" pitchFamily="50"/>
                <a:ea typeface="AR PL ShanHeiSun Uni" pitchFamily="2"/>
                <a:cs typeface="Tahoma" pitchFamily="2"/>
              </a:rPr>
              <a:t>(</a:t>
            </a:r>
            <a:r>
              <a:rPr lang="en-GB" sz="2100" dirty="0">
                <a:solidFill>
                  <a:srgbClr val="0000C0"/>
                </a:solidFill>
                <a:latin typeface="Arial" pitchFamily="50"/>
                <a:ea typeface="AR PL ShanHeiSun Uni" pitchFamily="2"/>
                <a:cs typeface="Tahoma" pitchFamily="2"/>
              </a:rPr>
              <a:t>“</a:t>
            </a:r>
            <a:r>
              <a:rPr lang="en-GB" sz="2100" dirty="0" err="1">
                <a:solidFill>
                  <a:srgbClr val="0000C0"/>
                </a:solidFill>
                <a:latin typeface="Arial" pitchFamily="50"/>
                <a:ea typeface="AR PL ShanHeiSun Uni" pitchFamily="2"/>
                <a:cs typeface="Tahoma" pitchFamily="2"/>
              </a:rPr>
              <a:t>serverStartMethod</a:t>
            </a:r>
            <a:r>
              <a:rPr lang="en-GB" sz="2100" dirty="0">
                <a:solidFill>
                  <a:srgbClr val="0000C0"/>
                </a:solidFill>
                <a:latin typeface="Arial" pitchFamily="50"/>
                <a:ea typeface="AR PL ShanHeiSun Uni" pitchFamily="2"/>
                <a:cs typeface="Tahoma" pitchFamily="2"/>
              </a:rPr>
              <a:t>(server, input)”</a:t>
            </a:r>
            <a:r>
              <a:rPr lang="en-GB" sz="2100" dirty="0">
                <a:solidFill>
                  <a:srgbClr val="000000"/>
                </a:solidFill>
                <a:latin typeface="Arial" pitchFamily="50"/>
                <a:ea typeface="AR PL ShanHeiSun Uni" pitchFamily="2"/>
                <a:cs typeface="Tahoma" pitchFamily="2"/>
              </a:rPr>
              <a:t>)</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100" dirty="0">
                <a:solidFill>
                  <a:srgbClr val="660066"/>
                </a:solidFill>
                <a:latin typeface="Arial" pitchFamily="50"/>
                <a:ea typeface="AR PL ShanHeiSun Uni" pitchFamily="2"/>
                <a:cs typeface="Tahoma" pitchFamily="2"/>
              </a:rPr>
              <a:t>public void</a:t>
            </a:r>
            <a:r>
              <a:rPr lang="en-GB" sz="2100" dirty="0">
                <a:solidFill>
                  <a:srgbClr val="000000"/>
                </a:solidFill>
                <a:latin typeface="Arial" pitchFamily="50"/>
                <a:ea typeface="AR PL ShanHeiSun Uni" pitchFamily="2"/>
                <a:cs typeface="Tahoma" pitchFamily="2"/>
              </a:rPr>
              <a:t> </a:t>
            </a:r>
            <a:r>
              <a:rPr lang="en-GB" sz="2100" dirty="0" err="1">
                <a:solidFill>
                  <a:srgbClr val="000000"/>
                </a:solidFill>
                <a:latin typeface="Arial" pitchFamily="50"/>
                <a:ea typeface="AR PL ShanHeiSun Uni" pitchFamily="2"/>
                <a:cs typeface="Tahoma" pitchFamily="2"/>
              </a:rPr>
              <a:t>logServerStartup</a:t>
            </a:r>
            <a:r>
              <a:rPr lang="en-GB" sz="2100" dirty="0">
                <a:solidFill>
                  <a:srgbClr val="000000"/>
                </a:solidFill>
                <a:latin typeface="Arial" pitchFamily="50"/>
                <a:ea typeface="AR PL ShanHeiSun Uni" pitchFamily="2"/>
                <a:cs typeface="Tahoma" pitchFamily="2"/>
              </a:rPr>
              <a:t>(Server </a:t>
            </a:r>
            <a:r>
              <a:rPr lang="en-GB" sz="2100" dirty="0" err="1">
                <a:solidFill>
                  <a:srgbClr val="000000"/>
                </a:solidFill>
                <a:latin typeface="Arial" pitchFamily="50"/>
                <a:ea typeface="AR PL ShanHeiSun Uni" pitchFamily="2"/>
                <a:cs typeface="Tahoma" pitchFamily="2"/>
              </a:rPr>
              <a:t>server</a:t>
            </a:r>
            <a:r>
              <a:rPr lang="en-GB" sz="2100" dirty="0">
                <a:solidFill>
                  <a:srgbClr val="000000"/>
                </a:solidFill>
                <a:latin typeface="Arial" pitchFamily="50"/>
                <a:ea typeface="AR PL ShanHeiSun Uni" pitchFamily="2"/>
                <a:cs typeface="Tahoma" pitchFamily="2"/>
              </a:rPr>
              <a:t>, Map input) {</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100" dirty="0">
                <a:solidFill>
                  <a:srgbClr val="000000"/>
                </a:solidFill>
                <a:latin typeface="Arial" pitchFamily="50"/>
                <a:ea typeface="AR PL ShanHeiSun Uni" pitchFamily="2"/>
                <a:cs typeface="Tahoma" pitchFamily="2"/>
              </a:rPr>
              <a:t>    …</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100" dirty="0">
                <a:solidFill>
                  <a:srgbClr val="000000"/>
                </a:solidFill>
                <a:latin typeface="Arial" pitchFamily="50"/>
                <a:ea typeface="AR PL ShanHeiSun Uni" pitchFamily="2"/>
                <a:cs typeface="Tahoma" pitchFamily="2"/>
              </a:rPr>
              <a:t>}</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GB" sz="2100" dirty="0">
              <a:solidFill>
                <a:srgbClr val="000000"/>
              </a:solidFill>
              <a:latin typeface="Arial" pitchFamily="50"/>
              <a:ea typeface="AR PL ShanHeiSun Uni" pitchFamily="2"/>
              <a:cs typeface="Tahoma" pitchFamily="2"/>
            </a:endParaRP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100" dirty="0">
                <a:solidFill>
                  <a:srgbClr val="646464"/>
                </a:solidFill>
                <a:latin typeface="Arial" pitchFamily="50"/>
                <a:ea typeface="AR PL ShanHeiSun Uni" pitchFamily="2"/>
                <a:cs typeface="Tahoma" pitchFamily="2"/>
              </a:rPr>
              <a:t>@</a:t>
            </a:r>
            <a:r>
              <a:rPr lang="en-GB" sz="2100" dirty="0" err="1">
                <a:solidFill>
                  <a:srgbClr val="646464"/>
                </a:solidFill>
                <a:latin typeface="Arial" pitchFamily="50"/>
                <a:ea typeface="AR PL ShanHeiSun Uni" pitchFamily="2"/>
                <a:cs typeface="Tahoma" pitchFamily="2"/>
              </a:rPr>
              <a:t>Pointcut</a:t>
            </a:r>
            <a:r>
              <a:rPr lang="en-GB" sz="2100" dirty="0">
                <a:solidFill>
                  <a:srgbClr val="000000"/>
                </a:solidFill>
                <a:latin typeface="Arial" pitchFamily="50"/>
                <a:ea typeface="AR PL ShanHeiSun Uni" pitchFamily="2"/>
                <a:cs typeface="Tahoma" pitchFamily="2"/>
              </a:rPr>
              <a:t>(</a:t>
            </a:r>
            <a:r>
              <a:rPr lang="en-GB" sz="2100" dirty="0">
                <a:solidFill>
                  <a:srgbClr val="0000C0"/>
                </a:solidFill>
                <a:latin typeface="Arial" pitchFamily="50"/>
                <a:ea typeface="AR PL ShanHeiSun Uni" pitchFamily="2"/>
                <a:cs typeface="Tahoma" pitchFamily="2"/>
              </a:rPr>
              <a:t>“execution(void </a:t>
            </a:r>
            <a:r>
              <a:rPr lang="en-GB" sz="2100" dirty="0" err="1">
                <a:solidFill>
                  <a:srgbClr val="0000C0"/>
                </a:solidFill>
                <a:latin typeface="Arial" pitchFamily="50"/>
                <a:ea typeface="AR PL ShanHeiSun Uni" pitchFamily="2"/>
                <a:cs typeface="Tahoma" pitchFamily="2"/>
              </a:rPr>
              <a:t>example.Server+.start</a:t>
            </a:r>
            <a:r>
              <a:rPr lang="en-GB" sz="2100" dirty="0">
                <a:solidFill>
                  <a:srgbClr val="0000C0"/>
                </a:solidFill>
                <a:latin typeface="Arial" pitchFamily="50"/>
                <a:ea typeface="AR PL ShanHeiSun Uni" pitchFamily="2"/>
                <a:cs typeface="Tahoma" pitchFamily="2"/>
              </a:rPr>
              <a:t>(</a:t>
            </a:r>
            <a:r>
              <a:rPr lang="en-GB" sz="2100" dirty="0" err="1">
                <a:solidFill>
                  <a:srgbClr val="0000C0"/>
                </a:solidFill>
                <a:latin typeface="Arial" pitchFamily="50"/>
                <a:ea typeface="AR PL ShanHeiSun Uni" pitchFamily="2"/>
                <a:cs typeface="Tahoma" pitchFamily="2"/>
              </a:rPr>
              <a:t>java.util.Map</a:t>
            </a:r>
            <a:r>
              <a:rPr lang="en-GB" sz="2100" dirty="0">
                <a:solidFill>
                  <a:srgbClr val="0000C0"/>
                </a:solidFill>
                <a:latin typeface="Arial" pitchFamily="50"/>
                <a:ea typeface="AR PL ShanHeiSun Uni" pitchFamily="2"/>
                <a:cs typeface="Tahoma" pitchFamily="2"/>
              </a:rPr>
              <a:t>))</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100" dirty="0">
                <a:solidFill>
                  <a:srgbClr val="0000C0"/>
                </a:solidFill>
                <a:latin typeface="Arial" pitchFamily="50"/>
                <a:ea typeface="AR PL ShanHeiSun Uni" pitchFamily="2"/>
                <a:cs typeface="Tahoma" pitchFamily="2"/>
              </a:rPr>
              <a:t>   &amp;&amp; target(server) &amp;&amp; </a:t>
            </a:r>
            <a:r>
              <a:rPr lang="en-GB" sz="2100" dirty="0" err="1">
                <a:solidFill>
                  <a:srgbClr val="0000C0"/>
                </a:solidFill>
                <a:latin typeface="Arial" pitchFamily="50"/>
                <a:ea typeface="AR PL ShanHeiSun Uni" pitchFamily="2"/>
                <a:cs typeface="Tahoma" pitchFamily="2"/>
              </a:rPr>
              <a:t>args</a:t>
            </a:r>
            <a:r>
              <a:rPr lang="en-GB" sz="2100" dirty="0">
                <a:solidFill>
                  <a:srgbClr val="0000C0"/>
                </a:solidFill>
                <a:latin typeface="Arial" pitchFamily="50"/>
                <a:ea typeface="AR PL ShanHeiSun Uni" pitchFamily="2"/>
                <a:cs typeface="Tahoma" pitchFamily="2"/>
              </a:rPr>
              <a:t>(input)”</a:t>
            </a:r>
            <a:r>
              <a:rPr lang="en-GB" sz="2100" dirty="0">
                <a:solidFill>
                  <a:srgbClr val="000000"/>
                </a:solidFill>
                <a:latin typeface="Arial" pitchFamily="50"/>
                <a:ea typeface="AR PL ShanHeiSun Uni" pitchFamily="2"/>
                <a:cs typeface="Tahoma" pitchFamily="2"/>
              </a:rPr>
              <a:t>)</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100" dirty="0">
                <a:solidFill>
                  <a:srgbClr val="660066"/>
                </a:solidFill>
                <a:latin typeface="Arial" pitchFamily="50"/>
                <a:ea typeface="AR PL ShanHeiSun Uni" pitchFamily="2"/>
                <a:cs typeface="Tahoma" pitchFamily="2"/>
              </a:rPr>
              <a:t>public void</a:t>
            </a:r>
            <a:r>
              <a:rPr lang="en-GB" sz="2100" dirty="0">
                <a:solidFill>
                  <a:srgbClr val="000000"/>
                </a:solidFill>
                <a:latin typeface="Arial" pitchFamily="50"/>
                <a:ea typeface="AR PL ShanHeiSun Uni" pitchFamily="2"/>
                <a:cs typeface="Tahoma" pitchFamily="2"/>
              </a:rPr>
              <a:t> </a:t>
            </a:r>
            <a:r>
              <a:rPr lang="en-GB" sz="2100" dirty="0" err="1">
                <a:solidFill>
                  <a:srgbClr val="000000"/>
                </a:solidFill>
                <a:latin typeface="Arial" pitchFamily="50"/>
                <a:ea typeface="AR PL ShanHeiSun Uni" pitchFamily="2"/>
                <a:cs typeface="Tahoma" pitchFamily="2"/>
              </a:rPr>
              <a:t>serverStartMethod</a:t>
            </a:r>
            <a:r>
              <a:rPr lang="en-GB" sz="2100" dirty="0">
                <a:solidFill>
                  <a:srgbClr val="000000"/>
                </a:solidFill>
                <a:latin typeface="Arial" pitchFamily="50"/>
                <a:ea typeface="AR PL ShanHeiSun Uni" pitchFamily="2"/>
                <a:cs typeface="Tahoma" pitchFamily="2"/>
              </a:rPr>
              <a:t> (Server </a:t>
            </a:r>
            <a:r>
              <a:rPr lang="en-GB" sz="2100" dirty="0" err="1">
                <a:solidFill>
                  <a:srgbClr val="000000"/>
                </a:solidFill>
                <a:latin typeface="Arial" pitchFamily="50"/>
                <a:ea typeface="AR PL ShanHeiSun Uni" pitchFamily="2"/>
                <a:cs typeface="Tahoma" pitchFamily="2"/>
              </a:rPr>
              <a:t>server</a:t>
            </a:r>
            <a:r>
              <a:rPr lang="en-GB" sz="2100" dirty="0">
                <a:solidFill>
                  <a:srgbClr val="000000"/>
                </a:solidFill>
                <a:latin typeface="Arial" pitchFamily="50"/>
                <a:ea typeface="AR PL ShanHeiSun Uni" pitchFamily="2"/>
                <a:cs typeface="Tahoma" pitchFamily="2"/>
              </a:rPr>
              <a:t>, Map input) {}</a:t>
            </a: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GB" sz="2100" dirty="0">
              <a:solidFill>
                <a:srgbClr val="000000"/>
              </a:solidFill>
              <a:latin typeface="Arial" pitchFamily="50"/>
              <a:ea typeface="AR PL ShanHeiSun Uni" pitchFamily="2"/>
              <a:cs typeface="Tahoma" pitchFamily="2"/>
            </a:endParaRPr>
          </a:p>
          <a:p>
            <a:pPr marL="342720" indent="-342720">
              <a:spcBef>
                <a:spcPts val="524"/>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GB" sz="2100" dirty="0">
              <a:solidFill>
                <a:srgbClr val="646464"/>
              </a:solidFill>
              <a:latin typeface="Arial" pitchFamily="50"/>
              <a:ea typeface="AR PL ShanHeiSun Uni" pitchFamily="2"/>
              <a:cs typeface="Tahoma" pitchFamily="2"/>
            </a:endParaRPr>
          </a:p>
        </p:txBody>
      </p:sp>
      <p:sp>
        <p:nvSpPr>
          <p:cNvPr id="4" name="Line 8"/>
          <p:cNvSpPr/>
          <p:nvPr/>
        </p:nvSpPr>
        <p:spPr>
          <a:xfrm flipV="1">
            <a:off x="4813320" y="2565361"/>
            <a:ext cx="1790641" cy="469799"/>
          </a:xfrm>
          <a:prstGeom prst="line">
            <a:avLst/>
          </a:prstGeom>
          <a:noFill/>
          <a:ln w="936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
        <p:nvSpPr>
          <p:cNvPr id="5" name="Text Box 7"/>
          <p:cNvSpPr/>
          <p:nvPr/>
        </p:nvSpPr>
        <p:spPr>
          <a:xfrm>
            <a:off x="2644680" y="3052801"/>
            <a:ext cx="3745440"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‘target’ binds the server starting up</a:t>
            </a:r>
          </a:p>
        </p:txBody>
      </p:sp>
      <p:sp>
        <p:nvSpPr>
          <p:cNvPr id="6" name="Text Box 10"/>
          <p:cNvSpPr/>
          <p:nvPr/>
        </p:nvSpPr>
        <p:spPr>
          <a:xfrm>
            <a:off x="6702960" y="3047761"/>
            <a:ext cx="3349080"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solidFill>
                  <a:srgbClr val="000000"/>
                </a:solidFill>
                <a:latin typeface="Arial" pitchFamily="50"/>
                <a:ea typeface="AR PL ShanHeiSun Uni" pitchFamily="2"/>
                <a:cs typeface="Tahoma" pitchFamily="2"/>
              </a:rPr>
              <a:t>‘args’ binds the argument value</a:t>
            </a:r>
          </a:p>
        </p:txBody>
      </p:sp>
      <p:sp>
        <p:nvSpPr>
          <p:cNvPr id="7" name="Line 11"/>
          <p:cNvSpPr/>
          <p:nvPr/>
        </p:nvSpPr>
        <p:spPr>
          <a:xfrm flipH="1" flipV="1">
            <a:off x="8254921" y="2578320"/>
            <a:ext cx="812879" cy="457201"/>
          </a:xfrm>
          <a:prstGeom prst="line">
            <a:avLst/>
          </a:prstGeom>
          <a:noFill/>
          <a:ln w="9360">
            <a:solidFill>
              <a:srgbClr val="000000"/>
            </a:solidFill>
            <a:prstDash val="solid"/>
            <a:miter/>
            <a:tailEnd type="arrow"/>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50"/>
              <a:ea typeface="AR PL ShanHeiSun Uni" pitchFamily="2"/>
              <a:cs typeface="Tahoma" pitchFamily="2"/>
            </a:endParaRPr>
          </a:p>
        </p:txBody>
      </p:sp>
    </p:spTree>
    <p:extLst>
      <p:ext uri="{BB962C8B-B14F-4D97-AF65-F5344CB8AC3E}">
        <p14:creationId xmlns:p14="http://schemas.microsoft.com/office/powerpoint/2010/main" val="14158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867930"/>
          </a:xfrm>
        </p:spPr>
        <p:txBody>
          <a:bodyPr vert="horz" wrap="square" lIns="91440" tIns="45720" rIns="91440" bIns="45720" rtlCol="0" anchor="t" anchorCtr="0">
            <a:spAutoFit/>
          </a:bodyPr>
          <a:lstStyle/>
          <a:p>
            <a:pPr lvl="0"/>
            <a:r>
              <a:rPr lang="en-US" sz="2800"/>
              <a:t>Pointcut expression examples using annotations</a:t>
            </a:r>
          </a:p>
        </p:txBody>
      </p:sp>
      <p:sp>
        <p:nvSpPr>
          <p:cNvPr id="3" name="Text Placeholder 2"/>
          <p:cNvSpPr txBox="1">
            <a:spLocks noGrp="1"/>
          </p:cNvSpPr>
          <p:nvPr>
            <p:ph type="body" idx="4294967295"/>
          </p:nvPr>
        </p:nvSpPr>
        <p:spPr>
          <a:xfrm>
            <a:off x="2191388" y="1676519"/>
            <a:ext cx="8872851" cy="3552254"/>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sz="1800" dirty="0">
                <a:solidFill>
                  <a:srgbClr val="0000C0"/>
                </a:solidFill>
                <a:latin typeface="Arial" pitchFamily="50"/>
              </a:rPr>
              <a:t>execution(</a:t>
            </a:r>
            <a:br>
              <a:rPr lang="en-US" sz="1800" dirty="0">
                <a:solidFill>
                  <a:srgbClr val="0000C0"/>
                </a:solidFill>
                <a:latin typeface="Arial" pitchFamily="50"/>
              </a:rPr>
            </a:br>
            <a:r>
              <a:rPr lang="en-US" sz="1800" dirty="0">
                <a:solidFill>
                  <a:srgbClr val="0000C0"/>
                </a:solidFill>
                <a:latin typeface="Arial" pitchFamily="50"/>
              </a:rPr>
              <a:t>  @</a:t>
            </a:r>
            <a:r>
              <a:rPr lang="en-US" sz="1800" dirty="0" err="1">
                <a:solidFill>
                  <a:srgbClr val="0000C0"/>
                </a:solidFill>
                <a:latin typeface="Arial" pitchFamily="50"/>
                <a:cs typeface="Courier New" pitchFamily="49"/>
              </a:rPr>
              <a:t>org.springframework.transaction.annotation.</a:t>
            </a:r>
            <a:r>
              <a:rPr lang="en-US" sz="1800" dirty="0" err="1">
                <a:solidFill>
                  <a:srgbClr val="0000C0"/>
                </a:solidFill>
                <a:latin typeface="Arial" pitchFamily="50"/>
              </a:rPr>
              <a:t>Transactional</a:t>
            </a:r>
            <a:r>
              <a:rPr lang="en-US" sz="1800" dirty="0">
                <a:solidFill>
                  <a:srgbClr val="0000C0"/>
                </a:solidFill>
                <a:latin typeface="Arial" pitchFamily="50"/>
              </a:rPr>
              <a:t> </a:t>
            </a:r>
            <a:br>
              <a:rPr lang="en-US" sz="1800" dirty="0">
                <a:solidFill>
                  <a:srgbClr val="0000C0"/>
                </a:solidFill>
                <a:latin typeface="Arial" pitchFamily="50"/>
              </a:rPr>
            </a:br>
            <a:r>
              <a:rPr lang="en-US" sz="1800" dirty="0">
                <a:solidFill>
                  <a:srgbClr val="0000C0"/>
                </a:solidFill>
                <a:latin typeface="Arial" pitchFamily="50"/>
              </a:rPr>
              <a:t>  void *(..))</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dirty="0">
                <a:solidFill>
                  <a:srgbClr val="000000"/>
                </a:solidFill>
                <a:latin typeface="Verdana" pitchFamily="34"/>
                <a:ea typeface="ＭＳ Ｐゴシック" pitchFamily="34"/>
              </a:rPr>
              <a:t>Any method marked with the @Transactional annotation</a:t>
            </a:r>
          </a:p>
          <a:p>
            <a:pPr marL="380880" indent="-380880">
              <a:spcBef>
                <a:spcPts val="499"/>
              </a:spcBef>
              <a:buClr>
                <a:srgbClr val="000000"/>
              </a:buClr>
              <a:buSzPct val="100000"/>
              <a:buFont typeface="Verdana" pitchFamily="34"/>
              <a:buChar char="•"/>
              <a:tabLst>
                <a:tab pos="952200" algn="l"/>
                <a:tab pos="1866599" algn="l"/>
                <a:tab pos="2780999" algn="l"/>
                <a:tab pos="3695399" algn="l"/>
                <a:tab pos="4609799" algn="l"/>
                <a:tab pos="5524200" algn="l"/>
                <a:tab pos="6438600" algn="l"/>
                <a:tab pos="7353000" algn="l"/>
                <a:tab pos="8267400" algn="l"/>
                <a:tab pos="9181800" algn="l"/>
                <a:tab pos="10096200" algn="l"/>
              </a:tabLst>
            </a:pPr>
            <a:endParaRPr lang="en-US" sz="2000" dirty="0">
              <a:solidFill>
                <a:srgbClr val="0000C0"/>
              </a:solidFill>
              <a:latin typeface="Arial" pitchFamily="50"/>
            </a:endParaRPr>
          </a:p>
          <a:p>
            <a:pPr>
              <a:spcBef>
                <a:spcPts val="499"/>
              </a:spcBef>
              <a:buClr>
                <a:srgbClr val="0000C0"/>
              </a:buClr>
              <a:buSzPct val="100000"/>
              <a:buFont typeface="Arial" pitchFamily="50"/>
              <a:buChar char="•"/>
            </a:pPr>
            <a:r>
              <a:rPr lang="en-US" sz="2000" dirty="0">
                <a:solidFill>
                  <a:srgbClr val="0000C0"/>
                </a:solidFill>
                <a:latin typeface="Arial" pitchFamily="50"/>
              </a:rPr>
              <a:t>execution( (@</a:t>
            </a:r>
            <a:r>
              <a:rPr lang="en-US" sz="2000" dirty="0" err="1">
                <a:solidFill>
                  <a:srgbClr val="0000C0"/>
                </a:solidFill>
                <a:latin typeface="Arial" pitchFamily="50"/>
              </a:rPr>
              <a:t>example.Tracked</a:t>
            </a:r>
            <a:r>
              <a:rPr lang="en-US" sz="2000" dirty="0">
                <a:solidFill>
                  <a:srgbClr val="0000C0"/>
                </a:solidFill>
                <a:latin typeface="Arial" pitchFamily="50"/>
              </a:rPr>
              <a:t> *) *(..))</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dirty="0">
                <a:solidFill>
                  <a:srgbClr val="000000"/>
                </a:solidFill>
                <a:latin typeface="Verdana" pitchFamily="34"/>
                <a:ea typeface="ＭＳ Ｐゴシック" pitchFamily="34"/>
              </a:rPr>
              <a:t>Any method that returns a value marked with the @Tracked annotation</a:t>
            </a:r>
          </a:p>
          <a:p>
            <a:pPr marL="799920" indent="-342720">
              <a:spcBef>
                <a:spcPts val="499"/>
              </a:spcBef>
              <a:buClr>
                <a:srgbClr val="000000"/>
              </a:buClr>
              <a:buSzPct val="100000"/>
              <a:buFont typeface="Verdana" pitchFamily="34"/>
              <a:buChar char="•"/>
              <a:tabLst>
                <a:tab pos="971280" algn="l"/>
                <a:tab pos="1885679" algn="l"/>
                <a:tab pos="2800080" algn="l"/>
                <a:tab pos="3714480" algn="l"/>
                <a:tab pos="4628879" algn="l"/>
                <a:tab pos="5543280" algn="l"/>
                <a:tab pos="6457680" algn="l"/>
                <a:tab pos="7372080" algn="l"/>
                <a:tab pos="8286480" algn="l"/>
                <a:tab pos="9200880" algn="l"/>
                <a:tab pos="10115280" algn="l"/>
              </a:tabLst>
            </a:pPr>
            <a:endParaRPr lang="en-GB" sz="2000" dirty="0"/>
          </a:p>
        </p:txBody>
      </p:sp>
    </p:spTree>
    <p:extLst>
      <p:ext uri="{BB962C8B-B14F-4D97-AF65-F5344CB8AC3E}">
        <p14:creationId xmlns:p14="http://schemas.microsoft.com/office/powerpoint/2010/main" val="490938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Example</a:t>
            </a:r>
          </a:p>
        </p:txBody>
      </p:sp>
      <p:sp>
        <p:nvSpPr>
          <p:cNvPr id="3" name="Rectangle 5"/>
          <p:cNvSpPr/>
          <p:nvPr/>
        </p:nvSpPr>
        <p:spPr>
          <a:xfrm>
            <a:off x="2133480" y="4149719"/>
            <a:ext cx="8077320" cy="1655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0">
            <a:noAutofit/>
          </a:bodyPr>
          <a:lstStyle/>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46464"/>
                </a:solidFill>
                <a:latin typeface="Arial" pitchFamily="50"/>
                <a:ea typeface="AR PL ShanHeiSun Uni" pitchFamily="2"/>
                <a:cs typeface="Tahoma" pitchFamily="2"/>
              </a:rPr>
              <a:t>@Secured</a:t>
            </a:r>
            <a:r>
              <a:rPr lang="en-GB" sz="2000">
                <a:solidFill>
                  <a:srgbClr val="000000"/>
                </a:solidFill>
                <a:latin typeface="Arial" pitchFamily="50"/>
                <a:ea typeface="AR PL ShanHeiSun Uni" pitchFamily="2"/>
                <a:cs typeface="Tahoma" pitchFamily="2"/>
              </a:rPr>
              <a:t>(allowedRoles={</a:t>
            </a:r>
            <a:r>
              <a:rPr lang="en-GB" sz="2000">
                <a:solidFill>
                  <a:srgbClr val="0000C0"/>
                </a:solidFill>
                <a:latin typeface="Arial" pitchFamily="50"/>
                <a:ea typeface="AR PL ShanHeiSun Uni" pitchFamily="2"/>
                <a:cs typeface="Tahoma" pitchFamily="2"/>
              </a:rPr>
              <a:t>“teller”</a:t>
            </a:r>
            <a:r>
              <a:rPr lang="en-GB" sz="2000">
                <a:solidFill>
                  <a:srgbClr val="000000"/>
                </a:solidFill>
                <a:latin typeface="Arial" pitchFamily="50"/>
                <a:ea typeface="AR PL ShanHeiSun Uni" pitchFamily="2"/>
                <a:cs typeface="Tahoma" pitchFamily="2"/>
              </a:rPr>
              <a:t>,</a:t>
            </a:r>
            <a:r>
              <a:rPr lang="en-GB" sz="2000">
                <a:solidFill>
                  <a:srgbClr val="0000C0"/>
                </a:solidFill>
                <a:latin typeface="Arial" pitchFamily="50"/>
                <a:ea typeface="AR PL ShanHeiSun Uni" pitchFamily="2"/>
                <a:cs typeface="Tahoma" pitchFamily="2"/>
              </a:rPr>
              <a:t>”manager”</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7F0055"/>
                </a:solidFill>
                <a:latin typeface="Arial" pitchFamily="50"/>
                <a:ea typeface="AR PL ShanHeiSun Uni" pitchFamily="2"/>
                <a:cs typeface="Tahoma" pitchFamily="2"/>
              </a:rPr>
              <a:t>public void</a:t>
            </a:r>
            <a:r>
              <a:rPr lang="en-GB" sz="2000">
                <a:solidFill>
                  <a:srgbClr val="000000"/>
                </a:solidFill>
                <a:latin typeface="Arial" pitchFamily="50"/>
                <a:ea typeface="AR PL ShanHeiSun Uni" pitchFamily="2"/>
                <a:cs typeface="Tahoma" pitchFamily="2"/>
              </a:rPr>
              <a:t> waiveFee</a:t>
            </a:r>
            <a:r>
              <a:rPr lang="en-US" sz="2000">
                <a:solidFill>
                  <a:srgbClr val="000000"/>
                </a:solidFill>
                <a:latin typeface="Arial" pitchFamily="50"/>
                <a:ea typeface="AR PL ShanHeiSun Uni" pitchFamily="2"/>
                <a:cs typeface="Tahoma" pitchFamily="2"/>
              </a:rPr>
              <a:t> () </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a:t>
            </a:r>
          </a:p>
        </p:txBody>
      </p:sp>
      <p:sp>
        <p:nvSpPr>
          <p:cNvPr id="4" name="Rectangle 6"/>
          <p:cNvSpPr/>
          <p:nvPr/>
        </p:nvSpPr>
        <p:spPr>
          <a:xfrm>
            <a:off x="2133480" y="1480319"/>
            <a:ext cx="8077320" cy="80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FF"/>
          </a:solidFill>
          <a:ln w="6480">
            <a:solidFill>
              <a:srgbClr val="000000"/>
            </a:solidFill>
            <a:prstDash val="solid"/>
            <a:miter/>
          </a:ln>
        </p:spPr>
        <p:txBody>
          <a:bodyPr vert="horz" wrap="square" lIns="90000" tIns="46800" rIns="90000" bIns="46800" anchor="t" anchorCtr="0" compatLnSpc="0">
            <a:noAutofit/>
          </a:bodyPr>
          <a:lstStyle/>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a:solidFill>
                  <a:srgbClr val="000000"/>
                </a:solidFill>
                <a:latin typeface="Arial" pitchFamily="50"/>
                <a:ea typeface="AR PL ShanHeiSun Uni" pitchFamily="2"/>
                <a:cs typeface="Tahoma" pitchFamily="2"/>
              </a:rPr>
              <a:t>Requirements</a:t>
            </a:r>
            <a:r>
              <a:rPr lang="en-US"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Run a security check before any @Secured service operation</a:t>
            </a:r>
          </a:p>
        </p:txBody>
      </p:sp>
      <p:sp>
        <p:nvSpPr>
          <p:cNvPr id="5" name="Rectangle 6"/>
          <p:cNvSpPr/>
          <p:nvPr/>
        </p:nvSpPr>
        <p:spPr>
          <a:xfrm>
            <a:off x="2133840" y="2413080"/>
            <a:ext cx="8077320" cy="143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FF"/>
          </a:solidFill>
          <a:ln w="6480">
            <a:solidFill>
              <a:srgbClr val="000000"/>
            </a:solidFill>
            <a:prstDash val="solid"/>
            <a:miter/>
          </a:ln>
        </p:spPr>
        <p:txBody>
          <a:bodyPr vert="horz" wrap="square" lIns="90000" tIns="46800" rIns="90000" bIns="46800" anchor="t" anchorCtr="0" compatLnSpc="0">
            <a:noAutofit/>
          </a:bodyPr>
          <a:lstStyle/>
          <a:p>
            <a:pPr marL="342720" indent="-342720">
              <a:lnSpc>
                <a:spcPct val="90000"/>
              </a:lnSpc>
              <a:spcBef>
                <a:spcPts val="499"/>
              </a:spcBef>
              <a:buClr>
                <a:srgbClr val="000000"/>
              </a:buClr>
              <a:buSzPct val="100000"/>
              <a:buFont typeface="Times" pitchFamily="50"/>
              <a:buChar char="•"/>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Security logic depends on:</a:t>
            </a:r>
          </a:p>
          <a:p>
            <a:pPr>
              <a:lnSpc>
                <a:spcPct val="90000"/>
              </a:lnSpc>
              <a:spcBef>
                <a:spcPts val="499"/>
              </a:spcBef>
              <a:buClr>
                <a:srgbClr val="427531"/>
              </a:buClr>
              <a:buSzPct val="45000"/>
              <a:buFont typeface="Star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annotation attribute value – what roles to check?</a:t>
            </a:r>
          </a:p>
          <a:p>
            <a:pPr>
              <a:lnSpc>
                <a:spcPct val="90000"/>
              </a:lnSpc>
              <a:spcBef>
                <a:spcPts val="499"/>
              </a:spcBef>
              <a:buClr>
                <a:srgbClr val="427531"/>
              </a:buClr>
              <a:buSzPct val="45000"/>
              <a:buFont typeface="Star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method name – what method is protected?</a:t>
            </a:r>
          </a:p>
          <a:p>
            <a:pPr>
              <a:lnSpc>
                <a:spcPct val="90000"/>
              </a:lnSpc>
              <a:spcBef>
                <a:spcPts val="499"/>
              </a:spcBef>
              <a:buClr>
                <a:srgbClr val="427531"/>
              </a:buClr>
              <a:buSzPct val="45000"/>
              <a:buFont typeface="StarSymbol"/>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50"/>
                <a:ea typeface="AR PL ShanHeiSun Uni" pitchFamily="2"/>
                <a:cs typeface="Tahoma" pitchFamily="2"/>
              </a:rPr>
              <a:t>the ‘this’ object – Spring AOP proxy being protected</a:t>
            </a:r>
          </a:p>
        </p:txBody>
      </p:sp>
    </p:spTree>
    <p:extLst>
      <p:ext uri="{BB962C8B-B14F-4D97-AF65-F5344CB8AC3E}">
        <p14:creationId xmlns:p14="http://schemas.microsoft.com/office/powerpoint/2010/main" val="3004167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
          <p:cNvSpPr/>
          <p:nvPr/>
        </p:nvSpPr>
        <p:spPr>
          <a:xfrm>
            <a:off x="1525680" y="3271679"/>
            <a:ext cx="1371599" cy="2011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3" name="Rectangle 3"/>
          <p:cNvSpPr/>
          <p:nvPr/>
        </p:nvSpPr>
        <p:spPr>
          <a:xfrm>
            <a:off x="3622680" y="3271679"/>
            <a:ext cx="1371599" cy="2011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4" name="Rectangle 4"/>
          <p:cNvSpPr/>
          <p:nvPr/>
        </p:nvSpPr>
        <p:spPr>
          <a:xfrm>
            <a:off x="5719680" y="3271679"/>
            <a:ext cx="1371599" cy="2011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5" name="Text Box 5"/>
          <p:cNvSpPr/>
          <p:nvPr/>
        </p:nvSpPr>
        <p:spPr>
          <a:xfrm>
            <a:off x="1501920" y="5334120"/>
            <a:ext cx="1415159"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0000"/>
                </a:solidFill>
                <a:latin typeface="Verdana" pitchFamily="34"/>
                <a:ea typeface="AR PL ShanHeiSun Uni" pitchFamily="2"/>
                <a:cs typeface="Tahoma" pitchFamily="2"/>
              </a:rPr>
              <a:t>BankService</a:t>
            </a:r>
          </a:p>
        </p:txBody>
      </p:sp>
      <p:sp>
        <p:nvSpPr>
          <p:cNvPr id="36" name="Title 5"/>
          <p:cNvSpPr txBox="1">
            <a:spLocks noGrp="1"/>
          </p:cNvSpPr>
          <p:nvPr>
            <p:ph type="title" idx="4294967295"/>
          </p:nvPr>
        </p:nvSpPr>
        <p:spPr>
          <a:xfrm>
            <a:off x="883883" y="0"/>
            <a:ext cx="8717594" cy="701731"/>
          </a:xfrm>
        </p:spPr>
        <p:txBody>
          <a:bodyPr wrap="square" lIns="91440" tIns="45720" rIns="91440" bIns="45720" anchor="t" anchorCtr="0">
            <a:spAutoFit/>
          </a:bodyPr>
          <a:lstStyle/>
          <a:p>
            <a:pPr lvl="0"/>
            <a:r>
              <a:rPr lang="en-US" dirty="0"/>
              <a:t>System </a:t>
            </a:r>
            <a:r>
              <a:rPr lang="en-US" dirty="0" smtClean="0"/>
              <a:t>Without </a:t>
            </a:r>
            <a:r>
              <a:rPr lang="en-US" dirty="0"/>
              <a:t>Modularization</a:t>
            </a:r>
          </a:p>
        </p:txBody>
      </p:sp>
      <p:grpSp>
        <p:nvGrpSpPr>
          <p:cNvPr id="37" name="Group 15"/>
          <p:cNvGrpSpPr/>
          <p:nvPr/>
        </p:nvGrpSpPr>
        <p:grpSpPr>
          <a:xfrm>
            <a:off x="1525680" y="3583080"/>
            <a:ext cx="5565599" cy="1054080"/>
            <a:chOff x="1525680" y="3583080"/>
            <a:chExt cx="5565599" cy="1054080"/>
          </a:xfrm>
        </p:grpSpPr>
        <p:sp>
          <p:nvSpPr>
            <p:cNvPr id="38" name="Rectangle 16"/>
            <p:cNvSpPr/>
            <p:nvPr/>
          </p:nvSpPr>
          <p:spPr>
            <a:xfrm>
              <a:off x="1525680" y="35830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9" name="Rectangle 17"/>
            <p:cNvSpPr/>
            <p:nvPr/>
          </p:nvSpPr>
          <p:spPr>
            <a:xfrm>
              <a:off x="5719680" y="365436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0" name="Rectangle 18"/>
            <p:cNvSpPr/>
            <p:nvPr/>
          </p:nvSpPr>
          <p:spPr>
            <a:xfrm>
              <a:off x="3622680" y="39196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1" name="Rectangle 19"/>
            <p:cNvSpPr/>
            <p:nvPr/>
          </p:nvSpPr>
          <p:spPr>
            <a:xfrm>
              <a:off x="1525680" y="456084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2" name="Rectangle 20"/>
            <p:cNvSpPr/>
            <p:nvPr/>
          </p:nvSpPr>
          <p:spPr>
            <a:xfrm>
              <a:off x="3622680" y="43228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3" name="Rectangle 21"/>
            <p:cNvSpPr/>
            <p:nvPr/>
          </p:nvSpPr>
          <p:spPr>
            <a:xfrm>
              <a:off x="5718240" y="4420079"/>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grpSp>
        <p:nvGrpSpPr>
          <p:cNvPr id="44" name="Group 22"/>
          <p:cNvGrpSpPr/>
          <p:nvPr/>
        </p:nvGrpSpPr>
        <p:grpSpPr>
          <a:xfrm>
            <a:off x="7076880" y="3697200"/>
            <a:ext cx="1365479" cy="759240"/>
            <a:chOff x="7076880" y="3697200"/>
            <a:chExt cx="1365479" cy="759240"/>
          </a:xfrm>
        </p:grpSpPr>
        <p:sp>
          <p:nvSpPr>
            <p:cNvPr id="45" name="Line 23"/>
            <p:cNvSpPr/>
            <p:nvPr/>
          </p:nvSpPr>
          <p:spPr>
            <a:xfrm flipH="1" flipV="1">
              <a:off x="7087680" y="3873600"/>
              <a:ext cx="684359" cy="164879"/>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6" name="Line 24"/>
            <p:cNvSpPr/>
            <p:nvPr/>
          </p:nvSpPr>
          <p:spPr>
            <a:xfrm flipH="1" flipV="1">
              <a:off x="7076880" y="3697200"/>
              <a:ext cx="695159" cy="341279"/>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7" name="Line 25"/>
            <p:cNvSpPr/>
            <p:nvPr/>
          </p:nvSpPr>
          <p:spPr>
            <a:xfrm flipH="1">
              <a:off x="7086240" y="4038479"/>
              <a:ext cx="68579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8" name="Line 26"/>
            <p:cNvSpPr/>
            <p:nvPr/>
          </p:nvSpPr>
          <p:spPr>
            <a:xfrm flipH="1">
              <a:off x="7092719" y="4038479"/>
              <a:ext cx="679320" cy="246241"/>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9" name="Text Box 27"/>
            <p:cNvSpPr/>
            <p:nvPr/>
          </p:nvSpPr>
          <p:spPr>
            <a:xfrm>
              <a:off x="7594200" y="3763800"/>
              <a:ext cx="848159" cy="554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0000"/>
                  </a:solidFill>
                  <a:latin typeface="Times New Roman" pitchFamily="18"/>
                  <a:ea typeface="AR PL ShanHeiSun Uni" pitchFamily="2"/>
                  <a:cs typeface="Tahoma" pitchFamily="2"/>
                </a:rPr>
                <a:t>Code</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0000"/>
                  </a:solidFill>
                  <a:latin typeface="Times New Roman" pitchFamily="18"/>
                  <a:ea typeface="AR PL ShanHeiSun Uni" pitchFamily="2"/>
                  <a:cs typeface="Tahoma" pitchFamily="2"/>
                </a:rPr>
                <a:t>tangling</a:t>
              </a:r>
            </a:p>
          </p:txBody>
        </p:sp>
        <p:sp>
          <p:nvSpPr>
            <p:cNvPr id="50" name="Line 28"/>
            <p:cNvSpPr/>
            <p:nvPr/>
          </p:nvSpPr>
          <p:spPr>
            <a:xfrm flipH="1">
              <a:off x="7102079" y="4038479"/>
              <a:ext cx="670321" cy="417961"/>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grpSp>
        <p:nvGrpSpPr>
          <p:cNvPr id="51" name="Group 29"/>
          <p:cNvGrpSpPr/>
          <p:nvPr/>
        </p:nvGrpSpPr>
        <p:grpSpPr>
          <a:xfrm>
            <a:off x="1525680" y="3741840"/>
            <a:ext cx="5565599" cy="1197000"/>
            <a:chOff x="1525680" y="3741840"/>
            <a:chExt cx="5565599" cy="1197000"/>
          </a:xfrm>
        </p:grpSpPr>
        <p:sp>
          <p:nvSpPr>
            <p:cNvPr id="52" name="Rectangle 30"/>
            <p:cNvSpPr/>
            <p:nvPr/>
          </p:nvSpPr>
          <p:spPr>
            <a:xfrm>
              <a:off x="3622680" y="4175279"/>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3" name="Rectangle 31"/>
            <p:cNvSpPr/>
            <p:nvPr/>
          </p:nvSpPr>
          <p:spPr>
            <a:xfrm>
              <a:off x="5719680" y="42721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4" name="Rectangle 32"/>
            <p:cNvSpPr/>
            <p:nvPr/>
          </p:nvSpPr>
          <p:spPr>
            <a:xfrm>
              <a:off x="1525680" y="486252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5" name="Rectangle 33"/>
            <p:cNvSpPr/>
            <p:nvPr/>
          </p:nvSpPr>
          <p:spPr>
            <a:xfrm>
              <a:off x="3621240" y="374184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6" name="Rectangle 34"/>
            <p:cNvSpPr/>
            <p:nvPr/>
          </p:nvSpPr>
          <p:spPr>
            <a:xfrm>
              <a:off x="1533600" y="422100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7" name="Rectangle 35"/>
            <p:cNvSpPr/>
            <p:nvPr/>
          </p:nvSpPr>
          <p:spPr>
            <a:xfrm>
              <a:off x="3616200" y="464508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grpSp>
        <p:nvGrpSpPr>
          <p:cNvPr id="58" name="Group 36"/>
          <p:cNvGrpSpPr/>
          <p:nvPr/>
        </p:nvGrpSpPr>
        <p:grpSpPr>
          <a:xfrm>
            <a:off x="1525680" y="3560760"/>
            <a:ext cx="5565599" cy="1433520"/>
            <a:chOff x="1525680" y="3560760"/>
            <a:chExt cx="5565599" cy="1433520"/>
          </a:xfrm>
        </p:grpSpPr>
        <p:sp>
          <p:nvSpPr>
            <p:cNvPr id="59" name="Rectangle 37"/>
            <p:cNvSpPr/>
            <p:nvPr/>
          </p:nvSpPr>
          <p:spPr>
            <a:xfrm>
              <a:off x="1525680" y="395136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60" name="Rectangle 38"/>
            <p:cNvSpPr/>
            <p:nvPr/>
          </p:nvSpPr>
          <p:spPr>
            <a:xfrm>
              <a:off x="5719680" y="400536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61" name="Rectangle 39"/>
            <p:cNvSpPr/>
            <p:nvPr/>
          </p:nvSpPr>
          <p:spPr>
            <a:xfrm>
              <a:off x="3622680" y="356076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62" name="Rectangle 40"/>
            <p:cNvSpPr/>
            <p:nvPr/>
          </p:nvSpPr>
          <p:spPr>
            <a:xfrm>
              <a:off x="3616200" y="491796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sp>
        <p:nvSpPr>
          <p:cNvPr id="63" name="Rectangle 56"/>
          <p:cNvSpPr/>
          <p:nvPr/>
        </p:nvSpPr>
        <p:spPr>
          <a:xfrm>
            <a:off x="1590840" y="2425680"/>
            <a:ext cx="609480"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64" name="Rectangle 57"/>
          <p:cNvSpPr/>
          <p:nvPr/>
        </p:nvSpPr>
        <p:spPr>
          <a:xfrm>
            <a:off x="1600200" y="2133720"/>
            <a:ext cx="609480"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65" name="Rectangle 58"/>
          <p:cNvSpPr/>
          <p:nvPr/>
        </p:nvSpPr>
        <p:spPr>
          <a:xfrm>
            <a:off x="1590840" y="2774880"/>
            <a:ext cx="609480"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66" name="Text Box 59"/>
          <p:cNvSpPr/>
          <p:nvPr/>
        </p:nvSpPr>
        <p:spPr>
          <a:xfrm>
            <a:off x="2225160" y="2286000"/>
            <a:ext cx="1445760" cy="585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0000"/>
                </a:solidFill>
                <a:latin typeface="Verdana" pitchFamily="34"/>
                <a:ea typeface="AR PL ShanHeiSun Uni" pitchFamily="2"/>
                <a:cs typeface="Tahoma" pitchFamily="2"/>
              </a:rPr>
              <a:t>Transactions</a:t>
            </a:r>
          </a:p>
        </p:txBody>
      </p:sp>
      <p:sp>
        <p:nvSpPr>
          <p:cNvPr id="67" name="Text Box 60"/>
          <p:cNvSpPr/>
          <p:nvPr/>
        </p:nvSpPr>
        <p:spPr>
          <a:xfrm>
            <a:off x="2212920" y="1981080"/>
            <a:ext cx="1015919" cy="33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0000"/>
                </a:solidFill>
                <a:latin typeface="Verdana" pitchFamily="34"/>
                <a:ea typeface="AR PL ShanHeiSun Uni" pitchFamily="2"/>
                <a:cs typeface="Tahoma" pitchFamily="2"/>
              </a:rPr>
              <a:t>Security</a:t>
            </a:r>
          </a:p>
        </p:txBody>
      </p:sp>
      <p:sp>
        <p:nvSpPr>
          <p:cNvPr id="68" name="Text Box 61"/>
          <p:cNvSpPr/>
          <p:nvPr/>
        </p:nvSpPr>
        <p:spPr>
          <a:xfrm>
            <a:off x="2212200" y="2590919"/>
            <a:ext cx="981000" cy="33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0000"/>
                </a:solidFill>
                <a:latin typeface="Verdana" pitchFamily="34"/>
                <a:ea typeface="AR PL ShanHeiSun Uni" pitchFamily="2"/>
                <a:cs typeface="Tahoma" pitchFamily="2"/>
              </a:rPr>
              <a:t>Logging</a:t>
            </a:r>
          </a:p>
        </p:txBody>
      </p:sp>
      <p:sp>
        <p:nvSpPr>
          <p:cNvPr id="69" name="Text Box 62"/>
          <p:cNvSpPr/>
          <p:nvPr/>
        </p:nvSpPr>
        <p:spPr>
          <a:xfrm>
            <a:off x="3367440" y="5334120"/>
            <a:ext cx="1875240"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0000"/>
                </a:solidFill>
                <a:latin typeface="Verdana" pitchFamily="34"/>
                <a:ea typeface="AR PL ShanHeiSun Uni" pitchFamily="2"/>
                <a:cs typeface="Tahoma" pitchFamily="2"/>
              </a:rPr>
              <a:t>CustomerService</a:t>
            </a:r>
          </a:p>
        </p:txBody>
      </p:sp>
      <p:sp>
        <p:nvSpPr>
          <p:cNvPr id="70" name="Text Box 63"/>
          <p:cNvSpPr/>
          <p:nvPr/>
        </p:nvSpPr>
        <p:spPr>
          <a:xfrm>
            <a:off x="5487120" y="5334120"/>
            <a:ext cx="1902960"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0000"/>
                </a:solidFill>
                <a:latin typeface="Verdana" pitchFamily="34"/>
                <a:ea typeface="AR PL ShanHeiSun Uni" pitchFamily="2"/>
                <a:cs typeface="Tahoma" pitchFamily="2"/>
              </a:rPr>
              <a:t>ReportingService</a:t>
            </a:r>
          </a:p>
        </p:txBody>
      </p:sp>
      <p:grpSp>
        <p:nvGrpSpPr>
          <p:cNvPr id="71" name="Group 8"/>
          <p:cNvGrpSpPr/>
          <p:nvPr/>
        </p:nvGrpSpPr>
        <p:grpSpPr>
          <a:xfrm>
            <a:off x="2800440" y="2187720"/>
            <a:ext cx="3311280" cy="1749240"/>
            <a:chOff x="2800440" y="2187720"/>
            <a:chExt cx="3311280" cy="1749240"/>
          </a:xfrm>
        </p:grpSpPr>
        <p:sp>
          <p:nvSpPr>
            <p:cNvPr id="72" name="Line 9"/>
            <p:cNvSpPr/>
            <p:nvPr/>
          </p:nvSpPr>
          <p:spPr>
            <a:xfrm>
              <a:off x="4376880" y="2770200"/>
              <a:ext cx="1734840" cy="89676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73" name="Line 11"/>
            <p:cNvSpPr/>
            <p:nvPr/>
          </p:nvSpPr>
          <p:spPr>
            <a:xfrm flipH="1">
              <a:off x="2800440" y="2771640"/>
              <a:ext cx="1573200" cy="81756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74" name="Text Box 12"/>
            <p:cNvSpPr/>
            <p:nvPr/>
          </p:nvSpPr>
          <p:spPr>
            <a:xfrm>
              <a:off x="3900240" y="2187720"/>
              <a:ext cx="970200" cy="554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0000"/>
                  </a:solidFill>
                  <a:latin typeface="Times New Roman" pitchFamily="18"/>
                  <a:ea typeface="AR PL ShanHeiSun Uni" pitchFamily="2"/>
                  <a:cs typeface="Tahoma" pitchFamily="2"/>
                </a:rPr>
                <a:t>Code</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0000"/>
                  </a:solidFill>
                  <a:latin typeface="Times New Roman" pitchFamily="18"/>
                  <a:ea typeface="AR PL ShanHeiSun Uni" pitchFamily="2"/>
                  <a:cs typeface="Tahoma" pitchFamily="2"/>
                </a:rPr>
                <a:t>scattering</a:t>
              </a:r>
            </a:p>
          </p:txBody>
        </p:sp>
        <p:sp>
          <p:nvSpPr>
            <p:cNvPr id="75" name="Line 10"/>
            <p:cNvSpPr/>
            <p:nvPr/>
          </p:nvSpPr>
          <p:spPr>
            <a:xfrm flipH="1">
              <a:off x="3805200" y="2773440"/>
              <a:ext cx="566639" cy="116352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spTree>
    <p:extLst>
      <p:ext uri="{BB962C8B-B14F-4D97-AF65-F5344CB8AC3E}">
        <p14:creationId xmlns:p14="http://schemas.microsoft.com/office/powerpoint/2010/main" val="3005766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493981"/>
          </a:xfrm>
        </p:spPr>
        <p:txBody>
          <a:bodyPr vert="horz" wrap="square" lIns="91440" tIns="45720" rIns="91440" bIns="45720" rtlCol="0" anchor="t" anchorCtr="0">
            <a:spAutoFit/>
          </a:bodyPr>
          <a:lstStyle/>
          <a:p>
            <a:pPr lvl="0"/>
            <a:r>
              <a:rPr lang="en-US" sz="2900"/>
              <a:t>AOP and annotations - Example</a:t>
            </a:r>
          </a:p>
        </p:txBody>
      </p:sp>
      <p:sp>
        <p:nvSpPr>
          <p:cNvPr id="3" name="Rectangle 5"/>
          <p:cNvSpPr/>
          <p:nvPr/>
        </p:nvSpPr>
        <p:spPr>
          <a:xfrm>
            <a:off x="1625520" y="3162600"/>
            <a:ext cx="8585280" cy="1854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648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a:solidFill>
                  <a:srgbClr val="646464"/>
                </a:solidFill>
                <a:latin typeface="Arial" pitchFamily="50"/>
                <a:ea typeface="AR PL ShanHeiSun Uni" pitchFamily="2"/>
                <a:cs typeface="Tahoma" pitchFamily="2"/>
              </a:rPr>
              <a:t>@Before</a:t>
            </a:r>
            <a:r>
              <a:rPr lang="en-GB">
                <a:solidFill>
                  <a:srgbClr val="000000"/>
                </a:solidFill>
                <a:latin typeface="Arial" pitchFamily="50"/>
                <a:ea typeface="AR PL ShanHeiSun Uni" pitchFamily="2"/>
                <a:cs typeface="Tahoma" pitchFamily="2"/>
              </a:rPr>
              <a:t>(</a:t>
            </a:r>
            <a:r>
              <a:rPr lang="en-GB">
                <a:solidFill>
                  <a:srgbClr val="0000C0"/>
                </a:solidFill>
                <a:latin typeface="Arial" pitchFamily="50"/>
                <a:ea typeface="AR PL ShanHeiSun Uni" pitchFamily="2"/>
                <a:cs typeface="Tahoma" pitchFamily="2"/>
              </a:rPr>
              <a:t>“</a:t>
            </a:r>
            <a:r>
              <a:rPr lang="en-US">
                <a:solidFill>
                  <a:srgbClr val="0000C0"/>
                </a:solidFill>
                <a:latin typeface="Arial" pitchFamily="50"/>
                <a:ea typeface="AR PL ShanHeiSun Uni" pitchFamily="2"/>
                <a:cs typeface="Tahoma" pitchFamily="2"/>
              </a:rPr>
              <a:t>execution(* service..*.*(..)) &amp;&amp; target(object) &amp;&amp; @annotation(secured)</a:t>
            </a:r>
            <a:r>
              <a:rPr lang="en-GB">
                <a:solidFill>
                  <a:srgbClr val="0000C0"/>
                </a:solidFill>
                <a:latin typeface="Arial" pitchFamily="50"/>
                <a:ea typeface="AR PL ShanHeiSun Uni" pitchFamily="2"/>
                <a:cs typeface="Tahoma" pitchFamily="2"/>
              </a:rPr>
              <a:t>”</a:t>
            </a:r>
            <a:r>
              <a:rPr lang="en-GB">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a:solidFill>
                  <a:srgbClr val="7F0055"/>
                </a:solidFill>
                <a:latin typeface="Arial" pitchFamily="50"/>
                <a:ea typeface="AR PL ShanHeiSun Uni" pitchFamily="2"/>
                <a:cs typeface="Tahoma" pitchFamily="2"/>
              </a:rPr>
              <a:t>public void</a:t>
            </a:r>
            <a:r>
              <a:rPr lang="en-GB">
                <a:solidFill>
                  <a:srgbClr val="000000"/>
                </a:solidFill>
                <a:latin typeface="Arial" pitchFamily="50"/>
                <a:ea typeface="AR PL ShanHeiSun Uni" pitchFamily="2"/>
                <a:cs typeface="Tahoma" pitchFamily="2"/>
              </a:rPr>
              <a:t> </a:t>
            </a:r>
            <a:r>
              <a:rPr lang="en-US">
                <a:solidFill>
                  <a:srgbClr val="000000"/>
                </a:solidFill>
                <a:latin typeface="Arial" pitchFamily="50"/>
                <a:ea typeface="AR PL ShanHeiSun Uni" pitchFamily="2"/>
                <a:cs typeface="Tahoma" pitchFamily="2"/>
              </a:rPr>
              <a:t>runCheck(JoinPoint jp, </a:t>
            </a:r>
            <a:r>
              <a:rPr lang="en-GB">
                <a:solidFill>
                  <a:srgbClr val="000000"/>
                </a:solidFill>
                <a:latin typeface="Arial" pitchFamily="50"/>
                <a:ea typeface="AR PL ShanHeiSun Uni" pitchFamily="2"/>
                <a:cs typeface="Tahoma" pitchFamily="2"/>
              </a:rPr>
              <a:t>Object object, Secured secured</a:t>
            </a:r>
            <a:r>
              <a:rPr lang="en-US">
                <a:solidFill>
                  <a:srgbClr val="000000"/>
                </a:solidFill>
                <a:latin typeface="Arial" pitchFamily="50"/>
                <a:ea typeface="AR PL ShanHeiSun Uni" pitchFamily="2"/>
                <a:cs typeface="Tahoma" pitchFamily="2"/>
              </a:rPr>
              <a:t>) </a:t>
            </a:r>
            <a:r>
              <a:rPr lang="en-GB">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a:solidFill>
                  <a:srgbClr val="000000"/>
                </a:solidFill>
                <a:latin typeface="Arial" pitchFamily="50"/>
                <a:ea typeface="AR PL ShanHeiSun Uni" pitchFamily="2"/>
                <a:cs typeface="Tahoma" pitchFamily="2"/>
              </a:rPr>
              <a:t>    checkPermission(jp, object, secured.allowedRoles());</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GB" sz="2000">
              <a:solidFill>
                <a:srgbClr val="000000"/>
              </a:solidFill>
              <a:latin typeface="Arial" pitchFamily="50"/>
              <a:ea typeface="AR PL ShanHeiSun Uni" pitchFamily="2"/>
              <a:cs typeface="Tahoma" pitchFamily="2"/>
            </a:endParaRPr>
          </a:p>
        </p:txBody>
      </p:sp>
      <p:sp>
        <p:nvSpPr>
          <p:cNvPr id="4" name="Rectangle 6"/>
          <p:cNvSpPr/>
          <p:nvPr/>
        </p:nvSpPr>
        <p:spPr>
          <a:xfrm>
            <a:off x="2133480" y="2557080"/>
            <a:ext cx="8077320" cy="381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648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Run a security check before any @Secured service operation</a:t>
            </a:r>
          </a:p>
        </p:txBody>
      </p:sp>
      <p:sp>
        <p:nvSpPr>
          <p:cNvPr id="5" name="Text Placeholder 4"/>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Use of the </a:t>
            </a:r>
            <a:r>
              <a:rPr lang="en-US" i="1"/>
              <a:t>annotation()</a:t>
            </a:r>
            <a:r>
              <a:rPr lang="en-US"/>
              <a:t> designator</a:t>
            </a:r>
          </a:p>
        </p:txBody>
      </p:sp>
    </p:spTree>
    <p:extLst>
      <p:ext uri="{BB962C8B-B14F-4D97-AF65-F5344CB8AC3E}">
        <p14:creationId xmlns:p14="http://schemas.microsoft.com/office/powerpoint/2010/main" val="1034814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895630"/>
          </a:xfrm>
        </p:spPr>
        <p:txBody>
          <a:bodyPr vert="horz" wrap="square" lIns="91440" tIns="45720" rIns="91440" bIns="45720" rtlCol="0" anchor="t" anchorCtr="0">
            <a:spAutoFit/>
          </a:bodyPr>
          <a:lstStyle/>
          <a:p>
            <a:pPr lvl="0"/>
            <a:r>
              <a:rPr lang="en-US" sz="2900" dirty="0"/>
              <a:t>AOP and annotations </a:t>
            </a:r>
            <a:br>
              <a:rPr lang="en-US" sz="2900" dirty="0"/>
            </a:br>
            <a:r>
              <a:rPr lang="en-US" sz="2900" dirty="0"/>
              <a:t>– Named </a:t>
            </a:r>
            <a:r>
              <a:rPr lang="en-US" sz="2900" dirty="0" err="1"/>
              <a:t>pointcuts</a:t>
            </a:r>
            <a:endParaRPr lang="en-US" sz="2900" dirty="0"/>
          </a:p>
        </p:txBody>
      </p:sp>
      <p:sp>
        <p:nvSpPr>
          <p:cNvPr id="3" name="Rectangle 5"/>
          <p:cNvSpPr/>
          <p:nvPr/>
        </p:nvSpPr>
        <p:spPr>
          <a:xfrm>
            <a:off x="2133480" y="2514600"/>
            <a:ext cx="8077320" cy="304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648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46464"/>
                </a:solidFill>
                <a:latin typeface="Arial" pitchFamily="50"/>
                <a:ea typeface="AR PL ShanHeiSun Uni" pitchFamily="2"/>
                <a:cs typeface="Tahoma" pitchFamily="2"/>
              </a:rPr>
              <a:t>@Before</a:t>
            </a:r>
            <a:r>
              <a:rPr lang="en-GB" sz="2000">
                <a:solidFill>
                  <a:srgbClr val="000000"/>
                </a:solidFill>
                <a:latin typeface="Arial" pitchFamily="50"/>
                <a:ea typeface="AR PL ShanHeiSun Uni" pitchFamily="2"/>
                <a:cs typeface="Tahoma" pitchFamily="2"/>
              </a:rPr>
              <a:t>(</a:t>
            </a:r>
            <a:r>
              <a:rPr lang="en-GB" sz="2000">
                <a:solidFill>
                  <a:srgbClr val="0000C0"/>
                </a:solidFill>
                <a:latin typeface="Arial" pitchFamily="50"/>
                <a:ea typeface="AR PL ShanHeiSun Uni" pitchFamily="2"/>
                <a:cs typeface="Tahoma" pitchFamily="2"/>
              </a:rPr>
              <a:t>“securedMethod(object, secured)”</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7F0055"/>
                </a:solidFill>
                <a:latin typeface="Arial" pitchFamily="50"/>
                <a:ea typeface="AR PL ShanHeiSun Uni" pitchFamily="2"/>
                <a:cs typeface="Tahoma" pitchFamily="2"/>
              </a:rPr>
              <a:t>public void</a:t>
            </a:r>
            <a:r>
              <a:rPr lang="en-GB" sz="2000">
                <a:solidFill>
                  <a:srgbClr val="000000"/>
                </a:solidFill>
                <a:latin typeface="Arial" pitchFamily="50"/>
                <a:ea typeface="AR PL ShanHeiSun Uni" pitchFamily="2"/>
                <a:cs typeface="Tahoma" pitchFamily="2"/>
              </a:rPr>
              <a:t> </a:t>
            </a:r>
            <a:r>
              <a:rPr lang="en-US" sz="2000">
                <a:solidFill>
                  <a:srgbClr val="000000"/>
                </a:solidFill>
                <a:latin typeface="Arial" pitchFamily="50"/>
                <a:ea typeface="AR PL ShanHeiSun Uni" pitchFamily="2"/>
                <a:cs typeface="Tahoma" pitchFamily="2"/>
              </a:rPr>
              <a:t>runCheck(JoinPoint jp, </a:t>
            </a:r>
            <a:r>
              <a:rPr lang="en-GB" sz="2000">
                <a:solidFill>
                  <a:srgbClr val="000000"/>
                </a:solidFill>
                <a:latin typeface="Arial" pitchFamily="50"/>
                <a:ea typeface="AR PL ShanHeiSun Uni" pitchFamily="2"/>
                <a:cs typeface="Tahoma" pitchFamily="2"/>
              </a:rPr>
              <a:t>Object object, Secured secured</a:t>
            </a:r>
            <a:r>
              <a:rPr lang="en-US" sz="2000">
                <a:solidFill>
                  <a:srgbClr val="000000"/>
                </a:solidFill>
                <a:latin typeface="Arial" pitchFamily="50"/>
                <a:ea typeface="AR PL ShanHeiSun Uni" pitchFamily="2"/>
                <a:cs typeface="Tahoma" pitchFamily="2"/>
              </a:rPr>
              <a:t>) </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    checkPermission(jp, object, secured.allowedRoles());</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GB" sz="2000">
              <a:solidFill>
                <a:srgbClr val="000000"/>
              </a:solidFill>
              <a:latin typeface="Arial" pitchFamily="50"/>
              <a:ea typeface="AR PL ShanHeiSun Uni" pitchFamily="2"/>
              <a:cs typeface="Tahoma" pitchFamily="2"/>
            </a:endParaRP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646464"/>
                </a:solidFill>
                <a:latin typeface="Arial" pitchFamily="50"/>
                <a:ea typeface="AR PL ShanHeiSun Uni" pitchFamily="2"/>
                <a:cs typeface="Tahoma" pitchFamily="2"/>
              </a:rPr>
              <a:t>@Pointcut</a:t>
            </a:r>
            <a:r>
              <a:rPr lang="en-GB" sz="2000">
                <a:solidFill>
                  <a:srgbClr val="0000C0"/>
                </a:solidFill>
                <a:latin typeface="Arial" pitchFamily="50"/>
                <a:ea typeface="AR PL ShanHeiSun Uni" pitchFamily="2"/>
                <a:cs typeface="Tahoma" pitchFamily="2"/>
              </a:rPr>
              <a:t>(“</a:t>
            </a:r>
            <a:r>
              <a:rPr lang="en-US" sz="2000">
                <a:solidFill>
                  <a:srgbClr val="0000C0"/>
                </a:solidFill>
                <a:latin typeface="Arial" pitchFamily="50"/>
                <a:ea typeface="AR PL ShanHeiSun Uni" pitchFamily="2"/>
                <a:cs typeface="Tahoma" pitchFamily="2"/>
              </a:rPr>
              <a:t>execution(* service..*.*(..)) &amp;&amp; target(object) &amp;&amp; @annotation(secured)</a:t>
            </a:r>
            <a:r>
              <a:rPr lang="en-GB" sz="2000">
                <a:solidFill>
                  <a:srgbClr val="0000C0"/>
                </a:solidFill>
                <a:latin typeface="Arial" pitchFamily="50"/>
                <a:ea typeface="AR PL ShanHeiSun Uni" pitchFamily="2"/>
                <a:cs typeface="Tahoma" pitchFamily="2"/>
              </a:rPr>
              <a:t>”</a:t>
            </a:r>
            <a:r>
              <a:rPr lang="en-GB" sz="2000">
                <a:solidFill>
                  <a:srgbClr val="000000"/>
                </a:solidFill>
                <a:latin typeface="Arial" pitchFamily="50"/>
                <a:ea typeface="AR PL ShanHeiSun Uni" pitchFamily="2"/>
                <a:cs typeface="Tahoma" pitchFamily="2"/>
              </a:rPr>
              <a:t>)</a:t>
            </a:r>
          </a:p>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GB" sz="2000">
                <a:solidFill>
                  <a:srgbClr val="7F0055"/>
                </a:solidFill>
                <a:latin typeface="Arial" pitchFamily="50"/>
                <a:ea typeface="AR PL ShanHeiSun Uni" pitchFamily="2"/>
                <a:cs typeface="Tahoma" pitchFamily="2"/>
              </a:rPr>
              <a:t>public void</a:t>
            </a:r>
            <a:r>
              <a:rPr lang="en-GB" sz="2000">
                <a:solidFill>
                  <a:srgbClr val="000000"/>
                </a:solidFill>
                <a:latin typeface="Arial" pitchFamily="50"/>
                <a:ea typeface="AR PL ShanHeiSun Uni" pitchFamily="2"/>
                <a:cs typeface="Tahoma" pitchFamily="2"/>
              </a:rPr>
              <a:t> securedMethod(Object object, Secured secured) {}</a:t>
            </a:r>
          </a:p>
        </p:txBody>
      </p:sp>
      <p:sp>
        <p:nvSpPr>
          <p:cNvPr id="4" name="Rectangle 6"/>
          <p:cNvSpPr/>
          <p:nvPr/>
        </p:nvSpPr>
        <p:spPr>
          <a:xfrm>
            <a:off x="2133480" y="1909080"/>
            <a:ext cx="8077320" cy="381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F19B"/>
          </a:solidFill>
          <a:ln w="648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lnSpc>
                <a:spcPct val="9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AR PL ShanHeiSun Uni" pitchFamily="2"/>
                <a:cs typeface="Tahoma" pitchFamily="2"/>
              </a:rPr>
              <a:t>Run a security check before any @Secured service operation</a:t>
            </a:r>
          </a:p>
        </p:txBody>
      </p:sp>
    </p:spTree>
    <p:extLst>
      <p:ext uri="{BB962C8B-B14F-4D97-AF65-F5344CB8AC3E}">
        <p14:creationId xmlns:p14="http://schemas.microsoft.com/office/powerpoint/2010/main" val="61754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Limitations of Spring AOP</a:t>
            </a:r>
          </a:p>
        </p:txBody>
      </p:sp>
      <p:sp>
        <p:nvSpPr>
          <p:cNvPr id="3" name="Text Placeholder 2"/>
          <p:cNvSpPr txBox="1">
            <a:spLocks noGrp="1"/>
          </p:cNvSpPr>
          <p:nvPr>
            <p:ph type="body" idx="4294967295"/>
          </p:nvPr>
        </p:nvSpPr>
        <p:spPr>
          <a:xfrm>
            <a:off x="2209440" y="1724400"/>
            <a:ext cx="7623000" cy="5142433"/>
          </a:xfrm>
        </p:spPr>
        <p:txBody>
          <a:bodyPr vert="horz" wrap="square" lIns="91440" tIns="45720" rIns="91440" bIns="45720" rtlCol="0" anchor="t" anchorCtr="0">
            <a:spAutoFit/>
          </a:bodyPr>
          <a:lstStyle/>
          <a:p>
            <a:pPr>
              <a:spcBef>
                <a:spcPts val="624"/>
              </a:spcBef>
              <a:buClr>
                <a:srgbClr val="000000"/>
              </a:buClr>
              <a:buSzPct val="100000"/>
              <a:buFont typeface="Verdana" pitchFamily="34"/>
              <a:buChar char="•"/>
            </a:pPr>
            <a:r>
              <a:rPr lang="en-US" sz="2500" dirty="0"/>
              <a:t>Can only advise public Join Points</a:t>
            </a:r>
          </a:p>
          <a:p>
            <a:pPr>
              <a:spcBef>
                <a:spcPts val="624"/>
              </a:spcBef>
              <a:buClr>
                <a:srgbClr val="000000"/>
              </a:buClr>
              <a:buSzPct val="100000"/>
              <a:buFont typeface="Verdana" pitchFamily="34"/>
              <a:buChar char="•"/>
            </a:pPr>
            <a:r>
              <a:rPr lang="en-US" sz="2500" dirty="0"/>
              <a:t>Can only apply aspects to Spring beans</a:t>
            </a:r>
          </a:p>
          <a:p>
            <a:pPr>
              <a:spcBef>
                <a:spcPts val="624"/>
              </a:spcBef>
              <a:buClr>
                <a:srgbClr val="000000"/>
              </a:buClr>
              <a:buSzPct val="100000"/>
              <a:buFont typeface="Verdana" pitchFamily="34"/>
              <a:buChar char="•"/>
            </a:pPr>
            <a:r>
              <a:rPr lang="en-US" sz="2500" dirty="0"/>
              <a:t>Some limitations of weaving with proxies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sz="2000" dirty="0">
                <a:solidFill>
                  <a:srgbClr val="000000"/>
                </a:solidFill>
                <a:latin typeface="Verdana" pitchFamily="34"/>
                <a:ea typeface="ＭＳ Ｐゴシック" pitchFamily="34"/>
              </a:rPr>
              <a:t>Spring will add behavior using dynamic proxies if a Join Point is declared on an interface</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sz="2000" dirty="0">
                <a:solidFill>
                  <a:srgbClr val="000000"/>
                </a:solidFill>
                <a:latin typeface="Verdana" pitchFamily="34"/>
                <a:ea typeface="ＭＳ Ｐゴシック" pitchFamily="34"/>
              </a:rPr>
              <a:t>If a Join Point is in a class </a:t>
            </a:r>
            <a:r>
              <a:rPr lang="en-US" sz="2000" i="1" dirty="0">
                <a:solidFill>
                  <a:srgbClr val="000000"/>
                </a:solidFill>
                <a:latin typeface="Verdana" pitchFamily="34"/>
                <a:ea typeface="ＭＳ Ｐゴシック" pitchFamily="34"/>
              </a:rPr>
              <a:t>without</a:t>
            </a:r>
            <a:r>
              <a:rPr lang="en-US" sz="2000" dirty="0">
                <a:solidFill>
                  <a:srgbClr val="000000"/>
                </a:solidFill>
                <a:latin typeface="Verdana" pitchFamily="34"/>
                <a:ea typeface="ＭＳ Ｐゴシック" pitchFamily="34"/>
              </a:rPr>
              <a:t> an interface, Spring will revert to using CGLIB for weaving</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sz="2000" dirty="0">
                <a:solidFill>
                  <a:srgbClr val="000000"/>
                </a:solidFill>
                <a:latin typeface="Verdana" pitchFamily="34"/>
                <a:ea typeface="ＭＳ Ｐゴシック" pitchFamily="34"/>
              </a:rPr>
              <a:t>When using proxies, if method A calls method B on the same class/interface, advice will never be executed for method </a:t>
            </a:r>
            <a:r>
              <a:rPr lang="en-US" sz="2000" dirty="0" smtClean="0">
                <a:solidFill>
                  <a:srgbClr val="000000"/>
                </a:solidFill>
                <a:latin typeface="Verdana" pitchFamily="34"/>
                <a:ea typeface="ＭＳ Ｐゴシック" pitchFamily="34"/>
              </a:rPr>
              <a:t>B</a:t>
            </a:r>
          </a:p>
          <a:p>
            <a:r>
              <a:rPr lang="en-US" sz="2000" dirty="0">
                <a:solidFill>
                  <a:srgbClr val="000000"/>
                </a:solidFill>
                <a:latin typeface="Verdana" pitchFamily="34"/>
                <a:ea typeface="ＭＳ Ｐゴシック" pitchFamily="34"/>
              </a:rPr>
              <a:t>Spring Does not support AOP for</a:t>
            </a:r>
          </a:p>
          <a:p>
            <a:pPr lvl="1"/>
            <a:r>
              <a:rPr lang="en-US" sz="2000" dirty="0">
                <a:solidFill>
                  <a:srgbClr val="000000"/>
                </a:solidFill>
                <a:latin typeface="Verdana" pitchFamily="34"/>
                <a:ea typeface="ＭＳ Ｐゴシック" pitchFamily="34"/>
              </a:rPr>
              <a:t>Methods marked as final.</a:t>
            </a:r>
          </a:p>
          <a:p>
            <a:pPr lvl="1"/>
            <a:r>
              <a:rPr lang="en-US" sz="2000" dirty="0">
                <a:solidFill>
                  <a:srgbClr val="000000"/>
                </a:solidFill>
                <a:latin typeface="Verdana" pitchFamily="34"/>
                <a:ea typeface="ＭＳ Ｐゴシック" pitchFamily="34"/>
              </a:rPr>
              <a:t>Fields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endParaRPr lang="en-US" sz="2000" dirty="0">
              <a:solidFill>
                <a:srgbClr val="000000"/>
              </a:solidFill>
              <a:latin typeface="Verdana" pitchFamily="34"/>
              <a:ea typeface="ＭＳ Ｐゴシック" pitchFamily="34"/>
            </a:endParaRPr>
          </a:p>
        </p:txBody>
      </p:sp>
    </p:spTree>
    <p:extLst>
      <p:ext uri="{BB962C8B-B14F-4D97-AF65-F5344CB8AC3E}">
        <p14:creationId xmlns:p14="http://schemas.microsoft.com/office/powerpoint/2010/main" val="1983846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206" y="2429057"/>
            <a:ext cx="10515600" cy="1325563"/>
          </a:xfrm>
        </p:spPr>
        <p:txBody>
          <a:bodyPr/>
          <a:lstStyle/>
          <a:p>
            <a:r>
              <a:rPr lang="en-IN" dirty="0" smtClean="0"/>
              <a:t>					LAB</a:t>
            </a:r>
            <a:endParaRPr lang="en-IN" dirty="0"/>
          </a:p>
        </p:txBody>
      </p:sp>
    </p:spTree>
    <p:extLst>
      <p:ext uri="{BB962C8B-B14F-4D97-AF65-F5344CB8AC3E}">
        <p14:creationId xmlns:p14="http://schemas.microsoft.com/office/powerpoint/2010/main" val="1164754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idx="4294967295"/>
          </p:nvPr>
        </p:nvSpPr>
        <p:spPr>
          <a:xfrm>
            <a:off x="344520" y="81000"/>
            <a:ext cx="6291360" cy="701731"/>
          </a:xfrm>
        </p:spPr>
        <p:txBody>
          <a:bodyPr wrap="square" lIns="91440" tIns="45720" rIns="91440" bIns="45720" anchor="t" anchorCtr="0">
            <a:spAutoFit/>
          </a:bodyPr>
          <a:lstStyle/>
          <a:p>
            <a:pPr lvl="0"/>
            <a:r>
              <a:rPr lang="en-US" smtClean="0"/>
              <a:t>AOP </a:t>
            </a:r>
            <a:r>
              <a:rPr lang="en-US" dirty="0"/>
              <a:t>based</a:t>
            </a:r>
          </a:p>
        </p:txBody>
      </p:sp>
      <p:grpSp>
        <p:nvGrpSpPr>
          <p:cNvPr id="5" name="Group 3"/>
          <p:cNvGrpSpPr/>
          <p:nvPr/>
        </p:nvGrpSpPr>
        <p:grpSpPr>
          <a:xfrm>
            <a:off x="3760919" y="4267080"/>
            <a:ext cx="1026719" cy="1613880"/>
            <a:chOff x="3760919" y="4267080"/>
            <a:chExt cx="1026719" cy="1613880"/>
          </a:xfrm>
        </p:grpSpPr>
        <p:sp>
          <p:nvSpPr>
            <p:cNvPr id="6" name="Rectangle 4"/>
            <p:cNvSpPr/>
            <p:nvPr/>
          </p:nvSpPr>
          <p:spPr>
            <a:xfrm>
              <a:off x="3908880" y="4267080"/>
              <a:ext cx="731519" cy="109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7" name="Text Box 5"/>
            <p:cNvSpPr/>
            <p:nvPr/>
          </p:nvSpPr>
          <p:spPr>
            <a:xfrm>
              <a:off x="3760919" y="5384520"/>
              <a:ext cx="1026719" cy="496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New Roman" pitchFamily="18"/>
                  <a:ea typeface="AR PL ShanHeiSun Uni" pitchFamily="2"/>
                  <a:cs typeface="Tahoma" pitchFamily="2"/>
                </a:rPr>
                <a:t>Transaction</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New Roman" pitchFamily="18"/>
                  <a:ea typeface="AR PL ShanHeiSun Uni" pitchFamily="2"/>
                  <a:cs typeface="Tahoma" pitchFamily="2"/>
                </a:rPr>
                <a:t>Aspect</a:t>
              </a:r>
            </a:p>
          </p:txBody>
        </p:sp>
      </p:grpSp>
      <p:grpSp>
        <p:nvGrpSpPr>
          <p:cNvPr id="8" name="Group 6"/>
          <p:cNvGrpSpPr/>
          <p:nvPr/>
        </p:nvGrpSpPr>
        <p:grpSpPr>
          <a:xfrm>
            <a:off x="2037959" y="4267080"/>
            <a:ext cx="775080" cy="1613880"/>
            <a:chOff x="2037959" y="4267080"/>
            <a:chExt cx="775080" cy="1613880"/>
          </a:xfrm>
        </p:grpSpPr>
        <p:sp>
          <p:nvSpPr>
            <p:cNvPr id="9" name="Rectangle 7"/>
            <p:cNvSpPr/>
            <p:nvPr/>
          </p:nvSpPr>
          <p:spPr>
            <a:xfrm>
              <a:off x="2058840" y="4267080"/>
              <a:ext cx="731880" cy="109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10" name="Text Box 8"/>
            <p:cNvSpPr/>
            <p:nvPr/>
          </p:nvSpPr>
          <p:spPr>
            <a:xfrm>
              <a:off x="2037959" y="5384520"/>
              <a:ext cx="775080" cy="496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New Roman" pitchFamily="18"/>
                  <a:ea typeface="AR PL ShanHeiSun Uni" pitchFamily="2"/>
                  <a:cs typeface="Tahoma" pitchFamily="2"/>
                </a:rPr>
                <a:t>Security</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New Roman" pitchFamily="18"/>
                  <a:ea typeface="AR PL ShanHeiSun Uni" pitchFamily="2"/>
                  <a:cs typeface="Tahoma" pitchFamily="2"/>
                </a:rPr>
                <a:t>Aspect</a:t>
              </a:r>
            </a:p>
          </p:txBody>
        </p:sp>
      </p:grpSp>
      <p:sp>
        <p:nvSpPr>
          <p:cNvPr id="11" name="Rectangle 9"/>
          <p:cNvSpPr/>
          <p:nvPr/>
        </p:nvSpPr>
        <p:spPr>
          <a:xfrm>
            <a:off x="1525680" y="1630440"/>
            <a:ext cx="1371599" cy="201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12" name="Rectangle 10"/>
          <p:cNvSpPr/>
          <p:nvPr/>
        </p:nvSpPr>
        <p:spPr>
          <a:xfrm>
            <a:off x="3622680" y="1630440"/>
            <a:ext cx="1371599" cy="201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13" name="Rectangle 11"/>
          <p:cNvSpPr/>
          <p:nvPr/>
        </p:nvSpPr>
        <p:spPr>
          <a:xfrm>
            <a:off x="5719680" y="1630440"/>
            <a:ext cx="1371599" cy="201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14" name="Text Box 12"/>
          <p:cNvSpPr/>
          <p:nvPr/>
        </p:nvSpPr>
        <p:spPr>
          <a:xfrm>
            <a:off x="1805039" y="3648239"/>
            <a:ext cx="762120" cy="396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nvGrpSpPr>
          <p:cNvPr id="15" name="Group 19"/>
          <p:cNvGrpSpPr/>
          <p:nvPr/>
        </p:nvGrpSpPr>
        <p:grpSpPr>
          <a:xfrm>
            <a:off x="5764680" y="4308480"/>
            <a:ext cx="788759" cy="1613880"/>
            <a:chOff x="5764680" y="4308480"/>
            <a:chExt cx="788759" cy="1613880"/>
          </a:xfrm>
        </p:grpSpPr>
        <p:sp>
          <p:nvSpPr>
            <p:cNvPr id="16" name="Rectangle 20"/>
            <p:cNvSpPr/>
            <p:nvPr/>
          </p:nvSpPr>
          <p:spPr>
            <a:xfrm>
              <a:off x="5792400" y="4308480"/>
              <a:ext cx="731880" cy="109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9999"/>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17" name="Text Box 21"/>
            <p:cNvSpPr/>
            <p:nvPr/>
          </p:nvSpPr>
          <p:spPr>
            <a:xfrm>
              <a:off x="5764680" y="5425920"/>
              <a:ext cx="788759" cy="496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New Roman" pitchFamily="18"/>
                  <a:ea typeface="AR PL ShanHeiSun Uni" pitchFamily="2"/>
                  <a:cs typeface="Tahoma" pitchFamily="2"/>
                </a:rPr>
                <a:t>Logging</a:t>
              </a:r>
            </a:p>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New Roman" pitchFamily="18"/>
                  <a:ea typeface="AR PL ShanHeiSun Uni" pitchFamily="2"/>
                  <a:cs typeface="Tahoma" pitchFamily="2"/>
                </a:rPr>
                <a:t>Aspect</a:t>
              </a:r>
            </a:p>
          </p:txBody>
        </p:sp>
      </p:grpSp>
      <p:sp>
        <p:nvSpPr>
          <p:cNvPr id="18" name="Text Box 22"/>
          <p:cNvSpPr/>
          <p:nvPr/>
        </p:nvSpPr>
        <p:spPr>
          <a:xfrm>
            <a:off x="1501920" y="3657600"/>
            <a:ext cx="1415159"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0000"/>
                </a:solidFill>
                <a:latin typeface="Verdana" pitchFamily="34"/>
                <a:ea typeface="AR PL ShanHeiSun Uni" pitchFamily="2"/>
                <a:cs typeface="Tahoma" pitchFamily="2"/>
              </a:rPr>
              <a:t>BankService</a:t>
            </a:r>
          </a:p>
        </p:txBody>
      </p:sp>
      <p:sp>
        <p:nvSpPr>
          <p:cNvPr id="19" name="Text Box 23"/>
          <p:cNvSpPr/>
          <p:nvPr/>
        </p:nvSpPr>
        <p:spPr>
          <a:xfrm>
            <a:off x="3367440" y="3657600"/>
            <a:ext cx="1875240"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0000"/>
                </a:solidFill>
                <a:latin typeface="Verdana" pitchFamily="34"/>
                <a:ea typeface="AR PL ShanHeiSun Uni" pitchFamily="2"/>
                <a:cs typeface="Tahoma" pitchFamily="2"/>
              </a:rPr>
              <a:t>CustomerService</a:t>
            </a:r>
          </a:p>
        </p:txBody>
      </p:sp>
      <p:sp>
        <p:nvSpPr>
          <p:cNvPr id="20" name="Text Box 24"/>
          <p:cNvSpPr/>
          <p:nvPr/>
        </p:nvSpPr>
        <p:spPr>
          <a:xfrm>
            <a:off x="5487120" y="3657600"/>
            <a:ext cx="1902960"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a:ln>
                  <a:noFill/>
                </a:ln>
                <a:solidFill>
                  <a:srgbClr val="000000"/>
                </a:solidFill>
                <a:latin typeface="Verdana" pitchFamily="34"/>
                <a:ea typeface="AR PL ShanHeiSun Uni" pitchFamily="2"/>
                <a:cs typeface="Tahoma" pitchFamily="2"/>
              </a:rPr>
              <a:t>ReportingService</a:t>
            </a:r>
          </a:p>
        </p:txBody>
      </p:sp>
      <p:grpSp>
        <p:nvGrpSpPr>
          <p:cNvPr id="21" name="Group 25"/>
          <p:cNvGrpSpPr/>
          <p:nvPr/>
        </p:nvGrpSpPr>
        <p:grpSpPr>
          <a:xfrm>
            <a:off x="1523880" y="1927080"/>
            <a:ext cx="5565599" cy="1054080"/>
            <a:chOff x="1523880" y="1927080"/>
            <a:chExt cx="5565599" cy="1054080"/>
          </a:xfrm>
        </p:grpSpPr>
        <p:sp>
          <p:nvSpPr>
            <p:cNvPr id="22" name="Rectangle 26"/>
            <p:cNvSpPr/>
            <p:nvPr/>
          </p:nvSpPr>
          <p:spPr>
            <a:xfrm>
              <a:off x="1523880" y="19270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23" name="Rectangle 27"/>
            <p:cNvSpPr/>
            <p:nvPr/>
          </p:nvSpPr>
          <p:spPr>
            <a:xfrm>
              <a:off x="5717880" y="199836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24" name="Rectangle 28"/>
            <p:cNvSpPr/>
            <p:nvPr/>
          </p:nvSpPr>
          <p:spPr>
            <a:xfrm>
              <a:off x="3620880" y="22636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25" name="Rectangle 29"/>
            <p:cNvSpPr/>
            <p:nvPr/>
          </p:nvSpPr>
          <p:spPr>
            <a:xfrm>
              <a:off x="1523880" y="290484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26" name="Rectangle 30"/>
            <p:cNvSpPr/>
            <p:nvPr/>
          </p:nvSpPr>
          <p:spPr>
            <a:xfrm>
              <a:off x="3620880" y="26668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27" name="Rectangle 31"/>
            <p:cNvSpPr/>
            <p:nvPr/>
          </p:nvSpPr>
          <p:spPr>
            <a:xfrm>
              <a:off x="5716440" y="269208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grpSp>
        <p:nvGrpSpPr>
          <p:cNvPr id="28" name="Group 32"/>
          <p:cNvGrpSpPr/>
          <p:nvPr/>
        </p:nvGrpSpPr>
        <p:grpSpPr>
          <a:xfrm>
            <a:off x="1523880" y="2085839"/>
            <a:ext cx="5565599" cy="1197001"/>
            <a:chOff x="1523880" y="2085839"/>
            <a:chExt cx="5565599" cy="1197001"/>
          </a:xfrm>
        </p:grpSpPr>
        <p:sp>
          <p:nvSpPr>
            <p:cNvPr id="29" name="Rectangle 33"/>
            <p:cNvSpPr/>
            <p:nvPr/>
          </p:nvSpPr>
          <p:spPr>
            <a:xfrm>
              <a:off x="3620880" y="25192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0" name="Rectangle 34"/>
            <p:cNvSpPr/>
            <p:nvPr/>
          </p:nvSpPr>
          <p:spPr>
            <a:xfrm>
              <a:off x="5717880" y="26161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1" name="Rectangle 35"/>
            <p:cNvSpPr/>
            <p:nvPr/>
          </p:nvSpPr>
          <p:spPr>
            <a:xfrm>
              <a:off x="1523880" y="320652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2" name="Rectangle 36"/>
            <p:cNvSpPr/>
            <p:nvPr/>
          </p:nvSpPr>
          <p:spPr>
            <a:xfrm>
              <a:off x="3619440" y="2085839"/>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3" name="Rectangle 37"/>
            <p:cNvSpPr/>
            <p:nvPr/>
          </p:nvSpPr>
          <p:spPr>
            <a:xfrm>
              <a:off x="1531800" y="2564999"/>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4" name="Rectangle 38"/>
            <p:cNvSpPr/>
            <p:nvPr/>
          </p:nvSpPr>
          <p:spPr>
            <a:xfrm>
              <a:off x="3614399" y="298908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grpSp>
        <p:nvGrpSpPr>
          <p:cNvPr id="35" name="Group 39"/>
          <p:cNvGrpSpPr/>
          <p:nvPr/>
        </p:nvGrpSpPr>
        <p:grpSpPr>
          <a:xfrm>
            <a:off x="1523880" y="1905120"/>
            <a:ext cx="5565599" cy="1433520"/>
            <a:chOff x="1523880" y="1905120"/>
            <a:chExt cx="5565599" cy="1433520"/>
          </a:xfrm>
        </p:grpSpPr>
        <p:sp>
          <p:nvSpPr>
            <p:cNvPr id="36" name="Rectangle 40"/>
            <p:cNvSpPr/>
            <p:nvPr/>
          </p:nvSpPr>
          <p:spPr>
            <a:xfrm>
              <a:off x="1523880" y="22957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7" name="Rectangle 41"/>
            <p:cNvSpPr/>
            <p:nvPr/>
          </p:nvSpPr>
          <p:spPr>
            <a:xfrm>
              <a:off x="5717880" y="2349719"/>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8" name="Rectangle 42"/>
            <p:cNvSpPr/>
            <p:nvPr/>
          </p:nvSpPr>
          <p:spPr>
            <a:xfrm>
              <a:off x="3620880" y="190512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39" name="Rectangle 43"/>
            <p:cNvSpPr/>
            <p:nvPr/>
          </p:nvSpPr>
          <p:spPr>
            <a:xfrm>
              <a:off x="3614399" y="326232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grpSp>
        <p:nvGrpSpPr>
          <p:cNvPr id="40" name="Group 58"/>
          <p:cNvGrpSpPr/>
          <p:nvPr/>
        </p:nvGrpSpPr>
        <p:grpSpPr>
          <a:xfrm>
            <a:off x="2361960" y="1980720"/>
            <a:ext cx="4115159" cy="2286360"/>
            <a:chOff x="2361960" y="1980720"/>
            <a:chExt cx="4115159" cy="2286360"/>
          </a:xfrm>
        </p:grpSpPr>
        <p:sp>
          <p:nvSpPr>
            <p:cNvPr id="41" name="Line 44"/>
            <p:cNvSpPr/>
            <p:nvPr/>
          </p:nvSpPr>
          <p:spPr>
            <a:xfrm flipH="1" flipV="1">
              <a:off x="2361960" y="2361960"/>
              <a:ext cx="75960" cy="190476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2" name="Line 45"/>
            <p:cNvSpPr/>
            <p:nvPr/>
          </p:nvSpPr>
          <p:spPr>
            <a:xfrm flipV="1">
              <a:off x="2590919" y="3352680"/>
              <a:ext cx="1447560" cy="91440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3" name="Line 46"/>
            <p:cNvSpPr/>
            <p:nvPr/>
          </p:nvSpPr>
          <p:spPr>
            <a:xfrm flipV="1">
              <a:off x="2514600" y="1981080"/>
              <a:ext cx="1447920" cy="228600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4" name="Line 48"/>
            <p:cNvSpPr/>
            <p:nvPr/>
          </p:nvSpPr>
          <p:spPr>
            <a:xfrm flipV="1">
              <a:off x="2590919" y="2438280"/>
              <a:ext cx="3733560" cy="182880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5" name="Line 49"/>
            <p:cNvSpPr/>
            <p:nvPr/>
          </p:nvSpPr>
          <p:spPr>
            <a:xfrm flipV="1">
              <a:off x="4267080" y="2742840"/>
              <a:ext cx="2057399" cy="152388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6" name="Line 50"/>
            <p:cNvSpPr/>
            <p:nvPr/>
          </p:nvSpPr>
          <p:spPr>
            <a:xfrm flipV="1">
              <a:off x="4267080" y="2057400"/>
              <a:ext cx="2057399" cy="220968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7" name="Line 51"/>
            <p:cNvSpPr/>
            <p:nvPr/>
          </p:nvSpPr>
          <p:spPr>
            <a:xfrm flipV="1">
              <a:off x="4267080" y="2742840"/>
              <a:ext cx="0" cy="152388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8" name="Line 52"/>
            <p:cNvSpPr/>
            <p:nvPr/>
          </p:nvSpPr>
          <p:spPr>
            <a:xfrm flipV="1">
              <a:off x="4267080" y="2361960"/>
              <a:ext cx="381240" cy="190476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49" name="Line 53"/>
            <p:cNvSpPr/>
            <p:nvPr/>
          </p:nvSpPr>
          <p:spPr>
            <a:xfrm flipH="1" flipV="1">
              <a:off x="2590919" y="2971800"/>
              <a:ext cx="1676161" cy="129528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0" name="Line 54"/>
            <p:cNvSpPr/>
            <p:nvPr/>
          </p:nvSpPr>
          <p:spPr>
            <a:xfrm flipH="1" flipV="1">
              <a:off x="2590919" y="1980720"/>
              <a:ext cx="1676161" cy="2210039"/>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1" name="Line 55"/>
            <p:cNvSpPr/>
            <p:nvPr/>
          </p:nvSpPr>
          <p:spPr>
            <a:xfrm flipV="1">
              <a:off x="6172200" y="2666520"/>
              <a:ext cx="304919" cy="160020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2" name="Line 56"/>
            <p:cNvSpPr/>
            <p:nvPr/>
          </p:nvSpPr>
          <p:spPr>
            <a:xfrm flipH="1" flipV="1">
              <a:off x="4724280" y="3048120"/>
              <a:ext cx="1447920" cy="121896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sp>
          <p:nvSpPr>
            <p:cNvPr id="53" name="Line 57"/>
            <p:cNvSpPr/>
            <p:nvPr/>
          </p:nvSpPr>
          <p:spPr>
            <a:xfrm flipH="1" flipV="1">
              <a:off x="2742840" y="3276359"/>
              <a:ext cx="3429000" cy="990361"/>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pitchFamily="50"/>
                <a:ea typeface="AR PL ShanHeiSun Uni" pitchFamily="2"/>
                <a:cs typeface="Tahoma" pitchFamily="2"/>
              </a:endParaRPr>
            </a:p>
          </p:txBody>
        </p:sp>
      </p:grpSp>
    </p:spTree>
    <p:extLst>
      <p:ext uri="{BB962C8B-B14F-4D97-AF65-F5344CB8AC3E}">
        <p14:creationId xmlns:p14="http://schemas.microsoft.com/office/powerpoint/2010/main" val="390407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Class="entr"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Class="entr"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Leading AOP Technologies</a:t>
            </a:r>
            <a:endParaRPr lang="en-IN" dirty="0"/>
          </a:p>
        </p:txBody>
      </p:sp>
      <p:sp>
        <p:nvSpPr>
          <p:cNvPr id="3" name="Content Placeholder 2"/>
          <p:cNvSpPr>
            <a:spLocks noGrp="1"/>
          </p:cNvSpPr>
          <p:nvPr>
            <p:ph idx="1"/>
          </p:nvPr>
        </p:nvSpPr>
        <p:spPr/>
        <p:txBody>
          <a:bodyPr/>
          <a:lstStyle/>
          <a:p>
            <a:pPr lvl="0">
              <a:buClr>
                <a:srgbClr val="000000"/>
              </a:buClr>
              <a:buSzPct val="100000"/>
              <a:buFont typeface="Verdana" pitchFamily="34"/>
              <a:buChar char="•"/>
            </a:pPr>
            <a:r>
              <a:rPr lang="en-US" dirty="0"/>
              <a:t>AspectJ</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34"/>
              </a:rPr>
              <a:t>Original AOP technology (first version in 1995)</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34"/>
              </a:rPr>
              <a:t>Offers a full-blown Aspect Oriented Programming language</a:t>
            </a:r>
          </a:p>
          <a:p>
            <a:pPr marL="0" lvl="2" indent="0">
              <a:lnSpc>
                <a:spcPct val="100000"/>
              </a:lnSpc>
              <a:spcBef>
                <a:spcPts val="400"/>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1600" dirty="0">
                <a:solidFill>
                  <a:srgbClr val="000000"/>
                </a:solidFill>
                <a:latin typeface="Verdana" pitchFamily="34"/>
                <a:ea typeface="ＭＳ Ｐゴシック" pitchFamily="34"/>
              </a:rPr>
              <a:t>Uses byte code modification for aspect weaving</a:t>
            </a:r>
          </a:p>
          <a:p>
            <a:pPr lvl="0">
              <a:buClr>
                <a:srgbClr val="000000"/>
              </a:buClr>
              <a:buSzPct val="100000"/>
              <a:buFont typeface="Verdana" pitchFamily="34"/>
              <a:buChar char="•"/>
            </a:pPr>
            <a:r>
              <a:rPr lang="en-US" dirty="0"/>
              <a:t>Spring AOP</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34"/>
              </a:rPr>
              <a:t>Java-based AOP framework with AspectJ integration</a:t>
            </a:r>
          </a:p>
          <a:p>
            <a:pPr marL="0" lvl="2" indent="0">
              <a:lnSpc>
                <a:spcPct val="100000"/>
              </a:lnSpc>
              <a:spcBef>
                <a:spcPts val="400"/>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1600" dirty="0">
                <a:solidFill>
                  <a:srgbClr val="000000"/>
                </a:solidFill>
                <a:latin typeface="Verdana" pitchFamily="34"/>
                <a:ea typeface="ＭＳ Ｐゴシック" pitchFamily="34"/>
              </a:rPr>
              <a:t>Uses dynamic proxies for aspect weaving</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34"/>
              </a:rPr>
              <a:t>Focuses on using AOP to solve enterprise problems</a:t>
            </a:r>
          </a:p>
          <a:p>
            <a:endParaRPr lang="en-IN" dirty="0"/>
          </a:p>
        </p:txBody>
      </p:sp>
    </p:spTree>
    <p:extLst>
      <p:ext uri="{BB962C8B-B14F-4D97-AF65-F5344CB8AC3E}">
        <p14:creationId xmlns:p14="http://schemas.microsoft.com/office/powerpoint/2010/main" val="1636155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dirty="0"/>
              <a:t>Core AOP </a:t>
            </a:r>
            <a:r>
              <a:rPr lang="en-US" dirty="0" smtClean="0"/>
              <a:t>Definitions</a:t>
            </a:r>
            <a:endParaRPr lang="en-US" dirty="0"/>
          </a:p>
        </p:txBody>
      </p:sp>
      <p:sp>
        <p:nvSpPr>
          <p:cNvPr id="3" name="Text Placeholder 2"/>
          <p:cNvSpPr txBox="1">
            <a:spLocks noGrp="1"/>
          </p:cNvSpPr>
          <p:nvPr>
            <p:ph type="body" idx="4294967295"/>
          </p:nvPr>
        </p:nvSpPr>
        <p:spPr>
          <a:xfrm>
            <a:off x="2152200" y="1676520"/>
            <a:ext cx="7867800" cy="5239383"/>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dirty="0"/>
              <a:t>Join Point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34"/>
              </a:rPr>
              <a:t>A point in the execution of a program such as a method call or field assignment</a:t>
            </a:r>
          </a:p>
          <a:p>
            <a:pPr lvl="0">
              <a:buClr>
                <a:srgbClr val="000000"/>
              </a:buClr>
              <a:buSzPct val="100000"/>
              <a:buFont typeface="Verdana" pitchFamily="34"/>
              <a:buChar char="•"/>
            </a:pPr>
            <a:r>
              <a:rPr lang="en-US" dirty="0" err="1"/>
              <a:t>Pointcut</a:t>
            </a:r>
            <a:endParaRPr lang="en-US" dirty="0"/>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34"/>
              </a:rPr>
              <a:t>An expression that selects one or more Join Points</a:t>
            </a:r>
          </a:p>
          <a:p>
            <a:pPr lvl="0">
              <a:buClr>
                <a:srgbClr val="000000"/>
              </a:buClr>
              <a:buSzPct val="100000"/>
              <a:buFont typeface="Verdana" pitchFamily="34"/>
              <a:buChar char="•"/>
            </a:pPr>
            <a:r>
              <a:rPr lang="en-US" dirty="0"/>
              <a:t>Advice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34"/>
              </a:rPr>
              <a:t>Code to be executed at a Join Point that has been selected by a </a:t>
            </a:r>
            <a:r>
              <a:rPr lang="en-US" dirty="0" err="1">
                <a:solidFill>
                  <a:srgbClr val="000000"/>
                </a:solidFill>
                <a:latin typeface="Verdana" pitchFamily="34"/>
                <a:ea typeface="ＭＳ Ｐゴシック" pitchFamily="34"/>
              </a:rPr>
              <a:t>Pointcut</a:t>
            </a:r>
            <a:endParaRPr lang="en-US" dirty="0">
              <a:solidFill>
                <a:srgbClr val="000000"/>
              </a:solidFill>
              <a:latin typeface="Verdana" pitchFamily="34"/>
              <a:ea typeface="ＭＳ Ｐゴシック" pitchFamily="34"/>
            </a:endParaRPr>
          </a:p>
          <a:p>
            <a:pPr lvl="0">
              <a:buClr>
                <a:srgbClr val="000000"/>
              </a:buClr>
              <a:buSzPct val="100000"/>
              <a:buFont typeface="Verdana" pitchFamily="34"/>
              <a:buChar char="•"/>
            </a:pPr>
            <a:r>
              <a:rPr lang="en-US" dirty="0"/>
              <a:t>Aspect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34"/>
              </a:rPr>
              <a:t>A module that encapsulates </a:t>
            </a:r>
            <a:r>
              <a:rPr lang="en-US" dirty="0" err="1">
                <a:solidFill>
                  <a:srgbClr val="000000"/>
                </a:solidFill>
                <a:latin typeface="Verdana" pitchFamily="34"/>
                <a:ea typeface="ＭＳ Ｐゴシック" pitchFamily="34"/>
              </a:rPr>
              <a:t>pointcuts</a:t>
            </a:r>
            <a:r>
              <a:rPr lang="en-US" dirty="0">
                <a:solidFill>
                  <a:srgbClr val="000000"/>
                </a:solidFill>
                <a:latin typeface="Verdana" pitchFamily="34"/>
                <a:ea typeface="ＭＳ Ｐゴシック" pitchFamily="34"/>
              </a:rPr>
              <a:t> and advice</a:t>
            </a:r>
          </a:p>
        </p:txBody>
      </p:sp>
    </p:spTree>
    <p:extLst>
      <p:ext uri="{BB962C8B-B14F-4D97-AF65-F5344CB8AC3E}">
        <p14:creationId xmlns:p14="http://schemas.microsoft.com/office/powerpoint/2010/main" val="370752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Class="entr"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Class="entr"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Class="entr"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Class="entr"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solidFill>
                  <a:srgbClr val="FF0000"/>
                </a:solidFill>
              </a:rPr>
              <a:t>AOP – Definitions.</a:t>
            </a:r>
          </a:p>
        </p:txBody>
      </p:sp>
      <p:sp>
        <p:nvSpPr>
          <p:cNvPr id="4" name="Rectangle 3"/>
          <p:cNvSpPr/>
          <p:nvPr/>
        </p:nvSpPr>
        <p:spPr>
          <a:xfrm>
            <a:off x="3048000" y="3048000"/>
            <a:ext cx="1371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a:t>
            </a:r>
          </a:p>
        </p:txBody>
      </p:sp>
      <p:sp>
        <p:nvSpPr>
          <p:cNvPr id="5" name="Rectangle 4"/>
          <p:cNvSpPr/>
          <p:nvPr/>
        </p:nvSpPr>
        <p:spPr>
          <a:xfrm>
            <a:off x="5715000" y="3048000"/>
            <a:ext cx="1371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a:t>
            </a:r>
          </a:p>
        </p:txBody>
      </p:sp>
      <p:sp>
        <p:nvSpPr>
          <p:cNvPr id="6" name="Rectangle 5"/>
          <p:cNvSpPr/>
          <p:nvPr/>
        </p:nvSpPr>
        <p:spPr>
          <a:xfrm>
            <a:off x="8153400" y="3048000"/>
            <a:ext cx="1371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a:t>
            </a:r>
          </a:p>
        </p:txBody>
      </p:sp>
      <p:sp>
        <p:nvSpPr>
          <p:cNvPr id="7" name="Oval 6"/>
          <p:cNvSpPr/>
          <p:nvPr/>
        </p:nvSpPr>
        <p:spPr>
          <a:xfrm>
            <a:off x="4343400" y="29718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743200" y="29718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410200" y="29718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010400" y="29718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7848600" y="29718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9448800" y="2971800"/>
            <a:ext cx="3810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5687858" y="1447800"/>
            <a:ext cx="1177630" cy="523220"/>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US" sz="2800" b="1" dirty="0">
                <a:solidFill>
                  <a:schemeClr val="bg1"/>
                </a:solidFill>
              </a:rPr>
              <a:t>Logger</a:t>
            </a:r>
          </a:p>
        </p:txBody>
      </p:sp>
      <p:sp>
        <p:nvSpPr>
          <p:cNvPr id="14" name="TextBox 13"/>
          <p:cNvSpPr txBox="1"/>
          <p:nvPr/>
        </p:nvSpPr>
        <p:spPr>
          <a:xfrm>
            <a:off x="5334000" y="4886981"/>
            <a:ext cx="1985800" cy="954107"/>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sz="2800" b="1" dirty="0"/>
              <a:t>Transaction Manager </a:t>
            </a:r>
          </a:p>
        </p:txBody>
      </p:sp>
      <p:cxnSp>
        <p:nvCxnSpPr>
          <p:cNvPr id="16" name="Straight Arrow Connector 15"/>
          <p:cNvCxnSpPr>
            <a:endCxn id="8" idx="0"/>
          </p:cNvCxnSpPr>
          <p:nvPr/>
        </p:nvCxnSpPr>
        <p:spPr>
          <a:xfrm rot="5400000">
            <a:off x="4105276" y="800101"/>
            <a:ext cx="1000125" cy="3343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0"/>
          </p:cNvCxnSpPr>
          <p:nvPr/>
        </p:nvCxnSpPr>
        <p:spPr>
          <a:xfrm rot="5400000">
            <a:off x="5467350" y="2114550"/>
            <a:ext cx="9906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6324601" y="1981201"/>
            <a:ext cx="1579563" cy="1046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4"/>
          </p:cNvCxnSpPr>
          <p:nvPr/>
        </p:nvCxnSpPr>
        <p:spPr>
          <a:xfrm rot="16200000" flipV="1">
            <a:off x="3863182" y="2423319"/>
            <a:ext cx="1533525" cy="3392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7" idx="5"/>
          </p:cNvCxnSpPr>
          <p:nvPr/>
        </p:nvCxnSpPr>
        <p:spPr>
          <a:xfrm rot="16200000" flipV="1">
            <a:off x="4702970" y="3263107"/>
            <a:ext cx="1589087" cy="1657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9" idx="4"/>
          </p:cNvCxnSpPr>
          <p:nvPr/>
        </p:nvCxnSpPr>
        <p:spPr>
          <a:xfrm rot="16200000" flipV="1">
            <a:off x="5196682" y="3756819"/>
            <a:ext cx="1533525" cy="72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4"/>
          </p:cNvCxnSpPr>
          <p:nvPr/>
        </p:nvCxnSpPr>
        <p:spPr>
          <a:xfrm rot="5400000" flipH="1" flipV="1">
            <a:off x="5996782" y="3682207"/>
            <a:ext cx="1533525" cy="8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1" idx="4"/>
          </p:cNvCxnSpPr>
          <p:nvPr/>
        </p:nvCxnSpPr>
        <p:spPr>
          <a:xfrm rot="5400000" flipH="1" flipV="1">
            <a:off x="6415882" y="3263107"/>
            <a:ext cx="1533525" cy="1712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2" idx="4"/>
          </p:cNvCxnSpPr>
          <p:nvPr/>
        </p:nvCxnSpPr>
        <p:spPr>
          <a:xfrm rot="5400000" flipH="1" flipV="1">
            <a:off x="7215982" y="2463007"/>
            <a:ext cx="1533525" cy="3313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5" idx="0"/>
          </p:cNvCxnSpPr>
          <p:nvPr/>
        </p:nvCxnSpPr>
        <p:spPr>
          <a:xfrm rot="16200000" flipH="1">
            <a:off x="2255044" y="3993356"/>
            <a:ext cx="990600" cy="14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1905001" y="4495801"/>
            <a:ext cx="1706563" cy="523875"/>
          </a:xfrm>
          <a:prstGeom prst="rect">
            <a:avLst/>
          </a:prstGeom>
          <a:noFill/>
          <a:ln w="9525">
            <a:noFill/>
            <a:miter lim="800000"/>
            <a:headEnd/>
            <a:tailEnd/>
          </a:ln>
        </p:spPr>
        <p:txBody>
          <a:bodyPr wrap="none">
            <a:spAutoFit/>
          </a:bodyPr>
          <a:lstStyle/>
          <a:p>
            <a:r>
              <a:rPr lang="en-US" sz="2800" b="1">
                <a:solidFill>
                  <a:srgbClr val="FFC000"/>
                </a:solidFill>
                <a:latin typeface="Calibri" pitchFamily="34" charset="0"/>
              </a:rPr>
              <a:t>Joinpoints</a:t>
            </a:r>
          </a:p>
        </p:txBody>
      </p:sp>
      <p:sp>
        <p:nvSpPr>
          <p:cNvPr id="37" name="Right Brace 36"/>
          <p:cNvSpPr/>
          <p:nvPr/>
        </p:nvSpPr>
        <p:spPr>
          <a:xfrm rot="15148373">
            <a:off x="4090194" y="996157"/>
            <a:ext cx="381000" cy="2640012"/>
          </a:xfrm>
          <a:prstGeom prst="righ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8" name="TextBox 37"/>
          <p:cNvSpPr txBox="1"/>
          <p:nvPr/>
        </p:nvSpPr>
        <p:spPr>
          <a:xfrm>
            <a:off x="3429000" y="1600201"/>
            <a:ext cx="1017588" cy="4619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dirty="0"/>
              <a:t>Advice</a:t>
            </a:r>
          </a:p>
        </p:txBody>
      </p:sp>
      <p:sp>
        <p:nvSpPr>
          <p:cNvPr id="45" name="TextBox 44"/>
          <p:cNvSpPr txBox="1"/>
          <p:nvPr/>
        </p:nvSpPr>
        <p:spPr>
          <a:xfrm>
            <a:off x="8763001" y="1600200"/>
            <a:ext cx="993775" cy="400050"/>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sz="2000" b="1" dirty="0"/>
              <a:t>Advisor</a:t>
            </a:r>
          </a:p>
        </p:txBody>
      </p:sp>
      <p:cxnSp>
        <p:nvCxnSpPr>
          <p:cNvPr id="47" name="Straight Arrow Connector 46"/>
          <p:cNvCxnSpPr/>
          <p:nvPr/>
        </p:nvCxnSpPr>
        <p:spPr>
          <a:xfrm>
            <a:off x="7086600" y="17526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7543800" y="4953000"/>
            <a:ext cx="1219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839201" y="4705350"/>
            <a:ext cx="993775" cy="400050"/>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sz="2000" b="1" dirty="0"/>
              <a:t>Advisor</a:t>
            </a:r>
          </a:p>
        </p:txBody>
      </p:sp>
    </p:spTree>
    <p:extLst>
      <p:ext uri="{BB962C8B-B14F-4D97-AF65-F5344CB8AC3E}">
        <p14:creationId xmlns:p14="http://schemas.microsoft.com/office/powerpoint/2010/main" val="232211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500"/>
                                        <p:tgtEl>
                                          <p:spTgt spid="9"/>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heckerboard(across)">
                                      <p:cBhvr>
                                        <p:cTn id="29" dur="500"/>
                                        <p:tgtEl>
                                          <p:spTgt spid="7"/>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heckerboard(across)">
                                      <p:cBhvr>
                                        <p:cTn id="32" dur="500"/>
                                        <p:tgtEl>
                                          <p:spTgt spid="10"/>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heckerboard(across)">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heckerboard(across)">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checkerboard(across)">
                                      <p:cBhvr>
                                        <p:cTn id="45" dur="500"/>
                                        <p:tgtEl>
                                          <p:spTgt spid="16"/>
                                        </p:tgtEl>
                                      </p:cBhvr>
                                    </p:animEffect>
                                  </p:childTnLst>
                                </p:cTn>
                              </p:par>
                              <p:par>
                                <p:cTn id="46" presetID="5" presetClass="entr" presetSubtype="1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checkerboard(across)">
                                      <p:cBhvr>
                                        <p:cTn id="48" dur="500"/>
                                        <p:tgtEl>
                                          <p:spTgt spid="18"/>
                                        </p:tgtEl>
                                      </p:cBhvr>
                                    </p:animEffect>
                                  </p:childTnLst>
                                </p:cTn>
                              </p:par>
                              <p:par>
                                <p:cTn id="49" presetID="5" presetClass="entr" presetSubtype="1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checkerboard(across)">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checkerboard(across)">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checkerboard(across)">
                                      <p:cBhvr>
                                        <p:cTn id="61" dur="500"/>
                                        <p:tgtEl>
                                          <p:spTgt spid="22"/>
                                        </p:tgtEl>
                                      </p:cBhvr>
                                    </p:animEffect>
                                  </p:childTnLst>
                                </p:cTn>
                              </p:par>
                            </p:childTnLst>
                          </p:cTn>
                        </p:par>
                        <p:par>
                          <p:cTn id="62" fill="hold">
                            <p:stCondLst>
                              <p:cond delay="500"/>
                            </p:stCondLst>
                            <p:childTnLst>
                              <p:par>
                                <p:cTn id="63" presetID="5" presetClass="entr" presetSubtype="10"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checkerboard(across)">
                                      <p:cBhvr>
                                        <p:cTn id="65" dur="500"/>
                                        <p:tgtEl>
                                          <p:spTgt spid="24"/>
                                        </p:tgtEl>
                                      </p:cBhvr>
                                    </p:animEffect>
                                  </p:childTnLst>
                                </p:cTn>
                              </p:par>
                            </p:childTnLst>
                          </p:cTn>
                        </p:par>
                        <p:par>
                          <p:cTn id="66" fill="hold">
                            <p:stCondLst>
                              <p:cond delay="1000"/>
                            </p:stCondLst>
                            <p:childTnLst>
                              <p:par>
                                <p:cTn id="67" presetID="5" presetClass="entr" presetSubtype="10" fill="hold"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checkerboard(across)">
                                      <p:cBhvr>
                                        <p:cTn id="69" dur="500"/>
                                        <p:tgtEl>
                                          <p:spTgt spid="26"/>
                                        </p:tgtEl>
                                      </p:cBhvr>
                                    </p:animEffect>
                                  </p:childTnLst>
                                </p:cTn>
                              </p:par>
                            </p:childTnLst>
                          </p:cTn>
                        </p:par>
                        <p:par>
                          <p:cTn id="70" fill="hold">
                            <p:stCondLst>
                              <p:cond delay="1500"/>
                            </p:stCondLst>
                            <p:childTnLst>
                              <p:par>
                                <p:cTn id="71" presetID="5" presetClass="entr" presetSubtype="10"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checkerboard(across)">
                                      <p:cBhvr>
                                        <p:cTn id="73" dur="500"/>
                                        <p:tgtEl>
                                          <p:spTgt spid="28"/>
                                        </p:tgtEl>
                                      </p:cBhvr>
                                    </p:animEffect>
                                  </p:childTnLst>
                                </p:cTn>
                              </p:par>
                            </p:childTnLst>
                          </p:cTn>
                        </p:par>
                        <p:par>
                          <p:cTn id="74" fill="hold">
                            <p:stCondLst>
                              <p:cond delay="2000"/>
                            </p:stCondLst>
                            <p:childTnLst>
                              <p:par>
                                <p:cTn id="75" presetID="5" presetClass="entr" presetSubtype="10"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checkerboard(across)">
                                      <p:cBhvr>
                                        <p:cTn id="77" dur="500"/>
                                        <p:tgtEl>
                                          <p:spTgt spid="30"/>
                                        </p:tgtEl>
                                      </p:cBhvr>
                                    </p:animEffect>
                                  </p:childTnLst>
                                </p:cTn>
                              </p:par>
                            </p:childTnLst>
                          </p:cTn>
                        </p:par>
                        <p:par>
                          <p:cTn id="78" fill="hold">
                            <p:stCondLst>
                              <p:cond delay="2500"/>
                            </p:stCondLst>
                            <p:childTnLst>
                              <p:par>
                                <p:cTn id="79" presetID="5" presetClass="entr" presetSubtype="10" fill="hold"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checkerboard(across)">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nodeType="click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checkerboard(across)">
                                      <p:cBhvr>
                                        <p:cTn id="86" dur="500"/>
                                        <p:tgtEl>
                                          <p:spTgt spid="34"/>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checkerboard(across)">
                                      <p:cBhvr>
                                        <p:cTn id="89" dur="500"/>
                                        <p:tgtEl>
                                          <p:spTgt spid="35"/>
                                        </p:tgtEl>
                                      </p:cBhvr>
                                    </p:animEffect>
                                  </p:childTnLst>
                                </p:cTn>
                              </p:par>
                            </p:childTnLst>
                          </p:cTn>
                        </p:par>
                      </p:childTnLst>
                    </p:cTn>
                  </p:par>
                  <p:par>
                    <p:cTn id="90" fill="hold">
                      <p:stCondLst>
                        <p:cond delay="indefinite"/>
                      </p:stCondLst>
                      <p:childTnLst>
                        <p:par>
                          <p:cTn id="91" fill="hold">
                            <p:stCondLst>
                              <p:cond delay="0"/>
                            </p:stCondLst>
                            <p:childTnLst>
                              <p:par>
                                <p:cTn id="92" presetID="5" presetClass="entr" presetSubtype="10" fill="hold" grpId="0" nodeType="click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checkerboard(across)">
                                      <p:cBhvr>
                                        <p:cTn id="94" dur="500"/>
                                        <p:tgtEl>
                                          <p:spTgt spid="37"/>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checkerboard(across)">
                                      <p:cBhvr>
                                        <p:cTn id="97" dur="500"/>
                                        <p:tgtEl>
                                          <p:spTgt spid="38"/>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checkerboard(across)">
                                      <p:cBhvr>
                                        <p:cTn id="102" dur="500"/>
                                        <p:tgtEl>
                                          <p:spTgt spid="47"/>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checkerboard(across)">
                                      <p:cBhvr>
                                        <p:cTn id="105" dur="500"/>
                                        <p:tgtEl>
                                          <p:spTgt spid="45"/>
                                        </p:tgtEl>
                                      </p:cBhvr>
                                    </p:animEffect>
                                  </p:childTnLst>
                                </p:cTn>
                              </p:par>
                              <p:par>
                                <p:cTn id="106" presetID="5" presetClass="entr" presetSubtype="10" fill="hold" grpId="0" nodeType="withEffect">
                                  <p:stCondLst>
                                    <p:cond delay="0"/>
                                  </p:stCondLst>
                                  <p:childTnLst>
                                    <p:set>
                                      <p:cBhvr>
                                        <p:cTn id="107" dur="1" fill="hold">
                                          <p:stCondLst>
                                            <p:cond delay="0"/>
                                          </p:stCondLst>
                                        </p:cTn>
                                        <p:tgtEl>
                                          <p:spTgt spid="50"/>
                                        </p:tgtEl>
                                        <p:attrNameLst>
                                          <p:attrName>style.visibility</p:attrName>
                                        </p:attrNameLst>
                                      </p:cBhvr>
                                      <p:to>
                                        <p:strVal val="visible"/>
                                      </p:to>
                                    </p:set>
                                    <p:animEffect transition="in" filter="checkerboard(across)">
                                      <p:cBhvr>
                                        <p:cTn id="108" dur="500"/>
                                        <p:tgtEl>
                                          <p:spTgt spid="50"/>
                                        </p:tgtEl>
                                      </p:cBhvr>
                                    </p:animEffect>
                                  </p:childTnLst>
                                </p:cTn>
                              </p:par>
                              <p:par>
                                <p:cTn id="109" presetID="5" presetClass="entr" presetSubtype="10" fill="hold" nodeType="with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checkerboard(across)">
                                      <p:cBhvr>
                                        <p:cTn id="1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5" grpId="0"/>
      <p:bldP spid="37" grpId="0" animBg="1"/>
      <p:bldP spid="38" grpId="0" animBg="1"/>
      <p:bldP spid="45" grpId="0" animBg="1"/>
      <p:bldP spid="5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TotalTime>
  <Words>3855</Words>
  <Application>Microsoft Office PowerPoint</Application>
  <PresentationFormat>Widescreen</PresentationFormat>
  <Paragraphs>635</Paragraphs>
  <Slides>53</Slides>
  <Notes>40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ＭＳ Ｐゴシック</vt:lpstr>
      <vt:lpstr>AR PL ShanHeiSun Uni</vt:lpstr>
      <vt:lpstr>Arial</vt:lpstr>
      <vt:lpstr>Calibri</vt:lpstr>
      <vt:lpstr>Calibri Light</vt:lpstr>
      <vt:lpstr>Courier New</vt:lpstr>
      <vt:lpstr>StarSymbol</vt:lpstr>
      <vt:lpstr>Tahoma</vt:lpstr>
      <vt:lpstr>Times</vt:lpstr>
      <vt:lpstr>Times New Roman</vt:lpstr>
      <vt:lpstr>Verdana</vt:lpstr>
      <vt:lpstr>Wingdings</vt:lpstr>
      <vt:lpstr>Office Theme</vt:lpstr>
      <vt:lpstr>AOP </vt:lpstr>
      <vt:lpstr>What’s AOP</vt:lpstr>
      <vt:lpstr>What are Cross Cutting Concerns</vt:lpstr>
      <vt:lpstr>How AOP Works </vt:lpstr>
      <vt:lpstr>System Without Modularization</vt:lpstr>
      <vt:lpstr>AOP based</vt:lpstr>
      <vt:lpstr>Leading AOP Technologies</vt:lpstr>
      <vt:lpstr>Core AOP Definitions</vt:lpstr>
      <vt:lpstr>AOP – Definitions.</vt:lpstr>
      <vt:lpstr>Advice Types</vt:lpstr>
      <vt:lpstr>AOP - Weaving</vt:lpstr>
      <vt:lpstr>Example</vt:lpstr>
      <vt:lpstr>Example</vt:lpstr>
      <vt:lpstr>An Application Object Whose Properties Could Change</vt:lpstr>
      <vt:lpstr>Implement the Aspect</vt:lpstr>
      <vt:lpstr>Configure the Aspect as a Bean</vt:lpstr>
      <vt:lpstr>Include the Aspect Configuration</vt:lpstr>
      <vt:lpstr>Test the Application</vt:lpstr>
      <vt:lpstr>Tracking Property Changes –  With Context</vt:lpstr>
      <vt:lpstr>Defining Pointcuts</vt:lpstr>
      <vt:lpstr>Common Pointcut Designator</vt:lpstr>
      <vt:lpstr>Writing expressions</vt:lpstr>
      <vt:lpstr>Execution Expression Examples</vt:lpstr>
      <vt:lpstr>Execution Expression Examples</vt:lpstr>
      <vt:lpstr>Execution Expression Examples working with packages</vt:lpstr>
      <vt:lpstr>More..</vt:lpstr>
      <vt:lpstr>Advice Types: Before</vt:lpstr>
      <vt:lpstr>Before Advice Example</vt:lpstr>
      <vt:lpstr>Advice Types:After Returning</vt:lpstr>
      <vt:lpstr>After Returning Advice - Example</vt:lpstr>
      <vt:lpstr>Advice Types: After Throwing</vt:lpstr>
      <vt:lpstr>After Throwing Advice - Example</vt:lpstr>
      <vt:lpstr>Advice Types: After</vt:lpstr>
      <vt:lpstr>After Advice Example</vt:lpstr>
      <vt:lpstr>Advice Types: Around</vt:lpstr>
      <vt:lpstr>Around Advice Example</vt:lpstr>
      <vt:lpstr>Alternative Spring AOP Syntax - XML</vt:lpstr>
      <vt:lpstr>Tracking Property Changes - Java Code</vt:lpstr>
      <vt:lpstr>Tracking Property Changes - XML Configuration</vt:lpstr>
      <vt:lpstr>Named pointcuts</vt:lpstr>
      <vt:lpstr>Named pointcuts</vt:lpstr>
      <vt:lpstr>Named Pointcuts - Summary</vt:lpstr>
      <vt:lpstr>Context Selecting Pointcuts</vt:lpstr>
      <vt:lpstr>Context Selecting Example</vt:lpstr>
      <vt:lpstr>Without context selection</vt:lpstr>
      <vt:lpstr>With context selection</vt:lpstr>
      <vt:lpstr>Context Selection - Named Pointcut</vt:lpstr>
      <vt:lpstr>Pointcut expression examples using annotations</vt:lpstr>
      <vt:lpstr>Example</vt:lpstr>
      <vt:lpstr>AOP and annotations - Example</vt:lpstr>
      <vt:lpstr>AOP and annotations  – Named pointcuts</vt:lpstr>
      <vt:lpstr>Limitations of Spring AOP</vt:lpstr>
      <vt:lpstr>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oriented programming</dc:title>
  <dc:creator>Radhika</dc:creator>
  <cp:lastModifiedBy>Radhika</cp:lastModifiedBy>
  <cp:revision>83</cp:revision>
  <dcterms:created xsi:type="dcterms:W3CDTF">2014-10-15T06:54:50Z</dcterms:created>
  <dcterms:modified xsi:type="dcterms:W3CDTF">2014-10-17T06:44:25Z</dcterms:modified>
</cp:coreProperties>
</file>