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97066-C4BD-4378-AF25-776BB8E3E1F1}" type="datetimeFigureOut">
              <a:rPr lang="en-IN" smtClean="0"/>
              <a:t>10-09-2016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17121-8950-4D7B-A7B7-67B99BAF5215}" type="slidenum">
              <a:rPr lang="en-IN" smtClean="0"/>
              <a:t>‹#›</a:t>
            </a:fld>
            <a:endParaRPr lang="en-IN"/>
          </a:p>
        </p:txBody>
      </p:sp>
    </p:spTree>
    <p:extLst>
      <p:ext uri="{BB962C8B-B14F-4D97-AF65-F5344CB8AC3E}">
        <p14:creationId xmlns:p14="http://schemas.microsoft.com/office/powerpoint/2010/main" val="227258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CBD4AA69-6210-4B81-A974-605E5EECDFAD}" type="slidenum">
              <a:t>1</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kern="1200"/>
          </a:p>
        </p:txBody>
      </p:sp>
    </p:spTree>
    <p:extLst>
      <p:ext uri="{BB962C8B-B14F-4D97-AF65-F5344CB8AC3E}">
        <p14:creationId xmlns:p14="http://schemas.microsoft.com/office/powerpoint/2010/main" val="2483085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A503D3E1-9949-406B-B689-73ACFA6E873D}" type="slidenum">
              <a:t>10</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p:txBody>
          <a:bodyPr wrap="square" lIns="96840" tIns="48240" rIns="96840" bIns="48240" anchor="t" anchorCtr="0">
            <a:spAutoFit/>
          </a:bodyPr>
          <a:lstStyle/>
          <a:p>
            <a:pPr lvl="0"/>
            <a:r>
              <a:rPr lang="en-US"/>
              <a:t>Mention that JdbcTemplate construction requires a round-trip to the database (to retrieve DB metadata) and therefore should typically be done only once (not per-method). The JdbcTemplate is thread-safe, so it can be shared.</a:t>
            </a:r>
          </a:p>
        </p:txBody>
      </p:sp>
    </p:spTree>
    <p:extLst>
      <p:ext uri="{BB962C8B-B14F-4D97-AF65-F5344CB8AC3E}">
        <p14:creationId xmlns:p14="http://schemas.microsoft.com/office/powerpoint/2010/main" val="335705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761E32E1-C7C8-4EAF-B833-D67EF169685B}" type="slidenum">
              <a:t>11</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630181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CA93ADFF-82B3-495E-842B-CFD610B27720}" type="slidenum">
              <a:t>12</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132039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C71FC422-4418-4581-9A51-C48A8DFA7916}" type="slidenum">
              <a:t>13</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79287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3D15F875-119A-46AE-97B0-0D25BE21A4A9}" type="slidenum">
              <a:t>14</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4138595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9406FBC0-EC49-496D-B03F-A41C67B42F72}" type="slidenum">
              <a:t>15</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9720"/>
          </a:xfrm>
          <a:solidFill>
            <a:srgbClr val="FFFFFF"/>
          </a:solidFill>
          <a:ln w="9360">
            <a:solidFill>
              <a:srgbClr val="000000"/>
            </a:solidFill>
            <a:prstDash val="solid"/>
            <a:miter/>
          </a:ln>
        </p:spPr>
        <p:txBody>
          <a:bodyPr lIns="4680" tIns="4680" rIns="4680" bIns="4680">
            <a:spAutoFit/>
          </a:bodyPr>
          <a:lstStyle/>
          <a:p>
            <a:endParaRPr lang="en-US"/>
          </a:p>
        </p:txBody>
      </p:sp>
    </p:spTree>
    <p:extLst>
      <p:ext uri="{BB962C8B-B14F-4D97-AF65-F5344CB8AC3E}">
        <p14:creationId xmlns:p14="http://schemas.microsoft.com/office/powerpoint/2010/main" val="2553354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0D72E844-5A87-4E82-981B-79E8302946F3}" type="slidenum">
              <a:t>16</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86043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853D1B08-ABB2-4CD1-84E2-938D7B722D76}" type="slidenum">
              <a:t>17</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709939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477EE2D0-29C0-4CC0-9B00-648E1ED5F90E}" type="slidenum">
              <a:t>18</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055803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244DD830-52C9-4AA4-A1EF-0B59706005BC}" type="slidenum">
              <a:t>19</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p:txBody>
          <a:bodyPr wrap="square" lIns="96840" tIns="48240" rIns="96840" bIns="48240" anchor="t" anchorCtr="0">
            <a:spAutoFit/>
          </a:bodyPr>
          <a:lstStyle/>
          <a:p>
            <a:pPr lvl="0"/>
            <a:r>
              <a:rPr lang="en-US"/>
              <a:t>NOTES: point out the Java 5 language features: VARARGS and AUTO-BOXING</a:t>
            </a:r>
          </a:p>
        </p:txBody>
      </p:sp>
    </p:spTree>
    <p:extLst>
      <p:ext uri="{BB962C8B-B14F-4D97-AF65-F5344CB8AC3E}">
        <p14:creationId xmlns:p14="http://schemas.microsoft.com/office/powerpoint/2010/main" val="328044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3DA0BE81-7B3A-481D-9EFE-A997739A7B69}" type="slidenum">
              <a:t>2</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8003880"/>
          </a:xfrm>
        </p:spPr>
        <p:txBody>
          <a:bodyPr wrap="square" lIns="96840" tIns="48240" rIns="96840" bIns="48240" anchor="t" anchorCtr="0">
            <a:spAutoFit/>
          </a:bodyPr>
          <a:lstStyle/>
          <a:p>
            <a:pPr lvl="0"/>
            <a:r>
              <a:rPr lang="en-US" b="1"/>
              <a:t>Description of theory presented in “Introduction to Spring JDBC”</a:t>
            </a:r>
          </a:p>
          <a:p>
            <a:pPr lvl="0"/>
            <a:r>
              <a:rPr lang="en-US"/>
              <a:t>This module introduces the JdbcTemplate. It begins by showing an example of raw JDBC API usage. Then, it reviews the problems with that approach. First, duplication of generic code is redundant, error prone, and obscures the intent. Second, SQLExceptions are typically fatal, and therefore the developer should not be forced to catch them. In addition, by forcing developers to deal with vendor-specific codes only, the SQLException represents a leak in the JDBC abstraction.</a:t>
            </a:r>
          </a:p>
          <a:p>
            <a:pPr lvl="0"/>
            <a:endParaRPr lang="en-US"/>
          </a:p>
          <a:p>
            <a:pPr lvl="0"/>
            <a:r>
              <a:rPr lang="en-US"/>
              <a:t>Next, the JdbcTemplate is introduced to demonstrate how it simplifies data access and enforces consistency at the same time. Spring’s exception hierarchy was already introduced in the “Introduction to Data Access with Spring” module. Reiterate that it provides consistent, meaningful exceptions that the developer may choose to catch but normally will propagate (NOTE: customization of Spring’s exception translation need not be discussed here).</a:t>
            </a:r>
          </a:p>
          <a:p>
            <a:pPr lvl="0"/>
            <a:endParaRPr lang="en-US"/>
          </a:p>
          <a:p>
            <a:pPr lvl="0"/>
            <a:r>
              <a:rPr lang="en-US"/>
              <a:t>The rest of the module shows examples of the various “basic” query methods including simply types (int and String), generic queries (Map and List of Maps), object queries (using the RowMapper callback for a single item result and for a Collection), and finally an example of performing an update and insert.</a:t>
            </a:r>
          </a:p>
          <a:p>
            <a:pPr lvl="0"/>
            <a:endParaRPr lang="en-US"/>
          </a:p>
          <a:p>
            <a:pPr lvl="0"/>
            <a:r>
              <a:rPr lang="en-US"/>
              <a:t>Recommended presentation time:</a:t>
            </a:r>
          </a:p>
          <a:p>
            <a:pPr lvl="0">
              <a:buClr>
                <a:srgbClr val="000000"/>
              </a:buClr>
              <a:buSzPct val="100000"/>
              <a:buFont typeface="Arial" pitchFamily="34"/>
              <a:buChar char="-"/>
            </a:pPr>
            <a:r>
              <a:rPr lang="en-US"/>
              <a:t>1 hour (not including lab)</a:t>
            </a:r>
          </a:p>
          <a:p>
            <a:pPr lvl="0"/>
            <a:endParaRPr lang="en-US"/>
          </a:p>
          <a:p>
            <a:pPr lvl="0"/>
            <a:r>
              <a:rPr lang="en-US"/>
              <a:t>What will students have learnt after this module?</a:t>
            </a:r>
          </a:p>
          <a:p>
            <a:pPr lvl="0">
              <a:buClr>
                <a:srgbClr val="000000"/>
              </a:buClr>
              <a:buSzPct val="100000"/>
              <a:buFont typeface="Arial" pitchFamily="34"/>
              <a:buChar char="-"/>
            </a:pPr>
            <a:r>
              <a:rPr lang="en-US"/>
              <a:t>How to use JdbcTemplate for queries and updates</a:t>
            </a:r>
          </a:p>
          <a:p>
            <a:pPr lvl="0">
              <a:buClr>
                <a:srgbClr val="000000"/>
              </a:buClr>
              <a:buSzPct val="100000"/>
              <a:buFont typeface="Arial" pitchFamily="34"/>
              <a:buChar char="-"/>
            </a:pPr>
            <a:r>
              <a:rPr lang="en-US"/>
              <a:t>Why using the JdbcTemplate is preferable to using JDBC directly.</a:t>
            </a:r>
          </a:p>
          <a:p>
            <a:pPr lvl="0"/>
            <a:endParaRPr lang="en-US"/>
          </a:p>
          <a:p>
            <a:pPr lvl="0"/>
            <a:r>
              <a:rPr lang="en-US"/>
              <a:t>What are prerequisites?</a:t>
            </a:r>
          </a:p>
          <a:p>
            <a:pPr lvl="0">
              <a:buClr>
                <a:srgbClr val="000000"/>
              </a:buClr>
              <a:buSzPct val="100000"/>
              <a:buFont typeface="Arial" pitchFamily="34"/>
              <a:buChar char="-"/>
            </a:pPr>
            <a:r>
              <a:rPr lang="en-US"/>
              <a:t>At least the “Inversion of Control” module</a:t>
            </a:r>
          </a:p>
          <a:p>
            <a:pPr lvl="0">
              <a:buClr>
                <a:srgbClr val="000000"/>
              </a:buClr>
              <a:buSzPct val="100000"/>
              <a:buFont typeface="Arial" pitchFamily="34"/>
              <a:buChar char="-"/>
            </a:pPr>
            <a:r>
              <a:rPr lang="en-US"/>
              <a:t>“Introduction to Data Access with Spring” module or equivalent experience</a:t>
            </a:r>
          </a:p>
          <a:p>
            <a:pPr lvl="0"/>
            <a:endParaRPr lang="en-US"/>
          </a:p>
          <a:p>
            <a:pPr lvl="0"/>
            <a:r>
              <a:rPr lang="en-US"/>
              <a:t>Suggested discussions, required reading, et cetera:</a:t>
            </a:r>
          </a:p>
          <a:p>
            <a:pPr lvl="0">
              <a:buClr>
                <a:srgbClr val="000000"/>
              </a:buClr>
              <a:buSzPct val="100000"/>
              <a:buFont typeface="Arial" pitchFamily="34"/>
              <a:buChar char="-"/>
            </a:pPr>
            <a:r>
              <a:rPr lang="en-US"/>
              <a:t>The main theme: JdbcTemplate simplifies data access and enforces consistency</a:t>
            </a:r>
          </a:p>
          <a:p>
            <a:pPr lvl="0">
              <a:buClr>
                <a:srgbClr val="000000"/>
              </a:buClr>
              <a:buSzPct val="100000"/>
              <a:buFont typeface="Arial" pitchFamily="34"/>
              <a:buChar char="-"/>
            </a:pPr>
            <a:r>
              <a:rPr lang="en-US"/>
              <a:t>While there are good reasons to use JDBC, it is not a good idea to use the JDBC API directly</a:t>
            </a:r>
          </a:p>
          <a:p>
            <a:pPr lvl="0">
              <a:buClr>
                <a:srgbClr val="000000"/>
              </a:buClr>
              <a:buSzPct val="100000"/>
              <a:buFont typeface="Arial" pitchFamily="34"/>
              <a:buChar char="-"/>
            </a:pPr>
            <a:r>
              <a:rPr lang="en-US"/>
              <a:t>Exceptions that occur in data access are normally fatal – and therefore should not be checked Exceptions</a:t>
            </a:r>
          </a:p>
          <a:p>
            <a:pPr lvl="0"/>
            <a:r>
              <a:rPr lang="en-US"/>
              <a:t>     (make sure the distinction between checked and unchecked Exceptions is clear)</a:t>
            </a:r>
          </a:p>
          <a:p>
            <a:pPr lvl="0"/>
            <a:endParaRPr lang="en-US"/>
          </a:p>
        </p:txBody>
      </p:sp>
    </p:spTree>
    <p:extLst>
      <p:ext uri="{BB962C8B-B14F-4D97-AF65-F5344CB8AC3E}">
        <p14:creationId xmlns:p14="http://schemas.microsoft.com/office/powerpoint/2010/main" val="478031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E3BED8AD-31D8-404B-8EC4-6A2198A8086C}" type="slidenum">
              <a:t>20</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732985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A4D899AB-C92C-45E8-8CC8-8D9EFD5BA6B2}" type="slidenum">
              <a:t>21</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479612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99FA7747-8CB5-4031-8F61-F1AD9AF83AFA}" type="slidenum">
              <a:t>22</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519365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6E6054CF-1EE0-4382-BF94-3E9D95406991}" type="slidenum">
              <a:t>23</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351431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4B4F9F6F-6912-4779-9B7D-CFB37C3CDDA6}" type="slidenum">
              <a:t>24</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613061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AB4EE703-ACAF-473A-80E5-899D02FB144C}" type="slidenum">
              <a:t>25</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461660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1CE78EA7-CC5F-4788-93A4-AB513320FB78}" type="slidenum">
              <a:t>26</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675783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C23E04C5-C4D7-41B2-9844-DAD52C7FAE5F}" type="slidenum">
              <a:t>27</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24435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E0A9FA60-8B27-4E25-8AA2-46789825B989}" type="slidenum">
              <a:t>28</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599869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B3D312C6-E091-4C62-B545-27D5C57C9F33}" type="slidenum">
              <a:t>29</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617174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32A22DB8-D1EB-4AEF-ACCB-374EC8AEB534}" type="slidenum">
              <a:t>3</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464328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F3F49577-EE35-4711-B520-797E31DAD13C}" type="slidenum">
              <a:t>30</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p:txBody>
          <a:bodyPr wrap="square" lIns="96840" tIns="48240" rIns="96840" bIns="48240" anchor="t" anchorCtr="0">
            <a:spAutoFit/>
          </a:bodyPr>
          <a:lstStyle/>
          <a:p>
            <a:pPr lvl="0"/>
            <a:r>
              <a:rPr lang="en-US"/>
              <a:t>NOTE: the RowCallbackHandler (with a void returning processRow(..) method) is yet another option – good for streaming results to a file or other situations where no return value is needed at the callback-method level (such as filtering results and adding to a collection).</a:t>
            </a:r>
          </a:p>
        </p:txBody>
      </p:sp>
    </p:spTree>
    <p:extLst>
      <p:ext uri="{BB962C8B-B14F-4D97-AF65-F5344CB8AC3E}">
        <p14:creationId xmlns:p14="http://schemas.microsoft.com/office/powerpoint/2010/main" val="539785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591F1155-EE59-4E89-852B-C927FACD74B7}" type="slidenum">
              <a:t>31</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294034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179ED622-B483-4A87-A78C-D5A6112E4383}" type="slidenum">
              <a:t>32</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403327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E38A71DF-E177-4E8B-A54B-B7EB86C2C014}" type="slidenum">
              <a:t>33</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037727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47403CF2-97F2-4314-907B-590BA3909656}" type="slidenum">
              <a:t>34</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2905712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9605B115-C5B9-421E-8662-850B283BD572}" type="slidenum">
              <a:t>35</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43136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7BF81D30-E350-4244-86CB-D7C3360EFD94}" type="slidenum">
              <a:t>36</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773451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95045A67-FA90-4238-87ED-1BB107C82F44}" type="slidenum">
              <a:t>37</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kern="1200"/>
          </a:p>
        </p:txBody>
      </p:sp>
    </p:spTree>
    <p:extLst>
      <p:ext uri="{BB962C8B-B14F-4D97-AF65-F5344CB8AC3E}">
        <p14:creationId xmlns:p14="http://schemas.microsoft.com/office/powerpoint/2010/main" val="50340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C8BF71AC-E94D-4452-B36D-3A80286DF1D9}" type="slidenum">
              <a:t>4</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34853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E7D5E2E9-31D8-4BF2-9724-8A3EFCA81262}" type="slidenum">
              <a:t>5</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4233157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54EAA086-62F4-42D2-9C53-E893685C2E28}" type="slidenum">
              <a:t>6</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618741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1AD926C6-777C-4422-9608-709CD541CB7B}" type="slidenum">
              <a:t>7</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89263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31D3853A-2941-47A5-B6C6-B849F832D566}" type="slidenum">
              <a:t>8</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94521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1E11B97B-F5FA-45CB-98A6-5622FD239653}" type="slidenum">
              <a:t>9</a:t>
            </a:fld>
            <a:endParaRPr lang="en-US"/>
          </a:p>
        </p:txBody>
      </p:sp>
      <p:sp>
        <p:nvSpPr>
          <p:cNvPr id="2" name="Rectangle 1"/>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96929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0AC253-FA84-4085-885F-140D78F128AA}" type="datetimeFigureOut">
              <a:rPr lang="en-IN" smtClean="0"/>
              <a:t>10-09-2016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46421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0AC253-FA84-4085-885F-140D78F128AA}" type="datetimeFigureOut">
              <a:rPr lang="en-IN" smtClean="0"/>
              <a:t>10-09-2016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371201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0AC253-FA84-4085-885F-140D78F128AA}" type="datetimeFigureOut">
              <a:rPr lang="en-IN" smtClean="0"/>
              <a:t>10-09-2016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411682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0AC253-FA84-4085-885F-140D78F128AA}" type="datetimeFigureOut">
              <a:rPr lang="en-IN" smtClean="0"/>
              <a:t>10-09-2016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184758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0AC253-FA84-4085-885F-140D78F128AA}" type="datetimeFigureOut">
              <a:rPr lang="en-IN" smtClean="0"/>
              <a:t>10-09-2016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141826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0AC253-FA84-4085-885F-140D78F128AA}" type="datetimeFigureOut">
              <a:rPr lang="en-IN" smtClean="0"/>
              <a:t>10-09-2016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160723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0AC253-FA84-4085-885F-140D78F128AA}" type="datetimeFigureOut">
              <a:rPr lang="en-IN" smtClean="0"/>
              <a:t>10-09-2016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427260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0AC253-FA84-4085-885F-140D78F128AA}" type="datetimeFigureOut">
              <a:rPr lang="en-IN" smtClean="0"/>
              <a:t>10-09-2016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164346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C253-FA84-4085-885F-140D78F128AA}" type="datetimeFigureOut">
              <a:rPr lang="en-IN" smtClean="0"/>
              <a:t>10-09-2016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206221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AC253-FA84-4085-885F-140D78F128AA}" type="datetimeFigureOut">
              <a:rPr lang="en-IN" smtClean="0"/>
              <a:t>10-09-2016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383551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AC253-FA84-4085-885F-140D78F128AA}" type="datetimeFigureOut">
              <a:rPr lang="en-IN" smtClean="0"/>
              <a:t>10-09-2016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03EF5-FDE2-4ECB-9699-EED1955DF342}" type="slidenum">
              <a:rPr lang="en-IN" smtClean="0"/>
              <a:t>‹#›</a:t>
            </a:fld>
            <a:endParaRPr lang="en-IN"/>
          </a:p>
        </p:txBody>
      </p:sp>
    </p:spTree>
    <p:extLst>
      <p:ext uri="{BB962C8B-B14F-4D97-AF65-F5344CB8AC3E}">
        <p14:creationId xmlns:p14="http://schemas.microsoft.com/office/powerpoint/2010/main" val="62364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AC253-FA84-4085-885F-140D78F128AA}" type="datetimeFigureOut">
              <a:rPr lang="en-IN" smtClean="0"/>
              <a:t>10-09-2016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03EF5-FDE2-4ECB-9699-EED1955DF342}" type="slidenum">
              <a:rPr lang="en-IN" smtClean="0"/>
              <a:t>‹#›</a:t>
            </a:fld>
            <a:endParaRPr lang="en-IN"/>
          </a:p>
        </p:txBody>
      </p:sp>
    </p:spTree>
    <p:extLst>
      <p:ext uri="{BB962C8B-B14F-4D97-AF65-F5344CB8AC3E}">
        <p14:creationId xmlns:p14="http://schemas.microsoft.com/office/powerpoint/2010/main" val="1791269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37481" y="731350"/>
            <a:ext cx="14215281" cy="593112"/>
          </a:xfrm>
        </p:spPr>
        <p:txBody>
          <a:bodyPr vert="horz" wrap="square" lIns="90000" tIns="46800" rIns="90000" bIns="46800" rtlCol="0" anchor="ctr" anchorCtr="0">
            <a:spAutoFit/>
          </a:bodyPr>
          <a:lstStyle/>
          <a:p>
            <a:pPr lvl="0" algn="ctr"/>
            <a:r>
              <a:rPr lang="en-GB" sz="3600" dirty="0"/>
              <a:t>Introduction to Spring JDBC</a:t>
            </a:r>
          </a:p>
        </p:txBody>
      </p:sp>
      <p:sp>
        <p:nvSpPr>
          <p:cNvPr id="3" name="Subtitle 2"/>
          <p:cNvSpPr txBox="1">
            <a:spLocks noGrp="1"/>
          </p:cNvSpPr>
          <p:nvPr>
            <p:ph type="subTitle" idx="4294967295"/>
          </p:nvPr>
        </p:nvSpPr>
        <p:spPr>
          <a:xfrm>
            <a:off x="2829001" y="3045961"/>
            <a:ext cx="6400799" cy="1053751"/>
          </a:xfrm>
        </p:spPr>
        <p:txBody>
          <a:bodyPr vert="horz" wrap="square" lIns="90000" tIns="46800" rIns="90000" bIns="46800" rtlCol="0" anchor="t" anchorCtr="0">
            <a:spAutoFit/>
          </a:bodyPr>
          <a:lstStyle/>
          <a:p>
            <a:pPr algn="ctr">
              <a:spcBef>
                <a:spcPts val="499"/>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000"/>
          </a:p>
          <a:p>
            <a:pPr algn="ctr">
              <a:spcBef>
                <a:spcPts val="499"/>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000"/>
          </a:p>
          <a:p>
            <a:pPr algn="ctr">
              <a:spcBef>
                <a:spcPts val="499"/>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t>Simplifying JDBC-based data access with Spring JDBC</a:t>
            </a:r>
          </a:p>
        </p:txBody>
      </p:sp>
    </p:spTree>
    <p:extLst>
      <p:ext uri="{BB962C8B-B14F-4D97-AF65-F5344CB8AC3E}">
        <p14:creationId xmlns:p14="http://schemas.microsoft.com/office/powerpoint/2010/main" val="2181425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Creating a JdbcTemplate</a:t>
            </a:r>
          </a:p>
        </p:txBody>
      </p:sp>
      <p:sp>
        <p:nvSpPr>
          <p:cNvPr id="3" name="Text Placeholder 2"/>
          <p:cNvSpPr txBox="1">
            <a:spLocks noGrp="1"/>
          </p:cNvSpPr>
          <p:nvPr>
            <p:ph type="body" idx="4294967295"/>
          </p:nvPr>
        </p:nvSpPr>
        <p:spPr>
          <a:xfrm>
            <a:off x="2152200" y="1676519"/>
            <a:ext cx="7867800" cy="6063328"/>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Requires a </a:t>
            </a:r>
            <a:r>
              <a:rPr lang="en-US">
                <a:latin typeface="Arial" pitchFamily="34"/>
              </a:rPr>
              <a:t>DataSource</a:t>
            </a:r>
            <a:r>
              <a:rPr lang="en-US" sz="2000">
                <a:latin typeface="Arial" pitchFamily="34"/>
              </a:rPr>
              <a:t/>
            </a:r>
            <a:br>
              <a:rPr lang="en-US" sz="2000">
                <a:latin typeface="Arial" pitchFamily="34"/>
              </a:rPr>
            </a:br>
            <a:r>
              <a:rPr lang="en-US" sz="2000">
                <a:latin typeface="Arial" pitchFamily="34"/>
              </a:rPr>
              <a:t/>
            </a:r>
            <a:br>
              <a:rPr lang="en-US" sz="2000">
                <a:latin typeface="Arial" pitchFamily="34"/>
              </a:rPr>
            </a:br>
            <a:endParaRPr lang="en-US" sz="2000">
              <a:latin typeface="Arial" pitchFamily="34"/>
            </a:endParaRPr>
          </a:p>
          <a:p>
            <a:pPr lvl="0">
              <a:buClr>
                <a:srgbClr val="000000"/>
              </a:buClr>
              <a:buSzPct val="100000"/>
              <a:buFont typeface="Verdana" pitchFamily="34"/>
              <a:buChar char="•"/>
            </a:pPr>
            <a:r>
              <a:rPr lang="en-US"/>
              <a:t>For Java 5 or higher, use SimpleJdbcTemplate</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Uses generics and varargs</a:t>
            </a:r>
            <a:br>
              <a:rPr lang="en-US">
                <a:solidFill>
                  <a:srgbClr val="000000"/>
                </a:solidFill>
                <a:latin typeface="Verdana" pitchFamily="34"/>
                <a:ea typeface="ＭＳ Ｐゴシック" pitchFamily="50"/>
              </a:rPr>
            </a:br>
            <a:r>
              <a:rPr lang="en-US">
                <a:solidFill>
                  <a:srgbClr val="000000"/>
                </a:solidFill>
                <a:latin typeface="Verdana" pitchFamily="34"/>
                <a:ea typeface="ＭＳ Ｐゴシック" pitchFamily="50"/>
              </a:rPr>
              <a:t/>
            </a:r>
            <a:br>
              <a:rPr lang="en-US">
                <a:solidFill>
                  <a:srgbClr val="000000"/>
                </a:solidFill>
                <a:latin typeface="Verdana" pitchFamily="34"/>
                <a:ea typeface="ＭＳ Ｐゴシック" pitchFamily="50"/>
              </a:rPr>
            </a:br>
            <a:r>
              <a:rPr lang="en-US">
                <a:solidFill>
                  <a:srgbClr val="000000"/>
                </a:solidFill>
                <a:latin typeface="Verdana" pitchFamily="34"/>
                <a:ea typeface="ＭＳ Ｐゴシック" pitchFamily="50"/>
              </a:rPr>
              <a:t/>
            </a:r>
            <a:br>
              <a:rPr lang="en-US">
                <a:solidFill>
                  <a:srgbClr val="000000"/>
                </a:solidFill>
                <a:latin typeface="Verdana" pitchFamily="34"/>
                <a:ea typeface="ＭＳ Ｐゴシック" pitchFamily="50"/>
              </a:rPr>
            </a:br>
            <a:endParaRPr lang="en-US">
              <a:solidFill>
                <a:srgbClr val="000000"/>
              </a:solidFill>
              <a:latin typeface="Verdana" pitchFamily="34"/>
              <a:ea typeface="ＭＳ Ｐゴシック" pitchFamily="50"/>
            </a:endParaRPr>
          </a:p>
          <a:p>
            <a:pPr lvl="0">
              <a:buClr>
                <a:srgbClr val="000000"/>
              </a:buClr>
              <a:buSzPct val="100000"/>
              <a:buFont typeface="Verdana" pitchFamily="34"/>
              <a:buChar char="•"/>
            </a:pPr>
            <a:r>
              <a:rPr lang="en-US"/>
              <a:t>Create a template once and re-use it</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Do not create one for each use</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Thread safe after construction</a:t>
            </a:r>
          </a:p>
          <a:p>
            <a:pPr marL="380880" indent="-380880">
              <a:tabLst>
                <a:tab pos="952200" algn="l"/>
                <a:tab pos="1866599" algn="l"/>
                <a:tab pos="2780999" algn="l"/>
                <a:tab pos="3695399" algn="l"/>
                <a:tab pos="4609799" algn="l"/>
                <a:tab pos="5524200" algn="l"/>
                <a:tab pos="6438600" algn="l"/>
                <a:tab pos="7353000" algn="l"/>
                <a:tab pos="8267400" algn="l"/>
                <a:tab pos="9181800" algn="l"/>
                <a:tab pos="10096200" algn="l"/>
              </a:tabLst>
            </a:pPr>
            <a:endParaRPr lang="en-US"/>
          </a:p>
          <a:p>
            <a:pPr marL="380880" indent="-380880">
              <a:tabLst>
                <a:tab pos="952200" algn="l"/>
                <a:tab pos="1866599" algn="l"/>
                <a:tab pos="2780999" algn="l"/>
                <a:tab pos="3695399" algn="l"/>
                <a:tab pos="4609799" algn="l"/>
                <a:tab pos="5524200" algn="l"/>
                <a:tab pos="6438600" algn="l"/>
                <a:tab pos="7353000" algn="l"/>
                <a:tab pos="8267400" algn="l"/>
                <a:tab pos="9181800" algn="l"/>
                <a:tab pos="10096200" algn="l"/>
              </a:tabLst>
            </a:pPr>
            <a:endParaRPr lang="en-US"/>
          </a:p>
          <a:p>
            <a:pPr marL="380880" indent="-380880">
              <a:tabLst>
                <a:tab pos="952200" algn="l"/>
                <a:tab pos="1866599" algn="l"/>
                <a:tab pos="2780999" algn="l"/>
                <a:tab pos="3695399" algn="l"/>
                <a:tab pos="4609799" algn="l"/>
                <a:tab pos="5524200" algn="l"/>
                <a:tab pos="6438600" algn="l"/>
                <a:tab pos="7353000" algn="l"/>
                <a:tab pos="8267400" algn="l"/>
                <a:tab pos="9181800" algn="l"/>
                <a:tab pos="10096200" algn="l"/>
              </a:tabLst>
            </a:pPr>
            <a:endParaRPr lang="en-US"/>
          </a:p>
        </p:txBody>
      </p:sp>
      <p:sp>
        <p:nvSpPr>
          <p:cNvPr id="4" name="Freeform 3"/>
          <p:cNvSpPr/>
          <p:nvPr/>
        </p:nvSpPr>
        <p:spPr>
          <a:xfrm>
            <a:off x="2667000" y="2209681"/>
            <a:ext cx="6858000"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JdbcTemplate template = </a:t>
            </a:r>
            <a:r>
              <a:rPr lang="en-US" sz="2000">
                <a:solidFill>
                  <a:srgbClr val="7F0055"/>
                </a:solidFill>
                <a:latin typeface="Arial" pitchFamily="34"/>
                <a:ea typeface="AR PL ShanHeiSun Uni" pitchFamily="2"/>
                <a:cs typeface="Tahoma" pitchFamily="2"/>
              </a:rPr>
              <a:t>new</a:t>
            </a:r>
            <a:r>
              <a:rPr lang="en-US" sz="2000">
                <a:solidFill>
                  <a:srgbClr val="000000"/>
                </a:solidFill>
                <a:latin typeface="Arial" pitchFamily="34"/>
                <a:ea typeface="AR PL ShanHeiSun Uni" pitchFamily="2"/>
                <a:cs typeface="Tahoma" pitchFamily="2"/>
              </a:rPr>
              <a:t> JdbcTemplate(dataSource);</a:t>
            </a:r>
          </a:p>
        </p:txBody>
      </p:sp>
      <p:sp>
        <p:nvSpPr>
          <p:cNvPr id="5" name="Freeform 4"/>
          <p:cNvSpPr/>
          <p:nvPr/>
        </p:nvSpPr>
        <p:spPr>
          <a:xfrm>
            <a:off x="2667000" y="3614041"/>
            <a:ext cx="6858000" cy="6844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SimpleJdbcTemplate template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    new</a:t>
            </a:r>
            <a:r>
              <a:rPr lang="en-US" sz="2000">
                <a:solidFill>
                  <a:srgbClr val="000000"/>
                </a:solidFill>
                <a:latin typeface="Arial" pitchFamily="34"/>
                <a:ea typeface="AR PL ShanHeiSun Uni" pitchFamily="2"/>
                <a:cs typeface="Tahoma" pitchFamily="2"/>
              </a:rPr>
              <a:t> SimpleJdbcTemplate(dataSource);</a:t>
            </a:r>
          </a:p>
        </p:txBody>
      </p:sp>
    </p:spTree>
    <p:extLst>
      <p:ext uri="{BB962C8B-B14F-4D97-AF65-F5344CB8AC3E}">
        <p14:creationId xmlns:p14="http://schemas.microsoft.com/office/powerpoint/2010/main" val="1257774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When to use </a:t>
            </a:r>
            <a:br>
              <a:rPr lang="en-US"/>
            </a:br>
            <a:r>
              <a:rPr lang="en-US"/>
              <a:t>(Simple)JdbcTemplate</a:t>
            </a:r>
          </a:p>
        </p:txBody>
      </p:sp>
      <p:sp>
        <p:nvSpPr>
          <p:cNvPr id="3" name="Text Placeholder 2"/>
          <p:cNvSpPr txBox="1">
            <a:spLocks noGrp="1"/>
          </p:cNvSpPr>
          <p:nvPr>
            <p:ph type="body" idx="4294967295"/>
          </p:nvPr>
        </p:nvSpPr>
        <p:spPr>
          <a:xfrm>
            <a:off x="2362200" y="1825626"/>
            <a:ext cx="10515600" cy="2744983"/>
          </a:xfrm>
        </p:spPr>
        <p:txBody>
          <a:bodyPr vert="horz" wrap="square" lIns="90000" tIns="46800" rIns="90000" bIns="46800" rtlCol="0" anchor="t" anchorCtr="0">
            <a:spAutoFit/>
          </a:bodyPr>
          <a:lstStyle/>
          <a:p>
            <a:pPr>
              <a:spcBef>
                <a:spcPts val="697"/>
              </a:spcBef>
              <a:buClr>
                <a:srgbClr val="000000"/>
              </a:buClr>
              <a:buSzPct val="100000"/>
              <a:buFont typeface="Verdana" pitchFamily="34"/>
              <a:buChar char="•"/>
            </a:pPr>
            <a:r>
              <a:rPr lang="en-US" dirty="0"/>
              <a:t>Useful standalone</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50"/>
              </a:rPr>
              <a:t>Anytime JDBC is needed</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50"/>
              </a:rPr>
              <a:t>In utility or test code</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50"/>
              </a:rPr>
              <a:t>To clean up messy legacy code</a:t>
            </a:r>
          </a:p>
          <a:p>
            <a:pPr>
              <a:spcBef>
                <a:spcPts val="697"/>
              </a:spcBef>
              <a:buClr>
                <a:srgbClr val="000000"/>
              </a:buClr>
              <a:buSzPct val="100000"/>
              <a:buFont typeface="Verdana" pitchFamily="34"/>
              <a:buChar char="•"/>
            </a:pPr>
            <a:r>
              <a:rPr lang="en-US" dirty="0"/>
              <a:t>Useful for implementing a </a:t>
            </a:r>
            <a:r>
              <a:rPr lang="en-US" b="1" dirty="0" err="1" smtClean="0">
                <a:solidFill>
                  <a:srgbClr val="660066"/>
                </a:solidFill>
              </a:rPr>
              <a:t>dao</a:t>
            </a:r>
            <a:r>
              <a:rPr lang="en-US" b="1" dirty="0" smtClean="0">
                <a:solidFill>
                  <a:srgbClr val="660066"/>
                </a:solidFill>
              </a:rPr>
              <a:t> </a:t>
            </a:r>
            <a:r>
              <a:rPr lang="en-US" dirty="0" smtClean="0"/>
              <a:t>in </a:t>
            </a:r>
            <a:r>
              <a:rPr lang="en-US" dirty="0"/>
              <a:t>a layered application</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50"/>
              </a:rPr>
              <a:t>Also known as a data access object (DAO)</a:t>
            </a:r>
          </a:p>
        </p:txBody>
      </p:sp>
    </p:spTree>
    <p:extLst>
      <p:ext uri="{BB962C8B-B14F-4D97-AF65-F5344CB8AC3E}">
        <p14:creationId xmlns:p14="http://schemas.microsoft.com/office/powerpoint/2010/main" val="188151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dirty="0"/>
              <a:t>Implementing a JDBC-based </a:t>
            </a:r>
            <a:r>
              <a:rPr lang="en-US" dirty="0" smtClean="0"/>
              <a:t>DAO</a:t>
            </a:r>
            <a:endParaRPr lang="en-US" dirty="0"/>
          </a:p>
        </p:txBody>
      </p:sp>
      <p:sp>
        <p:nvSpPr>
          <p:cNvPr id="3" name="Freeform 2"/>
          <p:cNvSpPr/>
          <p:nvPr/>
        </p:nvSpPr>
        <p:spPr>
          <a:xfrm>
            <a:off x="1828920" y="1676520"/>
            <a:ext cx="8534160" cy="392889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7F0055"/>
                </a:solidFill>
                <a:latin typeface="Arial" pitchFamily="34"/>
                <a:ea typeface="AR PL ShanHeiSun Uni" pitchFamily="2"/>
                <a:cs typeface="Tahoma" pitchFamily="2"/>
              </a:rPr>
              <a:t>public class</a:t>
            </a:r>
            <a:r>
              <a:rPr lang="en-US" sz="2000" dirty="0">
                <a:solidFill>
                  <a:srgbClr val="000000"/>
                </a:solidFill>
                <a:latin typeface="Arial" pitchFamily="34"/>
                <a:ea typeface="AR PL ShanHeiSun Uni" pitchFamily="2"/>
                <a:cs typeface="Tahoma" pitchFamily="2"/>
              </a:rPr>
              <a:t> </a:t>
            </a:r>
            <a:r>
              <a:rPr lang="en-US" sz="2000" dirty="0" err="1" smtClean="0">
                <a:solidFill>
                  <a:srgbClr val="000000"/>
                </a:solidFill>
                <a:latin typeface="Arial" pitchFamily="34"/>
                <a:ea typeface="AR PL ShanHeiSun Uni" pitchFamily="2"/>
                <a:cs typeface="Tahoma" pitchFamily="2"/>
              </a:rPr>
              <a:t>JdbcCustomerDAO</a:t>
            </a:r>
            <a:r>
              <a:rPr lang="en-US" sz="2000" dirty="0" smtClean="0">
                <a:solidFill>
                  <a:srgbClr val="000000"/>
                </a:solidFill>
                <a:latin typeface="Arial" pitchFamily="34"/>
                <a:ea typeface="AR PL ShanHeiSun Uni" pitchFamily="2"/>
                <a:cs typeface="Tahoma" pitchFamily="2"/>
              </a:rPr>
              <a:t> </a:t>
            </a:r>
            <a:r>
              <a:rPr lang="en-US" sz="2000" dirty="0">
                <a:solidFill>
                  <a:srgbClr val="7F0055"/>
                </a:solidFill>
                <a:latin typeface="Arial" pitchFamily="34"/>
                <a:ea typeface="AR PL ShanHeiSun Uni" pitchFamily="2"/>
                <a:cs typeface="Tahoma" pitchFamily="2"/>
              </a:rPr>
              <a:t>implements</a:t>
            </a:r>
            <a:r>
              <a:rPr lang="en-US" sz="2000" dirty="0">
                <a:solidFill>
                  <a:srgbClr val="000000"/>
                </a:solidFill>
                <a:latin typeface="Arial" pitchFamily="34"/>
                <a:ea typeface="AR PL ShanHeiSun Uni" pitchFamily="2"/>
                <a:cs typeface="Tahoma" pitchFamily="2"/>
              </a:rPr>
              <a:t> </a:t>
            </a:r>
            <a:r>
              <a:rPr lang="en-US" sz="2000" dirty="0" err="1" smtClean="0">
                <a:solidFill>
                  <a:srgbClr val="000000"/>
                </a:solidFill>
                <a:latin typeface="Arial" pitchFamily="34"/>
                <a:ea typeface="AR PL ShanHeiSun Uni" pitchFamily="2"/>
                <a:cs typeface="Tahoma" pitchFamily="2"/>
              </a:rPr>
              <a:t>CustomerDAO</a:t>
            </a:r>
            <a:r>
              <a:rPr lang="en-US" sz="2000" dirty="0" smtClean="0">
                <a:solidFill>
                  <a:srgbClr val="000000"/>
                </a:solidFill>
                <a:latin typeface="Arial" pitchFamily="34"/>
                <a:ea typeface="AR PL ShanHeiSun Uni" pitchFamily="2"/>
                <a:cs typeface="Tahoma" pitchFamily="2"/>
              </a:rPr>
              <a:t> </a:t>
            </a:r>
            <a:r>
              <a:rPr lang="en-US" sz="2000"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000" dirty="0">
              <a:solidFill>
                <a:srgbClr val="000000"/>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r>
              <a:rPr lang="en-US" sz="2000" dirty="0">
                <a:solidFill>
                  <a:srgbClr val="7F0055"/>
                </a:solidFill>
                <a:latin typeface="Arial" pitchFamily="34"/>
                <a:ea typeface="AR PL ShanHeiSun Uni" pitchFamily="2"/>
                <a:cs typeface="Tahoma" pitchFamily="2"/>
              </a:rPr>
              <a:t>private</a:t>
            </a:r>
            <a:r>
              <a:rPr lang="en-US" sz="2000" dirty="0">
                <a:solidFill>
                  <a:srgbClr val="000000"/>
                </a:solidFill>
                <a:latin typeface="Arial" pitchFamily="34"/>
                <a:ea typeface="AR PL ShanHeiSun Uni" pitchFamily="2"/>
                <a:cs typeface="Tahoma" pitchFamily="2"/>
              </a:rPr>
              <a:t> </a:t>
            </a:r>
            <a:r>
              <a:rPr lang="en-US" sz="2000" dirty="0" err="1">
                <a:solidFill>
                  <a:srgbClr val="000000"/>
                </a:solidFill>
                <a:latin typeface="Arial" pitchFamily="34"/>
                <a:ea typeface="AR PL ShanHeiSun Uni" pitchFamily="2"/>
                <a:cs typeface="Tahoma" pitchFamily="2"/>
              </a:rPr>
              <a:t>JdbcTemplate</a:t>
            </a:r>
            <a:r>
              <a:rPr lang="en-US" sz="2000" dirty="0">
                <a:solidFill>
                  <a:srgbClr val="000000"/>
                </a:solidFill>
                <a:latin typeface="Arial" pitchFamily="34"/>
                <a:ea typeface="AR PL ShanHeiSun Uni" pitchFamily="2"/>
                <a:cs typeface="Tahoma" pitchFamily="2"/>
              </a:rPr>
              <a:t> </a:t>
            </a:r>
            <a:r>
              <a:rPr lang="en-US" sz="2000" dirty="0" err="1">
                <a:solidFill>
                  <a:srgbClr val="0000C0"/>
                </a:solidFill>
                <a:latin typeface="Arial" pitchFamily="34"/>
                <a:ea typeface="AR PL ShanHeiSun Uni" pitchFamily="2"/>
                <a:cs typeface="Tahoma" pitchFamily="2"/>
              </a:rPr>
              <a:t>jdbcTemplate</a:t>
            </a:r>
            <a:r>
              <a:rPr lang="en-US" sz="2000"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000" dirty="0">
              <a:solidFill>
                <a:srgbClr val="000000"/>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r>
              <a:rPr lang="en-US" sz="2000" dirty="0">
                <a:solidFill>
                  <a:srgbClr val="7F0055"/>
                </a:solidFill>
                <a:latin typeface="Arial" pitchFamily="34"/>
                <a:ea typeface="AR PL ShanHeiSun Uni" pitchFamily="2"/>
                <a:cs typeface="Tahoma" pitchFamily="2"/>
              </a:rPr>
              <a:t>public</a:t>
            </a:r>
            <a:r>
              <a:rPr lang="en-US" sz="2000" dirty="0">
                <a:solidFill>
                  <a:srgbClr val="000000"/>
                </a:solidFill>
                <a:latin typeface="Arial" pitchFamily="34"/>
                <a:ea typeface="AR PL ShanHeiSun Uni" pitchFamily="2"/>
                <a:cs typeface="Tahoma" pitchFamily="2"/>
              </a:rPr>
              <a:t> </a:t>
            </a:r>
            <a:r>
              <a:rPr lang="en-US" sz="2000" dirty="0" err="1" smtClean="0">
                <a:solidFill>
                  <a:srgbClr val="000000"/>
                </a:solidFill>
                <a:latin typeface="Arial" pitchFamily="34"/>
                <a:ea typeface="AR PL ShanHeiSun Uni" pitchFamily="2"/>
                <a:cs typeface="Tahoma" pitchFamily="2"/>
              </a:rPr>
              <a:t>JdbcCustomerDAO</a:t>
            </a:r>
            <a:r>
              <a:rPr lang="en-US" sz="2000" dirty="0" smtClean="0">
                <a:solidFill>
                  <a:srgbClr val="000000"/>
                </a:solidFill>
                <a:latin typeface="Arial" pitchFamily="34"/>
                <a:ea typeface="AR PL ShanHeiSun Uni" pitchFamily="2"/>
                <a:cs typeface="Tahoma" pitchFamily="2"/>
              </a:rPr>
              <a:t>(</a:t>
            </a:r>
            <a:r>
              <a:rPr lang="en-US" sz="2000" dirty="0" err="1" smtClean="0">
                <a:solidFill>
                  <a:srgbClr val="000000"/>
                </a:solidFill>
                <a:latin typeface="Arial" pitchFamily="34"/>
                <a:ea typeface="AR PL ShanHeiSun Uni" pitchFamily="2"/>
                <a:cs typeface="Tahoma" pitchFamily="2"/>
              </a:rPr>
              <a:t>DataSource</a:t>
            </a:r>
            <a:r>
              <a:rPr lang="en-US" sz="2000" dirty="0" smtClean="0">
                <a:solidFill>
                  <a:srgbClr val="000000"/>
                </a:solidFill>
                <a:latin typeface="Arial" pitchFamily="34"/>
                <a:ea typeface="AR PL ShanHeiSun Uni" pitchFamily="2"/>
                <a:cs typeface="Tahoma" pitchFamily="2"/>
              </a:rPr>
              <a:t> </a:t>
            </a:r>
            <a:r>
              <a:rPr lang="en-US" sz="2000" dirty="0" err="1">
                <a:solidFill>
                  <a:srgbClr val="000000"/>
                </a:solidFill>
                <a:latin typeface="Arial" pitchFamily="34"/>
                <a:ea typeface="AR PL ShanHeiSun Uni" pitchFamily="2"/>
                <a:cs typeface="Tahoma" pitchFamily="2"/>
              </a:rPr>
              <a:t>dataSource</a:t>
            </a:r>
            <a:r>
              <a:rPr lang="en-US" sz="2000" dirty="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r>
              <a:rPr lang="en-US" sz="2000" dirty="0" err="1">
                <a:solidFill>
                  <a:srgbClr val="7F0055"/>
                </a:solidFill>
                <a:latin typeface="Arial" pitchFamily="34"/>
                <a:ea typeface="AR PL ShanHeiSun Uni" pitchFamily="2"/>
                <a:cs typeface="Tahoma" pitchFamily="2"/>
              </a:rPr>
              <a:t>this</a:t>
            </a:r>
            <a:r>
              <a:rPr lang="en-US" sz="2000" dirty="0" err="1">
                <a:solidFill>
                  <a:srgbClr val="000000"/>
                </a:solidFill>
                <a:latin typeface="Arial" pitchFamily="34"/>
                <a:ea typeface="AR PL ShanHeiSun Uni" pitchFamily="2"/>
                <a:cs typeface="Tahoma" pitchFamily="2"/>
              </a:rPr>
              <a:t>.</a:t>
            </a:r>
            <a:r>
              <a:rPr lang="en-US" sz="2000" dirty="0" err="1">
                <a:solidFill>
                  <a:srgbClr val="0000C0"/>
                </a:solidFill>
                <a:latin typeface="Arial" pitchFamily="34"/>
                <a:ea typeface="AR PL ShanHeiSun Uni" pitchFamily="2"/>
                <a:cs typeface="Tahoma" pitchFamily="2"/>
              </a:rPr>
              <a:t>jdbcTemplate</a:t>
            </a:r>
            <a:r>
              <a:rPr lang="en-US" sz="2000" dirty="0">
                <a:solidFill>
                  <a:srgbClr val="000000"/>
                </a:solidFill>
                <a:latin typeface="Arial" pitchFamily="34"/>
                <a:ea typeface="AR PL ShanHeiSun Uni" pitchFamily="2"/>
                <a:cs typeface="Tahoma" pitchFamily="2"/>
              </a:rPr>
              <a:t> = </a:t>
            </a:r>
            <a:r>
              <a:rPr lang="en-US" sz="2000" dirty="0">
                <a:solidFill>
                  <a:srgbClr val="7F0055"/>
                </a:solidFill>
                <a:latin typeface="Arial" pitchFamily="34"/>
                <a:ea typeface="AR PL ShanHeiSun Uni" pitchFamily="2"/>
                <a:cs typeface="Tahoma" pitchFamily="2"/>
              </a:rPr>
              <a:t>new</a:t>
            </a:r>
            <a:r>
              <a:rPr lang="en-US" sz="2000" dirty="0">
                <a:solidFill>
                  <a:srgbClr val="000000"/>
                </a:solidFill>
                <a:latin typeface="Arial" pitchFamily="34"/>
                <a:ea typeface="AR PL ShanHeiSun Uni" pitchFamily="2"/>
                <a:cs typeface="Tahoma" pitchFamily="2"/>
              </a:rPr>
              <a:t> </a:t>
            </a:r>
            <a:r>
              <a:rPr lang="en-US" sz="2000" dirty="0" err="1">
                <a:solidFill>
                  <a:srgbClr val="000000"/>
                </a:solidFill>
                <a:latin typeface="Arial" pitchFamily="34"/>
                <a:ea typeface="AR PL ShanHeiSun Uni" pitchFamily="2"/>
                <a:cs typeface="Tahoma" pitchFamily="2"/>
              </a:rPr>
              <a:t>JdbcTemplate</a:t>
            </a:r>
            <a:r>
              <a:rPr lang="en-US" sz="2000" dirty="0">
                <a:solidFill>
                  <a:srgbClr val="000000"/>
                </a:solidFill>
                <a:latin typeface="Arial" pitchFamily="34"/>
                <a:ea typeface="AR PL ShanHeiSun Uni" pitchFamily="2"/>
                <a:cs typeface="Tahoma" pitchFamily="2"/>
              </a:rPr>
              <a:t>(</a:t>
            </a:r>
            <a:r>
              <a:rPr lang="en-US" sz="2000" dirty="0" err="1">
                <a:solidFill>
                  <a:srgbClr val="000000"/>
                </a:solidFill>
                <a:latin typeface="Arial" pitchFamily="34"/>
                <a:ea typeface="AR PL ShanHeiSun Uni" pitchFamily="2"/>
                <a:cs typeface="Tahoma" pitchFamily="2"/>
              </a:rPr>
              <a:t>dataSource</a:t>
            </a:r>
            <a:r>
              <a:rPr lang="en-US" sz="2000"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r>
              <a:rPr lang="en-US" sz="2000" dirty="0" smtClean="0">
                <a:solidFill>
                  <a:srgbClr val="7F0055"/>
                </a:solidFill>
                <a:latin typeface="Arial" pitchFamily="34"/>
                <a:ea typeface="AR PL ShanHeiSun Uni" pitchFamily="2"/>
                <a:cs typeface="Tahoma" pitchFamily="2"/>
              </a:rPr>
              <a:t>public </a:t>
            </a:r>
            <a:r>
              <a:rPr lang="en-US" sz="2000" dirty="0" err="1" smtClean="0">
                <a:solidFill>
                  <a:srgbClr val="7F0055"/>
                </a:solidFill>
                <a:latin typeface="Arial" pitchFamily="34"/>
                <a:ea typeface="AR PL ShanHeiSun Uni" pitchFamily="2"/>
                <a:cs typeface="Tahoma" pitchFamily="2"/>
              </a:rPr>
              <a:t>int</a:t>
            </a:r>
            <a:r>
              <a:rPr lang="en-US" sz="2000" dirty="0" smtClean="0">
                <a:solidFill>
                  <a:srgbClr val="000000"/>
                </a:solidFill>
                <a:latin typeface="Arial" pitchFamily="34"/>
                <a:ea typeface="AR PL ShanHeiSun Uni" pitchFamily="2"/>
                <a:cs typeface="Tahoma" pitchFamily="2"/>
              </a:rPr>
              <a:t> </a:t>
            </a:r>
            <a:r>
              <a:rPr lang="en-US" sz="2000" dirty="0" err="1" smtClean="0">
                <a:solidFill>
                  <a:srgbClr val="000000"/>
                </a:solidFill>
                <a:latin typeface="Arial" pitchFamily="34"/>
                <a:ea typeface="AR PL ShanHeiSun Uni" pitchFamily="2"/>
                <a:cs typeface="Tahoma" pitchFamily="2"/>
              </a:rPr>
              <a:t>getCustomerCount</a:t>
            </a:r>
            <a:r>
              <a:rPr lang="en-US" sz="2000" dirty="0" smtClean="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smtClean="0">
                <a:solidFill>
                  <a:srgbClr val="000000"/>
                </a:solidFill>
                <a:latin typeface="Arial" pitchFamily="34"/>
                <a:ea typeface="AR PL ShanHeiSun Uni" pitchFamily="2"/>
                <a:cs typeface="Tahoma" pitchFamily="2"/>
              </a:rPr>
              <a:t>        String </a:t>
            </a:r>
            <a:r>
              <a:rPr lang="en-US" sz="2000" dirty="0" err="1" smtClean="0">
                <a:solidFill>
                  <a:srgbClr val="000000"/>
                </a:solidFill>
                <a:latin typeface="Arial" pitchFamily="34"/>
                <a:ea typeface="AR PL ShanHeiSun Uni" pitchFamily="2"/>
                <a:cs typeface="Tahoma" pitchFamily="2"/>
              </a:rPr>
              <a:t>sql</a:t>
            </a:r>
            <a:r>
              <a:rPr lang="en-US" sz="2000" dirty="0" smtClean="0">
                <a:solidFill>
                  <a:srgbClr val="000000"/>
                </a:solidFill>
                <a:latin typeface="Arial" pitchFamily="34"/>
                <a:ea typeface="AR PL ShanHeiSun Uni" pitchFamily="2"/>
                <a:cs typeface="Tahoma" pitchFamily="2"/>
              </a:rPr>
              <a:t> = </a:t>
            </a:r>
            <a:r>
              <a:rPr lang="en-US" sz="2000" dirty="0" smtClean="0">
                <a:solidFill>
                  <a:srgbClr val="000099"/>
                </a:solidFill>
                <a:latin typeface="Arial" pitchFamily="34"/>
                <a:ea typeface="AR PL ShanHeiSun Uni" pitchFamily="2"/>
                <a:cs typeface="Tahoma" pitchFamily="2"/>
              </a:rPr>
              <a:t>“select count(*) from customer”</a:t>
            </a:r>
            <a:r>
              <a:rPr lang="en-US" sz="2000" dirty="0" smtClean="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smtClean="0">
                <a:solidFill>
                  <a:srgbClr val="000000"/>
                </a:solidFill>
                <a:latin typeface="Arial" pitchFamily="34"/>
                <a:ea typeface="AR PL ShanHeiSun Uni" pitchFamily="2"/>
                <a:cs typeface="Tahoma" pitchFamily="2"/>
              </a:rPr>
              <a:t>       </a:t>
            </a:r>
            <a:r>
              <a:rPr lang="en-US" sz="2000" dirty="0" smtClean="0">
                <a:solidFill>
                  <a:srgbClr val="7F0055"/>
                </a:solidFill>
                <a:latin typeface="Arial" pitchFamily="34"/>
                <a:ea typeface="AR PL ShanHeiSun Uni" pitchFamily="2"/>
                <a:cs typeface="Tahoma" pitchFamily="2"/>
              </a:rPr>
              <a:t> return</a:t>
            </a:r>
            <a:r>
              <a:rPr lang="en-US" sz="2000" dirty="0" smtClean="0">
                <a:solidFill>
                  <a:srgbClr val="000000"/>
                </a:solidFill>
                <a:latin typeface="Arial" pitchFamily="34"/>
                <a:ea typeface="AR PL ShanHeiSun Uni" pitchFamily="2"/>
                <a:cs typeface="Tahoma" pitchFamily="2"/>
              </a:rPr>
              <a:t> </a:t>
            </a:r>
            <a:r>
              <a:rPr lang="en-US" sz="2000" dirty="0" err="1" smtClean="0">
                <a:solidFill>
                  <a:srgbClr val="0000C0"/>
                </a:solidFill>
                <a:latin typeface="Arial" pitchFamily="34"/>
                <a:ea typeface="AR PL ShanHeiSun Uni" pitchFamily="2"/>
                <a:cs typeface="Tahoma" pitchFamily="2"/>
              </a:rPr>
              <a:t>jdbcTemplate</a:t>
            </a:r>
            <a:r>
              <a:rPr lang="en-US" sz="2000" dirty="0" err="1" smtClean="0">
                <a:solidFill>
                  <a:srgbClr val="000000"/>
                </a:solidFill>
                <a:latin typeface="Arial" pitchFamily="34"/>
                <a:ea typeface="AR PL ShanHeiSun Uni" pitchFamily="2"/>
                <a:cs typeface="Tahoma" pitchFamily="2"/>
              </a:rPr>
              <a:t>.queryForInt</a:t>
            </a:r>
            <a:r>
              <a:rPr lang="en-US" sz="2000" dirty="0" smtClean="0">
                <a:solidFill>
                  <a:srgbClr val="000000"/>
                </a:solidFill>
                <a:latin typeface="Arial" pitchFamily="34"/>
                <a:ea typeface="AR PL ShanHeiSun Uni" pitchFamily="2"/>
                <a:cs typeface="Tahoma" pitchFamily="2"/>
              </a:rPr>
              <a:t>(</a:t>
            </a:r>
            <a:r>
              <a:rPr lang="en-US" sz="2000" dirty="0" err="1" smtClean="0">
                <a:solidFill>
                  <a:srgbClr val="000000"/>
                </a:solidFill>
                <a:latin typeface="Arial" pitchFamily="34"/>
                <a:ea typeface="AR PL ShanHeiSun Uni" pitchFamily="2"/>
                <a:cs typeface="Tahoma" pitchFamily="2"/>
              </a:rPr>
              <a:t>sql</a:t>
            </a:r>
            <a:r>
              <a:rPr lang="en-US" sz="2000" dirty="0" smtClean="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smtClean="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smtClean="0">
                <a:solidFill>
                  <a:srgbClr val="000000"/>
                </a:solidFill>
                <a:latin typeface="Arial" pitchFamily="34"/>
                <a:ea typeface="AR PL ShanHeiSun Uni" pitchFamily="2"/>
                <a:cs typeface="Tahoma" pitchFamily="2"/>
              </a:rPr>
              <a:t>}</a:t>
            </a:r>
            <a:endParaRPr lang="en-US" sz="2000" dirty="0">
              <a:solidFill>
                <a:srgbClr val="000000"/>
              </a:solidFill>
              <a:latin typeface="Arial" pitchFamily="34"/>
              <a:ea typeface="AR PL ShanHeiSun Uni" pitchFamily="2"/>
              <a:cs typeface="Tahoma" pitchFamily="2"/>
            </a:endParaRPr>
          </a:p>
        </p:txBody>
      </p:sp>
    </p:spTree>
    <p:extLst>
      <p:ext uri="{BB962C8B-B14F-4D97-AF65-F5344CB8AC3E}">
        <p14:creationId xmlns:p14="http://schemas.microsoft.com/office/powerpoint/2010/main" val="1565554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335384"/>
            <a:ext cx="6291360" cy="482313"/>
          </a:xfrm>
        </p:spPr>
        <p:txBody>
          <a:bodyPr vert="horz" wrap="square" lIns="90000" tIns="46800" rIns="90000" bIns="46800" rtlCol="0" anchor="ctr" anchorCtr="0">
            <a:spAutoFit/>
          </a:bodyPr>
          <a:lstStyle/>
          <a:p>
            <a:pPr lvl="0"/>
            <a:r>
              <a:rPr lang="en-US" sz="2800" dirty="0"/>
              <a:t>Integrating a </a:t>
            </a:r>
            <a:r>
              <a:rPr lang="en-US" sz="2800" dirty="0" smtClean="0"/>
              <a:t>DAO into </a:t>
            </a:r>
            <a:r>
              <a:rPr lang="en-US" sz="2800" dirty="0"/>
              <a:t>an Application</a:t>
            </a:r>
          </a:p>
        </p:txBody>
      </p:sp>
      <p:sp>
        <p:nvSpPr>
          <p:cNvPr id="3" name="Freeform 2"/>
          <p:cNvSpPr/>
          <p:nvPr/>
        </p:nvSpPr>
        <p:spPr>
          <a:xfrm>
            <a:off x="2025480" y="1729081"/>
            <a:ext cx="8153640" cy="40763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3F7F7F"/>
                </a:solidFill>
                <a:latin typeface="Arial" pitchFamily="34"/>
                <a:ea typeface="AR PL ShanHeiSun Uni" pitchFamily="2"/>
                <a:cs typeface="Tahoma" pitchFamily="2"/>
              </a:rPr>
              <a:t>&lt;bean </a:t>
            </a:r>
            <a:r>
              <a:rPr lang="en-US" dirty="0">
                <a:solidFill>
                  <a:srgbClr val="7F0055"/>
                </a:solidFill>
                <a:latin typeface="Arial" pitchFamily="34"/>
                <a:ea typeface="AR PL ShanHeiSun Uni" pitchFamily="2"/>
                <a:cs typeface="Tahoma" pitchFamily="2"/>
              </a:rPr>
              <a:t>id</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creditReportingService</a:t>
            </a:r>
            <a:r>
              <a:rPr lang="en-US" dirty="0">
                <a:solidFill>
                  <a:srgbClr val="0000C0"/>
                </a:solidFill>
                <a:latin typeface="Arial" pitchFamily="34"/>
                <a:ea typeface="AR PL ShanHeiSun Uni" pitchFamily="2"/>
                <a:cs typeface="Tahoma" pitchFamily="2"/>
              </a:rPr>
              <a:t>”</a:t>
            </a:r>
            <a:r>
              <a:rPr lang="en-US" dirty="0">
                <a:solidFill>
                  <a:srgbClr val="3F7F7F"/>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class</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example.CreditReportingService</a:t>
            </a:r>
            <a:r>
              <a:rPr lang="en-US" dirty="0">
                <a:solidFill>
                  <a:srgbClr val="0000C0"/>
                </a:solidFill>
                <a:latin typeface="Arial" pitchFamily="34"/>
                <a:ea typeface="AR PL ShanHeiSun Uni" pitchFamily="2"/>
                <a:cs typeface="Tahoma" pitchFamily="2"/>
              </a:rPr>
              <a:t>”</a:t>
            </a:r>
            <a:r>
              <a:rPr lang="en-US" dirty="0">
                <a:solidFill>
                  <a:srgbClr val="3F7F7F"/>
                </a:solidFill>
                <a:latin typeface="Arial" pitchFamily="34"/>
                <a:ea typeface="AR PL ShanHeiSun Uni" pitchFamily="2"/>
                <a:cs typeface="Tahoma" pitchFamily="2"/>
              </a:rPr>
              <a:t>&gt;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3F7F7F"/>
                </a:solidFill>
                <a:latin typeface="Arial" pitchFamily="34"/>
                <a:ea typeface="AR PL ShanHeiSun Uni" pitchFamily="2"/>
                <a:cs typeface="Tahoma" pitchFamily="2"/>
              </a:rPr>
              <a:t>    &lt;property </a:t>
            </a:r>
            <a:r>
              <a:rPr lang="en-US" dirty="0">
                <a:solidFill>
                  <a:srgbClr val="7F0055"/>
                </a:solidFill>
                <a:latin typeface="Arial" pitchFamily="34"/>
                <a:ea typeface="AR PL ShanHeiSun Uni" pitchFamily="2"/>
                <a:cs typeface="Tahoma" pitchFamily="2"/>
              </a:rPr>
              <a:t>name</a:t>
            </a:r>
            <a:r>
              <a:rPr lang="en-US" dirty="0" smtClean="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orderDAO</a:t>
            </a:r>
            <a:r>
              <a:rPr lang="en-US" dirty="0">
                <a:solidFill>
                  <a:srgbClr val="0000C0"/>
                </a:solidFill>
                <a:latin typeface="Arial" pitchFamily="34"/>
                <a:ea typeface="AR PL ShanHeiSun Uni" pitchFamily="2"/>
                <a:cs typeface="Tahoma" pitchFamily="2"/>
              </a:rPr>
              <a:t>”</a:t>
            </a:r>
            <a:r>
              <a:rPr lang="en-US" dirty="0" smtClean="0">
                <a:solidFill>
                  <a:srgbClr val="3F7F7F"/>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ref</a:t>
            </a:r>
            <a:r>
              <a:rPr lang="en-US" dirty="0" smtClean="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orderDAO</a:t>
            </a:r>
            <a:r>
              <a:rPr lang="en-US" dirty="0">
                <a:solidFill>
                  <a:srgbClr val="0000C0"/>
                </a:solidFill>
                <a:latin typeface="Arial" pitchFamily="34"/>
                <a:ea typeface="AR PL ShanHeiSun Uni" pitchFamily="2"/>
                <a:cs typeface="Tahoma" pitchFamily="2"/>
              </a:rPr>
              <a:t>” </a:t>
            </a:r>
            <a:r>
              <a:rPr lang="en-US" dirty="0">
                <a:solidFill>
                  <a:srgbClr val="3F7F7F"/>
                </a:solidFill>
                <a:latin typeface="Arial" pitchFamily="34"/>
                <a:ea typeface="AR PL ShanHeiSun Uni" pitchFamily="2"/>
                <a:cs typeface="Tahoma" pitchFamily="2"/>
              </a:rPr>
              <a:t>/&gt;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dirty="0">
                <a:solidFill>
                  <a:srgbClr val="000000"/>
                </a:solidFill>
                <a:latin typeface="Arial" pitchFamily="34"/>
                <a:ea typeface="AR PL ShanHeiSun Uni" pitchFamily="2"/>
                <a:cs typeface="Tahoma" pitchFamily="2"/>
              </a:rPr>
              <a:t>    </a:t>
            </a:r>
            <a:r>
              <a:rPr lang="en-US" dirty="0">
                <a:solidFill>
                  <a:srgbClr val="3F7F7F"/>
                </a:solidFill>
                <a:latin typeface="Arial" pitchFamily="34"/>
                <a:ea typeface="AR PL ShanHeiSun Uni" pitchFamily="2"/>
                <a:cs typeface="Tahoma" pitchFamily="2"/>
              </a:rPr>
              <a:t>&lt;property</a:t>
            </a:r>
            <a:r>
              <a:rPr lang="en-US" dirty="0">
                <a:solidFill>
                  <a:srgbClr val="000000"/>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name</a:t>
            </a:r>
            <a:r>
              <a:rPr lang="en-US" dirty="0" smtClean="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customerDAO</a:t>
            </a:r>
            <a:r>
              <a:rPr lang="en-US" dirty="0">
                <a:solidFill>
                  <a:srgbClr val="0000C0"/>
                </a:solidFill>
                <a:latin typeface="Arial" pitchFamily="34"/>
                <a:ea typeface="AR PL ShanHeiSun Uni" pitchFamily="2"/>
                <a:cs typeface="Tahoma" pitchFamily="2"/>
              </a:rPr>
              <a:t>”</a:t>
            </a:r>
            <a:r>
              <a:rPr lang="en-US" dirty="0" smtClean="0">
                <a:solidFill>
                  <a:srgbClr val="000000"/>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ref</a:t>
            </a:r>
            <a:r>
              <a:rPr lang="en-US" dirty="0" smtClean="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customerDAO</a:t>
            </a:r>
            <a:r>
              <a:rPr lang="en-US" dirty="0">
                <a:solidFill>
                  <a:srgbClr val="0000C0"/>
                </a:solidFill>
                <a:latin typeface="Arial" pitchFamily="34"/>
                <a:ea typeface="AR PL ShanHeiSun Uni" pitchFamily="2"/>
                <a:cs typeface="Tahoma" pitchFamily="2"/>
              </a:rPr>
              <a:t>”</a:t>
            </a:r>
            <a:r>
              <a:rPr lang="en-US" dirty="0" smtClean="0">
                <a:solidFill>
                  <a:srgbClr val="000000"/>
                </a:solidFill>
                <a:latin typeface="Arial" pitchFamily="34"/>
                <a:ea typeface="AR PL ShanHeiSun Uni" pitchFamily="2"/>
                <a:cs typeface="Tahoma" pitchFamily="2"/>
              </a:rPr>
              <a:t> </a:t>
            </a:r>
            <a:r>
              <a:rPr lang="en-US" dirty="0">
                <a:solidFill>
                  <a:srgbClr val="3F7F7F"/>
                </a:solidFill>
                <a:latin typeface="Arial" pitchFamily="34"/>
                <a:ea typeface="AR PL ShanHeiSun Uni" pitchFamily="2"/>
                <a:cs typeface="Tahoma" pitchFamily="2"/>
              </a:rPr>
              <a:t>/&gt;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3F7F7F"/>
                </a:solidFill>
                <a:latin typeface="Arial" pitchFamily="34"/>
                <a:ea typeface="AR PL ShanHeiSun Uni" pitchFamily="2"/>
                <a:cs typeface="Tahoma" pitchFamily="2"/>
              </a:rPr>
              <a:t>&lt;/bean&gt;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dirty="0">
              <a:solidFill>
                <a:srgbClr val="3F7F7F"/>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3F7F7F"/>
                </a:solidFill>
                <a:latin typeface="Arial" pitchFamily="34"/>
                <a:ea typeface="AR PL ShanHeiSun Uni" pitchFamily="2"/>
                <a:cs typeface="Tahoma" pitchFamily="2"/>
              </a:rPr>
              <a:t>&lt;bean </a:t>
            </a:r>
            <a:r>
              <a:rPr lang="en-US" dirty="0">
                <a:solidFill>
                  <a:srgbClr val="7F0055"/>
                </a:solidFill>
                <a:latin typeface="Arial" pitchFamily="34"/>
                <a:ea typeface="AR PL ShanHeiSun Uni" pitchFamily="2"/>
                <a:cs typeface="Tahoma" pitchFamily="2"/>
              </a:rPr>
              <a:t>id</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smtClean="0">
                <a:solidFill>
                  <a:srgbClr val="0000C0"/>
                </a:solidFill>
                <a:latin typeface="Arial" pitchFamily="34"/>
                <a:ea typeface="AR PL ShanHeiSun Uni" pitchFamily="2"/>
                <a:cs typeface="Tahoma" pitchFamily="2"/>
              </a:rPr>
              <a:t>orderDAO</a:t>
            </a:r>
            <a:r>
              <a:rPr lang="en-US" dirty="0" smtClean="0">
                <a:solidFill>
                  <a:srgbClr val="0000C0"/>
                </a:solidFill>
                <a:latin typeface="Arial" pitchFamily="34"/>
                <a:ea typeface="AR PL ShanHeiSun Uni" pitchFamily="2"/>
                <a:cs typeface="Tahoma" pitchFamily="2"/>
              </a:rPr>
              <a:t>”</a:t>
            </a:r>
            <a:r>
              <a:rPr lang="en-US" dirty="0" smtClean="0">
                <a:solidFill>
                  <a:srgbClr val="3F7F7F"/>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class</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smtClean="0">
                <a:solidFill>
                  <a:srgbClr val="0000C0"/>
                </a:solidFill>
                <a:latin typeface="Arial" pitchFamily="34"/>
                <a:ea typeface="AR PL ShanHeiSun Uni" pitchFamily="2"/>
                <a:cs typeface="Tahoma" pitchFamily="2"/>
              </a:rPr>
              <a:t>example.order.JdbcOrderDAO</a:t>
            </a:r>
            <a:r>
              <a:rPr lang="en-US" dirty="0" smtClean="0">
                <a:solidFill>
                  <a:srgbClr val="0000C0"/>
                </a:solidFill>
                <a:latin typeface="Arial" pitchFamily="34"/>
                <a:ea typeface="AR PL ShanHeiSun Uni" pitchFamily="2"/>
                <a:cs typeface="Tahoma" pitchFamily="2"/>
              </a:rPr>
              <a:t>”</a:t>
            </a:r>
            <a:r>
              <a:rPr lang="en-US" dirty="0" smtClean="0">
                <a:solidFill>
                  <a:srgbClr val="3F7F7F"/>
                </a:solidFill>
                <a:latin typeface="Arial" pitchFamily="34"/>
                <a:ea typeface="AR PL ShanHeiSun Uni" pitchFamily="2"/>
                <a:cs typeface="Tahoma" pitchFamily="2"/>
              </a:rPr>
              <a:t>&gt;</a:t>
            </a:r>
            <a:endParaRPr lang="en-US" dirty="0">
              <a:solidFill>
                <a:srgbClr val="3F7F7F"/>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3F7F7F"/>
                </a:solidFill>
                <a:latin typeface="Arial" pitchFamily="34"/>
                <a:ea typeface="AR PL ShanHeiSun Uni" pitchFamily="2"/>
                <a:cs typeface="Tahoma" pitchFamily="2"/>
              </a:rPr>
              <a:t>    &lt;constructor-</a:t>
            </a:r>
            <a:r>
              <a:rPr lang="en-US" dirty="0" err="1">
                <a:solidFill>
                  <a:srgbClr val="3F7F7F"/>
                </a:solidFill>
                <a:latin typeface="Arial" pitchFamily="34"/>
                <a:ea typeface="AR PL ShanHeiSun Uni" pitchFamily="2"/>
                <a:cs typeface="Tahoma" pitchFamily="2"/>
              </a:rPr>
              <a:t>arg</a:t>
            </a:r>
            <a:r>
              <a:rPr lang="en-US" dirty="0">
                <a:solidFill>
                  <a:srgbClr val="3F7F7F"/>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ref</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dataSource</a:t>
            </a:r>
            <a:r>
              <a:rPr lang="en-US" dirty="0">
                <a:solidFill>
                  <a:srgbClr val="0000C0"/>
                </a:solidFill>
                <a:latin typeface="Arial" pitchFamily="34"/>
                <a:ea typeface="AR PL ShanHeiSun Uni" pitchFamily="2"/>
                <a:cs typeface="Tahoma" pitchFamily="2"/>
              </a:rPr>
              <a:t>”</a:t>
            </a:r>
            <a:r>
              <a:rPr lang="en-US" dirty="0">
                <a:solidFill>
                  <a:srgbClr val="3F7F7F"/>
                </a:solidFill>
                <a:latin typeface="Arial" pitchFamily="34"/>
                <a:ea typeface="AR PL ShanHeiSun Uni" pitchFamily="2"/>
                <a:cs typeface="Tahoma" pitchFamily="2"/>
              </a:rPr>
              <a:t>/&gt;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3F7F7F"/>
                </a:solidFill>
                <a:latin typeface="Arial" pitchFamily="34"/>
                <a:ea typeface="AR PL ShanHeiSun Uni" pitchFamily="2"/>
                <a:cs typeface="Tahoma" pitchFamily="2"/>
              </a:rPr>
              <a:t>&lt;/bean&gt;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dirty="0">
              <a:solidFill>
                <a:srgbClr val="000000"/>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3F7F7F"/>
                </a:solidFill>
                <a:latin typeface="Arial" pitchFamily="34"/>
                <a:ea typeface="AR PL ShanHeiSun Uni" pitchFamily="2"/>
                <a:cs typeface="Tahoma" pitchFamily="2"/>
              </a:rPr>
              <a:t>&lt;bean</a:t>
            </a:r>
            <a:r>
              <a:rPr lang="en-US" dirty="0">
                <a:solidFill>
                  <a:srgbClr val="000000"/>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id</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smtClean="0">
                <a:solidFill>
                  <a:srgbClr val="0000C0"/>
                </a:solidFill>
                <a:latin typeface="Arial" pitchFamily="34"/>
                <a:ea typeface="AR PL ShanHeiSun Uni" pitchFamily="2"/>
                <a:cs typeface="Tahoma" pitchFamily="2"/>
              </a:rPr>
              <a:t>customerDAO</a:t>
            </a:r>
            <a:r>
              <a:rPr lang="en-US" dirty="0" smtClean="0">
                <a:solidFill>
                  <a:srgbClr val="0000C0"/>
                </a:solidFill>
                <a:latin typeface="Arial" pitchFamily="34"/>
                <a:ea typeface="AR PL ShanHeiSun Uni" pitchFamily="2"/>
                <a:cs typeface="Tahoma" pitchFamily="2"/>
              </a:rPr>
              <a:t>”</a:t>
            </a:r>
            <a:endParaRPr lang="en-US" dirty="0">
              <a:solidFill>
                <a:srgbClr val="0000C0"/>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class</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smtClean="0">
                <a:solidFill>
                  <a:srgbClr val="0000C0"/>
                </a:solidFill>
                <a:latin typeface="Arial" pitchFamily="34"/>
                <a:ea typeface="AR PL ShanHeiSun Uni" pitchFamily="2"/>
                <a:cs typeface="Tahoma" pitchFamily="2"/>
              </a:rPr>
              <a:t>example.customer.JdbcCustomerDAO</a:t>
            </a:r>
            <a:r>
              <a:rPr lang="en-US" dirty="0" smtClean="0">
                <a:solidFill>
                  <a:srgbClr val="0000C0"/>
                </a:solidFill>
                <a:latin typeface="Arial" pitchFamily="34"/>
                <a:ea typeface="AR PL ShanHeiSun Uni" pitchFamily="2"/>
                <a:cs typeface="Tahoma" pitchFamily="2"/>
              </a:rPr>
              <a:t>”</a:t>
            </a:r>
            <a:r>
              <a:rPr lang="en-US" dirty="0" smtClean="0">
                <a:solidFill>
                  <a:srgbClr val="3F7F7F"/>
                </a:solidFill>
                <a:latin typeface="Arial" pitchFamily="34"/>
                <a:ea typeface="AR PL ShanHeiSun Uni" pitchFamily="2"/>
                <a:cs typeface="Tahoma" pitchFamily="2"/>
              </a:rPr>
              <a:t>&gt;</a:t>
            </a:r>
            <a:endParaRPr lang="en-US" dirty="0">
              <a:solidFill>
                <a:srgbClr val="3F7F7F"/>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3F7F7F"/>
                </a:solidFill>
                <a:latin typeface="Arial" pitchFamily="34"/>
                <a:ea typeface="AR PL ShanHeiSun Uni" pitchFamily="2"/>
                <a:cs typeface="Tahoma" pitchFamily="2"/>
              </a:rPr>
              <a:t>&lt;constructor-</a:t>
            </a:r>
            <a:r>
              <a:rPr lang="en-US" dirty="0" err="1">
                <a:solidFill>
                  <a:srgbClr val="3F7F7F"/>
                </a:solidFill>
                <a:latin typeface="Arial" pitchFamily="34"/>
                <a:ea typeface="AR PL ShanHeiSun Uni" pitchFamily="2"/>
                <a:cs typeface="Tahoma" pitchFamily="2"/>
              </a:rPr>
              <a:t>arg</a:t>
            </a:r>
            <a:r>
              <a:rPr lang="en-US" dirty="0">
                <a:solidFill>
                  <a:srgbClr val="000000"/>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ref</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dataSource</a:t>
            </a:r>
            <a:r>
              <a:rPr lang="en-US" dirty="0">
                <a:solidFill>
                  <a:srgbClr val="0000C0"/>
                </a:solidFill>
                <a:latin typeface="Arial" pitchFamily="34"/>
                <a:ea typeface="AR PL ShanHeiSun Uni" pitchFamily="2"/>
                <a:cs typeface="Tahoma" pitchFamily="2"/>
              </a:rPr>
              <a:t>”</a:t>
            </a:r>
            <a:r>
              <a:rPr lang="en-US" dirty="0">
                <a:solidFill>
                  <a:srgbClr val="000000"/>
                </a:solidFill>
                <a:latin typeface="Arial" pitchFamily="34"/>
                <a:ea typeface="AR PL ShanHeiSun Uni" pitchFamily="2"/>
                <a:cs typeface="Tahoma" pitchFamily="2"/>
              </a:rPr>
              <a:t> </a:t>
            </a:r>
            <a:r>
              <a:rPr lang="en-US" dirty="0">
                <a:solidFill>
                  <a:srgbClr val="3F7F7F"/>
                </a:solidFill>
                <a:latin typeface="Arial" pitchFamily="34"/>
                <a:ea typeface="AR PL ShanHeiSun Uni" pitchFamily="2"/>
                <a:cs typeface="Tahoma" pitchFamily="2"/>
              </a:rPr>
              <a:t>/&gt;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3F7F7F"/>
                </a:solidFill>
                <a:latin typeface="Arial" pitchFamily="34"/>
                <a:ea typeface="AR PL ShanHeiSun Uni" pitchFamily="2"/>
                <a:cs typeface="Tahoma" pitchFamily="2"/>
              </a:rPr>
              <a:t>&lt;/bean&gt;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dirty="0">
              <a:solidFill>
                <a:srgbClr val="000000"/>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3F7F7F"/>
                </a:solidFill>
                <a:latin typeface="Arial" pitchFamily="34"/>
                <a:ea typeface="AR PL ShanHeiSun Uni" pitchFamily="2"/>
                <a:cs typeface="Tahoma" pitchFamily="2"/>
              </a:rPr>
              <a:t>&lt;</a:t>
            </a:r>
            <a:r>
              <a:rPr lang="en-US" dirty="0" err="1">
                <a:solidFill>
                  <a:srgbClr val="3F7F7F"/>
                </a:solidFill>
                <a:latin typeface="Arial" pitchFamily="34"/>
                <a:ea typeface="AR PL ShanHeiSun Uni" pitchFamily="2"/>
                <a:cs typeface="Tahoma" pitchFamily="2"/>
              </a:rPr>
              <a:t>jee:jndi-lookup</a:t>
            </a:r>
            <a:r>
              <a:rPr lang="en-US" dirty="0">
                <a:solidFill>
                  <a:srgbClr val="3F7F7F"/>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id</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dataSource</a:t>
            </a:r>
            <a:r>
              <a:rPr lang="en-US" dirty="0">
                <a:solidFill>
                  <a:srgbClr val="0000C0"/>
                </a:solidFill>
                <a:latin typeface="Arial" pitchFamily="34"/>
                <a:ea typeface="AR PL ShanHeiSun Uni" pitchFamily="2"/>
                <a:cs typeface="Tahoma" pitchFamily="2"/>
              </a:rPr>
              <a:t>”</a:t>
            </a:r>
            <a:r>
              <a:rPr lang="en-US" dirty="0">
                <a:solidFill>
                  <a:srgbClr val="3F7F7F"/>
                </a:solidFill>
                <a:latin typeface="Arial" pitchFamily="34"/>
                <a:ea typeface="AR PL ShanHeiSun Uni" pitchFamily="2"/>
                <a:cs typeface="Tahoma" pitchFamily="2"/>
              </a:rPr>
              <a:t> </a:t>
            </a:r>
            <a:r>
              <a:rPr lang="en-US" dirty="0" err="1">
                <a:solidFill>
                  <a:srgbClr val="7F0055"/>
                </a:solidFill>
                <a:latin typeface="Arial" pitchFamily="34"/>
                <a:ea typeface="AR PL ShanHeiSun Uni" pitchFamily="2"/>
                <a:cs typeface="Tahoma" pitchFamily="2"/>
              </a:rPr>
              <a:t>jndi</a:t>
            </a:r>
            <a:r>
              <a:rPr lang="en-US" dirty="0">
                <a:solidFill>
                  <a:srgbClr val="7F0055"/>
                </a:solidFill>
                <a:latin typeface="Arial" pitchFamily="34"/>
                <a:ea typeface="AR PL ShanHeiSun Uni" pitchFamily="2"/>
                <a:cs typeface="Tahoma" pitchFamily="2"/>
              </a:rPr>
              <a:t>-name</a:t>
            </a:r>
            <a:r>
              <a:rPr lang="en-US" dirty="0">
                <a:solidFill>
                  <a:srgbClr val="000000"/>
                </a:solidFill>
                <a:latin typeface="Arial" pitchFamily="34"/>
                <a:ea typeface="AR PL ShanHeiSun Uni" pitchFamily="2"/>
                <a:cs typeface="Tahoma" pitchFamily="2"/>
              </a:rPr>
              <a:t>=</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java:comp</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env</a:t>
            </a:r>
            <a:r>
              <a:rPr lang="en-US" dirty="0">
                <a:solidFill>
                  <a:srgbClr val="0000C0"/>
                </a:solidFill>
                <a:latin typeface="Arial" pitchFamily="34"/>
                <a:ea typeface="AR PL ShanHeiSun Uni" pitchFamily="2"/>
                <a:cs typeface="Tahoma" pitchFamily="2"/>
              </a:rPr>
              <a:t>/</a:t>
            </a:r>
            <a:r>
              <a:rPr lang="en-US" dirty="0" err="1">
                <a:solidFill>
                  <a:srgbClr val="0000C0"/>
                </a:solidFill>
                <a:latin typeface="Arial" pitchFamily="34"/>
                <a:ea typeface="AR PL ShanHeiSun Uni" pitchFamily="2"/>
                <a:cs typeface="Tahoma" pitchFamily="2"/>
              </a:rPr>
              <a:t>jdbc</a:t>
            </a:r>
            <a:r>
              <a:rPr lang="en-US" dirty="0">
                <a:solidFill>
                  <a:srgbClr val="0000C0"/>
                </a:solidFill>
                <a:latin typeface="Arial" pitchFamily="34"/>
                <a:ea typeface="AR PL ShanHeiSun Uni" pitchFamily="2"/>
                <a:cs typeface="Tahoma" pitchFamily="2"/>
              </a:rPr>
              <a:t>/credit” </a:t>
            </a:r>
            <a:r>
              <a:rPr lang="en-US" dirty="0">
                <a:solidFill>
                  <a:srgbClr val="3F7F7F"/>
                </a:solidFill>
                <a:latin typeface="Arial" pitchFamily="34"/>
                <a:ea typeface="AR PL ShanHeiSun Uni" pitchFamily="2"/>
                <a:cs typeface="Tahoma" pitchFamily="2"/>
              </a:rPr>
              <a:t>/&gt;</a:t>
            </a:r>
          </a:p>
        </p:txBody>
      </p:sp>
      <p:grpSp>
        <p:nvGrpSpPr>
          <p:cNvPr id="4" name="Group 3"/>
          <p:cNvGrpSpPr/>
          <p:nvPr/>
        </p:nvGrpSpPr>
        <p:grpSpPr>
          <a:xfrm>
            <a:off x="4921320" y="2530801"/>
            <a:ext cx="4724280" cy="548971"/>
            <a:chOff x="3397320" y="2530800"/>
            <a:chExt cx="4724280" cy="548971"/>
          </a:xfrm>
        </p:grpSpPr>
        <p:sp>
          <p:nvSpPr>
            <p:cNvPr id="5" name="Freeform 4"/>
            <p:cNvSpPr/>
            <p:nvPr/>
          </p:nvSpPr>
          <p:spPr>
            <a:xfrm>
              <a:off x="3397320" y="2719800"/>
              <a:ext cx="4724280"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Inject the </a:t>
              </a:r>
              <a:r>
                <a:rPr lang="en-US" dirty="0" err="1" smtClean="0">
                  <a:solidFill>
                    <a:srgbClr val="000000"/>
                  </a:solidFill>
                  <a:latin typeface="Arial" pitchFamily="34"/>
                  <a:ea typeface="AR PL ShanHeiSun Uni" pitchFamily="2"/>
                  <a:cs typeface="Tahoma" pitchFamily="2"/>
                </a:rPr>
                <a:t>dao</a:t>
              </a:r>
              <a:r>
                <a:rPr lang="en-US" dirty="0" smtClean="0">
                  <a:solidFill>
                    <a:srgbClr val="000000"/>
                  </a:solidFill>
                  <a:latin typeface="Arial" pitchFamily="34"/>
                  <a:ea typeface="AR PL ShanHeiSun Uni" pitchFamily="2"/>
                  <a:cs typeface="Tahoma" pitchFamily="2"/>
                </a:rPr>
                <a:t> into </a:t>
              </a:r>
              <a:r>
                <a:rPr lang="en-US" dirty="0">
                  <a:solidFill>
                    <a:srgbClr val="000000"/>
                  </a:solidFill>
                  <a:latin typeface="Arial" pitchFamily="34"/>
                  <a:ea typeface="AR PL ShanHeiSun Uni" pitchFamily="2"/>
                  <a:cs typeface="Tahoma" pitchFamily="2"/>
                </a:rPr>
                <a:t>application services</a:t>
              </a:r>
            </a:p>
          </p:txBody>
        </p:sp>
        <p:sp>
          <p:nvSpPr>
            <p:cNvPr id="6" name="Straight Connector 5"/>
            <p:cNvSpPr/>
            <p:nvPr/>
          </p:nvSpPr>
          <p:spPr>
            <a:xfrm flipH="1" flipV="1">
              <a:off x="3739320" y="2530800"/>
              <a:ext cx="46800" cy="18684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grpSp>
      <p:grpSp>
        <p:nvGrpSpPr>
          <p:cNvPr id="7" name="Group 6"/>
          <p:cNvGrpSpPr/>
          <p:nvPr/>
        </p:nvGrpSpPr>
        <p:grpSpPr>
          <a:xfrm>
            <a:off x="4705320" y="4838041"/>
            <a:ext cx="4991760" cy="442411"/>
            <a:chOff x="3181320" y="4838040"/>
            <a:chExt cx="4991760" cy="442411"/>
          </a:xfrm>
        </p:grpSpPr>
        <p:sp>
          <p:nvSpPr>
            <p:cNvPr id="8" name="Freeform 7"/>
            <p:cNvSpPr/>
            <p:nvPr/>
          </p:nvSpPr>
          <p:spPr>
            <a:xfrm>
              <a:off x="4058280" y="4920480"/>
              <a:ext cx="4114800"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Configure the </a:t>
              </a:r>
              <a:r>
                <a:rPr lang="en-US" dirty="0" err="1" smtClean="0">
                  <a:solidFill>
                    <a:srgbClr val="000000"/>
                  </a:solidFill>
                  <a:latin typeface="Arial" pitchFamily="34"/>
                  <a:ea typeface="AR PL ShanHeiSun Uni" pitchFamily="2"/>
                  <a:cs typeface="Tahoma" pitchFamily="2"/>
                </a:rPr>
                <a:t>dao’s</a:t>
              </a:r>
              <a:r>
                <a:rPr lang="en-US" dirty="0" smtClean="0">
                  <a:solidFill>
                    <a:srgbClr val="000000"/>
                  </a:solidFill>
                  <a:latin typeface="Arial" pitchFamily="34"/>
                  <a:ea typeface="AR PL ShanHeiSun Uni" pitchFamily="2"/>
                  <a:cs typeface="Tahoma" pitchFamily="2"/>
                </a:rPr>
                <a:t> </a:t>
              </a:r>
              <a:r>
                <a:rPr lang="en-US" dirty="0" err="1">
                  <a:solidFill>
                    <a:srgbClr val="000000"/>
                  </a:solidFill>
                  <a:latin typeface="Arial" pitchFamily="34"/>
                  <a:ea typeface="AR PL ShanHeiSun Uni" pitchFamily="2"/>
                  <a:cs typeface="Tahoma" pitchFamily="2"/>
                </a:rPr>
                <a:t>DataSource</a:t>
              </a:r>
              <a:endParaRPr lang="en-US" dirty="0">
                <a:solidFill>
                  <a:srgbClr val="000000"/>
                </a:solidFill>
                <a:latin typeface="Arial" pitchFamily="34"/>
                <a:ea typeface="AR PL ShanHeiSun Uni" pitchFamily="2"/>
                <a:cs typeface="Tahoma" pitchFamily="2"/>
              </a:endParaRPr>
            </a:p>
          </p:txBody>
        </p:sp>
        <p:sp>
          <p:nvSpPr>
            <p:cNvPr id="9" name="Straight Connector 8"/>
            <p:cNvSpPr/>
            <p:nvPr/>
          </p:nvSpPr>
          <p:spPr>
            <a:xfrm flipH="1" flipV="1">
              <a:off x="3181320" y="4838040"/>
              <a:ext cx="875520" cy="26172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grpSp>
    </p:spTree>
    <p:extLst>
      <p:ext uri="{BB962C8B-B14F-4D97-AF65-F5344CB8AC3E}">
        <p14:creationId xmlns:p14="http://schemas.microsoft.com/office/powerpoint/2010/main" val="2611965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Class="entr"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Class="entr"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Class="entr"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Class="entr"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Class="entr"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dirty="0"/>
              <a:t>Creating a JDBC-based </a:t>
            </a:r>
            <a:r>
              <a:rPr lang="en-US" dirty="0" smtClean="0"/>
              <a:t>DAO class</a:t>
            </a:r>
            <a:endParaRPr lang="en-US" dirty="0"/>
          </a:p>
        </p:txBody>
      </p:sp>
      <p:sp>
        <p:nvSpPr>
          <p:cNvPr id="3" name="Text Placeholder 2"/>
          <p:cNvSpPr txBox="1">
            <a:spLocks noGrp="1"/>
          </p:cNvSpPr>
          <p:nvPr>
            <p:ph type="body" idx="4294967295"/>
          </p:nvPr>
        </p:nvSpPr>
        <p:spPr>
          <a:xfrm>
            <a:off x="2152200" y="1676519"/>
            <a:ext cx="7928640" cy="5575502"/>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Spring provides two support classes you may extend from</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Extend JdbcDaoSupport on Java 1.4</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Extend SimpleJdbcDaoSupport on Java 5.0 or greater</a:t>
            </a:r>
          </a:p>
          <a:p>
            <a:pPr lvl="0">
              <a:buClr>
                <a:srgbClr val="000000"/>
              </a:buClr>
              <a:buSzPct val="100000"/>
              <a:buFont typeface="Verdana" pitchFamily="34"/>
              <a:buChar char="•"/>
            </a:pPr>
            <a:r>
              <a:rPr lang="en-US"/>
              <a:t>You inherit a JdbcTemplate configured by injecting a DataSource</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Arial" pitchFamily="34"/>
                <a:ea typeface="ＭＳ Ｐゴシック" pitchFamily="50"/>
              </a:rPr>
              <a:t>Get access to the template using getJdbcTemplate()</a:t>
            </a:r>
          </a:p>
          <a:p>
            <a:pPr lvl="0">
              <a:buClr>
                <a:srgbClr val="000000"/>
              </a:buClr>
              <a:buSzPct val="100000"/>
              <a:buFont typeface="Verdana" pitchFamily="34"/>
              <a:buChar char="•"/>
            </a:pPr>
            <a:r>
              <a:rPr lang="en-US"/>
              <a:t>Code your own class using constructor-injection</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Support class uses setter injection: less concise</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Support class does not work well with @Autowired</a:t>
            </a:r>
          </a:p>
          <a:p>
            <a:pPr marL="742680" indent="-285480">
              <a:spcBef>
                <a:spcPts val="499"/>
              </a:spcBef>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sz="2000">
              <a:latin typeface="Arial" pitchFamily="34"/>
            </a:endParaRPr>
          </a:p>
        </p:txBody>
      </p:sp>
    </p:spTree>
    <p:extLst>
      <p:ext uri="{BB962C8B-B14F-4D97-AF65-F5344CB8AC3E}">
        <p14:creationId xmlns:p14="http://schemas.microsoft.com/office/powerpoint/2010/main" val="2577289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197065"/>
            <a:ext cx="6291360" cy="759311"/>
          </a:xfrm>
        </p:spPr>
        <p:txBody>
          <a:bodyPr vert="horz" wrap="square" lIns="90000" tIns="46800" rIns="90000" bIns="46800" rtlCol="0" anchor="ctr" anchorCtr="0">
            <a:spAutoFit/>
          </a:bodyPr>
          <a:lstStyle/>
          <a:p>
            <a:pPr lvl="0"/>
            <a:r>
              <a:rPr lang="en-US" sz="2400"/>
              <a:t>A Word on JdbcTemplate versus</a:t>
            </a:r>
            <a:br>
              <a:rPr lang="en-US" sz="2400"/>
            </a:br>
            <a:r>
              <a:rPr lang="en-US" sz="2400"/>
              <a:t>		SimpleJdbcTemplate</a:t>
            </a:r>
          </a:p>
        </p:txBody>
      </p:sp>
      <p:sp>
        <p:nvSpPr>
          <p:cNvPr id="3" name="Text Placeholder 2"/>
          <p:cNvSpPr txBox="1">
            <a:spLocks noGrp="1"/>
          </p:cNvSpPr>
          <p:nvPr>
            <p:ph type="body" idx="4294967295"/>
          </p:nvPr>
        </p:nvSpPr>
        <p:spPr>
          <a:xfrm>
            <a:off x="2152200" y="1676520"/>
            <a:ext cx="7867800" cy="6558335"/>
          </a:xfrm>
        </p:spPr>
        <p:txBody>
          <a:bodyPr vert="horz" wrap="square" lIns="90000" tIns="46800" rIns="90000" bIns="46800" rtlCol="0" anchor="t" anchorCtr="0">
            <a:spAutoFit/>
          </a:bodyPr>
          <a:lstStyle/>
          <a:p>
            <a:pPr>
              <a:spcBef>
                <a:spcPts val="697"/>
              </a:spcBef>
              <a:buClr>
                <a:srgbClr val="000000"/>
              </a:buClr>
              <a:buSzPct val="100000"/>
              <a:buFont typeface="Arial" pitchFamily="34"/>
              <a:buChar char="•"/>
            </a:pPr>
            <a:r>
              <a:rPr lang="en-US">
                <a:latin typeface="Arial" pitchFamily="34"/>
              </a:rPr>
              <a:t>SimpleJdbcTemplate is not just for compatibility with Java 5 and above</a:t>
            </a:r>
          </a:p>
          <a:p>
            <a:pPr marL="0" lvl="1" indent="0">
              <a:lnSpc>
                <a:spcPct val="100000"/>
              </a:lnSpc>
              <a:spcBef>
                <a:spcPts val="598"/>
              </a:spcBef>
              <a:buClr>
                <a:srgbClr val="000000"/>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000">
                <a:solidFill>
                  <a:srgbClr val="000000"/>
                </a:solidFill>
                <a:latin typeface="Arial" pitchFamily="34"/>
                <a:ea typeface="ＭＳ Ｐゴシック" pitchFamily="50"/>
              </a:rPr>
              <a:t>Some infrequently used functionality has also been removed</a:t>
            </a:r>
          </a:p>
          <a:p>
            <a:pPr lvl="0"/>
            <a:endParaRPr lang="en-US" sz="2000">
              <a:latin typeface="Arial" pitchFamily="34"/>
            </a:endParaRPr>
          </a:p>
          <a:p>
            <a:pPr>
              <a:spcBef>
                <a:spcPts val="697"/>
              </a:spcBef>
              <a:buClr>
                <a:srgbClr val="000000"/>
              </a:buClr>
              <a:buSzPct val="100000"/>
              <a:buFont typeface="Arial" pitchFamily="34"/>
              <a:buChar char="•"/>
            </a:pPr>
            <a:r>
              <a:rPr lang="en-US">
                <a:latin typeface="Arial" pitchFamily="34"/>
              </a:rPr>
              <a:t>If you need more control, use </a:t>
            </a:r>
            <a:r>
              <a:rPr lang="en-US">
                <a:solidFill>
                  <a:srgbClr val="2323DC"/>
                </a:solidFill>
                <a:latin typeface="Arial" pitchFamily="34"/>
              </a:rPr>
              <a:t>getJdbcOperations()</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Arial" pitchFamily="34"/>
                <a:ea typeface="ＭＳ Ｐゴシック" pitchFamily="50"/>
              </a:rPr>
              <a:t>gets the underlying JdbcTemplate</a:t>
            </a:r>
          </a:p>
          <a:p>
            <a:pPr lvl="0"/>
            <a:endParaRPr lang="en-US">
              <a:latin typeface="Arial" pitchFamily="34"/>
            </a:endParaRPr>
          </a:p>
          <a:p>
            <a:pPr>
              <a:spcBef>
                <a:spcPts val="697"/>
              </a:spcBef>
              <a:buClr>
                <a:srgbClr val="000000"/>
              </a:buClr>
              <a:buSzPct val="100000"/>
              <a:buFont typeface="Arial" pitchFamily="34"/>
              <a:buChar char="•"/>
            </a:pPr>
            <a:r>
              <a:rPr lang="en-US">
                <a:latin typeface="Arial" pitchFamily="34"/>
              </a:rPr>
              <a:t>Stick to using SimpleJdbcTemplate where possible</a:t>
            </a:r>
          </a:p>
          <a:p>
            <a:pPr>
              <a:spcBef>
                <a:spcPts val="697"/>
              </a:spcBef>
              <a:buClr>
                <a:srgbClr val="000000"/>
              </a:buClr>
              <a:buSzPct val="100000"/>
              <a:buFont typeface="Arial" pitchFamily="34"/>
              <a:buChar char="•"/>
            </a:pPr>
            <a:endParaRPr lang="en-US">
              <a:latin typeface="Arial" pitchFamily="34"/>
            </a:endParaRPr>
          </a:p>
          <a:p>
            <a:pPr>
              <a:spcBef>
                <a:spcPts val="697"/>
              </a:spcBef>
              <a:buClr>
                <a:srgbClr val="000000"/>
              </a:buClr>
              <a:buSzPct val="100000"/>
              <a:buFont typeface="Arial" pitchFamily="34"/>
              <a:buChar char="•"/>
            </a:pPr>
            <a:r>
              <a:rPr lang="en-US">
                <a:latin typeface="Arial" pitchFamily="34"/>
              </a:rPr>
              <a:t>Note: In Spring 3.0 JdbcTemplate uses Java 5 as well</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000">
                <a:solidFill>
                  <a:srgbClr val="000000"/>
                </a:solidFill>
                <a:latin typeface="Arial" pitchFamily="34"/>
                <a:ea typeface="ＭＳ Ｐゴシック" pitchFamily="50"/>
              </a:rPr>
              <a:t>Less need for the SimpleJdbcTemplate</a:t>
            </a:r>
          </a:p>
          <a:p>
            <a:pPr marL="742680" indent="-285480">
              <a:spcBef>
                <a:spcPts val="697"/>
              </a:spcBef>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a:latin typeface="Arial" pitchFamily="34"/>
            </a:endParaRPr>
          </a:p>
        </p:txBody>
      </p:sp>
    </p:spTree>
    <p:extLst>
      <p:ext uri="{BB962C8B-B14F-4D97-AF65-F5344CB8AC3E}">
        <p14:creationId xmlns:p14="http://schemas.microsoft.com/office/powerpoint/2010/main" val="29879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Querying with JdbcTemplate</a:t>
            </a:r>
          </a:p>
        </p:txBody>
      </p:sp>
      <p:sp>
        <p:nvSpPr>
          <p:cNvPr id="3" name="Text Placeholder 2"/>
          <p:cNvSpPr txBox="1">
            <a:spLocks noGrp="1"/>
          </p:cNvSpPr>
          <p:nvPr>
            <p:ph type="body" idx="4294967295"/>
          </p:nvPr>
        </p:nvSpPr>
        <p:spPr>
          <a:xfrm>
            <a:off x="2362200" y="1825626"/>
            <a:ext cx="10515600" cy="1782669"/>
          </a:xfrm>
        </p:spPr>
        <p:txBody>
          <a:bodyPr vert="horz" wrap="square" lIns="90000" tIns="46800" rIns="90000" bIns="46800" rtlCol="0" anchor="t" anchorCtr="0">
            <a:spAutoFit/>
          </a:bodyPr>
          <a:lstStyle/>
          <a:p>
            <a:pPr lvl="0">
              <a:buClr>
                <a:srgbClr val="000000"/>
              </a:buClr>
              <a:buSzPct val="100000"/>
              <a:buFont typeface="Arial" pitchFamily="34"/>
              <a:buChar char="•"/>
            </a:pPr>
            <a:r>
              <a:rPr lang="en-US">
                <a:latin typeface="Arial" pitchFamily="34"/>
              </a:rPr>
              <a:t>JdbcTemplate</a:t>
            </a:r>
            <a:r>
              <a:rPr lang="en-US"/>
              <a:t> can query for</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Simple types (int, long, String)</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Generic Maps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Domain Objects</a:t>
            </a:r>
          </a:p>
        </p:txBody>
      </p:sp>
    </p:spTree>
    <p:extLst>
      <p:ext uri="{BB962C8B-B14F-4D97-AF65-F5344CB8AC3E}">
        <p14:creationId xmlns:p14="http://schemas.microsoft.com/office/powerpoint/2010/main" val="2426595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Querying for Simple Java Types (1)</a:t>
            </a:r>
          </a:p>
        </p:txBody>
      </p:sp>
      <p:sp>
        <p:nvSpPr>
          <p:cNvPr id="3" name="Text Placeholder 2"/>
          <p:cNvSpPr txBox="1">
            <a:spLocks noGrp="1"/>
          </p:cNvSpPr>
          <p:nvPr>
            <p:ph type="body" idx="4294967295"/>
          </p:nvPr>
        </p:nvSpPr>
        <p:spPr>
          <a:xfrm>
            <a:off x="2362200" y="1825626"/>
            <a:ext cx="10515600" cy="2546467"/>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Query with no bind variables</a:t>
            </a:r>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p:txBody>
      </p:sp>
      <p:sp>
        <p:nvSpPr>
          <p:cNvPr id="4" name="Freeform 3"/>
          <p:cNvSpPr/>
          <p:nvPr/>
        </p:nvSpPr>
        <p:spPr>
          <a:xfrm>
            <a:off x="2743321" y="2514600"/>
            <a:ext cx="5867279" cy="12743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 int</a:t>
            </a:r>
            <a:r>
              <a:rPr lang="en-US" sz="2000">
                <a:solidFill>
                  <a:srgbClr val="000000"/>
                </a:solidFill>
                <a:latin typeface="Arial" pitchFamily="34"/>
                <a:ea typeface="AR PL ShanHeiSun Uni" pitchFamily="2"/>
                <a:cs typeface="Tahoma" pitchFamily="2"/>
              </a:rPr>
              <a:t> getPersonCount()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String sql = </a:t>
            </a:r>
            <a:r>
              <a:rPr lang="en-US" sz="2000">
                <a:solidFill>
                  <a:srgbClr val="000099"/>
                </a:solidFill>
                <a:latin typeface="Arial" pitchFamily="34"/>
                <a:ea typeface="AR PL ShanHeiSun Uni" pitchFamily="2"/>
                <a:cs typeface="Tahoma" pitchFamily="2"/>
              </a:rPr>
              <a:t>“select count(*) from PERSON”</a:t>
            </a:r>
            <a:r>
              <a:rPr lang="en-US" sz="200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return</a:t>
            </a:r>
            <a:r>
              <a:rPr lang="en-US" sz="2000">
                <a:solidFill>
                  <a:srgbClr val="000000"/>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000000"/>
                </a:solidFill>
                <a:latin typeface="Arial" pitchFamily="34"/>
                <a:ea typeface="AR PL ShanHeiSun Uni" pitchFamily="2"/>
                <a:cs typeface="Tahoma" pitchFamily="2"/>
              </a:rPr>
              <a:t>.queryForInt(sql);</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2517513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Querying for Simple Java Types (2)</a:t>
            </a:r>
          </a:p>
        </p:txBody>
      </p:sp>
      <p:sp>
        <p:nvSpPr>
          <p:cNvPr id="3" name="Text Placeholder 2"/>
          <p:cNvSpPr txBox="1">
            <a:spLocks noGrp="1"/>
          </p:cNvSpPr>
          <p:nvPr>
            <p:ph type="body" idx="4294967295"/>
          </p:nvPr>
        </p:nvSpPr>
        <p:spPr>
          <a:xfrm>
            <a:off x="838200" y="1825625"/>
            <a:ext cx="10515600" cy="482313"/>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Query with a bind variable on Java 1.4</a:t>
            </a:r>
          </a:p>
        </p:txBody>
      </p:sp>
      <p:sp>
        <p:nvSpPr>
          <p:cNvPr id="4" name="Freeform 3"/>
          <p:cNvSpPr/>
          <p:nvPr/>
        </p:nvSpPr>
        <p:spPr>
          <a:xfrm>
            <a:off x="2667000" y="2514600"/>
            <a:ext cx="7162920" cy="245413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000">
              <a:solidFill>
                <a:srgbClr val="7F0055"/>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private </a:t>
            </a:r>
            <a:r>
              <a:rPr lang="en-US" sz="2000">
                <a:solidFill>
                  <a:srgbClr val="000000"/>
                </a:solidFill>
                <a:latin typeface="Arial" pitchFamily="34"/>
                <a:ea typeface="AR PL ShanHeiSun Uni" pitchFamily="2"/>
                <a:cs typeface="Tahoma" pitchFamily="2"/>
              </a:rPr>
              <a:t>JdbcTemplate</a:t>
            </a:r>
            <a:r>
              <a:rPr lang="en-US" sz="2000">
                <a:solidFill>
                  <a:srgbClr val="7F0055"/>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7F0055"/>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000">
              <a:solidFill>
                <a:srgbClr val="7F0055"/>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 int</a:t>
            </a:r>
            <a:r>
              <a:rPr lang="en-US" sz="2000">
                <a:solidFill>
                  <a:srgbClr val="000000"/>
                </a:solidFill>
                <a:latin typeface="Arial" pitchFamily="34"/>
                <a:ea typeface="AR PL ShanHeiSun Uni" pitchFamily="2"/>
                <a:cs typeface="Tahoma" pitchFamily="2"/>
              </a:rPr>
              <a:t> getCountOfPersonsOlderThan(</a:t>
            </a:r>
            <a:r>
              <a:rPr lang="en-US" sz="2000">
                <a:solidFill>
                  <a:srgbClr val="7F0055"/>
                </a:solidFill>
                <a:latin typeface="Arial" pitchFamily="34"/>
                <a:ea typeface="AR PL ShanHeiSun Uni" pitchFamily="2"/>
                <a:cs typeface="Tahoma" pitchFamily="2"/>
              </a:rPr>
              <a:t>int</a:t>
            </a:r>
            <a:r>
              <a:rPr lang="en-US" sz="2000">
                <a:solidFill>
                  <a:srgbClr val="000000"/>
                </a:solidFill>
                <a:latin typeface="Arial" pitchFamily="34"/>
                <a:ea typeface="AR PL ShanHeiSun Uni" pitchFamily="2"/>
                <a:cs typeface="Tahoma" pitchFamily="2"/>
              </a:rPr>
              <a:t> age) {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return</a:t>
            </a:r>
            <a:r>
              <a:rPr lang="en-US" sz="2000">
                <a:solidFill>
                  <a:srgbClr val="000000"/>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000000"/>
                </a:solidFill>
                <a:latin typeface="Arial" pitchFamily="34"/>
                <a:ea typeface="AR PL ShanHeiSun Uni" pitchFamily="2"/>
                <a:cs typeface="Tahoma" pitchFamily="2"/>
              </a:rPr>
              <a:t>.queryForInt(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000099"/>
                </a:solidFill>
                <a:latin typeface="Arial" pitchFamily="34"/>
                <a:ea typeface="AR PL ShanHeiSun Uni" pitchFamily="2"/>
                <a:cs typeface="Tahoma" pitchFamily="2"/>
              </a:rPr>
              <a:t>“select count(*) from PERSON where age &gt; ?”</a:t>
            </a:r>
            <a:r>
              <a:rPr lang="en-US" sz="200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 new</a:t>
            </a:r>
            <a:r>
              <a:rPr lang="en-US" sz="2000">
                <a:solidFill>
                  <a:srgbClr val="000000"/>
                </a:solidFill>
                <a:latin typeface="Arial" pitchFamily="34"/>
                <a:ea typeface="AR PL ShanHeiSun Uni" pitchFamily="2"/>
                <a:cs typeface="Tahoma" pitchFamily="2"/>
              </a:rPr>
              <a:t> Object[] { </a:t>
            </a:r>
            <a:r>
              <a:rPr lang="en-US" sz="2000">
                <a:solidFill>
                  <a:srgbClr val="7F0055"/>
                </a:solidFill>
                <a:latin typeface="Arial" pitchFamily="34"/>
                <a:ea typeface="AR PL ShanHeiSun Uni" pitchFamily="2"/>
                <a:cs typeface="Tahoma" pitchFamily="2"/>
              </a:rPr>
              <a:t>new</a:t>
            </a:r>
            <a:r>
              <a:rPr lang="en-US" sz="2000">
                <a:solidFill>
                  <a:srgbClr val="000000"/>
                </a:solidFill>
                <a:latin typeface="Arial" pitchFamily="34"/>
                <a:ea typeface="AR PL ShanHeiSun Uni" pitchFamily="2"/>
                <a:cs typeface="Tahoma" pitchFamily="2"/>
              </a:rPr>
              <a:t> Integer(age)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2538787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Querying With SimpleJdbcTemplate</a:t>
            </a:r>
          </a:p>
        </p:txBody>
      </p:sp>
      <p:sp>
        <p:nvSpPr>
          <p:cNvPr id="3" name="Text Placeholder 2"/>
          <p:cNvSpPr txBox="1">
            <a:spLocks noGrp="1"/>
          </p:cNvSpPr>
          <p:nvPr>
            <p:ph type="body" idx="4294967295"/>
          </p:nvPr>
        </p:nvSpPr>
        <p:spPr>
          <a:xfrm>
            <a:off x="2362200" y="1825626"/>
            <a:ext cx="10515600" cy="928589"/>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latin typeface="Arial" pitchFamily="34"/>
              </a:rPr>
              <a:t>Query with a bind variable on Java 5 or greater</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Arial" pitchFamily="34"/>
                <a:ea typeface="ＭＳ Ｐゴシック" pitchFamily="50"/>
              </a:rPr>
              <a:t>Java 5 supports a variable argument list</a:t>
            </a:r>
          </a:p>
        </p:txBody>
      </p:sp>
      <p:sp>
        <p:nvSpPr>
          <p:cNvPr id="4" name="Freeform 3"/>
          <p:cNvSpPr/>
          <p:nvPr/>
        </p:nvSpPr>
        <p:spPr>
          <a:xfrm>
            <a:off x="2230273" y="3011197"/>
            <a:ext cx="6934319" cy="215918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000">
              <a:solidFill>
                <a:srgbClr val="7F0055"/>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private </a:t>
            </a:r>
            <a:r>
              <a:rPr lang="en-US" sz="2000">
                <a:solidFill>
                  <a:srgbClr val="000000"/>
                </a:solidFill>
                <a:latin typeface="Arial" pitchFamily="34"/>
                <a:ea typeface="AR PL ShanHeiSun Uni" pitchFamily="2"/>
                <a:cs typeface="Tahoma" pitchFamily="2"/>
              </a:rPr>
              <a:t>SimpleJdbcTemplate</a:t>
            </a:r>
            <a:r>
              <a:rPr lang="en-US" sz="2000">
                <a:solidFill>
                  <a:srgbClr val="7F0055"/>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7F0055"/>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000">
              <a:solidFill>
                <a:srgbClr val="7F0055"/>
              </a:solidFill>
              <a:latin typeface="Arial" pitchFamily="34"/>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 int</a:t>
            </a:r>
            <a:r>
              <a:rPr lang="en-US" sz="2000">
                <a:solidFill>
                  <a:srgbClr val="000000"/>
                </a:solidFill>
                <a:latin typeface="Arial" pitchFamily="34"/>
                <a:ea typeface="AR PL ShanHeiSun Uni" pitchFamily="2"/>
                <a:cs typeface="Tahoma" pitchFamily="2"/>
              </a:rPr>
              <a:t> getCountOfPersonsOlderThan(</a:t>
            </a:r>
            <a:r>
              <a:rPr lang="en-US" sz="2000">
                <a:solidFill>
                  <a:srgbClr val="7F0055"/>
                </a:solidFill>
                <a:latin typeface="Arial" pitchFamily="34"/>
                <a:ea typeface="AR PL ShanHeiSun Uni" pitchFamily="2"/>
                <a:cs typeface="Tahoma" pitchFamily="2"/>
              </a:rPr>
              <a:t>int </a:t>
            </a:r>
            <a:r>
              <a:rPr lang="en-US" sz="2000">
                <a:solidFill>
                  <a:srgbClr val="000000"/>
                </a:solidFill>
                <a:latin typeface="Arial" pitchFamily="34"/>
                <a:ea typeface="AR PL ShanHeiSun Uni" pitchFamily="2"/>
                <a:cs typeface="Tahoma" pitchFamily="2"/>
              </a:rPr>
              <a:t>age) {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return</a:t>
            </a:r>
            <a:r>
              <a:rPr lang="en-US" sz="2000">
                <a:solidFill>
                  <a:srgbClr val="000000"/>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000000"/>
                </a:solidFill>
                <a:latin typeface="Arial" pitchFamily="34"/>
                <a:ea typeface="AR PL ShanHeiSun Uni" pitchFamily="2"/>
                <a:cs typeface="Tahoma" pitchFamily="2"/>
              </a:rPr>
              <a:t>.queryForInt(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2300DC"/>
                </a:solidFill>
                <a:latin typeface="Arial" pitchFamily="34"/>
                <a:ea typeface="AR PL ShanHeiSun Uni" pitchFamily="2"/>
                <a:cs typeface="Tahoma" pitchFamily="2"/>
              </a:rPr>
              <a:t>“select count(*) from PERSON where age &gt; ?”</a:t>
            </a:r>
            <a:r>
              <a:rPr lang="en-US" sz="2000">
                <a:solidFill>
                  <a:srgbClr val="000000"/>
                </a:solidFill>
                <a:latin typeface="Arial" pitchFamily="34"/>
                <a:ea typeface="AR PL ShanHeiSun Uni" pitchFamily="2"/>
                <a:cs typeface="Tahoma" pitchFamily="2"/>
              </a:rPr>
              <a:t>, age);</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grpSp>
        <p:nvGrpSpPr>
          <p:cNvPr id="5" name="Group 4"/>
          <p:cNvGrpSpPr/>
          <p:nvPr/>
        </p:nvGrpSpPr>
        <p:grpSpPr>
          <a:xfrm>
            <a:off x="5039040" y="4512961"/>
            <a:ext cx="5343171" cy="1303867"/>
            <a:chOff x="3515039" y="4512960"/>
            <a:chExt cx="5343171" cy="1303867"/>
          </a:xfrm>
        </p:grpSpPr>
        <p:sp>
          <p:nvSpPr>
            <p:cNvPr id="6" name="Straight Connector 5"/>
            <p:cNvSpPr/>
            <p:nvPr/>
          </p:nvSpPr>
          <p:spPr>
            <a:xfrm flipV="1">
              <a:off x="7391520" y="4512960"/>
              <a:ext cx="0" cy="91404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7" name="Freeform 6"/>
            <p:cNvSpPr/>
            <p:nvPr/>
          </p:nvSpPr>
          <p:spPr>
            <a:xfrm>
              <a:off x="3515039" y="5427360"/>
              <a:ext cx="5343171"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No need for </a:t>
              </a:r>
              <a:r>
                <a:rPr lang="en-US" sz="2000">
                  <a:solidFill>
                    <a:srgbClr val="7F0055"/>
                  </a:solidFill>
                  <a:latin typeface="Arial" pitchFamily="34"/>
                  <a:ea typeface="AR PL ShanHeiSun Uni" pitchFamily="2"/>
                  <a:cs typeface="Tahoma" pitchFamily="2"/>
                </a:rPr>
                <a:t>new</a:t>
              </a:r>
              <a:r>
                <a:rPr lang="en-US" sz="2000">
                  <a:solidFill>
                    <a:srgbClr val="000000"/>
                  </a:solidFill>
                  <a:latin typeface="Arial" pitchFamily="34"/>
                  <a:ea typeface="AR PL ShanHeiSun Uni" pitchFamily="2"/>
                  <a:cs typeface="Tahoma" pitchFamily="2"/>
                </a:rPr>
                <a:t> Object[] { </a:t>
              </a:r>
              <a:r>
                <a:rPr lang="en-US" sz="2000">
                  <a:solidFill>
                    <a:srgbClr val="7F0055"/>
                  </a:solidFill>
                  <a:latin typeface="Arial" pitchFamily="34"/>
                  <a:ea typeface="AR PL ShanHeiSun Uni" pitchFamily="2"/>
                  <a:cs typeface="Tahoma" pitchFamily="2"/>
                </a:rPr>
                <a:t>new</a:t>
              </a:r>
              <a:r>
                <a:rPr lang="en-US" sz="2000">
                  <a:solidFill>
                    <a:srgbClr val="000000"/>
                  </a:solidFill>
                  <a:latin typeface="Arial" pitchFamily="34"/>
                  <a:ea typeface="AR PL ShanHeiSun Uni" pitchFamily="2"/>
                  <a:cs typeface="Tahoma" pitchFamily="2"/>
                </a:rPr>
                <a:t> Integer(age) }</a:t>
              </a:r>
            </a:p>
          </p:txBody>
        </p:sp>
      </p:grpSp>
    </p:spTree>
    <p:extLst>
      <p:ext uri="{BB962C8B-B14F-4D97-AF65-F5344CB8AC3E}">
        <p14:creationId xmlns:p14="http://schemas.microsoft.com/office/powerpoint/2010/main" val="1842230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764"/>
            <a:ext cx="6291360" cy="703912"/>
          </a:xfrm>
        </p:spPr>
        <p:txBody>
          <a:bodyPr vert="horz" wrap="square" lIns="90000" tIns="46800" rIns="90000" bIns="46800" rtlCol="0" anchor="ctr" anchorCtr="0">
            <a:spAutoFit/>
          </a:bodyPr>
          <a:lstStyle/>
          <a:p>
            <a:pPr lvl="0"/>
            <a:r>
              <a:rPr lang="en-GB"/>
              <a:t>Topics in this Session</a:t>
            </a:r>
          </a:p>
        </p:txBody>
      </p:sp>
      <p:sp>
        <p:nvSpPr>
          <p:cNvPr id="3" name="Text Placeholder 2"/>
          <p:cNvSpPr txBox="1">
            <a:spLocks noGrp="1"/>
          </p:cNvSpPr>
          <p:nvPr>
            <p:ph type="body" idx="4294967295"/>
          </p:nvPr>
        </p:nvSpPr>
        <p:spPr>
          <a:xfrm>
            <a:off x="2152200" y="1676520"/>
            <a:ext cx="7867800" cy="3893503"/>
          </a:xfrm>
        </p:spPr>
        <p:txBody>
          <a:bodyPr vert="horz" wrap="square" lIns="90000" tIns="46800" rIns="90000" bIns="46800" rtlCol="0" anchor="t" anchorCtr="0">
            <a:spAutoFit/>
          </a:bodyPr>
          <a:lstStyle/>
          <a:p>
            <a:pPr lvl="0">
              <a:lnSpc>
                <a:spcPct val="90000"/>
              </a:lnSpc>
              <a:buClr>
                <a:srgbClr val="000000"/>
              </a:buClr>
              <a:buSzPct val="100000"/>
              <a:buFont typeface="Verdana" pitchFamily="34"/>
              <a:buChar char="•"/>
            </a:pPr>
            <a:r>
              <a:rPr lang="en-GB" b="1"/>
              <a:t>Problems with traditional JDBC</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a:solidFill>
                  <a:srgbClr val="000000"/>
                </a:solidFill>
                <a:latin typeface="Verdana" pitchFamily="34"/>
                <a:ea typeface="ＭＳ Ｐゴシック" pitchFamily="50"/>
              </a:rPr>
              <a:t>Results in redundant, error prone code</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a:solidFill>
                  <a:srgbClr val="000000"/>
                </a:solidFill>
                <a:latin typeface="Verdana" pitchFamily="34"/>
                <a:ea typeface="ＭＳ Ｐゴシック" pitchFamily="50"/>
              </a:rPr>
              <a:t>Leads to poor exception handling</a:t>
            </a:r>
          </a:p>
          <a:p>
            <a:pPr lvl="0">
              <a:lnSpc>
                <a:spcPct val="90000"/>
              </a:lnSpc>
              <a:buClr>
                <a:srgbClr val="000000"/>
              </a:buClr>
              <a:buSzPct val="100000"/>
              <a:buFont typeface="Verdana" pitchFamily="34"/>
              <a:buChar char="•"/>
            </a:pPr>
            <a:r>
              <a:rPr lang="en-GB"/>
              <a:t>Spring’s</a:t>
            </a:r>
            <a:r>
              <a:rPr lang="en-US"/>
              <a:t> </a:t>
            </a:r>
            <a:r>
              <a:rPr lang="en-US">
                <a:latin typeface="Arial" pitchFamily="34"/>
              </a:rPr>
              <a:t>JdbcTemplate</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Configuration</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Query execution</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Working with result sets</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Exception handling</a:t>
            </a:r>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p:txBody>
      </p:sp>
    </p:spTree>
    <p:extLst>
      <p:ext uri="{BB962C8B-B14F-4D97-AF65-F5344CB8AC3E}">
        <p14:creationId xmlns:p14="http://schemas.microsoft.com/office/powerpoint/2010/main" val="2165156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Generic Queries</a:t>
            </a:r>
          </a:p>
        </p:txBody>
      </p:sp>
      <p:sp>
        <p:nvSpPr>
          <p:cNvPr id="3" name="Text Placeholder 2"/>
          <p:cNvSpPr txBox="1">
            <a:spLocks noGrp="1"/>
          </p:cNvSpPr>
          <p:nvPr>
            <p:ph type="body" idx="4294967295"/>
          </p:nvPr>
        </p:nvSpPr>
        <p:spPr>
          <a:xfrm>
            <a:off x="2362200" y="1825626"/>
            <a:ext cx="10515600" cy="2897333"/>
          </a:xfrm>
        </p:spPr>
        <p:txBody>
          <a:bodyPr vert="horz" wrap="square" lIns="90000" tIns="46800" rIns="90000" bIns="46800" rtlCol="0" anchor="t" anchorCtr="0">
            <a:spAutoFit/>
          </a:bodyPr>
          <a:lstStyle/>
          <a:p>
            <a:pPr lvl="0">
              <a:buClr>
                <a:srgbClr val="000000"/>
              </a:buClr>
              <a:buSzPct val="100000"/>
              <a:buFont typeface="Arial" pitchFamily="34"/>
              <a:buChar char="•"/>
            </a:pPr>
            <a:r>
              <a:rPr lang="en-US">
                <a:latin typeface="Arial" pitchFamily="34"/>
              </a:rPr>
              <a:t>JdbcTemplate</a:t>
            </a:r>
            <a:r>
              <a:rPr lang="en-US"/>
              <a:t> can return each row of a </a:t>
            </a:r>
            <a:r>
              <a:rPr lang="en-US">
                <a:latin typeface="Arial" pitchFamily="34"/>
              </a:rPr>
              <a:t>ResultSet</a:t>
            </a:r>
            <a:r>
              <a:rPr lang="en-US"/>
              <a:t> as a </a:t>
            </a:r>
            <a:r>
              <a:rPr lang="en-US">
                <a:latin typeface="Arial" pitchFamily="34"/>
              </a:rPr>
              <a:t>Map</a:t>
            </a:r>
          </a:p>
          <a:p>
            <a:pPr lvl="0">
              <a:buClr>
                <a:srgbClr val="000000"/>
              </a:buClr>
              <a:buSzPct val="100000"/>
              <a:buFont typeface="Verdana" pitchFamily="34"/>
              <a:buChar char="•"/>
            </a:pPr>
            <a:r>
              <a:rPr lang="en-US"/>
              <a:t>When expecting a single row</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Use </a:t>
            </a:r>
            <a:r>
              <a:rPr lang="en-US">
                <a:solidFill>
                  <a:srgbClr val="000000"/>
                </a:solidFill>
                <a:latin typeface="Arial" pitchFamily="34"/>
                <a:ea typeface="ＭＳ Ｐゴシック" pitchFamily="50"/>
              </a:rPr>
              <a:t>queryForMap(..)</a:t>
            </a:r>
          </a:p>
          <a:p>
            <a:pPr lvl="0">
              <a:buClr>
                <a:srgbClr val="000000"/>
              </a:buClr>
              <a:buSzPct val="100000"/>
              <a:buFont typeface="Verdana" pitchFamily="34"/>
              <a:buChar char="•"/>
            </a:pPr>
            <a:r>
              <a:rPr lang="en-US"/>
              <a:t>When expecting multiple rows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Use </a:t>
            </a:r>
            <a:r>
              <a:rPr lang="en-US">
                <a:solidFill>
                  <a:srgbClr val="000000"/>
                </a:solidFill>
                <a:latin typeface="Arial" pitchFamily="34"/>
                <a:ea typeface="ＭＳ Ｐゴシック" pitchFamily="50"/>
              </a:rPr>
              <a:t>queryForList(..)</a:t>
            </a:r>
          </a:p>
          <a:p>
            <a:pPr lvl="0">
              <a:buClr>
                <a:srgbClr val="000000"/>
              </a:buClr>
              <a:buSzPct val="100000"/>
              <a:buFont typeface="Verdana" pitchFamily="34"/>
              <a:buChar char="•"/>
            </a:pPr>
            <a:r>
              <a:rPr lang="en-US"/>
              <a:t>Useful for reporting, testing, and ‘window-on-data’ use cases</a:t>
            </a:r>
          </a:p>
        </p:txBody>
      </p:sp>
    </p:spTree>
    <p:extLst>
      <p:ext uri="{BB962C8B-B14F-4D97-AF65-F5344CB8AC3E}">
        <p14:creationId xmlns:p14="http://schemas.microsoft.com/office/powerpoint/2010/main" val="61638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Querying for Generic Maps (1)</a:t>
            </a:r>
          </a:p>
        </p:txBody>
      </p:sp>
      <p:sp>
        <p:nvSpPr>
          <p:cNvPr id="3" name="Text Placeholder 2"/>
          <p:cNvSpPr txBox="1">
            <a:spLocks noGrp="1"/>
          </p:cNvSpPr>
          <p:nvPr>
            <p:ph type="body" idx="4294967295"/>
          </p:nvPr>
        </p:nvSpPr>
        <p:spPr>
          <a:xfrm>
            <a:off x="2362200" y="1825626"/>
            <a:ext cx="10515600" cy="3403625"/>
          </a:xfrm>
        </p:spPr>
        <p:txBody>
          <a:bodyPr vert="horz" wrap="square" lIns="90000" tIns="46800" rIns="90000" bIns="46800" rtlCol="0" anchor="t" anchorCtr="0">
            <a:spAutoFit/>
          </a:bodyPr>
          <a:lstStyle/>
          <a:p>
            <a:pPr marL="0" lvl="0" indent="0">
              <a:buClr>
                <a:srgbClr val="000000"/>
              </a:buClr>
              <a:buSzPct val="100000"/>
              <a:buNone/>
            </a:pPr>
            <a:r>
              <a:rPr lang="en-US" dirty="0"/>
              <a:t>Query for a single row</a:t>
            </a:r>
          </a:p>
          <a:p>
            <a:pPr marL="0" indent="0">
              <a:buNone/>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dirty="0"/>
          </a:p>
          <a:p>
            <a:pPr marL="0" indent="0">
              <a:buNone/>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dirty="0"/>
          </a:p>
          <a:p>
            <a:pPr marL="0" indent="0">
              <a:buNone/>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dirty="0"/>
          </a:p>
          <a:p>
            <a:pPr marL="0" indent="0">
              <a:buNone/>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dirty="0"/>
          </a:p>
          <a:p>
            <a:pPr marL="0" lvl="0" indent="0">
              <a:buClr>
                <a:srgbClr val="000000"/>
              </a:buClr>
              <a:buSzPct val="100000"/>
              <a:buNone/>
            </a:pPr>
            <a:r>
              <a:rPr lang="en-US" dirty="0"/>
              <a:t>returns:</a:t>
            </a:r>
          </a:p>
          <a:p>
            <a:pPr marL="457200" indent="0">
              <a:spcBef>
                <a:spcPts val="499"/>
              </a:spcBef>
              <a:buNone/>
              <a:tabLst>
                <a:tab pos="914040" algn="l"/>
                <a:tab pos="1828439" algn="l"/>
                <a:tab pos="2742840" algn="l"/>
                <a:tab pos="3657240" algn="l"/>
                <a:tab pos="4571639" algn="l"/>
                <a:tab pos="5486040" algn="l"/>
                <a:tab pos="6400440" algn="l"/>
                <a:tab pos="7314840" algn="l"/>
                <a:tab pos="8229240" algn="l"/>
                <a:tab pos="9143640" algn="l"/>
                <a:tab pos="10058040" algn="l"/>
              </a:tabLst>
            </a:pPr>
            <a:r>
              <a:rPr lang="en-US" sz="2000" dirty="0"/>
              <a:t>Map </a:t>
            </a:r>
            <a:r>
              <a:rPr lang="en-US" sz="2000" dirty="0">
                <a:latin typeface="Arial" pitchFamily="34"/>
              </a:rPr>
              <a:t>{ </a:t>
            </a:r>
            <a:r>
              <a:rPr lang="en-US" sz="2000" dirty="0">
                <a:solidFill>
                  <a:srgbClr val="7F0055"/>
                </a:solidFill>
                <a:latin typeface="Arial" pitchFamily="34"/>
              </a:rPr>
              <a:t> ID</a:t>
            </a:r>
            <a:r>
              <a:rPr lang="en-US" sz="2000" dirty="0">
                <a:latin typeface="Arial" pitchFamily="34"/>
              </a:rPr>
              <a:t>=1, </a:t>
            </a:r>
            <a:r>
              <a:rPr lang="en-US" sz="2000" dirty="0">
                <a:solidFill>
                  <a:srgbClr val="7F0055"/>
                </a:solidFill>
                <a:latin typeface="Arial" pitchFamily="34"/>
              </a:rPr>
              <a:t>FIRST_NAME</a:t>
            </a:r>
            <a:r>
              <a:rPr lang="en-US" sz="2000" dirty="0">
                <a:latin typeface="Arial" pitchFamily="34"/>
              </a:rPr>
              <a:t>=</a:t>
            </a:r>
            <a:r>
              <a:rPr lang="en-US" sz="2000" dirty="0">
                <a:solidFill>
                  <a:srgbClr val="0000C0"/>
                </a:solidFill>
                <a:latin typeface="Arial" pitchFamily="34"/>
              </a:rPr>
              <a:t>“John”</a:t>
            </a:r>
            <a:r>
              <a:rPr lang="en-US" sz="2000" dirty="0">
                <a:latin typeface="Arial" pitchFamily="34"/>
              </a:rPr>
              <a:t>, </a:t>
            </a:r>
            <a:r>
              <a:rPr lang="en-US" sz="2000" dirty="0">
                <a:solidFill>
                  <a:srgbClr val="7F0055"/>
                </a:solidFill>
                <a:latin typeface="Arial" pitchFamily="34"/>
              </a:rPr>
              <a:t>LAST_NAME</a:t>
            </a:r>
            <a:r>
              <a:rPr lang="en-US" sz="2000" dirty="0">
                <a:latin typeface="Arial" pitchFamily="34"/>
              </a:rPr>
              <a:t>=</a:t>
            </a:r>
            <a:r>
              <a:rPr lang="en-US" sz="2000" dirty="0">
                <a:solidFill>
                  <a:srgbClr val="0000C0"/>
                </a:solidFill>
                <a:latin typeface="Arial" pitchFamily="34"/>
              </a:rPr>
              <a:t>“Doe”</a:t>
            </a:r>
            <a:r>
              <a:rPr lang="en-US" sz="2000" dirty="0">
                <a:latin typeface="Arial" pitchFamily="34"/>
              </a:rPr>
              <a:t> }</a:t>
            </a:r>
          </a:p>
        </p:txBody>
      </p:sp>
      <p:sp>
        <p:nvSpPr>
          <p:cNvPr id="4" name="Freeform 3"/>
          <p:cNvSpPr/>
          <p:nvPr/>
        </p:nvSpPr>
        <p:spPr>
          <a:xfrm>
            <a:off x="2677440" y="2286000"/>
            <a:ext cx="6705720" cy="12743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a:t>
            </a:r>
            <a:r>
              <a:rPr lang="en-US" sz="2000">
                <a:solidFill>
                  <a:srgbClr val="000000"/>
                </a:solidFill>
                <a:latin typeface="Arial" pitchFamily="34"/>
                <a:ea typeface="AR PL ShanHeiSun Uni" pitchFamily="2"/>
                <a:cs typeface="Tahoma" pitchFamily="2"/>
              </a:rPr>
              <a:t> Map getPersonInfo(</a:t>
            </a:r>
            <a:r>
              <a:rPr lang="en-US" sz="2000">
                <a:solidFill>
                  <a:srgbClr val="7F0055"/>
                </a:solidFill>
                <a:latin typeface="Arial" pitchFamily="34"/>
                <a:ea typeface="AR PL ShanHeiSun Uni" pitchFamily="2"/>
                <a:cs typeface="Tahoma" pitchFamily="2"/>
              </a:rPr>
              <a:t>int</a:t>
            </a:r>
            <a:r>
              <a:rPr lang="en-US" sz="2000">
                <a:solidFill>
                  <a:srgbClr val="000000"/>
                </a:solidFill>
                <a:latin typeface="Arial" pitchFamily="34"/>
                <a:ea typeface="AR PL ShanHeiSun Uni" pitchFamily="2"/>
                <a:cs typeface="Tahoma" pitchFamily="2"/>
              </a:rPr>
              <a:t> id)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String sql = </a:t>
            </a:r>
            <a:r>
              <a:rPr lang="en-US" sz="2000">
                <a:solidFill>
                  <a:srgbClr val="000099"/>
                </a:solidFill>
                <a:latin typeface="Arial" pitchFamily="34"/>
                <a:ea typeface="AR PL ShanHeiSun Uni" pitchFamily="2"/>
                <a:cs typeface="Tahoma" pitchFamily="2"/>
              </a:rPr>
              <a:t>“select * from PERSON where id=?”</a:t>
            </a:r>
            <a:r>
              <a:rPr lang="en-US" sz="200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return</a:t>
            </a:r>
            <a:r>
              <a:rPr lang="en-US" sz="2000">
                <a:solidFill>
                  <a:srgbClr val="000000"/>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000000"/>
                </a:solidFill>
                <a:latin typeface="Arial" pitchFamily="34"/>
                <a:ea typeface="AR PL ShanHeiSun Uni" pitchFamily="2"/>
                <a:cs typeface="Tahoma" pitchFamily="2"/>
              </a:rPr>
              <a:t>.queryForMap(sql, id);</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sp>
        <p:nvSpPr>
          <p:cNvPr id="5" name="Freeform 4"/>
          <p:cNvSpPr/>
          <p:nvPr/>
        </p:nvSpPr>
        <p:spPr>
          <a:xfrm>
            <a:off x="3004986" y="5674247"/>
            <a:ext cx="5290144"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 map of  [</a:t>
            </a:r>
            <a:r>
              <a:rPr lang="en-US" sz="2000">
                <a:solidFill>
                  <a:srgbClr val="993366"/>
                </a:solidFill>
                <a:latin typeface="Arial" pitchFamily="34"/>
                <a:ea typeface="AR PL ShanHeiSun Uni" pitchFamily="2"/>
                <a:cs typeface="Tahoma" pitchFamily="2"/>
              </a:rPr>
              <a:t>Column Name</a:t>
            </a:r>
            <a:r>
              <a:rPr lang="en-US" sz="2000">
                <a:solidFill>
                  <a:srgbClr val="000000"/>
                </a:solidFill>
                <a:latin typeface="Arial" pitchFamily="34"/>
                <a:ea typeface="AR PL ShanHeiSun Uni" pitchFamily="2"/>
                <a:cs typeface="Tahoma" pitchFamily="2"/>
              </a:rPr>
              <a:t> | </a:t>
            </a:r>
            <a:r>
              <a:rPr lang="en-US" sz="2000">
                <a:solidFill>
                  <a:srgbClr val="004586"/>
                </a:solidFill>
                <a:latin typeface="Arial" pitchFamily="34"/>
                <a:ea typeface="AR PL ShanHeiSun Uni" pitchFamily="2"/>
                <a:cs typeface="Tahoma" pitchFamily="2"/>
              </a:rPr>
              <a:t>Field Value</a:t>
            </a:r>
            <a:r>
              <a:rPr lang="en-US" sz="2000">
                <a:solidFill>
                  <a:srgbClr val="000000"/>
                </a:solidFill>
                <a:latin typeface="Arial" pitchFamily="34"/>
                <a:ea typeface="AR PL ShanHeiSun Uni" pitchFamily="2"/>
                <a:cs typeface="Tahoma" pitchFamily="2"/>
              </a:rPr>
              <a:t> ] pairs</a:t>
            </a:r>
          </a:p>
        </p:txBody>
      </p:sp>
    </p:spTree>
    <p:extLst>
      <p:ext uri="{BB962C8B-B14F-4D97-AF65-F5344CB8AC3E}">
        <p14:creationId xmlns:p14="http://schemas.microsoft.com/office/powerpoint/2010/main" val="255862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79934"/>
            <a:ext cx="6291360" cy="1313309"/>
          </a:xfrm>
        </p:spPr>
        <p:txBody>
          <a:bodyPr vert="horz" wrap="square" lIns="90000" tIns="46800" rIns="90000" bIns="46800" rtlCol="0" anchor="ctr" anchorCtr="0">
            <a:spAutoFit/>
          </a:bodyPr>
          <a:lstStyle/>
          <a:p>
            <a:pPr lvl="0"/>
            <a:r>
              <a:rPr lang="en-US"/>
              <a:t>Querying for Generic Maps (2)</a:t>
            </a:r>
          </a:p>
        </p:txBody>
      </p:sp>
      <p:sp>
        <p:nvSpPr>
          <p:cNvPr id="3" name="Text Placeholder 2"/>
          <p:cNvSpPr txBox="1">
            <a:spLocks noGrp="1"/>
          </p:cNvSpPr>
          <p:nvPr>
            <p:ph type="body" idx="4294967295"/>
          </p:nvPr>
        </p:nvSpPr>
        <p:spPr>
          <a:xfrm>
            <a:off x="2152200" y="1676520"/>
            <a:ext cx="7867800" cy="4136646"/>
          </a:xfrm>
        </p:spPr>
        <p:txBody>
          <a:bodyPr vert="horz" wrap="square" lIns="90000" tIns="46800" rIns="90000" bIns="46800" rtlCol="0" anchor="t" anchorCtr="0">
            <a:spAutoFit/>
          </a:bodyPr>
          <a:lstStyle/>
          <a:p>
            <a:pPr marL="0" lvl="0" indent="0">
              <a:lnSpc>
                <a:spcPct val="90000"/>
              </a:lnSpc>
              <a:buClr>
                <a:srgbClr val="000000"/>
              </a:buClr>
              <a:buSzPct val="100000"/>
              <a:buNone/>
            </a:pPr>
            <a:r>
              <a:rPr lang="en-US" dirty="0"/>
              <a:t>Query for multiple rows</a:t>
            </a:r>
          </a:p>
          <a:p>
            <a:pPr marL="0" indent="0">
              <a:spcBef>
                <a:spcPts val="697"/>
              </a:spcBef>
              <a:buNone/>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dirty="0"/>
          </a:p>
          <a:p>
            <a:pPr marL="0" indent="0">
              <a:spcBef>
                <a:spcPts val="697"/>
              </a:spcBef>
              <a:buNone/>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dirty="0"/>
          </a:p>
          <a:p>
            <a:pPr marL="0" indent="0">
              <a:spcBef>
                <a:spcPts val="697"/>
              </a:spcBef>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i="1" dirty="0"/>
              <a:t>   </a:t>
            </a:r>
          </a:p>
          <a:p>
            <a:pPr marL="0" lvl="0" indent="0">
              <a:lnSpc>
                <a:spcPct val="90000"/>
              </a:lnSpc>
              <a:buClr>
                <a:srgbClr val="000000"/>
              </a:buClr>
              <a:buSzPct val="100000"/>
              <a:buNone/>
            </a:pPr>
            <a:r>
              <a:rPr lang="en-US" dirty="0"/>
              <a:t>returns:</a:t>
            </a:r>
          </a:p>
          <a:p>
            <a:pPr marL="0" indent="0">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b="1" dirty="0">
                <a:latin typeface="Arial" pitchFamily="34"/>
              </a:rPr>
              <a:t>	  </a:t>
            </a:r>
            <a:r>
              <a:rPr lang="en-US" sz="2000" dirty="0">
                <a:latin typeface="Arial" pitchFamily="34"/>
              </a:rPr>
              <a:t>List {</a:t>
            </a:r>
          </a:p>
          <a:p>
            <a:pPr marL="0" indent="0">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dirty="0">
                <a:latin typeface="Arial" pitchFamily="34"/>
              </a:rPr>
              <a:t>	    0 - Map {</a:t>
            </a:r>
            <a:r>
              <a:rPr lang="en-US" sz="2000" dirty="0">
                <a:solidFill>
                  <a:srgbClr val="7F0055"/>
                </a:solidFill>
                <a:latin typeface="Arial" pitchFamily="34"/>
              </a:rPr>
              <a:t> ID</a:t>
            </a:r>
            <a:r>
              <a:rPr lang="en-US" sz="2000" dirty="0">
                <a:latin typeface="Arial" pitchFamily="34"/>
              </a:rPr>
              <a:t>=1, </a:t>
            </a:r>
            <a:r>
              <a:rPr lang="en-US" sz="2000" dirty="0">
                <a:solidFill>
                  <a:srgbClr val="7F0055"/>
                </a:solidFill>
                <a:latin typeface="Arial" pitchFamily="34"/>
              </a:rPr>
              <a:t>FIRST_NAME</a:t>
            </a:r>
            <a:r>
              <a:rPr lang="en-US" sz="2000" dirty="0">
                <a:latin typeface="Arial" pitchFamily="34"/>
              </a:rPr>
              <a:t>=</a:t>
            </a:r>
            <a:r>
              <a:rPr lang="en-US" sz="2000" dirty="0">
                <a:solidFill>
                  <a:srgbClr val="0000C0"/>
                </a:solidFill>
                <a:latin typeface="Arial" pitchFamily="34"/>
              </a:rPr>
              <a:t>“John”</a:t>
            </a:r>
            <a:r>
              <a:rPr lang="en-US" sz="2000" dirty="0">
                <a:latin typeface="Arial" pitchFamily="34"/>
              </a:rPr>
              <a:t>, </a:t>
            </a:r>
            <a:r>
              <a:rPr lang="en-US" sz="2000" dirty="0">
                <a:solidFill>
                  <a:srgbClr val="7F0055"/>
                </a:solidFill>
                <a:latin typeface="Arial" pitchFamily="34"/>
              </a:rPr>
              <a:t>LAST_NAME</a:t>
            </a:r>
            <a:r>
              <a:rPr lang="en-US" sz="2000" dirty="0">
                <a:latin typeface="Arial" pitchFamily="34"/>
              </a:rPr>
              <a:t>=</a:t>
            </a:r>
            <a:r>
              <a:rPr lang="en-US" sz="2000" dirty="0">
                <a:solidFill>
                  <a:srgbClr val="0000C0"/>
                </a:solidFill>
                <a:latin typeface="Arial" pitchFamily="34"/>
              </a:rPr>
              <a:t>“Doe”</a:t>
            </a:r>
            <a:r>
              <a:rPr lang="en-US" sz="2000" dirty="0">
                <a:latin typeface="Arial" pitchFamily="34"/>
              </a:rPr>
              <a:t> }</a:t>
            </a:r>
          </a:p>
          <a:p>
            <a:pPr marL="0" indent="0">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dirty="0">
                <a:latin typeface="Arial" pitchFamily="34"/>
              </a:rPr>
              <a:t>	    1 - Map {</a:t>
            </a:r>
            <a:r>
              <a:rPr lang="en-US" sz="2000" dirty="0">
                <a:solidFill>
                  <a:srgbClr val="7F0055"/>
                </a:solidFill>
                <a:latin typeface="Arial" pitchFamily="34"/>
              </a:rPr>
              <a:t> ID</a:t>
            </a:r>
            <a:r>
              <a:rPr lang="en-US" sz="2000" dirty="0">
                <a:latin typeface="Arial" pitchFamily="34"/>
              </a:rPr>
              <a:t>=2, </a:t>
            </a:r>
            <a:r>
              <a:rPr lang="en-US" sz="2000" dirty="0">
                <a:solidFill>
                  <a:srgbClr val="7F0055"/>
                </a:solidFill>
                <a:latin typeface="Arial" pitchFamily="34"/>
              </a:rPr>
              <a:t>FIRST_NAME</a:t>
            </a:r>
            <a:r>
              <a:rPr lang="en-US" sz="2000" dirty="0">
                <a:latin typeface="Arial" pitchFamily="34"/>
              </a:rPr>
              <a:t>=</a:t>
            </a:r>
            <a:r>
              <a:rPr lang="en-US" sz="2000" dirty="0">
                <a:solidFill>
                  <a:srgbClr val="0000C0"/>
                </a:solidFill>
                <a:latin typeface="Arial" pitchFamily="34"/>
              </a:rPr>
              <a:t>“Jane”</a:t>
            </a:r>
            <a:r>
              <a:rPr lang="en-US" sz="2000" dirty="0">
                <a:latin typeface="Arial" pitchFamily="34"/>
              </a:rPr>
              <a:t>, </a:t>
            </a:r>
            <a:r>
              <a:rPr lang="en-US" sz="2000" dirty="0">
                <a:solidFill>
                  <a:srgbClr val="7F0055"/>
                </a:solidFill>
                <a:latin typeface="Arial" pitchFamily="34"/>
              </a:rPr>
              <a:t>LAST_NAME</a:t>
            </a:r>
            <a:r>
              <a:rPr lang="en-US" sz="2000" dirty="0">
                <a:latin typeface="Arial" pitchFamily="34"/>
              </a:rPr>
              <a:t>=</a:t>
            </a:r>
            <a:r>
              <a:rPr lang="en-US" sz="2000" dirty="0">
                <a:solidFill>
                  <a:srgbClr val="0000C0"/>
                </a:solidFill>
                <a:latin typeface="Arial" pitchFamily="34"/>
              </a:rPr>
              <a:t>“Doe”</a:t>
            </a:r>
            <a:r>
              <a:rPr lang="en-US" sz="2000" dirty="0">
                <a:latin typeface="Arial" pitchFamily="34"/>
              </a:rPr>
              <a:t> }</a:t>
            </a:r>
          </a:p>
          <a:p>
            <a:pPr marL="0" indent="0">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dirty="0">
                <a:latin typeface="Arial" pitchFamily="34"/>
              </a:rPr>
              <a:t>	    2 - Map { </a:t>
            </a:r>
            <a:r>
              <a:rPr lang="en-US" sz="2000" dirty="0">
                <a:solidFill>
                  <a:srgbClr val="7F0055"/>
                </a:solidFill>
                <a:latin typeface="Arial" pitchFamily="34"/>
              </a:rPr>
              <a:t>ID</a:t>
            </a:r>
            <a:r>
              <a:rPr lang="en-US" sz="2000" dirty="0">
                <a:latin typeface="Arial" pitchFamily="34"/>
              </a:rPr>
              <a:t>=3, </a:t>
            </a:r>
            <a:r>
              <a:rPr lang="en-US" sz="2000" dirty="0">
                <a:solidFill>
                  <a:srgbClr val="7F0055"/>
                </a:solidFill>
                <a:latin typeface="Arial" pitchFamily="34"/>
              </a:rPr>
              <a:t>FIRST_NAME</a:t>
            </a:r>
            <a:r>
              <a:rPr lang="en-US" sz="2000" dirty="0">
                <a:latin typeface="Arial" pitchFamily="34"/>
              </a:rPr>
              <a:t>=</a:t>
            </a:r>
            <a:r>
              <a:rPr lang="en-US" sz="2000" dirty="0">
                <a:solidFill>
                  <a:srgbClr val="0000C0"/>
                </a:solidFill>
                <a:latin typeface="Arial" pitchFamily="34"/>
              </a:rPr>
              <a:t>“Junior”</a:t>
            </a:r>
            <a:r>
              <a:rPr lang="en-US" sz="2000" dirty="0">
                <a:latin typeface="Arial" pitchFamily="34"/>
              </a:rPr>
              <a:t>, </a:t>
            </a:r>
            <a:r>
              <a:rPr lang="en-US" sz="2000" dirty="0">
                <a:solidFill>
                  <a:srgbClr val="7F0055"/>
                </a:solidFill>
                <a:latin typeface="Arial" pitchFamily="34"/>
              </a:rPr>
              <a:t>LAST_NAME</a:t>
            </a:r>
            <a:r>
              <a:rPr lang="en-US" sz="2000" dirty="0">
                <a:latin typeface="Arial" pitchFamily="34"/>
              </a:rPr>
              <a:t>=</a:t>
            </a:r>
            <a:r>
              <a:rPr lang="en-US" sz="2000" dirty="0">
                <a:solidFill>
                  <a:srgbClr val="0000C0"/>
                </a:solidFill>
                <a:latin typeface="Arial" pitchFamily="34"/>
              </a:rPr>
              <a:t>“Doe”</a:t>
            </a:r>
            <a:r>
              <a:rPr lang="en-US" sz="2000" dirty="0">
                <a:latin typeface="Arial" pitchFamily="34"/>
              </a:rPr>
              <a:t> }</a:t>
            </a:r>
          </a:p>
          <a:p>
            <a:pPr marL="0" indent="0">
              <a:spcBef>
                <a:spcPts val="499"/>
              </a:spcBef>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dirty="0">
                <a:latin typeface="Arial" pitchFamily="34"/>
              </a:rPr>
              <a:t>	  }</a:t>
            </a:r>
          </a:p>
        </p:txBody>
      </p:sp>
      <p:sp>
        <p:nvSpPr>
          <p:cNvPr id="4" name="Freeform 3"/>
          <p:cNvSpPr/>
          <p:nvPr/>
        </p:nvSpPr>
        <p:spPr>
          <a:xfrm>
            <a:off x="2703001" y="2222280"/>
            <a:ext cx="6477119" cy="12743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a:t>
            </a:r>
            <a:r>
              <a:rPr lang="en-US" sz="2000">
                <a:solidFill>
                  <a:srgbClr val="000000"/>
                </a:solidFill>
                <a:latin typeface="Arial" pitchFamily="34"/>
                <a:ea typeface="AR PL ShanHeiSun Uni" pitchFamily="2"/>
                <a:cs typeface="Tahoma" pitchFamily="2"/>
              </a:rPr>
              <a:t> List getAllPersonInfo()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String sql = </a:t>
            </a:r>
            <a:r>
              <a:rPr lang="en-US" sz="2000">
                <a:solidFill>
                  <a:srgbClr val="000099"/>
                </a:solidFill>
                <a:latin typeface="Arial" pitchFamily="34"/>
                <a:ea typeface="AR PL ShanHeiSun Uni" pitchFamily="2"/>
                <a:cs typeface="Tahoma" pitchFamily="2"/>
              </a:rPr>
              <a:t>“select * from PERSON”</a:t>
            </a:r>
            <a:r>
              <a:rPr lang="en-US" sz="200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return</a:t>
            </a:r>
            <a:r>
              <a:rPr lang="en-US" sz="2000">
                <a:solidFill>
                  <a:srgbClr val="000000"/>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000000"/>
                </a:solidFill>
                <a:latin typeface="Arial" pitchFamily="34"/>
                <a:ea typeface="AR PL ShanHeiSun Uni" pitchFamily="2"/>
                <a:cs typeface="Tahoma" pitchFamily="2"/>
              </a:rPr>
              <a:t>.queryForList(sql);</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sp>
        <p:nvSpPr>
          <p:cNvPr id="5" name="Freeform 4"/>
          <p:cNvSpPr/>
          <p:nvPr/>
        </p:nvSpPr>
        <p:spPr>
          <a:xfrm>
            <a:off x="2725602" y="5800321"/>
            <a:ext cx="6915396"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 java.util.List of Map of [</a:t>
            </a:r>
            <a:r>
              <a:rPr lang="en-US" sz="2000">
                <a:solidFill>
                  <a:srgbClr val="993366"/>
                </a:solidFill>
                <a:latin typeface="Arial" pitchFamily="34"/>
                <a:ea typeface="AR PL ShanHeiSun Uni" pitchFamily="2"/>
                <a:cs typeface="Tahoma" pitchFamily="2"/>
              </a:rPr>
              <a:t>Column Name</a:t>
            </a:r>
            <a:r>
              <a:rPr lang="en-US" sz="2000">
                <a:solidFill>
                  <a:srgbClr val="000000"/>
                </a:solidFill>
                <a:latin typeface="Arial" pitchFamily="34"/>
                <a:ea typeface="AR PL ShanHeiSun Uni" pitchFamily="2"/>
                <a:cs typeface="Tahoma" pitchFamily="2"/>
              </a:rPr>
              <a:t> | </a:t>
            </a:r>
            <a:r>
              <a:rPr lang="en-US" sz="2000">
                <a:solidFill>
                  <a:srgbClr val="004586"/>
                </a:solidFill>
                <a:latin typeface="Arial" pitchFamily="34"/>
                <a:ea typeface="AR PL ShanHeiSun Uni" pitchFamily="2"/>
                <a:cs typeface="Tahoma" pitchFamily="2"/>
              </a:rPr>
              <a:t>Field Value</a:t>
            </a:r>
            <a:r>
              <a:rPr lang="en-US" sz="2000">
                <a:solidFill>
                  <a:srgbClr val="000000"/>
                </a:solidFill>
                <a:latin typeface="Arial" pitchFamily="34"/>
                <a:ea typeface="AR PL ShanHeiSun Uni" pitchFamily="2"/>
                <a:cs typeface="Tahoma" pitchFamily="2"/>
              </a:rPr>
              <a:t> ] pairs</a:t>
            </a:r>
          </a:p>
        </p:txBody>
      </p:sp>
    </p:spTree>
    <p:extLst>
      <p:ext uri="{BB962C8B-B14F-4D97-AF65-F5344CB8AC3E}">
        <p14:creationId xmlns:p14="http://schemas.microsoft.com/office/powerpoint/2010/main" val="1433106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Domain Object Queries</a:t>
            </a:r>
          </a:p>
        </p:txBody>
      </p:sp>
      <p:sp>
        <p:nvSpPr>
          <p:cNvPr id="3" name="Text Placeholder 2"/>
          <p:cNvSpPr txBox="1">
            <a:spLocks noGrp="1"/>
          </p:cNvSpPr>
          <p:nvPr>
            <p:ph type="body" idx="4294967295"/>
          </p:nvPr>
        </p:nvSpPr>
        <p:spPr>
          <a:xfrm>
            <a:off x="2362200" y="1825626"/>
            <a:ext cx="10515600" cy="3279489"/>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Often it is useful to map relational data into domain objects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e.g. a </a:t>
            </a:r>
            <a:r>
              <a:rPr lang="en-US">
                <a:solidFill>
                  <a:srgbClr val="000000"/>
                </a:solidFill>
                <a:latin typeface="Arial" pitchFamily="34"/>
                <a:ea typeface="ＭＳ Ｐゴシック" pitchFamily="50"/>
              </a:rPr>
              <a:t>ResultSet</a:t>
            </a:r>
            <a:r>
              <a:rPr lang="en-US">
                <a:solidFill>
                  <a:srgbClr val="000000"/>
                </a:solidFill>
                <a:latin typeface="Verdana" pitchFamily="34"/>
                <a:ea typeface="ＭＳ Ｐゴシック" pitchFamily="50"/>
              </a:rPr>
              <a:t> to an </a:t>
            </a:r>
            <a:r>
              <a:rPr lang="en-US">
                <a:solidFill>
                  <a:srgbClr val="000000"/>
                </a:solidFill>
                <a:latin typeface="Arial" pitchFamily="34"/>
                <a:ea typeface="ＭＳ Ｐゴシック" pitchFamily="50"/>
              </a:rPr>
              <a:t>Account</a:t>
            </a:r>
          </a:p>
          <a:p>
            <a:pPr lvl="0">
              <a:buClr>
                <a:srgbClr val="000000"/>
              </a:buClr>
              <a:buSzPct val="100000"/>
              <a:buFont typeface="Verdana" pitchFamily="34"/>
              <a:buChar char="•"/>
            </a:pPr>
            <a:r>
              <a:rPr lang="en-US"/>
              <a:t>Spring’s </a:t>
            </a:r>
            <a:r>
              <a:rPr lang="en-US">
                <a:latin typeface="Arial" pitchFamily="34"/>
              </a:rPr>
              <a:t>JdbcTemplate</a:t>
            </a:r>
            <a:r>
              <a:rPr lang="en-US"/>
              <a:t> supports this using a </a:t>
            </a:r>
            <a:r>
              <a:rPr lang="en-US" i="1"/>
              <a:t>callback </a:t>
            </a:r>
            <a:r>
              <a:rPr lang="en-US"/>
              <a:t>approach</a:t>
            </a:r>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lvl="0">
              <a:buClr>
                <a:srgbClr val="000000"/>
              </a:buClr>
              <a:buSzPct val="100000"/>
              <a:buFont typeface="Verdana" pitchFamily="34"/>
              <a:buChar char="•"/>
            </a:pPr>
            <a:r>
              <a:rPr lang="en-US"/>
              <a:t>You may prefer to use ORM for this</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Need to decide between JdbcTemplate queries and JPA (or similar) mappings</a:t>
            </a:r>
          </a:p>
        </p:txBody>
      </p:sp>
    </p:spTree>
    <p:extLst>
      <p:ext uri="{BB962C8B-B14F-4D97-AF65-F5344CB8AC3E}">
        <p14:creationId xmlns:p14="http://schemas.microsoft.com/office/powerpoint/2010/main" val="288883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335384"/>
            <a:ext cx="6291360" cy="482313"/>
          </a:xfrm>
        </p:spPr>
        <p:txBody>
          <a:bodyPr vert="horz" wrap="square" lIns="90000" tIns="46800" rIns="90000" bIns="46800" rtlCol="0" anchor="ctr" anchorCtr="0">
            <a:spAutoFit/>
          </a:bodyPr>
          <a:lstStyle/>
          <a:p>
            <a:pPr lvl="0"/>
            <a:r>
              <a:rPr lang="en-US" sz="2800"/>
              <a:t>Querying for Domain Objects (1)</a:t>
            </a:r>
          </a:p>
        </p:txBody>
      </p:sp>
      <p:sp>
        <p:nvSpPr>
          <p:cNvPr id="3" name="Text Placeholder 2"/>
          <p:cNvSpPr txBox="1">
            <a:spLocks noGrp="1"/>
          </p:cNvSpPr>
          <p:nvPr>
            <p:ph type="body" idx="4294967295"/>
          </p:nvPr>
        </p:nvSpPr>
        <p:spPr>
          <a:xfrm>
            <a:off x="838200" y="1825625"/>
            <a:ext cx="10515600" cy="482313"/>
          </a:xfrm>
        </p:spPr>
        <p:txBody>
          <a:bodyPr vert="horz" wrap="square" lIns="90000" tIns="46800" rIns="90000" bIns="46800" rtlCol="0" anchor="t" anchorCtr="0">
            <a:spAutoFit/>
          </a:bodyPr>
          <a:lstStyle/>
          <a:p>
            <a:pPr lvl="0">
              <a:buClr>
                <a:srgbClr val="000000"/>
              </a:buClr>
              <a:buSzPct val="100000"/>
              <a:buFont typeface="Arial" pitchFamily="34"/>
              <a:buChar char="•"/>
            </a:pPr>
            <a:r>
              <a:rPr lang="en-US"/>
              <a:t>Query for single row with SimpleJdbcTemplate</a:t>
            </a:r>
          </a:p>
        </p:txBody>
      </p:sp>
      <p:sp>
        <p:nvSpPr>
          <p:cNvPr id="4" name="Freeform 3"/>
          <p:cNvSpPr/>
          <p:nvPr/>
        </p:nvSpPr>
        <p:spPr>
          <a:xfrm>
            <a:off x="2514720" y="2514600"/>
            <a:ext cx="7467479" cy="142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7F0055"/>
                </a:solidFill>
                <a:latin typeface="Arial" pitchFamily="34"/>
                <a:ea typeface="AR PL ShanHeiSun Uni" pitchFamily="2"/>
                <a:cs typeface="Tahoma" pitchFamily="2"/>
              </a:rPr>
              <a:t>public</a:t>
            </a:r>
            <a:r>
              <a:rPr lang="en-US" dirty="0">
                <a:solidFill>
                  <a:srgbClr val="000000"/>
                </a:solidFill>
                <a:latin typeface="Arial" pitchFamily="34"/>
                <a:ea typeface="AR PL ShanHeiSun Uni" pitchFamily="2"/>
                <a:cs typeface="Tahoma" pitchFamily="2"/>
              </a:rPr>
              <a:t> Person </a:t>
            </a:r>
            <a:r>
              <a:rPr lang="en-US" dirty="0" err="1">
                <a:solidFill>
                  <a:srgbClr val="000000"/>
                </a:solidFill>
                <a:latin typeface="Arial" pitchFamily="34"/>
                <a:ea typeface="AR PL ShanHeiSun Uni" pitchFamily="2"/>
                <a:cs typeface="Tahoma" pitchFamily="2"/>
              </a:rPr>
              <a:t>getPerson</a:t>
            </a:r>
            <a:r>
              <a:rPr lang="en-US" dirty="0">
                <a:solidFill>
                  <a:srgbClr val="000000"/>
                </a:solidFill>
                <a:latin typeface="Arial" pitchFamily="34"/>
                <a:ea typeface="AR PL ShanHeiSun Uni" pitchFamily="2"/>
                <a:cs typeface="Tahoma" pitchFamily="2"/>
              </a:rPr>
              <a:t>(</a:t>
            </a:r>
            <a:r>
              <a:rPr lang="en-US" dirty="0" err="1">
                <a:solidFill>
                  <a:srgbClr val="7F0055"/>
                </a:solidFill>
                <a:latin typeface="Arial" pitchFamily="34"/>
                <a:ea typeface="AR PL ShanHeiSun Uni" pitchFamily="2"/>
                <a:cs typeface="Tahoma" pitchFamily="2"/>
              </a:rPr>
              <a:t>int</a:t>
            </a:r>
            <a:r>
              <a:rPr lang="en-US" dirty="0">
                <a:solidFill>
                  <a:srgbClr val="000000"/>
                </a:solidFill>
                <a:latin typeface="Arial" pitchFamily="34"/>
                <a:ea typeface="AR PL ShanHeiSun Uni" pitchFamily="2"/>
                <a:cs typeface="Tahoma" pitchFamily="2"/>
              </a:rPr>
              <a:t> id)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return</a:t>
            </a:r>
            <a:r>
              <a:rPr lang="en-US" dirty="0">
                <a:solidFill>
                  <a:srgbClr val="000000"/>
                </a:solidFill>
                <a:latin typeface="Arial" pitchFamily="34"/>
                <a:ea typeface="AR PL ShanHeiSun Uni" pitchFamily="2"/>
                <a:cs typeface="Tahoma" pitchFamily="2"/>
              </a:rPr>
              <a:t> </a:t>
            </a:r>
            <a:r>
              <a:rPr lang="en-US" dirty="0" err="1">
                <a:solidFill>
                  <a:srgbClr val="0000C0"/>
                </a:solidFill>
                <a:latin typeface="Arial" pitchFamily="34"/>
                <a:ea typeface="AR PL ShanHeiSun Uni" pitchFamily="2"/>
                <a:cs typeface="Tahoma" pitchFamily="2"/>
              </a:rPr>
              <a:t>jdbcTemplate</a:t>
            </a:r>
            <a:r>
              <a:rPr lang="en-US" dirty="0" err="1">
                <a:solidFill>
                  <a:srgbClr val="000000"/>
                </a:solidFill>
                <a:latin typeface="Arial" pitchFamily="34"/>
                <a:ea typeface="AR PL ShanHeiSun Uni" pitchFamily="2"/>
                <a:cs typeface="Tahoma" pitchFamily="2"/>
              </a:rPr>
              <a:t>.queryForObject</a:t>
            </a:r>
            <a:r>
              <a:rPr lang="en-US"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000099"/>
                </a:solidFill>
                <a:latin typeface="Arial" pitchFamily="34"/>
                <a:ea typeface="AR PL ShanHeiSun Uni" pitchFamily="2"/>
                <a:cs typeface="Tahoma" pitchFamily="2"/>
              </a:rPr>
              <a:t>“select </a:t>
            </a:r>
            <a:r>
              <a:rPr lang="en-US" dirty="0" err="1">
                <a:solidFill>
                  <a:srgbClr val="000099"/>
                </a:solidFill>
                <a:latin typeface="Arial" pitchFamily="34"/>
                <a:ea typeface="AR PL ShanHeiSun Uni" pitchFamily="2"/>
                <a:cs typeface="Tahoma" pitchFamily="2"/>
              </a:rPr>
              <a:t>first_name</a:t>
            </a:r>
            <a:r>
              <a:rPr lang="en-US" dirty="0">
                <a:solidFill>
                  <a:srgbClr val="000099"/>
                </a:solidFill>
                <a:latin typeface="Arial" pitchFamily="34"/>
                <a:ea typeface="AR PL ShanHeiSun Uni" pitchFamily="2"/>
                <a:cs typeface="Tahoma" pitchFamily="2"/>
              </a:rPr>
              <a:t>, </a:t>
            </a:r>
            <a:r>
              <a:rPr lang="en-US" dirty="0" err="1">
                <a:solidFill>
                  <a:srgbClr val="000099"/>
                </a:solidFill>
                <a:latin typeface="Arial" pitchFamily="34"/>
                <a:ea typeface="AR PL ShanHeiSun Uni" pitchFamily="2"/>
                <a:cs typeface="Tahoma" pitchFamily="2"/>
              </a:rPr>
              <a:t>last_name</a:t>
            </a:r>
            <a:r>
              <a:rPr lang="en-US" dirty="0">
                <a:solidFill>
                  <a:srgbClr val="000099"/>
                </a:solidFill>
                <a:latin typeface="Arial" pitchFamily="34"/>
                <a:ea typeface="AR PL ShanHeiSun Uni" pitchFamily="2"/>
                <a:cs typeface="Tahoma" pitchFamily="2"/>
              </a:rPr>
              <a:t> from PERSON where id=?”</a:t>
            </a:r>
            <a:r>
              <a:rPr lang="en-US"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new </a:t>
            </a:r>
            <a:r>
              <a:rPr lang="en-US" dirty="0" err="1">
                <a:solidFill>
                  <a:srgbClr val="000000"/>
                </a:solidFill>
                <a:latin typeface="Arial" pitchFamily="34"/>
                <a:ea typeface="AR PL ShanHeiSun Uni" pitchFamily="2"/>
                <a:cs typeface="Tahoma" pitchFamily="2"/>
              </a:rPr>
              <a:t>PersonMapper</a:t>
            </a:r>
            <a:r>
              <a:rPr lang="en-US" dirty="0">
                <a:solidFill>
                  <a:srgbClr val="000000"/>
                </a:solidFill>
                <a:latin typeface="Arial" pitchFamily="34"/>
                <a:ea typeface="AR PL ShanHeiSun Uni" pitchFamily="2"/>
                <a:cs typeface="Tahoma" pitchFamily="2"/>
              </a:rPr>
              <a:t>(),</a:t>
            </a:r>
            <a:r>
              <a:rPr lang="en-US" b="1" dirty="0">
                <a:solidFill>
                  <a:srgbClr val="000000"/>
                </a:solidFill>
                <a:latin typeface="Arial" pitchFamily="34"/>
                <a:ea typeface="AR PL ShanHeiSun Uni" pitchFamily="2"/>
                <a:cs typeface="Tahoma" pitchFamily="2"/>
              </a:rPr>
              <a:t> </a:t>
            </a:r>
            <a:r>
              <a:rPr lang="en-US" dirty="0">
                <a:solidFill>
                  <a:srgbClr val="000000"/>
                </a:solidFill>
                <a:latin typeface="Arial" pitchFamily="34"/>
                <a:ea typeface="AR PL ShanHeiSun Uni" pitchFamily="2"/>
                <a:cs typeface="Tahoma" pitchFamily="2"/>
              </a:rPr>
              <a:t>id);</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a:t>
            </a:r>
          </a:p>
        </p:txBody>
      </p:sp>
      <p:sp>
        <p:nvSpPr>
          <p:cNvPr id="5" name="Freeform 4"/>
          <p:cNvSpPr/>
          <p:nvPr/>
        </p:nvSpPr>
        <p:spPr>
          <a:xfrm>
            <a:off x="2124480" y="4687921"/>
            <a:ext cx="8293850" cy="18642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7F0055"/>
                </a:solidFill>
                <a:latin typeface="Arial" pitchFamily="34"/>
                <a:ea typeface="AR PL ShanHeiSun Uni" pitchFamily="2"/>
                <a:cs typeface="Tahoma" pitchFamily="2"/>
              </a:rPr>
              <a:t>class</a:t>
            </a:r>
            <a:r>
              <a:rPr lang="en-US" sz="2000" dirty="0">
                <a:solidFill>
                  <a:srgbClr val="000000"/>
                </a:solidFill>
                <a:latin typeface="Arial" pitchFamily="34"/>
                <a:ea typeface="AR PL ShanHeiSun Uni" pitchFamily="2"/>
                <a:cs typeface="Tahoma" pitchFamily="2"/>
              </a:rPr>
              <a:t> </a:t>
            </a:r>
            <a:r>
              <a:rPr lang="en-US" sz="2000" dirty="0" err="1">
                <a:solidFill>
                  <a:srgbClr val="000000"/>
                </a:solidFill>
                <a:latin typeface="Arial" pitchFamily="34"/>
                <a:ea typeface="AR PL ShanHeiSun Uni" pitchFamily="2"/>
                <a:cs typeface="Tahoma" pitchFamily="2"/>
              </a:rPr>
              <a:t>PersonMapper</a:t>
            </a:r>
            <a:r>
              <a:rPr lang="en-US" sz="2000" dirty="0">
                <a:solidFill>
                  <a:srgbClr val="000000"/>
                </a:solidFill>
                <a:latin typeface="Arial" pitchFamily="34"/>
                <a:ea typeface="AR PL ShanHeiSun Uni" pitchFamily="2"/>
                <a:cs typeface="Tahoma" pitchFamily="2"/>
              </a:rPr>
              <a:t> </a:t>
            </a:r>
            <a:r>
              <a:rPr lang="en-US" sz="2000" dirty="0">
                <a:solidFill>
                  <a:srgbClr val="7F0055"/>
                </a:solidFill>
                <a:latin typeface="Arial" pitchFamily="34"/>
                <a:ea typeface="AR PL ShanHeiSun Uni" pitchFamily="2"/>
                <a:cs typeface="Tahoma" pitchFamily="2"/>
              </a:rPr>
              <a:t>implements</a:t>
            </a:r>
            <a:r>
              <a:rPr lang="en-US" sz="2000" dirty="0">
                <a:solidFill>
                  <a:srgbClr val="000000"/>
                </a:solidFill>
                <a:latin typeface="Arial" pitchFamily="34"/>
                <a:ea typeface="AR PL ShanHeiSun Uni" pitchFamily="2"/>
                <a:cs typeface="Tahoma" pitchFamily="2"/>
              </a:rPr>
              <a:t> </a:t>
            </a:r>
            <a:r>
              <a:rPr lang="en-US" sz="2000" dirty="0" err="1">
                <a:solidFill>
                  <a:srgbClr val="000000"/>
                </a:solidFill>
                <a:latin typeface="Arial" pitchFamily="34"/>
                <a:ea typeface="AR PL ShanHeiSun Uni" pitchFamily="2"/>
                <a:cs typeface="Tahoma" pitchFamily="2"/>
              </a:rPr>
              <a:t>ParameterizedRowMapper</a:t>
            </a:r>
            <a:r>
              <a:rPr lang="en-US" sz="2000" dirty="0">
                <a:solidFill>
                  <a:srgbClr val="000000"/>
                </a:solidFill>
                <a:latin typeface="Arial" pitchFamily="34"/>
                <a:ea typeface="AR PL ShanHeiSun Uni" pitchFamily="2"/>
                <a:cs typeface="Tahoma" pitchFamily="2"/>
              </a:rPr>
              <a:t>&lt;Person&gt;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r>
              <a:rPr lang="en-US" sz="2000" dirty="0">
                <a:solidFill>
                  <a:srgbClr val="7F0055"/>
                </a:solidFill>
                <a:latin typeface="Arial" pitchFamily="34"/>
                <a:ea typeface="AR PL ShanHeiSun Uni" pitchFamily="2"/>
                <a:cs typeface="Tahoma" pitchFamily="2"/>
              </a:rPr>
              <a:t>public</a:t>
            </a:r>
            <a:r>
              <a:rPr lang="en-US" sz="2000" dirty="0">
                <a:solidFill>
                  <a:srgbClr val="000000"/>
                </a:solidFill>
                <a:latin typeface="Arial" pitchFamily="34"/>
                <a:ea typeface="AR PL ShanHeiSun Uni" pitchFamily="2"/>
                <a:cs typeface="Tahoma" pitchFamily="2"/>
              </a:rPr>
              <a:t> Person </a:t>
            </a:r>
            <a:r>
              <a:rPr lang="en-US" sz="2000" dirty="0" err="1">
                <a:solidFill>
                  <a:srgbClr val="000000"/>
                </a:solidFill>
                <a:latin typeface="Arial" pitchFamily="34"/>
                <a:ea typeface="AR PL ShanHeiSun Uni" pitchFamily="2"/>
                <a:cs typeface="Tahoma" pitchFamily="2"/>
              </a:rPr>
              <a:t>mapRow</a:t>
            </a:r>
            <a:r>
              <a:rPr lang="en-US" sz="2000" dirty="0">
                <a:solidFill>
                  <a:srgbClr val="000000"/>
                </a:solidFill>
                <a:latin typeface="Arial" pitchFamily="34"/>
                <a:ea typeface="AR PL ShanHeiSun Uni" pitchFamily="2"/>
                <a:cs typeface="Tahoma" pitchFamily="2"/>
              </a:rPr>
              <a:t>(</a:t>
            </a:r>
            <a:r>
              <a:rPr lang="en-US" sz="2000" dirty="0" err="1">
                <a:solidFill>
                  <a:srgbClr val="000000"/>
                </a:solidFill>
                <a:latin typeface="Arial" pitchFamily="34"/>
                <a:ea typeface="AR PL ShanHeiSun Uni" pitchFamily="2"/>
                <a:cs typeface="Tahoma" pitchFamily="2"/>
              </a:rPr>
              <a:t>ResultSet</a:t>
            </a:r>
            <a:r>
              <a:rPr lang="en-US" sz="2000" dirty="0">
                <a:solidFill>
                  <a:srgbClr val="000000"/>
                </a:solidFill>
                <a:latin typeface="Arial" pitchFamily="34"/>
                <a:ea typeface="AR PL ShanHeiSun Uni" pitchFamily="2"/>
                <a:cs typeface="Tahoma" pitchFamily="2"/>
              </a:rPr>
              <a:t> </a:t>
            </a:r>
            <a:r>
              <a:rPr lang="en-US" sz="2000" dirty="0" err="1">
                <a:solidFill>
                  <a:srgbClr val="000000"/>
                </a:solidFill>
                <a:latin typeface="Arial" pitchFamily="34"/>
                <a:ea typeface="AR PL ShanHeiSun Uni" pitchFamily="2"/>
                <a:cs typeface="Tahoma" pitchFamily="2"/>
              </a:rPr>
              <a:t>rs</a:t>
            </a:r>
            <a:r>
              <a:rPr lang="en-US" sz="2000" dirty="0">
                <a:solidFill>
                  <a:srgbClr val="000000"/>
                </a:solidFill>
                <a:latin typeface="Arial" pitchFamily="34"/>
                <a:ea typeface="AR PL ShanHeiSun Uni" pitchFamily="2"/>
                <a:cs typeface="Tahoma" pitchFamily="2"/>
              </a:rPr>
              <a:t>, </a:t>
            </a:r>
            <a:r>
              <a:rPr lang="en-US" sz="2000" dirty="0" err="1">
                <a:solidFill>
                  <a:srgbClr val="7F0055"/>
                </a:solidFill>
                <a:latin typeface="Arial" pitchFamily="34"/>
                <a:ea typeface="AR PL ShanHeiSun Uni" pitchFamily="2"/>
                <a:cs typeface="Tahoma" pitchFamily="2"/>
              </a:rPr>
              <a:t>int</a:t>
            </a:r>
            <a:r>
              <a:rPr lang="en-US" sz="2000" dirty="0">
                <a:solidFill>
                  <a:srgbClr val="7F0055"/>
                </a:solidFill>
                <a:latin typeface="Arial" pitchFamily="34"/>
                <a:ea typeface="AR PL ShanHeiSun Uni" pitchFamily="2"/>
                <a:cs typeface="Tahoma" pitchFamily="2"/>
              </a:rPr>
              <a:t> </a:t>
            </a:r>
            <a:r>
              <a:rPr lang="en-US" sz="2000" dirty="0" err="1">
                <a:solidFill>
                  <a:srgbClr val="000000"/>
                </a:solidFill>
                <a:latin typeface="Arial" pitchFamily="34"/>
                <a:ea typeface="AR PL ShanHeiSun Uni" pitchFamily="2"/>
                <a:cs typeface="Tahoma" pitchFamily="2"/>
              </a:rPr>
              <a:t>i</a:t>
            </a:r>
            <a:r>
              <a:rPr lang="en-US" sz="2000" dirty="0">
                <a:solidFill>
                  <a:srgbClr val="000000"/>
                </a:solidFill>
                <a:latin typeface="Arial" pitchFamily="34"/>
                <a:ea typeface="AR PL ShanHeiSun Uni" pitchFamily="2"/>
                <a:cs typeface="Tahoma" pitchFamily="2"/>
              </a:rPr>
              <a:t>) throws </a:t>
            </a:r>
            <a:r>
              <a:rPr lang="en-US" sz="2000" dirty="0" err="1">
                <a:solidFill>
                  <a:srgbClr val="000000"/>
                </a:solidFill>
                <a:latin typeface="Arial" pitchFamily="34"/>
                <a:ea typeface="AR PL ShanHeiSun Uni" pitchFamily="2"/>
                <a:cs typeface="Tahoma" pitchFamily="2"/>
              </a:rPr>
              <a:t>SQLException</a:t>
            </a:r>
            <a:r>
              <a:rPr lang="en-US" sz="2000" dirty="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r>
              <a:rPr lang="en-US" sz="2000" dirty="0">
                <a:solidFill>
                  <a:srgbClr val="7F0055"/>
                </a:solidFill>
                <a:latin typeface="Arial" pitchFamily="34"/>
                <a:ea typeface="AR PL ShanHeiSun Uni" pitchFamily="2"/>
                <a:cs typeface="Tahoma" pitchFamily="2"/>
              </a:rPr>
              <a:t>return new</a:t>
            </a:r>
            <a:r>
              <a:rPr lang="en-US" sz="2000" dirty="0">
                <a:solidFill>
                  <a:srgbClr val="000000"/>
                </a:solidFill>
                <a:latin typeface="Arial" pitchFamily="34"/>
                <a:ea typeface="AR PL ShanHeiSun Uni" pitchFamily="2"/>
                <a:cs typeface="Tahoma" pitchFamily="2"/>
              </a:rPr>
              <a:t> Person(</a:t>
            </a:r>
            <a:r>
              <a:rPr lang="en-US" sz="2000" dirty="0" err="1">
                <a:solidFill>
                  <a:srgbClr val="000000"/>
                </a:solidFill>
                <a:latin typeface="Arial" pitchFamily="34"/>
                <a:ea typeface="AR PL ShanHeiSun Uni" pitchFamily="2"/>
                <a:cs typeface="Tahoma" pitchFamily="2"/>
              </a:rPr>
              <a:t>rs.getString</a:t>
            </a:r>
            <a:r>
              <a:rPr lang="en-US" sz="2000" dirty="0">
                <a:solidFill>
                  <a:srgbClr val="000000"/>
                </a:solidFill>
                <a:latin typeface="Arial" pitchFamily="34"/>
                <a:ea typeface="AR PL ShanHeiSun Uni" pitchFamily="2"/>
                <a:cs typeface="Tahoma" pitchFamily="2"/>
              </a:rPr>
              <a:t>(</a:t>
            </a:r>
            <a:r>
              <a:rPr lang="en-US" sz="2000" dirty="0">
                <a:solidFill>
                  <a:srgbClr val="2300DC"/>
                </a:solidFill>
                <a:latin typeface="Arial" pitchFamily="34"/>
                <a:ea typeface="AR PL ShanHeiSun Uni" pitchFamily="2"/>
                <a:cs typeface="Tahoma" pitchFamily="2"/>
              </a:rPr>
              <a:t>"</a:t>
            </a:r>
            <a:r>
              <a:rPr lang="en-US" sz="2000" dirty="0" err="1">
                <a:solidFill>
                  <a:srgbClr val="2300DC"/>
                </a:solidFill>
                <a:latin typeface="Arial" pitchFamily="34"/>
                <a:ea typeface="AR PL ShanHeiSun Uni" pitchFamily="2"/>
                <a:cs typeface="Tahoma" pitchFamily="2"/>
              </a:rPr>
              <a:t>first_name</a:t>
            </a:r>
            <a:r>
              <a:rPr lang="en-US" sz="2000" dirty="0">
                <a:solidFill>
                  <a:srgbClr val="2300DC"/>
                </a:solidFill>
                <a:latin typeface="Arial" pitchFamily="34"/>
                <a:ea typeface="AR PL ShanHeiSun Uni" pitchFamily="2"/>
                <a:cs typeface="Tahoma" pitchFamily="2"/>
              </a:rPr>
              <a:t>"</a:t>
            </a:r>
            <a:r>
              <a:rPr lang="en-US" sz="2000" dirty="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r>
              <a:rPr lang="en-US" sz="2000" dirty="0" err="1">
                <a:solidFill>
                  <a:srgbClr val="000000"/>
                </a:solidFill>
                <a:latin typeface="Arial" pitchFamily="34"/>
                <a:ea typeface="AR PL ShanHeiSun Uni" pitchFamily="2"/>
                <a:cs typeface="Tahoma" pitchFamily="2"/>
              </a:rPr>
              <a:t>rs.getString</a:t>
            </a:r>
            <a:r>
              <a:rPr lang="en-US" sz="2000" dirty="0">
                <a:solidFill>
                  <a:srgbClr val="000000"/>
                </a:solidFill>
                <a:latin typeface="Arial" pitchFamily="34"/>
                <a:ea typeface="AR PL ShanHeiSun Uni" pitchFamily="2"/>
                <a:cs typeface="Tahoma" pitchFamily="2"/>
              </a:rPr>
              <a:t>(</a:t>
            </a:r>
            <a:r>
              <a:rPr lang="en-US" sz="2000" dirty="0">
                <a:solidFill>
                  <a:srgbClr val="2300DC"/>
                </a:solidFill>
                <a:latin typeface="Arial" pitchFamily="34"/>
                <a:ea typeface="AR PL ShanHeiSun Uni" pitchFamily="2"/>
                <a:cs typeface="Tahoma" pitchFamily="2"/>
              </a:rPr>
              <a:t>"</a:t>
            </a:r>
            <a:r>
              <a:rPr lang="en-US" sz="2000" dirty="0" err="1">
                <a:solidFill>
                  <a:srgbClr val="2300DC"/>
                </a:solidFill>
                <a:latin typeface="Arial" pitchFamily="34"/>
                <a:ea typeface="AR PL ShanHeiSun Uni" pitchFamily="2"/>
                <a:cs typeface="Tahoma" pitchFamily="2"/>
              </a:rPr>
              <a:t>last_name</a:t>
            </a:r>
            <a:r>
              <a:rPr lang="en-US" sz="2000" dirty="0">
                <a:solidFill>
                  <a:srgbClr val="2300DC"/>
                </a:solidFill>
                <a:latin typeface="Arial" pitchFamily="34"/>
                <a:ea typeface="AR PL ShanHeiSun Uni" pitchFamily="2"/>
                <a:cs typeface="Tahoma" pitchFamily="2"/>
              </a:rPr>
              <a:t>"</a:t>
            </a:r>
            <a:r>
              <a:rPr lang="en-US" sz="2000"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solidFill>
                  <a:srgbClr val="000000"/>
                </a:solidFill>
                <a:latin typeface="Arial" pitchFamily="34"/>
                <a:ea typeface="AR PL ShanHeiSun Uni" pitchFamily="2"/>
                <a:cs typeface="Tahoma" pitchFamily="2"/>
              </a:rPr>
              <a:t>}</a:t>
            </a:r>
          </a:p>
        </p:txBody>
      </p:sp>
      <p:sp>
        <p:nvSpPr>
          <p:cNvPr id="6" name="Freeform 5"/>
          <p:cNvSpPr/>
          <p:nvPr/>
        </p:nvSpPr>
        <p:spPr>
          <a:xfrm>
            <a:off x="9529680" y="4991760"/>
            <a:ext cx="207000" cy="946440"/>
          </a:xfrm>
          <a:custGeom>
            <a:avLst/>
            <a:gdLst/>
            <a:ahLst/>
            <a:cxnLst>
              <a:cxn ang="3cd4">
                <a:pos x="hc" y="t"/>
              </a:cxn>
              <a:cxn ang="cd2">
                <a:pos x="l" y="vc"/>
              </a:cxn>
              <a:cxn ang="cd4">
                <a:pos x="hc" y="b"/>
              </a:cxn>
              <a:cxn ang="0">
                <a:pos x="r" y="vc"/>
              </a:cxn>
            </a:cxnLst>
            <a:rect l="l" t="t" r="r" b="b"/>
            <a:pathLst>
              <a:path w="576" h="2630" fill="none">
                <a:moveTo>
                  <a:pt x="576" y="2630"/>
                </a:moveTo>
                <a:lnTo>
                  <a:pt x="0" y="0"/>
                </a:lnTo>
              </a:path>
            </a:pathLst>
          </a:cu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7" name="Freeform 6"/>
          <p:cNvSpPr/>
          <p:nvPr/>
        </p:nvSpPr>
        <p:spPr>
          <a:xfrm>
            <a:off x="7400280" y="5926680"/>
            <a:ext cx="3132694"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Parameterizes return type</a:t>
            </a:r>
          </a:p>
        </p:txBody>
      </p:sp>
      <p:sp>
        <p:nvSpPr>
          <p:cNvPr id="8" name="Freeform 7"/>
          <p:cNvSpPr/>
          <p:nvPr/>
        </p:nvSpPr>
        <p:spPr>
          <a:xfrm>
            <a:off x="3047880" y="3047760"/>
            <a:ext cx="0" cy="1142640"/>
          </a:xfrm>
          <a:custGeom>
            <a:avLst/>
            <a:gdLst/>
            <a:ahLst/>
            <a:cxnLst>
              <a:cxn ang="3cd4">
                <a:pos x="hc" y="t"/>
              </a:cxn>
              <a:cxn ang="cd2">
                <a:pos x="l" y="vc"/>
              </a:cxn>
              <a:cxn ang="cd4">
                <a:pos x="hc" y="b"/>
              </a:cxn>
              <a:cxn ang="0">
                <a:pos x="r" y="vc"/>
              </a:cxn>
            </a:cxnLst>
            <a:rect l="l" t="t" r="r" b="b"/>
            <a:pathLst>
              <a:path h="3175" fill="none">
                <a:moveTo>
                  <a:pt x="0" y="3175"/>
                </a:moveTo>
                <a:lnTo>
                  <a:pt x="0" y="0"/>
                </a:lnTo>
              </a:path>
            </a:pathLst>
          </a:cu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9" name="Freeform 8"/>
          <p:cNvSpPr/>
          <p:nvPr/>
        </p:nvSpPr>
        <p:spPr>
          <a:xfrm>
            <a:off x="2141760" y="4191121"/>
            <a:ext cx="1798482"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No need to cast</a:t>
            </a:r>
          </a:p>
        </p:txBody>
      </p:sp>
      <p:sp>
        <p:nvSpPr>
          <p:cNvPr id="10" name="Freeform 9"/>
          <p:cNvSpPr/>
          <p:nvPr/>
        </p:nvSpPr>
        <p:spPr>
          <a:xfrm>
            <a:off x="3047880" y="4536000"/>
            <a:ext cx="533160" cy="533160"/>
          </a:xfrm>
          <a:custGeom>
            <a:avLst/>
            <a:gdLst/>
            <a:ahLst/>
            <a:cxnLst>
              <a:cxn ang="3cd4">
                <a:pos x="hc" y="t"/>
              </a:cxn>
              <a:cxn ang="cd2">
                <a:pos x="l" y="vc"/>
              </a:cxn>
              <a:cxn ang="cd4">
                <a:pos x="hc" y="b"/>
              </a:cxn>
              <a:cxn ang="0">
                <a:pos x="r" y="vc"/>
              </a:cxn>
            </a:cxnLst>
            <a:rect l="l" t="t" r="r" b="b"/>
            <a:pathLst>
              <a:path w="1482" h="1482" fill="none">
                <a:moveTo>
                  <a:pt x="0" y="0"/>
                </a:moveTo>
                <a:lnTo>
                  <a:pt x="1482" y="1482"/>
                </a:lnTo>
              </a:path>
            </a:pathLst>
          </a:custGeom>
          <a:noFill/>
          <a:ln w="936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1" name="Freeform 10"/>
          <p:cNvSpPr/>
          <p:nvPr/>
        </p:nvSpPr>
        <p:spPr>
          <a:xfrm>
            <a:off x="4976759" y="3647879"/>
            <a:ext cx="0" cy="421560"/>
          </a:xfrm>
          <a:custGeom>
            <a:avLst/>
            <a:gdLst/>
            <a:ahLst/>
            <a:cxnLst>
              <a:cxn ang="3cd4">
                <a:pos x="hc" y="t"/>
              </a:cxn>
              <a:cxn ang="cd2">
                <a:pos x="l" y="vc"/>
              </a:cxn>
              <a:cxn ang="cd4">
                <a:pos x="hc" y="b"/>
              </a:cxn>
              <a:cxn ang="0">
                <a:pos x="r" y="vc"/>
              </a:cxn>
            </a:cxnLst>
            <a:rect l="l" t="t" r="r" b="b"/>
            <a:pathLst>
              <a:path h="1172" fill="none">
                <a:moveTo>
                  <a:pt x="0" y="1172"/>
                </a:moveTo>
                <a:lnTo>
                  <a:pt x="0" y="0"/>
                </a:lnTo>
              </a:path>
            </a:pathLst>
          </a:custGeom>
          <a:noFill/>
          <a:ln w="936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2" name="Freeform 11"/>
          <p:cNvSpPr/>
          <p:nvPr/>
        </p:nvSpPr>
        <p:spPr>
          <a:xfrm>
            <a:off x="4224720" y="4071600"/>
            <a:ext cx="3115800" cy="357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Maps rows to Person objects</a:t>
            </a:r>
          </a:p>
        </p:txBody>
      </p:sp>
    </p:spTree>
    <p:extLst>
      <p:ext uri="{BB962C8B-B14F-4D97-AF65-F5344CB8AC3E}">
        <p14:creationId xmlns:p14="http://schemas.microsoft.com/office/powerpoint/2010/main" val="3380120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Class="entr"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Class="entr"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Class="entr"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335384"/>
            <a:ext cx="6291360" cy="482313"/>
          </a:xfrm>
        </p:spPr>
        <p:txBody>
          <a:bodyPr vert="horz" wrap="square" lIns="90000" tIns="46800" rIns="90000" bIns="46800" rtlCol="0" anchor="ctr" anchorCtr="0">
            <a:spAutoFit/>
          </a:bodyPr>
          <a:lstStyle/>
          <a:p>
            <a:pPr lvl="0"/>
            <a:r>
              <a:rPr lang="en-US" sz="2800"/>
              <a:t>Querying for Domain Objects (2)</a:t>
            </a:r>
          </a:p>
        </p:txBody>
      </p:sp>
      <p:sp>
        <p:nvSpPr>
          <p:cNvPr id="3" name="Freeform 2"/>
          <p:cNvSpPr/>
          <p:nvPr/>
        </p:nvSpPr>
        <p:spPr>
          <a:xfrm>
            <a:off x="1981200" y="2320200"/>
            <a:ext cx="8305920" cy="12743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a:t>
            </a:r>
            <a:r>
              <a:rPr lang="en-US" sz="2000">
                <a:solidFill>
                  <a:srgbClr val="000000"/>
                </a:solidFill>
                <a:latin typeface="Arial" pitchFamily="34"/>
                <a:ea typeface="AR PL ShanHeiSun Uni" pitchFamily="2"/>
                <a:cs typeface="Tahoma" pitchFamily="2"/>
              </a:rPr>
              <a:t> List&lt;Person&gt; getAllPersons()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return</a:t>
            </a:r>
            <a:r>
              <a:rPr lang="en-US" sz="2000">
                <a:solidFill>
                  <a:srgbClr val="000000"/>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000000"/>
                </a:solidFill>
                <a:latin typeface="Arial" pitchFamily="34"/>
                <a:ea typeface="AR PL ShanHeiSun Uni" pitchFamily="2"/>
                <a:cs typeface="Tahoma" pitchFamily="2"/>
              </a:rPr>
              <a:t>.query(</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2300DC"/>
                </a:solidFill>
                <a:latin typeface="Arial" pitchFamily="34"/>
                <a:ea typeface="AR PL ShanHeiSun Uni" pitchFamily="2"/>
                <a:cs typeface="Tahoma" pitchFamily="2"/>
              </a:rPr>
              <a:t>"select first_name, last_name from PERSON"</a:t>
            </a:r>
            <a:r>
              <a:rPr lang="en-US" sz="200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new</a:t>
            </a:r>
            <a:r>
              <a:rPr lang="en-US" sz="2000">
                <a:solidFill>
                  <a:srgbClr val="000000"/>
                </a:solidFill>
                <a:latin typeface="Arial" pitchFamily="34"/>
                <a:ea typeface="AR PL ShanHeiSun Uni" pitchFamily="2"/>
                <a:cs typeface="Tahoma" pitchFamily="2"/>
              </a:rPr>
              <a:t> PersonMapper());</a:t>
            </a:r>
          </a:p>
        </p:txBody>
      </p:sp>
      <p:sp>
        <p:nvSpPr>
          <p:cNvPr id="4" name="Freeform 3"/>
          <p:cNvSpPr/>
          <p:nvPr/>
        </p:nvSpPr>
        <p:spPr>
          <a:xfrm>
            <a:off x="1981200" y="4225320"/>
            <a:ext cx="8305920" cy="18642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class</a:t>
            </a:r>
            <a:r>
              <a:rPr lang="en-US" sz="2000">
                <a:solidFill>
                  <a:srgbClr val="000000"/>
                </a:solidFill>
                <a:latin typeface="Arial" pitchFamily="34"/>
                <a:ea typeface="AR PL ShanHeiSun Uni" pitchFamily="2"/>
                <a:cs typeface="Tahoma" pitchFamily="2"/>
              </a:rPr>
              <a:t> PersonMapper </a:t>
            </a:r>
            <a:r>
              <a:rPr lang="en-US" sz="2000">
                <a:solidFill>
                  <a:srgbClr val="7F0055"/>
                </a:solidFill>
                <a:latin typeface="Arial" pitchFamily="34"/>
                <a:ea typeface="AR PL ShanHeiSun Uni" pitchFamily="2"/>
                <a:cs typeface="Tahoma" pitchFamily="2"/>
              </a:rPr>
              <a:t>implements</a:t>
            </a:r>
            <a:r>
              <a:rPr lang="en-US" sz="2000">
                <a:solidFill>
                  <a:srgbClr val="000000"/>
                </a:solidFill>
                <a:latin typeface="Arial" pitchFamily="34"/>
                <a:ea typeface="AR PL ShanHeiSun Uni" pitchFamily="2"/>
                <a:cs typeface="Tahoma" pitchFamily="2"/>
              </a:rPr>
              <a:t> ParameterizedRowMapper&lt;Person&gt;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public</a:t>
            </a:r>
            <a:r>
              <a:rPr lang="en-US" sz="2000">
                <a:solidFill>
                  <a:srgbClr val="000000"/>
                </a:solidFill>
                <a:latin typeface="Arial" pitchFamily="34"/>
                <a:ea typeface="AR PL ShanHeiSun Uni" pitchFamily="2"/>
                <a:cs typeface="Tahoma" pitchFamily="2"/>
              </a:rPr>
              <a:t> Person mapRow(ResultSet rs, </a:t>
            </a:r>
            <a:r>
              <a:rPr lang="en-US" sz="2000">
                <a:solidFill>
                  <a:srgbClr val="7F0055"/>
                </a:solidFill>
                <a:latin typeface="Arial" pitchFamily="34"/>
                <a:ea typeface="AR PL ShanHeiSun Uni" pitchFamily="2"/>
                <a:cs typeface="Tahoma" pitchFamily="2"/>
              </a:rPr>
              <a:t>int </a:t>
            </a:r>
            <a:r>
              <a:rPr lang="en-US" sz="2000">
                <a:solidFill>
                  <a:srgbClr val="000000"/>
                </a:solidFill>
                <a:latin typeface="Arial" pitchFamily="34"/>
                <a:ea typeface="AR PL ShanHeiSun Uni" pitchFamily="2"/>
                <a:cs typeface="Tahoma" pitchFamily="2"/>
              </a:rPr>
              <a:t>i) throws SQLException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return new</a:t>
            </a:r>
            <a:r>
              <a:rPr lang="en-US" sz="2000">
                <a:solidFill>
                  <a:srgbClr val="000000"/>
                </a:solidFill>
                <a:latin typeface="Arial" pitchFamily="34"/>
                <a:ea typeface="AR PL ShanHeiSun Uni" pitchFamily="2"/>
                <a:cs typeface="Tahoma" pitchFamily="2"/>
              </a:rPr>
              <a:t> Person(rs.getString(</a:t>
            </a:r>
            <a:r>
              <a:rPr lang="en-US" sz="2000">
                <a:solidFill>
                  <a:srgbClr val="2300DC"/>
                </a:solidFill>
                <a:latin typeface="Arial" pitchFamily="34"/>
                <a:ea typeface="AR PL ShanHeiSun Uni" pitchFamily="2"/>
                <a:cs typeface="Tahoma" pitchFamily="2"/>
              </a:rPr>
              <a:t>"first_name"</a:t>
            </a:r>
            <a:r>
              <a:rPr lang="en-US" sz="200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rs.getString(</a:t>
            </a:r>
            <a:r>
              <a:rPr lang="en-US" sz="2000">
                <a:solidFill>
                  <a:srgbClr val="2300DC"/>
                </a:solidFill>
                <a:latin typeface="Arial" pitchFamily="34"/>
                <a:ea typeface="AR PL ShanHeiSun Uni" pitchFamily="2"/>
                <a:cs typeface="Tahoma" pitchFamily="2"/>
              </a:rPr>
              <a:t>"last_name"</a:t>
            </a:r>
            <a:r>
              <a:rPr lang="en-US" sz="200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sp>
        <p:nvSpPr>
          <p:cNvPr id="5" name="Freeform 4"/>
          <p:cNvSpPr/>
          <p:nvPr/>
        </p:nvSpPr>
        <p:spPr>
          <a:xfrm>
            <a:off x="2660880" y="2624760"/>
            <a:ext cx="310680" cy="1137240"/>
          </a:xfrm>
          <a:custGeom>
            <a:avLst/>
            <a:gdLst/>
            <a:ahLst/>
            <a:cxnLst>
              <a:cxn ang="3cd4">
                <a:pos x="hc" y="t"/>
              </a:cxn>
              <a:cxn ang="cd2">
                <a:pos x="l" y="vc"/>
              </a:cxn>
              <a:cxn ang="cd4">
                <a:pos x="hc" y="b"/>
              </a:cxn>
              <a:cxn ang="0">
                <a:pos x="r" y="vc"/>
              </a:cxn>
            </a:cxnLst>
            <a:rect l="l" t="t" r="r" b="b"/>
            <a:pathLst>
              <a:path w="864" h="3160" fill="none">
                <a:moveTo>
                  <a:pt x="0" y="3160"/>
                </a:moveTo>
                <a:lnTo>
                  <a:pt x="864" y="0"/>
                </a:lnTo>
              </a:path>
            </a:pathLst>
          </a:cu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6" name="Freeform 5"/>
          <p:cNvSpPr/>
          <p:nvPr/>
        </p:nvSpPr>
        <p:spPr>
          <a:xfrm>
            <a:off x="1813440" y="3768121"/>
            <a:ext cx="1798482"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No need to cast</a:t>
            </a:r>
          </a:p>
        </p:txBody>
      </p:sp>
      <p:sp>
        <p:nvSpPr>
          <p:cNvPr id="7" name="Text Placeholder 6"/>
          <p:cNvSpPr txBox="1">
            <a:spLocks noGrp="1"/>
          </p:cNvSpPr>
          <p:nvPr>
            <p:ph type="body" idx="4294967295"/>
          </p:nvPr>
        </p:nvSpPr>
        <p:spPr>
          <a:xfrm>
            <a:off x="2152560" y="1676879"/>
            <a:ext cx="7867800" cy="482313"/>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Query for multiple rows</a:t>
            </a:r>
          </a:p>
        </p:txBody>
      </p:sp>
      <p:sp>
        <p:nvSpPr>
          <p:cNvPr id="8" name="Freeform 7"/>
          <p:cNvSpPr/>
          <p:nvPr/>
        </p:nvSpPr>
        <p:spPr>
          <a:xfrm>
            <a:off x="5541600" y="3392280"/>
            <a:ext cx="532800" cy="0"/>
          </a:xfrm>
          <a:custGeom>
            <a:avLst/>
            <a:gdLst/>
            <a:ahLst/>
            <a:cxnLst>
              <a:cxn ang="3cd4">
                <a:pos x="hc" y="t"/>
              </a:cxn>
              <a:cxn ang="cd2">
                <a:pos x="l" y="vc"/>
              </a:cxn>
              <a:cxn ang="cd4">
                <a:pos x="hc" y="b"/>
              </a:cxn>
              <a:cxn ang="0">
                <a:pos x="r" y="vc"/>
              </a:cxn>
            </a:cxnLst>
            <a:rect l="l" t="t" r="r" b="b"/>
            <a:pathLst>
              <a:path w="1481" fill="none">
                <a:moveTo>
                  <a:pt x="1481" y="0"/>
                </a:moveTo>
                <a:lnTo>
                  <a:pt x="0" y="0"/>
                </a:lnTo>
              </a:path>
            </a:pathLst>
          </a:custGeom>
          <a:noFill/>
          <a:ln w="936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9" name="Freeform 8"/>
          <p:cNvSpPr/>
          <p:nvPr/>
        </p:nvSpPr>
        <p:spPr>
          <a:xfrm>
            <a:off x="6072600" y="3249360"/>
            <a:ext cx="3356640" cy="357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Same row mapper can be used</a:t>
            </a:r>
          </a:p>
        </p:txBody>
      </p:sp>
    </p:spTree>
    <p:extLst>
      <p:ext uri="{BB962C8B-B14F-4D97-AF65-F5344CB8AC3E}">
        <p14:creationId xmlns:p14="http://schemas.microsoft.com/office/powerpoint/2010/main" val="3826805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Class="entr"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RowCallbackHandler</a:t>
            </a:r>
          </a:p>
        </p:txBody>
      </p:sp>
      <p:sp>
        <p:nvSpPr>
          <p:cNvPr id="3" name="Text Placeholder 2"/>
          <p:cNvSpPr txBox="1">
            <a:spLocks noGrp="1"/>
          </p:cNvSpPr>
          <p:nvPr>
            <p:ph type="body" idx="4294967295"/>
          </p:nvPr>
        </p:nvSpPr>
        <p:spPr>
          <a:xfrm>
            <a:off x="2362200" y="1825626"/>
            <a:ext cx="10515600" cy="3050195"/>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Spring provides a simpler RowCallbackHandler interface when there is no return object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Streaming rows to a file</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Converting rows to XML</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Filtering rows before adding to a Collection</a:t>
            </a:r>
          </a:p>
          <a:p>
            <a:pPr marL="0" lvl="2" indent="0">
              <a:lnSpc>
                <a:spcPct val="100000"/>
              </a:lnSpc>
              <a:spcBef>
                <a:spcPts val="598"/>
              </a:spcBef>
              <a:buClr>
                <a:srgbClr val="000000"/>
              </a:buClr>
              <a:buSzPct val="100000"/>
              <a:buFont typeface="Verdana"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a:solidFill>
                  <a:srgbClr val="000000"/>
                </a:solidFill>
                <a:latin typeface="Verdana" pitchFamily="34"/>
                <a:ea typeface="ＭＳ Ｐゴシック" pitchFamily="50"/>
              </a:rPr>
              <a:t>but filtering in SQL is </a:t>
            </a:r>
            <a:r>
              <a:rPr lang="en-US" sz="2400" i="1">
                <a:solidFill>
                  <a:srgbClr val="000000"/>
                </a:solidFill>
                <a:latin typeface="Verdana" pitchFamily="34"/>
                <a:ea typeface="ＭＳ Ｐゴシック" pitchFamily="50"/>
              </a:rPr>
              <a:t>much</a:t>
            </a:r>
            <a:r>
              <a:rPr lang="en-US" sz="2400">
                <a:solidFill>
                  <a:srgbClr val="000000"/>
                </a:solidFill>
                <a:latin typeface="Verdana" pitchFamily="34"/>
                <a:ea typeface="ＭＳ Ｐゴシック" pitchFamily="50"/>
              </a:rPr>
              <a:t> more efficient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Only available in JdbcTemplate</a:t>
            </a:r>
          </a:p>
        </p:txBody>
      </p:sp>
      <p:sp>
        <p:nvSpPr>
          <p:cNvPr id="4" name="Freeform 3"/>
          <p:cNvSpPr/>
          <p:nvPr/>
        </p:nvSpPr>
        <p:spPr>
          <a:xfrm>
            <a:off x="2667000" y="4517279"/>
            <a:ext cx="7162920" cy="9793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 interface</a:t>
            </a:r>
            <a:r>
              <a:rPr lang="en-US" sz="2000">
                <a:solidFill>
                  <a:srgbClr val="000000"/>
                </a:solidFill>
                <a:latin typeface="Arial" pitchFamily="34"/>
                <a:ea typeface="AR PL ShanHeiSun Uni" pitchFamily="2"/>
                <a:cs typeface="Tahoma" pitchFamily="2"/>
              </a:rPr>
              <a:t> RowCallbackHandler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7F0055"/>
                </a:solidFill>
                <a:latin typeface="Arial" pitchFamily="34"/>
                <a:ea typeface="AR PL ShanHeiSun Uni" pitchFamily="2"/>
                <a:cs typeface="Tahoma" pitchFamily="2"/>
              </a:rPr>
              <a:t>void</a:t>
            </a:r>
            <a:r>
              <a:rPr lang="en-US" sz="2000">
                <a:solidFill>
                  <a:srgbClr val="000000"/>
                </a:solidFill>
                <a:latin typeface="Arial" pitchFamily="34"/>
                <a:ea typeface="AR PL ShanHeiSun Uni" pitchFamily="2"/>
                <a:cs typeface="Tahoma" pitchFamily="2"/>
              </a:rPr>
              <a:t> processRow(ResultSet rs)  </a:t>
            </a:r>
            <a:r>
              <a:rPr lang="en-US" sz="2000">
                <a:solidFill>
                  <a:srgbClr val="7F0055"/>
                </a:solidFill>
                <a:latin typeface="Arial" pitchFamily="34"/>
                <a:ea typeface="AR PL ShanHeiSun Uni" pitchFamily="2"/>
                <a:cs typeface="Tahoma" pitchFamily="2"/>
              </a:rPr>
              <a:t>throws</a:t>
            </a:r>
            <a:r>
              <a:rPr lang="en-US" sz="2000">
                <a:solidFill>
                  <a:srgbClr val="000000"/>
                </a:solidFill>
                <a:latin typeface="Arial" pitchFamily="34"/>
                <a:ea typeface="AR PL ShanHeiSun Uni" pitchFamily="2"/>
                <a:cs typeface="Tahoma" pitchFamily="2"/>
              </a:rPr>
              <a:t> SQLException;</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3943120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Using a RowCallbackHandler</a:t>
            </a:r>
          </a:p>
        </p:txBody>
      </p:sp>
      <p:sp>
        <p:nvSpPr>
          <p:cNvPr id="3" name="Freeform 2"/>
          <p:cNvSpPr/>
          <p:nvPr/>
        </p:nvSpPr>
        <p:spPr>
          <a:xfrm>
            <a:off x="2209799" y="1752480"/>
            <a:ext cx="7924680" cy="195271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7F0055"/>
                </a:solidFill>
                <a:latin typeface="Arial" pitchFamily="34"/>
                <a:ea typeface="AR PL ShanHeiSun Uni" pitchFamily="2"/>
                <a:cs typeface="Tahoma" pitchFamily="2"/>
              </a:rPr>
              <a:t>public class</a:t>
            </a:r>
            <a:r>
              <a:rPr lang="en-US" dirty="0">
                <a:solidFill>
                  <a:srgbClr val="000000"/>
                </a:solidFill>
                <a:latin typeface="Arial" pitchFamily="34"/>
                <a:ea typeface="AR PL ShanHeiSun Uni" pitchFamily="2"/>
                <a:cs typeface="Tahoma" pitchFamily="2"/>
              </a:rPr>
              <a:t> </a:t>
            </a:r>
            <a:r>
              <a:rPr lang="en-US" smtClean="0">
                <a:solidFill>
                  <a:srgbClr val="000000"/>
                </a:solidFill>
                <a:latin typeface="Arial" pitchFamily="34"/>
                <a:ea typeface="AR PL ShanHeiSun Uni" pitchFamily="2"/>
                <a:cs typeface="Tahoma" pitchFamily="2"/>
              </a:rPr>
              <a:t>JdbcOrderDAO </a:t>
            </a:r>
            <a:r>
              <a:rPr lang="en-US"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public void </a:t>
            </a:r>
            <a:r>
              <a:rPr lang="en-US" dirty="0" err="1">
                <a:solidFill>
                  <a:srgbClr val="000000"/>
                </a:solidFill>
                <a:latin typeface="Arial" pitchFamily="34"/>
                <a:ea typeface="AR PL ShanHeiSun Uni" pitchFamily="2"/>
                <a:cs typeface="Tahoma" pitchFamily="2"/>
              </a:rPr>
              <a:t>generateReport</a:t>
            </a:r>
            <a:r>
              <a:rPr lang="en-US" dirty="0">
                <a:solidFill>
                  <a:srgbClr val="000000"/>
                </a:solidFill>
                <a:latin typeface="Arial" pitchFamily="34"/>
                <a:ea typeface="AR PL ShanHeiSun Uni" pitchFamily="2"/>
                <a:cs typeface="Tahoma" pitchFamily="2"/>
              </a:rPr>
              <a:t>(Writer out)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3F7F7F"/>
                </a:solidFill>
                <a:latin typeface="Arial" pitchFamily="34"/>
                <a:ea typeface="AR PL ShanHeiSun Uni" pitchFamily="2"/>
                <a:cs typeface="Tahoma" pitchFamily="2"/>
              </a:rPr>
              <a:t>// select all orders for a full report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err="1">
                <a:solidFill>
                  <a:srgbClr val="0000C0"/>
                </a:solidFill>
                <a:latin typeface="Arial" pitchFamily="34"/>
                <a:ea typeface="AR PL ShanHeiSun Uni" pitchFamily="2"/>
                <a:cs typeface="Tahoma" pitchFamily="2"/>
              </a:rPr>
              <a:t>jdbcTemplate</a:t>
            </a:r>
            <a:r>
              <a:rPr lang="en-US" dirty="0" err="1">
                <a:solidFill>
                  <a:srgbClr val="000000"/>
                </a:solidFill>
                <a:latin typeface="Arial" pitchFamily="34"/>
                <a:ea typeface="AR PL ShanHeiSun Uni" pitchFamily="2"/>
                <a:cs typeface="Tahoma" pitchFamily="2"/>
              </a:rPr>
              <a:t>.query</a:t>
            </a:r>
            <a:r>
              <a:rPr lang="en-US" dirty="0">
                <a:solidFill>
                  <a:srgbClr val="000000"/>
                </a:solidFill>
                <a:latin typeface="Arial" pitchFamily="34"/>
                <a:ea typeface="AR PL ShanHeiSun Uni" pitchFamily="2"/>
                <a:cs typeface="Tahoma" pitchFamily="2"/>
              </a:rPr>
              <a:t>(</a:t>
            </a:r>
            <a:r>
              <a:rPr lang="en-US" dirty="0">
                <a:solidFill>
                  <a:srgbClr val="000099"/>
                </a:solidFill>
                <a:latin typeface="Arial" pitchFamily="34"/>
                <a:ea typeface="AR PL ShanHeiSun Uni" pitchFamily="2"/>
                <a:cs typeface="Tahoma" pitchFamily="2"/>
              </a:rPr>
              <a:t>“select...from order o, item </a:t>
            </a:r>
            <a:r>
              <a:rPr lang="en-US" dirty="0" err="1">
                <a:solidFill>
                  <a:srgbClr val="000099"/>
                </a:solidFill>
                <a:latin typeface="Arial" pitchFamily="34"/>
                <a:ea typeface="AR PL ShanHeiSun Uni" pitchFamily="2"/>
                <a:cs typeface="Tahoma" pitchFamily="2"/>
              </a:rPr>
              <a:t>i</a:t>
            </a:r>
            <a:r>
              <a:rPr lang="en-US" dirty="0">
                <a:solidFill>
                  <a:srgbClr val="000099"/>
                </a:solidFill>
                <a:latin typeface="Arial" pitchFamily="34"/>
                <a:ea typeface="AR PL ShanHeiSun Uni" pitchFamily="2"/>
                <a:cs typeface="Tahoma" pitchFamily="2"/>
              </a:rPr>
              <a:t>”</a:t>
            </a:r>
            <a:r>
              <a:rPr lang="en-US"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new </a:t>
            </a:r>
            <a:r>
              <a:rPr lang="en-US" dirty="0" err="1">
                <a:solidFill>
                  <a:srgbClr val="000000"/>
                </a:solidFill>
                <a:latin typeface="Arial" pitchFamily="34"/>
                <a:ea typeface="AR PL ShanHeiSun Uni" pitchFamily="2"/>
                <a:cs typeface="Tahoma" pitchFamily="2"/>
              </a:rPr>
              <a:t>OrderReportWriter</a:t>
            </a:r>
            <a:r>
              <a:rPr lang="en-US" dirty="0">
                <a:solidFill>
                  <a:srgbClr val="000000"/>
                </a:solidFill>
                <a:latin typeface="Arial" pitchFamily="34"/>
                <a:ea typeface="AR PL ShanHeiSun Uni" pitchFamily="2"/>
                <a:cs typeface="Tahoma" pitchFamily="2"/>
              </a:rPr>
              <a:t>(out));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a:t>
            </a:r>
          </a:p>
        </p:txBody>
      </p:sp>
      <p:sp>
        <p:nvSpPr>
          <p:cNvPr id="4" name="Freeform 3"/>
          <p:cNvSpPr/>
          <p:nvPr/>
        </p:nvSpPr>
        <p:spPr>
          <a:xfrm>
            <a:off x="2209799" y="4038479"/>
            <a:ext cx="7924680" cy="142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7F0055"/>
                </a:solidFill>
                <a:latin typeface="Arial" pitchFamily="34"/>
                <a:ea typeface="AR PL ShanHeiSun Uni" pitchFamily="2"/>
                <a:cs typeface="Tahoma" pitchFamily="2"/>
              </a:rPr>
              <a:t>class</a:t>
            </a:r>
            <a:r>
              <a:rPr lang="en-US">
                <a:solidFill>
                  <a:srgbClr val="000000"/>
                </a:solidFill>
                <a:latin typeface="Arial" pitchFamily="34"/>
                <a:ea typeface="AR PL ShanHeiSun Uni" pitchFamily="2"/>
                <a:cs typeface="Tahoma" pitchFamily="2"/>
              </a:rPr>
              <a:t> OrderReportWriter </a:t>
            </a:r>
            <a:r>
              <a:rPr lang="en-US">
                <a:solidFill>
                  <a:srgbClr val="7F0055"/>
                </a:solidFill>
                <a:latin typeface="Arial" pitchFamily="34"/>
                <a:ea typeface="AR PL ShanHeiSun Uni" pitchFamily="2"/>
                <a:cs typeface="Tahoma" pitchFamily="2"/>
              </a:rPr>
              <a:t>implements</a:t>
            </a:r>
            <a:r>
              <a:rPr lang="en-US">
                <a:solidFill>
                  <a:srgbClr val="000000"/>
                </a:solidFill>
                <a:latin typeface="Arial" pitchFamily="34"/>
                <a:ea typeface="AR PL ShanHeiSun Uni" pitchFamily="2"/>
                <a:cs typeface="Tahoma" pitchFamily="2"/>
              </a:rPr>
              <a:t> RowCallbackHandler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r>
              <a:rPr lang="en-US">
                <a:solidFill>
                  <a:srgbClr val="7F0055"/>
                </a:solidFill>
                <a:latin typeface="Arial" pitchFamily="34"/>
                <a:ea typeface="AR PL ShanHeiSun Uni" pitchFamily="2"/>
                <a:cs typeface="Tahoma" pitchFamily="2"/>
              </a:rPr>
              <a:t>public void</a:t>
            </a:r>
            <a:r>
              <a:rPr lang="en-US">
                <a:solidFill>
                  <a:srgbClr val="000000"/>
                </a:solidFill>
                <a:latin typeface="Arial" pitchFamily="34"/>
                <a:ea typeface="AR PL ShanHeiSun Uni" pitchFamily="2"/>
                <a:cs typeface="Tahoma" pitchFamily="2"/>
              </a:rPr>
              <a:t> processRow(ResultSet rs) </a:t>
            </a:r>
            <a:r>
              <a:rPr lang="en-US">
                <a:solidFill>
                  <a:srgbClr val="7F0055"/>
                </a:solidFill>
                <a:latin typeface="Arial" pitchFamily="34"/>
                <a:ea typeface="AR PL ShanHeiSun Uni" pitchFamily="2"/>
                <a:cs typeface="Tahoma" pitchFamily="2"/>
              </a:rPr>
              <a:t>throws</a:t>
            </a:r>
            <a:r>
              <a:rPr lang="en-US">
                <a:solidFill>
                  <a:srgbClr val="000000"/>
                </a:solidFill>
                <a:latin typeface="Arial" pitchFamily="34"/>
                <a:ea typeface="AR PL ShanHeiSun Uni" pitchFamily="2"/>
                <a:cs typeface="Tahoma" pitchFamily="2"/>
              </a:rPr>
              <a:t> SQLException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r>
              <a:rPr lang="en-US">
                <a:solidFill>
                  <a:srgbClr val="3F7F7F"/>
                </a:solidFill>
                <a:latin typeface="Arial" pitchFamily="34"/>
                <a:ea typeface="AR PL ShanHeiSun Uni" pitchFamily="2"/>
                <a:cs typeface="Tahoma" pitchFamily="2"/>
              </a:rPr>
              <a:t>// stream row to output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4197141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ResultSetExtractor</a:t>
            </a:r>
          </a:p>
        </p:txBody>
      </p:sp>
      <p:sp>
        <p:nvSpPr>
          <p:cNvPr id="3" name="Text Placeholder 2"/>
          <p:cNvSpPr txBox="1">
            <a:spLocks noGrp="1"/>
          </p:cNvSpPr>
          <p:nvPr>
            <p:ph type="body" idx="4294967295"/>
          </p:nvPr>
        </p:nvSpPr>
        <p:spPr>
          <a:xfrm>
            <a:off x="2362200" y="1825626"/>
            <a:ext cx="10515600" cy="1749839"/>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Spring provides a </a:t>
            </a:r>
            <a:r>
              <a:rPr lang="en-US">
                <a:latin typeface="Arial" pitchFamily="34"/>
              </a:rPr>
              <a:t>ResultSetExtractor</a:t>
            </a:r>
            <a:r>
              <a:rPr lang="en-US"/>
              <a:t> interface for mapping an entire ResultSet to an object</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i="1">
                <a:solidFill>
                  <a:srgbClr val="000000"/>
                </a:solidFill>
                <a:latin typeface="Verdana" pitchFamily="34"/>
                <a:ea typeface="ＭＳ Ｐゴシック" pitchFamily="50"/>
              </a:rPr>
              <a:t>You</a:t>
            </a:r>
            <a:r>
              <a:rPr lang="en-US">
                <a:solidFill>
                  <a:srgbClr val="000000"/>
                </a:solidFill>
                <a:latin typeface="Verdana" pitchFamily="34"/>
                <a:ea typeface="ＭＳ Ｐゴシック" pitchFamily="50"/>
              </a:rPr>
              <a:t> are responsible for iterating the ResultSet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Only available in JdbcTemplate</a:t>
            </a:r>
          </a:p>
        </p:txBody>
      </p:sp>
      <p:sp>
        <p:nvSpPr>
          <p:cNvPr id="4" name="Freeform 3"/>
          <p:cNvSpPr/>
          <p:nvPr/>
        </p:nvSpPr>
        <p:spPr>
          <a:xfrm>
            <a:off x="2639705" y="4460135"/>
            <a:ext cx="7162920" cy="12743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 interface</a:t>
            </a:r>
            <a:r>
              <a:rPr lang="en-US" sz="2000">
                <a:solidFill>
                  <a:srgbClr val="000000"/>
                </a:solidFill>
                <a:latin typeface="Arial" pitchFamily="34"/>
                <a:ea typeface="AR PL ShanHeiSun Uni" pitchFamily="2"/>
                <a:cs typeface="Tahoma" pitchFamily="2"/>
              </a:rPr>
              <a:t> ResultSetExtractor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Object extractData(ResultSet rs)  </a:t>
            </a:r>
            <a:r>
              <a:rPr lang="en-US" sz="2000">
                <a:solidFill>
                  <a:srgbClr val="7F0055"/>
                </a:solidFill>
                <a:latin typeface="Arial" pitchFamily="34"/>
                <a:ea typeface="AR PL ShanHeiSun Uni" pitchFamily="2"/>
                <a:cs typeface="Tahoma" pitchFamily="2"/>
              </a:rPr>
              <a:t>throws</a:t>
            </a:r>
            <a:r>
              <a:rPr lang="en-US" sz="2000">
                <a:solidFill>
                  <a:srgbClr val="000000"/>
                </a:solidFill>
                <a:latin typeface="Arial" pitchFamily="34"/>
                <a:ea typeface="AR PL ShanHeiSun Uni" pitchFamily="2"/>
                <a:cs typeface="Tahoma" pitchFamily="2"/>
              </a:rPr>
              <a:t> SQLException,</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DataAccessException;</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1655971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Using a ResultSetExtractor</a:t>
            </a:r>
          </a:p>
        </p:txBody>
      </p:sp>
      <p:sp>
        <p:nvSpPr>
          <p:cNvPr id="3" name="Freeform 2"/>
          <p:cNvSpPr/>
          <p:nvPr/>
        </p:nvSpPr>
        <p:spPr>
          <a:xfrm>
            <a:off x="2209799" y="1600200"/>
            <a:ext cx="7924680" cy="24836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7F0055"/>
                </a:solidFill>
                <a:latin typeface="Arial" pitchFamily="34"/>
                <a:ea typeface="AR PL ShanHeiSun Uni" pitchFamily="2"/>
                <a:cs typeface="Tahoma" pitchFamily="2"/>
              </a:rPr>
              <a:t>public class</a:t>
            </a:r>
            <a:r>
              <a:rPr lang="en-US" dirty="0">
                <a:solidFill>
                  <a:srgbClr val="000000"/>
                </a:solidFill>
                <a:latin typeface="Arial" pitchFamily="34"/>
                <a:ea typeface="AR PL ShanHeiSun Uni" pitchFamily="2"/>
                <a:cs typeface="Tahoma" pitchFamily="2"/>
              </a:rPr>
              <a:t> </a:t>
            </a:r>
            <a:r>
              <a:rPr lang="en-US" dirty="0" err="1" smtClean="0">
                <a:solidFill>
                  <a:srgbClr val="000000"/>
                </a:solidFill>
                <a:latin typeface="Arial" pitchFamily="34"/>
                <a:ea typeface="AR PL ShanHeiSun Uni" pitchFamily="2"/>
                <a:cs typeface="Tahoma" pitchFamily="2"/>
              </a:rPr>
              <a:t>JdbcOrderDAO</a:t>
            </a:r>
            <a:r>
              <a:rPr lang="en-US" dirty="0" smtClean="0">
                <a:solidFill>
                  <a:srgbClr val="000000"/>
                </a:solidFill>
                <a:latin typeface="Arial" pitchFamily="34"/>
                <a:ea typeface="AR PL ShanHeiSun Uni" pitchFamily="2"/>
                <a:cs typeface="Tahoma" pitchFamily="2"/>
              </a:rPr>
              <a:t> </a:t>
            </a:r>
            <a:r>
              <a:rPr lang="en-US"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public </a:t>
            </a:r>
            <a:r>
              <a:rPr lang="en-US" dirty="0">
                <a:solidFill>
                  <a:srgbClr val="000000"/>
                </a:solidFill>
                <a:latin typeface="Arial" pitchFamily="34"/>
                <a:ea typeface="AR PL ShanHeiSun Uni" pitchFamily="2"/>
                <a:cs typeface="Tahoma" pitchFamily="2"/>
              </a:rPr>
              <a:t>Order </a:t>
            </a:r>
            <a:r>
              <a:rPr lang="en-US" dirty="0" smtClean="0">
                <a:solidFill>
                  <a:srgbClr val="000000"/>
                </a:solidFill>
                <a:latin typeface="Arial" pitchFamily="34"/>
                <a:ea typeface="AR PL ShanHeiSun Uni" pitchFamily="2"/>
                <a:cs typeface="Tahoma" pitchFamily="2"/>
              </a:rPr>
              <a:t>find (</a:t>
            </a:r>
            <a:r>
              <a:rPr lang="en-US" dirty="0">
                <a:solidFill>
                  <a:srgbClr val="000000"/>
                </a:solidFill>
                <a:latin typeface="Arial" pitchFamily="34"/>
                <a:ea typeface="AR PL ShanHeiSun Uni" pitchFamily="2"/>
                <a:cs typeface="Tahoma" pitchFamily="2"/>
              </a:rPr>
              <a:t>String number)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3F7F7F"/>
                </a:solidFill>
                <a:latin typeface="Arial" pitchFamily="34"/>
                <a:ea typeface="AR PL ShanHeiSun Uni" pitchFamily="2"/>
                <a:cs typeface="Tahoma" pitchFamily="2"/>
              </a:rPr>
              <a:t>// execute an outer join between order and item tables</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return (Order) </a:t>
            </a:r>
            <a:r>
              <a:rPr lang="en-US" dirty="0" err="1">
                <a:solidFill>
                  <a:srgbClr val="0000C0"/>
                </a:solidFill>
                <a:latin typeface="Arial" pitchFamily="34"/>
                <a:ea typeface="AR PL ShanHeiSun Uni" pitchFamily="2"/>
                <a:cs typeface="Tahoma" pitchFamily="2"/>
              </a:rPr>
              <a:t>jdbcTemplate</a:t>
            </a:r>
            <a:r>
              <a:rPr lang="en-US" dirty="0" err="1">
                <a:solidFill>
                  <a:srgbClr val="000000"/>
                </a:solidFill>
                <a:latin typeface="Arial" pitchFamily="34"/>
                <a:ea typeface="AR PL ShanHeiSun Uni" pitchFamily="2"/>
                <a:cs typeface="Tahoma" pitchFamily="2"/>
              </a:rPr>
              <a:t>.query</a:t>
            </a:r>
            <a:r>
              <a:rPr lang="en-US"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000099"/>
                </a:solidFill>
                <a:latin typeface="Arial" pitchFamily="34"/>
                <a:ea typeface="AR PL ShanHeiSun Uni" pitchFamily="2"/>
                <a:cs typeface="Tahoma" pitchFamily="2"/>
              </a:rPr>
              <a:t>“select...from order o, item </a:t>
            </a:r>
            <a:r>
              <a:rPr lang="en-US" dirty="0" err="1">
                <a:solidFill>
                  <a:srgbClr val="000099"/>
                </a:solidFill>
                <a:latin typeface="Arial" pitchFamily="34"/>
                <a:ea typeface="AR PL ShanHeiSun Uni" pitchFamily="2"/>
                <a:cs typeface="Tahoma" pitchFamily="2"/>
              </a:rPr>
              <a:t>i</a:t>
            </a:r>
            <a:r>
              <a:rPr lang="en-US" dirty="0">
                <a:solidFill>
                  <a:srgbClr val="000099"/>
                </a:solidFill>
                <a:latin typeface="Arial" pitchFamily="34"/>
                <a:ea typeface="AR PL ShanHeiSun Uni" pitchFamily="2"/>
                <a:cs typeface="Tahoma" pitchFamily="2"/>
              </a:rPr>
              <a:t>...</a:t>
            </a:r>
            <a:r>
              <a:rPr lang="en-US" dirty="0" err="1">
                <a:solidFill>
                  <a:srgbClr val="000099"/>
                </a:solidFill>
                <a:latin typeface="Arial" pitchFamily="34"/>
                <a:ea typeface="AR PL ShanHeiSun Uni" pitchFamily="2"/>
                <a:cs typeface="Tahoma" pitchFamily="2"/>
              </a:rPr>
              <a:t>conf_id</a:t>
            </a:r>
            <a:r>
              <a:rPr lang="en-US" dirty="0">
                <a:solidFill>
                  <a:srgbClr val="000099"/>
                </a:solidFill>
                <a:latin typeface="Arial" pitchFamily="34"/>
                <a:ea typeface="AR PL ShanHeiSun Uni" pitchFamily="2"/>
                <a:cs typeface="Tahoma" pitchFamily="2"/>
              </a:rPr>
              <a:t> = ?”</a:t>
            </a:r>
            <a:r>
              <a:rPr lang="en-US"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r>
              <a:rPr lang="en-US" dirty="0">
                <a:solidFill>
                  <a:srgbClr val="7F0055"/>
                </a:solidFill>
                <a:latin typeface="Arial" pitchFamily="34"/>
                <a:ea typeface="AR PL ShanHeiSun Uni" pitchFamily="2"/>
                <a:cs typeface="Tahoma" pitchFamily="2"/>
              </a:rPr>
              <a:t>new</a:t>
            </a:r>
            <a:r>
              <a:rPr lang="en-US" dirty="0">
                <a:solidFill>
                  <a:srgbClr val="000000"/>
                </a:solidFill>
                <a:latin typeface="Arial" pitchFamily="34"/>
                <a:ea typeface="AR PL ShanHeiSun Uni" pitchFamily="2"/>
                <a:cs typeface="Tahoma" pitchFamily="2"/>
              </a:rPr>
              <a:t> Object[] { number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new </a:t>
            </a:r>
            <a:r>
              <a:rPr lang="en-US" dirty="0" err="1">
                <a:solidFill>
                  <a:srgbClr val="000000"/>
                </a:solidFill>
                <a:latin typeface="Arial" pitchFamily="34"/>
                <a:ea typeface="AR PL ShanHeiSun Uni" pitchFamily="2"/>
                <a:cs typeface="Tahoma" pitchFamily="2"/>
              </a:rPr>
              <a:t>OrderExtractor</a:t>
            </a:r>
            <a:r>
              <a:rPr lang="en-US" dirty="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a:t>
            </a:r>
          </a:p>
        </p:txBody>
      </p:sp>
      <p:sp>
        <p:nvSpPr>
          <p:cNvPr id="4" name="Freeform 3"/>
          <p:cNvSpPr/>
          <p:nvPr/>
        </p:nvSpPr>
        <p:spPr>
          <a:xfrm>
            <a:off x="2209799" y="4419720"/>
            <a:ext cx="7924680" cy="142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7F0055"/>
                </a:solidFill>
                <a:latin typeface="Arial" pitchFamily="34"/>
                <a:ea typeface="AR PL ShanHeiSun Uni" pitchFamily="2"/>
                <a:cs typeface="Tahoma" pitchFamily="2"/>
              </a:rPr>
              <a:t>class</a:t>
            </a:r>
            <a:r>
              <a:rPr lang="en-US">
                <a:solidFill>
                  <a:srgbClr val="000000"/>
                </a:solidFill>
                <a:latin typeface="Arial" pitchFamily="34"/>
                <a:ea typeface="AR PL ShanHeiSun Uni" pitchFamily="2"/>
                <a:cs typeface="Tahoma" pitchFamily="2"/>
              </a:rPr>
              <a:t> OrderExtractor </a:t>
            </a:r>
            <a:r>
              <a:rPr lang="en-US">
                <a:solidFill>
                  <a:srgbClr val="7F0055"/>
                </a:solidFill>
                <a:latin typeface="Arial" pitchFamily="34"/>
                <a:ea typeface="AR PL ShanHeiSun Uni" pitchFamily="2"/>
                <a:cs typeface="Tahoma" pitchFamily="2"/>
              </a:rPr>
              <a:t>implements</a:t>
            </a:r>
            <a:r>
              <a:rPr lang="en-US">
                <a:solidFill>
                  <a:srgbClr val="000000"/>
                </a:solidFill>
                <a:latin typeface="Arial" pitchFamily="34"/>
                <a:ea typeface="AR PL ShanHeiSun Uni" pitchFamily="2"/>
                <a:cs typeface="Tahoma" pitchFamily="2"/>
              </a:rPr>
              <a:t> ResultSetExtractor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r>
              <a:rPr lang="en-US">
                <a:solidFill>
                  <a:srgbClr val="7F0055"/>
                </a:solidFill>
                <a:latin typeface="Arial" pitchFamily="34"/>
                <a:ea typeface="AR PL ShanHeiSun Uni" pitchFamily="2"/>
                <a:cs typeface="Tahoma" pitchFamily="2"/>
              </a:rPr>
              <a:t>public</a:t>
            </a:r>
            <a:r>
              <a:rPr lang="en-US">
                <a:solidFill>
                  <a:srgbClr val="000000"/>
                </a:solidFill>
                <a:latin typeface="Arial" pitchFamily="34"/>
                <a:ea typeface="AR PL ShanHeiSun Uni" pitchFamily="2"/>
                <a:cs typeface="Tahoma" pitchFamily="2"/>
              </a:rPr>
              <a:t> Object extractData(ResultSet rs) </a:t>
            </a:r>
            <a:r>
              <a:rPr lang="en-US">
                <a:solidFill>
                  <a:srgbClr val="7F0055"/>
                </a:solidFill>
                <a:latin typeface="Arial" pitchFamily="34"/>
                <a:ea typeface="AR PL ShanHeiSun Uni" pitchFamily="2"/>
                <a:cs typeface="Tahoma" pitchFamily="2"/>
              </a:rPr>
              <a:t>throws</a:t>
            </a:r>
            <a:r>
              <a:rPr lang="en-US">
                <a:solidFill>
                  <a:srgbClr val="000000"/>
                </a:solidFill>
                <a:latin typeface="Arial" pitchFamily="34"/>
                <a:ea typeface="AR PL ShanHeiSun Uni" pitchFamily="2"/>
                <a:cs typeface="Tahoma" pitchFamily="2"/>
              </a:rPr>
              <a:t> SQLException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3F7F7F"/>
                </a:solidFill>
                <a:latin typeface="Arial" pitchFamily="34"/>
                <a:ea typeface="AR PL ShanHeiSun Uni" pitchFamily="2"/>
                <a:cs typeface="Tahoma" pitchFamily="2"/>
              </a:rPr>
              <a:t>          // create an Order object from multiple rows</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1928976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28920" y="63404"/>
            <a:ext cx="7772400" cy="482313"/>
          </a:xfrm>
        </p:spPr>
        <p:txBody>
          <a:bodyPr vert="horz" wrap="square" lIns="90000" tIns="46800" rIns="90000" bIns="46800" rtlCol="0" anchor="ctr" anchorCtr="0">
            <a:spAutoFit/>
          </a:bodyPr>
          <a:lstStyle/>
          <a:p>
            <a:pPr lvl="0"/>
            <a:r>
              <a:rPr lang="en-US" sz="2800"/>
              <a:t>Redundant, Error Prone Code</a:t>
            </a:r>
          </a:p>
        </p:txBody>
      </p:sp>
      <p:sp>
        <p:nvSpPr>
          <p:cNvPr id="3" name="Freeform 2"/>
          <p:cNvSpPr/>
          <p:nvPr/>
        </p:nvSpPr>
        <p:spPr>
          <a:xfrm>
            <a:off x="1909200" y="914400"/>
            <a:ext cx="8153280" cy="5664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7F0055"/>
                </a:solidFill>
                <a:latin typeface="Arial" pitchFamily="34"/>
                <a:ea typeface="ＭＳ Ｐゴシック" pitchFamily="50"/>
                <a:cs typeface="ＭＳ Ｐゴシック" pitchFamily="50"/>
              </a:rPr>
              <a:t>public</a:t>
            </a:r>
            <a:r>
              <a:rPr lang="en-US" sz="1600">
                <a:solidFill>
                  <a:srgbClr val="000000"/>
                </a:solidFill>
                <a:latin typeface="Arial" pitchFamily="34"/>
                <a:ea typeface="ＭＳ Ｐゴシック" pitchFamily="50"/>
                <a:cs typeface="ＭＳ Ｐゴシック" pitchFamily="50"/>
              </a:rPr>
              <a:t> List findByLastName(String lastName)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List personList = </a:t>
            </a:r>
            <a:r>
              <a:rPr lang="en-US" sz="1600">
                <a:solidFill>
                  <a:srgbClr val="7F0055"/>
                </a:solidFill>
                <a:latin typeface="Arial" pitchFamily="34"/>
                <a:ea typeface="ＭＳ Ｐゴシック" pitchFamily="50"/>
                <a:cs typeface="ＭＳ Ｐゴシック" pitchFamily="50"/>
              </a:rPr>
              <a:t>new</a:t>
            </a:r>
            <a:r>
              <a:rPr lang="en-US" sz="1600">
                <a:solidFill>
                  <a:srgbClr val="000000"/>
                </a:solidFill>
                <a:latin typeface="Arial" pitchFamily="34"/>
                <a:ea typeface="ＭＳ Ｐゴシック" pitchFamily="50"/>
                <a:cs typeface="ＭＳ Ｐゴシック" pitchFamily="50"/>
              </a:rPr>
              <a:t> ArrayList();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Connection conn = </a:t>
            </a:r>
            <a:r>
              <a:rPr lang="en-US" sz="1600">
                <a:solidFill>
                  <a:srgbClr val="7F0055"/>
                </a:solidFill>
                <a:latin typeface="Arial" pitchFamily="34"/>
                <a:ea typeface="ＭＳ Ｐゴシック" pitchFamily="50"/>
                <a:cs typeface="ＭＳ Ｐゴシック" pitchFamily="50"/>
              </a:rPr>
              <a:t>null</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String sql = </a:t>
            </a:r>
            <a:r>
              <a:rPr lang="en-US" sz="1600">
                <a:solidFill>
                  <a:srgbClr val="000099"/>
                </a:solidFill>
                <a:latin typeface="Arial" pitchFamily="34"/>
                <a:ea typeface="ＭＳ Ｐゴシック" pitchFamily="50"/>
                <a:cs typeface="ＭＳ Ｐゴシック" pitchFamily="50"/>
              </a:rPr>
              <a:t>“select first_name, age from PERSON where last_name=?“</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try</a:t>
            </a: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DataSource dataSource = DataSourceUtils.getDataSource();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conn = dataSource.</a:t>
            </a:r>
            <a:r>
              <a:rPr lang="en-US" sz="1600" i="1">
                <a:solidFill>
                  <a:srgbClr val="000000"/>
                </a:solidFill>
                <a:latin typeface="Arial" pitchFamily="34"/>
                <a:ea typeface="ＭＳ Ｐゴシック" pitchFamily="50"/>
                <a:cs typeface="ＭＳ Ｐゴシック" pitchFamily="50"/>
              </a:rPr>
              <a:t>getConnection</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PreparedStatement ps = conn.prepareStatement(sql);</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ps.setString(1, lastName);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ResultSet rs = ps.executeQuery();</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while</a:t>
            </a:r>
            <a:r>
              <a:rPr lang="en-US" sz="1600">
                <a:solidFill>
                  <a:srgbClr val="000000"/>
                </a:solidFill>
                <a:latin typeface="Arial" pitchFamily="34"/>
                <a:ea typeface="ＭＳ Ｐゴシック" pitchFamily="50"/>
                <a:cs typeface="ＭＳ Ｐゴシック" pitchFamily="50"/>
              </a:rPr>
              <a:t> (rs.next())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String firstName = rs.getString(</a:t>
            </a:r>
            <a:r>
              <a:rPr lang="en-US" sz="1600">
                <a:solidFill>
                  <a:srgbClr val="000099"/>
                </a:solidFill>
                <a:latin typeface="Arial" pitchFamily="34"/>
                <a:ea typeface="ＭＳ Ｐゴシック" pitchFamily="50"/>
                <a:cs typeface="ＭＳ Ｐゴシック" pitchFamily="50"/>
              </a:rPr>
              <a:t>”first_name“</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int</a:t>
            </a:r>
            <a:r>
              <a:rPr lang="en-US" sz="1600">
                <a:solidFill>
                  <a:srgbClr val="000000"/>
                </a:solidFill>
                <a:latin typeface="Arial" pitchFamily="34"/>
                <a:ea typeface="ＭＳ Ｐゴシック" pitchFamily="50"/>
                <a:cs typeface="ＭＳ Ｐゴシック" pitchFamily="50"/>
              </a:rPr>
              <a:t> age = rs.getInt(</a:t>
            </a:r>
            <a:r>
              <a:rPr lang="en-US" sz="1600">
                <a:solidFill>
                  <a:srgbClr val="000099"/>
                </a:solidFill>
                <a:latin typeface="Arial" pitchFamily="34"/>
                <a:ea typeface="ＭＳ Ｐゴシック" pitchFamily="50"/>
                <a:cs typeface="ＭＳ Ｐゴシック" pitchFamily="50"/>
              </a:rPr>
              <a:t>“age”</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personList.add(</a:t>
            </a:r>
            <a:r>
              <a:rPr lang="en-US" sz="1600">
                <a:solidFill>
                  <a:srgbClr val="7F0055"/>
                </a:solidFill>
                <a:latin typeface="Arial" pitchFamily="34"/>
                <a:ea typeface="ＭＳ Ｐゴシック" pitchFamily="50"/>
                <a:cs typeface="ＭＳ Ｐゴシック" pitchFamily="50"/>
              </a:rPr>
              <a:t>new</a:t>
            </a:r>
            <a:r>
              <a:rPr lang="en-US" sz="1600">
                <a:solidFill>
                  <a:srgbClr val="000000"/>
                </a:solidFill>
                <a:latin typeface="Arial" pitchFamily="34"/>
                <a:ea typeface="ＭＳ Ｐゴシック" pitchFamily="50"/>
                <a:cs typeface="ＭＳ Ｐゴシック" pitchFamily="50"/>
              </a:rPr>
              <a:t> Person(firstName, lastName, age));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 catch</a:t>
            </a:r>
            <a:r>
              <a:rPr lang="en-US" sz="1600">
                <a:solidFill>
                  <a:srgbClr val="000000"/>
                </a:solidFill>
                <a:latin typeface="Arial" pitchFamily="34"/>
                <a:ea typeface="ＭＳ Ｐゴシック" pitchFamily="50"/>
                <a:cs typeface="ＭＳ Ｐゴシック" pitchFamily="50"/>
              </a:rPr>
              <a:t> (SQLException e) { </a:t>
            </a:r>
            <a:r>
              <a:rPr lang="en-US" sz="1600">
                <a:solidFill>
                  <a:srgbClr val="3F7F7F"/>
                </a:solidFill>
                <a:latin typeface="Arial" pitchFamily="34"/>
                <a:ea typeface="ＭＳ Ｐゴシック" pitchFamily="50"/>
                <a:cs typeface="ＭＳ Ｐゴシック" pitchFamily="50"/>
              </a:rPr>
              <a:t>/* ??? */</a:t>
            </a: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finally </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try</a:t>
            </a: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conn.close();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 </a:t>
            </a:r>
            <a:r>
              <a:rPr lang="en-US" sz="1600">
                <a:solidFill>
                  <a:srgbClr val="7F0055"/>
                </a:solidFill>
                <a:latin typeface="Arial" pitchFamily="34"/>
                <a:ea typeface="ＭＳ Ｐゴシック" pitchFamily="50"/>
                <a:cs typeface="ＭＳ Ｐゴシック" pitchFamily="50"/>
              </a:rPr>
              <a:t>catch</a:t>
            </a:r>
            <a:r>
              <a:rPr lang="en-US" sz="1600">
                <a:solidFill>
                  <a:srgbClr val="000000"/>
                </a:solidFill>
                <a:latin typeface="Arial" pitchFamily="34"/>
                <a:ea typeface="ＭＳ Ｐゴシック" pitchFamily="50"/>
                <a:cs typeface="ＭＳ Ｐゴシック" pitchFamily="50"/>
              </a:rPr>
              <a:t> (SQLException e) { </a:t>
            </a:r>
            <a:r>
              <a:rPr lang="en-US" sz="1600">
                <a:solidFill>
                  <a:srgbClr val="3F7F7F"/>
                </a:solidFill>
                <a:latin typeface="Arial" pitchFamily="34"/>
                <a:ea typeface="ＭＳ Ｐゴシック" pitchFamily="50"/>
                <a:cs typeface="ＭＳ Ｐゴシック" pitchFamily="50"/>
              </a:rPr>
              <a:t>/* ??? */</a:t>
            </a: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return</a:t>
            </a:r>
            <a:r>
              <a:rPr lang="en-US" sz="1600">
                <a:solidFill>
                  <a:srgbClr val="000000"/>
                </a:solidFill>
                <a:latin typeface="Arial" pitchFamily="34"/>
                <a:ea typeface="ＭＳ Ｐゴシック" pitchFamily="50"/>
                <a:cs typeface="ＭＳ Ｐゴシック" pitchFamily="50"/>
              </a:rPr>
              <a:t> personList;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a:solidFill>
                <a:srgbClr val="000000"/>
              </a:solidFill>
              <a:latin typeface="Arial" pitchFamily="34"/>
              <a:ea typeface="ＭＳ Ｐゴシック" pitchFamily="50"/>
              <a:cs typeface="ＭＳ Ｐゴシック" pitchFamily="50"/>
            </a:endParaRPr>
          </a:p>
        </p:txBody>
      </p:sp>
    </p:spTree>
    <p:extLst>
      <p:ext uri="{BB962C8B-B14F-4D97-AF65-F5344CB8AC3E}">
        <p14:creationId xmlns:p14="http://schemas.microsoft.com/office/powerpoint/2010/main" val="421268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Summary of Callback Interfaces</a:t>
            </a:r>
          </a:p>
        </p:txBody>
      </p:sp>
      <p:sp>
        <p:nvSpPr>
          <p:cNvPr id="3" name="Text Placeholder 2"/>
          <p:cNvSpPr txBox="1">
            <a:spLocks noGrp="1"/>
          </p:cNvSpPr>
          <p:nvPr>
            <p:ph type="body" idx="4294967295"/>
          </p:nvPr>
        </p:nvSpPr>
        <p:spPr>
          <a:xfrm>
            <a:off x="2362200" y="1825625"/>
            <a:ext cx="10515600" cy="3922742"/>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RowMapper</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Best choice when </a:t>
            </a:r>
            <a:r>
              <a:rPr lang="en-US" i="1">
                <a:solidFill>
                  <a:srgbClr val="000000"/>
                </a:solidFill>
                <a:latin typeface="Verdana" pitchFamily="34"/>
                <a:ea typeface="ＭＳ Ｐゴシック" pitchFamily="50"/>
              </a:rPr>
              <a:t>each</a:t>
            </a:r>
            <a:r>
              <a:rPr lang="en-US">
                <a:solidFill>
                  <a:srgbClr val="000000"/>
                </a:solidFill>
                <a:latin typeface="Verdana" pitchFamily="34"/>
                <a:ea typeface="ＭＳ Ｐゴシック" pitchFamily="50"/>
              </a:rPr>
              <a:t> row of a ResultSet maps to a domain object</a:t>
            </a:r>
          </a:p>
          <a:p>
            <a:pPr lvl="0">
              <a:buClr>
                <a:srgbClr val="000000"/>
              </a:buClr>
              <a:buSzPct val="100000"/>
              <a:buFont typeface="Verdana" pitchFamily="34"/>
              <a:buChar char="•"/>
            </a:pPr>
            <a:r>
              <a:rPr lang="en-US"/>
              <a:t>RowCallbackHandler</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Best choice when no value should be returned from the callback method</a:t>
            </a:r>
          </a:p>
          <a:p>
            <a:pPr lvl="0">
              <a:buClr>
                <a:srgbClr val="000000"/>
              </a:buClr>
              <a:buSzPct val="100000"/>
              <a:buFont typeface="Verdana" pitchFamily="34"/>
              <a:buChar char="•"/>
            </a:pPr>
            <a:r>
              <a:rPr lang="en-US"/>
              <a:t>ResultSetExtractor</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Best choice when </a:t>
            </a:r>
            <a:r>
              <a:rPr lang="en-US" i="1">
                <a:solidFill>
                  <a:srgbClr val="000000"/>
                </a:solidFill>
                <a:latin typeface="Verdana" pitchFamily="34"/>
                <a:ea typeface="ＭＳ Ｐゴシック" pitchFamily="50"/>
              </a:rPr>
              <a:t>multiple</a:t>
            </a:r>
            <a:r>
              <a:rPr lang="en-US">
                <a:solidFill>
                  <a:srgbClr val="000000"/>
                </a:solidFill>
                <a:latin typeface="Verdana" pitchFamily="34"/>
                <a:ea typeface="ＭＳ Ｐゴシック" pitchFamily="50"/>
              </a:rPr>
              <a:t> rows of a ResultSet map to a domain object</a:t>
            </a:r>
          </a:p>
        </p:txBody>
      </p:sp>
    </p:spTree>
    <p:extLst>
      <p:ext uri="{BB962C8B-B14F-4D97-AF65-F5344CB8AC3E}">
        <p14:creationId xmlns:p14="http://schemas.microsoft.com/office/powerpoint/2010/main" val="1693564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Inserts and Updates (1)</a:t>
            </a:r>
          </a:p>
        </p:txBody>
      </p:sp>
      <p:sp>
        <p:nvSpPr>
          <p:cNvPr id="3" name="Text Placeholder 2"/>
          <p:cNvSpPr txBox="1">
            <a:spLocks noGrp="1"/>
          </p:cNvSpPr>
          <p:nvPr>
            <p:ph type="body" idx="4294967295"/>
          </p:nvPr>
        </p:nvSpPr>
        <p:spPr>
          <a:xfrm>
            <a:off x="838200" y="1825625"/>
            <a:ext cx="10515600" cy="482313"/>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Inserting a new row</a:t>
            </a:r>
          </a:p>
        </p:txBody>
      </p:sp>
      <p:sp>
        <p:nvSpPr>
          <p:cNvPr id="4" name="Freeform 3"/>
          <p:cNvSpPr/>
          <p:nvPr/>
        </p:nvSpPr>
        <p:spPr>
          <a:xfrm>
            <a:off x="2667000" y="2514600"/>
            <a:ext cx="6858000" cy="245413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 int</a:t>
            </a:r>
            <a:r>
              <a:rPr lang="en-US" sz="2000">
                <a:solidFill>
                  <a:srgbClr val="000000"/>
                </a:solidFill>
                <a:latin typeface="Arial" pitchFamily="34"/>
                <a:ea typeface="AR PL ShanHeiSun Uni" pitchFamily="2"/>
                <a:cs typeface="Tahoma" pitchFamily="2"/>
              </a:rPr>
              <a:t> insertPerson(Person person)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    return</a:t>
            </a:r>
            <a:r>
              <a:rPr lang="en-US" sz="2000">
                <a:solidFill>
                  <a:srgbClr val="000000"/>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000000"/>
                </a:solidFill>
                <a:latin typeface="Arial" pitchFamily="34"/>
                <a:ea typeface="AR PL ShanHeiSun Uni" pitchFamily="2"/>
                <a:cs typeface="Tahoma" pitchFamily="2"/>
              </a:rPr>
              <a:t>.update(</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000099"/>
                </a:solidFill>
                <a:latin typeface="Arial" pitchFamily="34"/>
                <a:ea typeface="AR PL ShanHeiSun Uni" pitchFamily="2"/>
                <a:cs typeface="Tahoma" pitchFamily="2"/>
              </a:rPr>
              <a:t>“insert into PERSON (first_name, last_name, age)”</a:t>
            </a:r>
            <a:r>
              <a:rPr lang="en-US" sz="2000">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000099"/>
                </a:solidFill>
                <a:latin typeface="Arial" pitchFamily="34"/>
                <a:ea typeface="AR PL ShanHeiSun Uni" pitchFamily="2"/>
                <a:cs typeface="Tahoma" pitchFamily="2"/>
              </a:rPr>
              <a:t>“values (?, ?, ?)”</a:t>
            </a:r>
            <a:r>
              <a:rPr lang="en-US" sz="200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person.getFirstName(),</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person.getLastName(),</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person.getAge());</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1662462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Inserts and Updates (2)</a:t>
            </a:r>
          </a:p>
        </p:txBody>
      </p:sp>
      <p:sp>
        <p:nvSpPr>
          <p:cNvPr id="3" name="Text Placeholder 2"/>
          <p:cNvSpPr txBox="1">
            <a:spLocks noGrp="1"/>
          </p:cNvSpPr>
          <p:nvPr>
            <p:ph type="body" idx="4294967295"/>
          </p:nvPr>
        </p:nvSpPr>
        <p:spPr>
          <a:xfrm>
            <a:off x="838200" y="1825625"/>
            <a:ext cx="10515600" cy="482313"/>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Updating an existing row</a:t>
            </a:r>
          </a:p>
        </p:txBody>
      </p:sp>
      <p:sp>
        <p:nvSpPr>
          <p:cNvPr id="4" name="Freeform 3"/>
          <p:cNvSpPr/>
          <p:nvPr/>
        </p:nvSpPr>
        <p:spPr>
          <a:xfrm>
            <a:off x="2667000" y="2514601"/>
            <a:ext cx="6629400" cy="18642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public int</a:t>
            </a:r>
            <a:r>
              <a:rPr lang="en-US" sz="2000">
                <a:solidFill>
                  <a:srgbClr val="000000"/>
                </a:solidFill>
                <a:latin typeface="Arial" pitchFamily="34"/>
                <a:ea typeface="AR PL ShanHeiSun Uni" pitchFamily="2"/>
                <a:cs typeface="Tahoma" pitchFamily="2"/>
              </a:rPr>
              <a:t> updateAge(Person person)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7F0055"/>
                </a:solidFill>
                <a:latin typeface="Arial" pitchFamily="34"/>
                <a:ea typeface="AR PL ShanHeiSun Uni" pitchFamily="2"/>
                <a:cs typeface="Tahoma" pitchFamily="2"/>
              </a:rPr>
              <a:t>    return</a:t>
            </a:r>
            <a:r>
              <a:rPr lang="en-US" sz="2000">
                <a:solidFill>
                  <a:srgbClr val="000000"/>
                </a:solidFill>
                <a:latin typeface="Arial" pitchFamily="34"/>
                <a:ea typeface="AR PL ShanHeiSun Uni" pitchFamily="2"/>
                <a:cs typeface="Tahoma" pitchFamily="2"/>
              </a:rPr>
              <a:t> </a:t>
            </a:r>
            <a:r>
              <a:rPr lang="en-US" sz="2000">
                <a:solidFill>
                  <a:srgbClr val="0000C0"/>
                </a:solidFill>
                <a:latin typeface="Arial" pitchFamily="34"/>
                <a:ea typeface="AR PL ShanHeiSun Uni" pitchFamily="2"/>
                <a:cs typeface="Tahoma" pitchFamily="2"/>
              </a:rPr>
              <a:t>jdbcTemplate</a:t>
            </a:r>
            <a:r>
              <a:rPr lang="en-US" sz="2000">
                <a:solidFill>
                  <a:srgbClr val="000000"/>
                </a:solidFill>
                <a:latin typeface="Arial" pitchFamily="34"/>
                <a:ea typeface="AR PL ShanHeiSun Uni" pitchFamily="2"/>
                <a:cs typeface="Tahoma" pitchFamily="2"/>
              </a:rPr>
              <a:t>.update(</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a:t>
            </a:r>
            <a:r>
              <a:rPr lang="en-US" sz="2000">
                <a:solidFill>
                  <a:srgbClr val="000099"/>
                </a:solidFill>
                <a:latin typeface="Arial" pitchFamily="34"/>
                <a:ea typeface="AR PL ShanHeiSun Uni" pitchFamily="2"/>
                <a:cs typeface="Tahoma" pitchFamily="2"/>
              </a:rPr>
              <a:t>“update PERSON set age=? where id=?”</a:t>
            </a:r>
            <a:r>
              <a:rPr lang="en-US" sz="2000">
                <a:solidFill>
                  <a:srgbClr val="000000"/>
                </a:solidFill>
                <a:latin typeface="Arial" pitchFamily="34"/>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person.getAge(),</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            person.getId());</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98638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SQLException Handling</a:t>
            </a:r>
          </a:p>
        </p:txBody>
      </p:sp>
      <p:sp>
        <p:nvSpPr>
          <p:cNvPr id="3" name="Text Placeholder 2"/>
          <p:cNvSpPr txBox="1">
            <a:spLocks noGrp="1"/>
          </p:cNvSpPr>
          <p:nvPr>
            <p:ph type="body" idx="4294967295"/>
          </p:nvPr>
        </p:nvSpPr>
        <p:spPr>
          <a:xfrm>
            <a:off x="2362200" y="1825626"/>
            <a:ext cx="10515600" cy="3310779"/>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SQLExceptions are not explicitly caught in most cases</a:t>
            </a:r>
          </a:p>
          <a:p>
            <a:pPr lvl="0">
              <a:buClr>
                <a:srgbClr val="000000"/>
              </a:buClr>
              <a:buSzPct val="100000"/>
              <a:buFont typeface="Verdana" pitchFamily="34"/>
              <a:buChar char="•"/>
            </a:pPr>
            <a:r>
              <a:rPr lang="en-US"/>
              <a:t>But, when they are, they can create a </a:t>
            </a:r>
            <a:r>
              <a:rPr lang="en-US" i="1"/>
              <a:t>leaky abstraction</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Portability suffers</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Testability does too</a:t>
            </a:r>
          </a:p>
          <a:p>
            <a:pPr lvl="0">
              <a:buClr>
                <a:srgbClr val="000000"/>
              </a:buClr>
              <a:buSzPct val="100000"/>
              <a:buFont typeface="Verdana" pitchFamily="34"/>
              <a:buChar char="•"/>
            </a:pPr>
            <a:r>
              <a:rPr lang="en-US"/>
              <a:t>Using the Jdbc</a:t>
            </a:r>
            <a:r>
              <a:rPr lang="en-US">
                <a:latin typeface="Arial" pitchFamily="34"/>
              </a:rPr>
              <a:t>Template</a:t>
            </a:r>
            <a:r>
              <a:rPr lang="en-US"/>
              <a:t> ensures that SQLExceptions are handled in a consistent, portable fashion</a:t>
            </a:r>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p:txBody>
      </p:sp>
    </p:spTree>
    <p:extLst>
      <p:ext uri="{BB962C8B-B14F-4D97-AF65-F5344CB8AC3E}">
        <p14:creationId xmlns:p14="http://schemas.microsoft.com/office/powerpoint/2010/main" val="340534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SQLException Handling Issues</a:t>
            </a:r>
          </a:p>
        </p:txBody>
      </p:sp>
      <p:sp>
        <p:nvSpPr>
          <p:cNvPr id="3" name="Text Placeholder 2"/>
          <p:cNvSpPr txBox="1">
            <a:spLocks noGrp="1"/>
          </p:cNvSpPr>
          <p:nvPr>
            <p:ph type="body" idx="4294967295"/>
          </p:nvPr>
        </p:nvSpPr>
        <p:spPr>
          <a:xfrm>
            <a:off x="2362200" y="1825626"/>
            <a:ext cx="10515600" cy="3509295"/>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Hard to determine cause of failure</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Must read a vendor-specific error code</a:t>
            </a:r>
          </a:p>
          <a:p>
            <a:pPr lvl="0">
              <a:buClr>
                <a:srgbClr val="000000"/>
              </a:buClr>
              <a:buSzPct val="100000"/>
              <a:buFont typeface="Verdana" pitchFamily="34"/>
              <a:buChar char="•"/>
            </a:pPr>
            <a:r>
              <a:rPr lang="en-US"/>
              <a:t>SQLException is a leaky abstraction</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As a checked exception a </a:t>
            </a:r>
            <a:r>
              <a:rPr lang="en-US">
                <a:solidFill>
                  <a:srgbClr val="000000"/>
                </a:solidFill>
                <a:latin typeface="Arial" pitchFamily="34"/>
                <a:ea typeface="ＭＳ Ｐゴシック" pitchFamily="50"/>
              </a:rPr>
              <a:t>SQLException</a:t>
            </a:r>
            <a:r>
              <a:rPr lang="en-US">
                <a:solidFill>
                  <a:srgbClr val="000000"/>
                </a:solidFill>
                <a:latin typeface="Verdana" pitchFamily="34"/>
                <a:ea typeface="ＭＳ Ｐゴシック" pitchFamily="50"/>
              </a:rPr>
              <a:t> must propagate if it is not caught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Leads to one of two things:</a:t>
            </a:r>
          </a:p>
          <a:p>
            <a:pPr marL="0" lvl="2" indent="0">
              <a:lnSpc>
                <a:spcPct val="100000"/>
              </a:lnSpc>
              <a:spcBef>
                <a:spcPts val="448"/>
              </a:spcBef>
              <a:buClr>
                <a:srgbClr val="000000"/>
              </a:buClr>
              <a:buSzPct val="100000"/>
              <a:buFont typeface="Verdana"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a:solidFill>
                  <a:srgbClr val="000000"/>
                </a:solidFill>
                <a:latin typeface="Verdana" pitchFamily="34"/>
                <a:ea typeface="ＭＳ Ｐゴシック" pitchFamily="50"/>
              </a:rPr>
              <a:t>“Catch and wrap”</a:t>
            </a:r>
          </a:p>
          <a:p>
            <a:pPr marL="0" lvl="2" indent="0">
              <a:lnSpc>
                <a:spcPct val="100000"/>
              </a:lnSpc>
              <a:spcBef>
                <a:spcPts val="448"/>
              </a:spcBef>
              <a:buClr>
                <a:srgbClr val="000000"/>
              </a:buClr>
              <a:buSzPct val="100000"/>
              <a:buFont typeface="Verdana"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a:solidFill>
                  <a:srgbClr val="000000"/>
                </a:solidFill>
                <a:latin typeface="Verdana" pitchFamily="34"/>
                <a:ea typeface="ＭＳ Ｐゴシック" pitchFamily="50"/>
              </a:rPr>
              <a:t>Being swallowed</a:t>
            </a:r>
          </a:p>
        </p:txBody>
      </p:sp>
    </p:spTree>
    <p:extLst>
      <p:ext uri="{BB962C8B-B14F-4D97-AF65-F5344CB8AC3E}">
        <p14:creationId xmlns:p14="http://schemas.microsoft.com/office/powerpoint/2010/main" val="663056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0114"/>
            <a:ext cx="6291360" cy="1313309"/>
          </a:xfrm>
        </p:spPr>
        <p:txBody>
          <a:bodyPr vert="horz" wrap="square" lIns="90000" tIns="46800" rIns="90000" bIns="46800" rtlCol="0" anchor="ctr" anchorCtr="0">
            <a:spAutoFit/>
          </a:bodyPr>
          <a:lstStyle/>
          <a:p>
            <a:pPr lvl="0"/>
            <a:r>
              <a:rPr lang="en-US"/>
              <a:t>Spring SQLException Handling</a:t>
            </a:r>
          </a:p>
        </p:txBody>
      </p:sp>
      <p:sp>
        <p:nvSpPr>
          <p:cNvPr id="3" name="Text Placeholder 2"/>
          <p:cNvSpPr txBox="1">
            <a:spLocks noGrp="1"/>
          </p:cNvSpPr>
          <p:nvPr>
            <p:ph type="body" idx="4294967295"/>
          </p:nvPr>
        </p:nvSpPr>
        <p:spPr>
          <a:xfrm>
            <a:off x="2362200" y="1825625"/>
            <a:ext cx="10515600" cy="3566234"/>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US"/>
              <a:t>SQLExceptions are handled consistently</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Resources are always released properly</a:t>
            </a:r>
          </a:p>
          <a:p>
            <a:pPr lvl="0">
              <a:buClr>
                <a:srgbClr val="000000"/>
              </a:buClr>
              <a:buSzPct val="100000"/>
              <a:buFont typeface="Verdana" pitchFamily="34"/>
              <a:buChar char="•"/>
            </a:pPr>
            <a:r>
              <a:rPr lang="en-US"/>
              <a:t>Generic SQLExceptions are translated to root cause DataAccessExceptions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Provides consistency across all database vendors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Frees you from your own catch-and-wrap approach</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Enables selective handling by type of failure</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Exceptions always propagate if not caught</a:t>
            </a:r>
          </a:p>
        </p:txBody>
      </p:sp>
    </p:spTree>
    <p:extLst>
      <p:ext uri="{BB962C8B-B14F-4D97-AF65-F5344CB8AC3E}">
        <p14:creationId xmlns:p14="http://schemas.microsoft.com/office/powerpoint/2010/main" val="214283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384633"/>
            <a:ext cx="6291360" cy="1922707"/>
          </a:xfrm>
        </p:spPr>
        <p:txBody>
          <a:bodyPr vert="horz" wrap="square" lIns="90000" tIns="46800" rIns="90000" bIns="46800" rtlCol="0" anchor="ctr" anchorCtr="0">
            <a:spAutoFit/>
          </a:bodyPr>
          <a:lstStyle/>
          <a:p>
            <a:pPr lvl="0"/>
            <a:r>
              <a:rPr lang="en-GB"/>
              <a:t>Spring DataAccessException Hierarchy</a:t>
            </a:r>
            <a:r>
              <a:rPr lang="en-GB" sz="2800"/>
              <a:t> (subset)</a:t>
            </a:r>
          </a:p>
        </p:txBody>
      </p:sp>
      <p:sp>
        <p:nvSpPr>
          <p:cNvPr id="3" name="Straight Connector 2"/>
          <p:cNvSpPr/>
          <p:nvPr/>
        </p:nvSpPr>
        <p:spPr>
          <a:xfrm flipV="1">
            <a:off x="4675080" y="1954080"/>
            <a:ext cx="947880" cy="36216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4" name="Straight Connector 3"/>
          <p:cNvSpPr/>
          <p:nvPr/>
        </p:nvSpPr>
        <p:spPr>
          <a:xfrm flipV="1">
            <a:off x="4688040" y="2087280"/>
            <a:ext cx="914400" cy="77796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5" name="Straight Connector 4"/>
          <p:cNvSpPr/>
          <p:nvPr/>
        </p:nvSpPr>
        <p:spPr>
          <a:xfrm flipV="1">
            <a:off x="4629000" y="2087640"/>
            <a:ext cx="1097280" cy="137160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6" name="Straight Connector 5"/>
          <p:cNvSpPr/>
          <p:nvPr/>
        </p:nvSpPr>
        <p:spPr>
          <a:xfrm flipV="1">
            <a:off x="5178360" y="2087640"/>
            <a:ext cx="811440" cy="192096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7" name="Straight Connector 6"/>
          <p:cNvSpPr/>
          <p:nvPr/>
        </p:nvSpPr>
        <p:spPr>
          <a:xfrm flipV="1">
            <a:off x="4983240" y="4282920"/>
            <a:ext cx="0" cy="91440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8" name="Straight Connector 7"/>
          <p:cNvSpPr/>
          <p:nvPr/>
        </p:nvSpPr>
        <p:spPr>
          <a:xfrm flipV="1">
            <a:off x="3840240" y="4282560"/>
            <a:ext cx="0" cy="36684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9" name="Straight Connector 8"/>
          <p:cNvSpPr/>
          <p:nvPr/>
        </p:nvSpPr>
        <p:spPr>
          <a:xfrm flipV="1">
            <a:off x="6353040" y="4282560"/>
            <a:ext cx="0" cy="36684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0" name="Straight Connector 9"/>
          <p:cNvSpPr/>
          <p:nvPr/>
        </p:nvSpPr>
        <p:spPr>
          <a:xfrm flipV="1">
            <a:off x="8708879" y="4282560"/>
            <a:ext cx="0" cy="36684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1" name="Straight Connector 10"/>
          <p:cNvSpPr/>
          <p:nvPr/>
        </p:nvSpPr>
        <p:spPr>
          <a:xfrm flipV="1">
            <a:off x="6331080" y="2088719"/>
            <a:ext cx="0" cy="196524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2" name="Straight Connector 11"/>
          <p:cNvSpPr/>
          <p:nvPr/>
        </p:nvSpPr>
        <p:spPr>
          <a:xfrm flipH="1" flipV="1">
            <a:off x="6743640" y="2087640"/>
            <a:ext cx="811440" cy="192096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3" name="Straight Connector 12"/>
          <p:cNvSpPr/>
          <p:nvPr/>
        </p:nvSpPr>
        <p:spPr>
          <a:xfrm flipH="1" flipV="1">
            <a:off x="7053240" y="2087280"/>
            <a:ext cx="914400" cy="77796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4" name="Straight Connector 13"/>
          <p:cNvSpPr/>
          <p:nvPr/>
        </p:nvSpPr>
        <p:spPr>
          <a:xfrm flipH="1" flipV="1">
            <a:off x="7064041" y="1954080"/>
            <a:ext cx="947879" cy="36216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5" name="Freeform 14"/>
          <p:cNvSpPr/>
          <p:nvPr/>
        </p:nvSpPr>
        <p:spPr>
          <a:xfrm>
            <a:off x="5634120" y="1768320"/>
            <a:ext cx="1417680" cy="319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6" name="Freeform 15"/>
          <p:cNvSpPr/>
          <p:nvPr/>
        </p:nvSpPr>
        <p:spPr>
          <a:xfrm>
            <a:off x="2235361" y="2297160"/>
            <a:ext cx="2468519"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7" name="Freeform 16"/>
          <p:cNvSpPr/>
          <p:nvPr/>
        </p:nvSpPr>
        <p:spPr>
          <a:xfrm>
            <a:off x="2235361" y="2819520"/>
            <a:ext cx="2468519"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8" name="Freeform 17"/>
          <p:cNvSpPr/>
          <p:nvPr/>
        </p:nvSpPr>
        <p:spPr>
          <a:xfrm>
            <a:off x="2235361" y="3367080"/>
            <a:ext cx="2468519"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19" name="Freeform 18"/>
          <p:cNvSpPr/>
          <p:nvPr/>
        </p:nvSpPr>
        <p:spPr>
          <a:xfrm>
            <a:off x="2343000" y="3962520"/>
            <a:ext cx="284508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20" name="Freeform 19"/>
          <p:cNvSpPr/>
          <p:nvPr/>
        </p:nvSpPr>
        <p:spPr>
          <a:xfrm>
            <a:off x="7520160" y="3962520"/>
            <a:ext cx="23778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21" name="Freeform 20"/>
          <p:cNvSpPr/>
          <p:nvPr/>
        </p:nvSpPr>
        <p:spPr>
          <a:xfrm>
            <a:off x="5300760" y="3962520"/>
            <a:ext cx="210348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22" name="Freeform 21"/>
          <p:cNvSpPr/>
          <p:nvPr/>
        </p:nvSpPr>
        <p:spPr>
          <a:xfrm>
            <a:off x="3770400" y="5151600"/>
            <a:ext cx="242388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23" name="Freeform 22"/>
          <p:cNvSpPr/>
          <p:nvPr/>
        </p:nvSpPr>
        <p:spPr>
          <a:xfrm>
            <a:off x="1749360" y="4557600"/>
            <a:ext cx="3119400" cy="319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24" name="Freeform 23"/>
          <p:cNvSpPr/>
          <p:nvPr/>
        </p:nvSpPr>
        <p:spPr>
          <a:xfrm>
            <a:off x="5300760" y="4557600"/>
            <a:ext cx="2103480" cy="319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25" name="Straight Connector 24"/>
          <p:cNvSpPr/>
          <p:nvPr/>
        </p:nvSpPr>
        <p:spPr>
          <a:xfrm flipH="1" flipV="1">
            <a:off x="6915000" y="2087640"/>
            <a:ext cx="1097280" cy="137160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26" name="Freeform 25"/>
          <p:cNvSpPr/>
          <p:nvPr/>
        </p:nvSpPr>
        <p:spPr>
          <a:xfrm>
            <a:off x="5335150" y="3995640"/>
            <a:ext cx="2034701"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DataRetrievalFailureException</a:t>
            </a:r>
          </a:p>
        </p:txBody>
      </p:sp>
      <p:sp>
        <p:nvSpPr>
          <p:cNvPr id="27" name="Freeform 26"/>
          <p:cNvSpPr/>
          <p:nvPr/>
        </p:nvSpPr>
        <p:spPr>
          <a:xfrm>
            <a:off x="7918320" y="2271600"/>
            <a:ext cx="2468519" cy="319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28" name="Freeform 27"/>
          <p:cNvSpPr/>
          <p:nvPr/>
        </p:nvSpPr>
        <p:spPr>
          <a:xfrm>
            <a:off x="7918320" y="2819520"/>
            <a:ext cx="2468519"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29" name="Freeform 28"/>
          <p:cNvSpPr/>
          <p:nvPr/>
        </p:nvSpPr>
        <p:spPr>
          <a:xfrm>
            <a:off x="7918320" y="3367080"/>
            <a:ext cx="2468519"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30" name="Freeform 29"/>
          <p:cNvSpPr/>
          <p:nvPr/>
        </p:nvSpPr>
        <p:spPr>
          <a:xfrm>
            <a:off x="7520160" y="4557600"/>
            <a:ext cx="2788920" cy="319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grpSp>
        <p:nvGrpSpPr>
          <p:cNvPr id="31" name="Group 30"/>
          <p:cNvGrpSpPr/>
          <p:nvPr/>
        </p:nvGrpSpPr>
        <p:grpSpPr>
          <a:xfrm>
            <a:off x="1739993" y="1798560"/>
            <a:ext cx="8634871" cy="3627790"/>
            <a:chOff x="215992" y="1798560"/>
            <a:chExt cx="8634871" cy="3627790"/>
          </a:xfrm>
        </p:grpSpPr>
        <p:sp>
          <p:nvSpPr>
            <p:cNvPr id="32" name="Freeform 31"/>
            <p:cNvSpPr/>
            <p:nvPr/>
          </p:nvSpPr>
          <p:spPr>
            <a:xfrm>
              <a:off x="681468" y="2328480"/>
              <a:ext cx="2526502"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DataAccessResourceFailureException</a:t>
              </a:r>
            </a:p>
          </p:txBody>
        </p:sp>
        <p:sp>
          <p:nvSpPr>
            <p:cNvPr id="33" name="Freeform 32"/>
            <p:cNvSpPr/>
            <p:nvPr/>
          </p:nvSpPr>
          <p:spPr>
            <a:xfrm>
              <a:off x="720710" y="2849400"/>
              <a:ext cx="2448019"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CleanupFailureDataAccessException</a:t>
              </a:r>
            </a:p>
          </p:txBody>
        </p:sp>
        <p:sp>
          <p:nvSpPr>
            <p:cNvPr id="34" name="Freeform 33"/>
            <p:cNvSpPr/>
            <p:nvPr/>
          </p:nvSpPr>
          <p:spPr>
            <a:xfrm>
              <a:off x="685240" y="3398759"/>
              <a:ext cx="2519321"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InvalidDataAccessApiUsageException</a:t>
              </a:r>
            </a:p>
          </p:txBody>
        </p:sp>
        <p:sp>
          <p:nvSpPr>
            <p:cNvPr id="35" name="Freeform 34"/>
            <p:cNvSpPr/>
            <p:nvPr/>
          </p:nvSpPr>
          <p:spPr>
            <a:xfrm>
              <a:off x="821601" y="3962160"/>
              <a:ext cx="2897117"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InvalidDataAccessResourceUsageException</a:t>
              </a:r>
            </a:p>
          </p:txBody>
        </p:sp>
        <p:sp>
          <p:nvSpPr>
            <p:cNvPr id="36" name="Freeform 35"/>
            <p:cNvSpPr/>
            <p:nvPr/>
          </p:nvSpPr>
          <p:spPr>
            <a:xfrm>
              <a:off x="215992" y="4601880"/>
              <a:ext cx="3146416"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IncorrectUpdateSemanticsDataAccessException</a:t>
              </a:r>
            </a:p>
          </p:txBody>
        </p:sp>
        <p:sp>
          <p:nvSpPr>
            <p:cNvPr id="37" name="Freeform 36"/>
            <p:cNvSpPr/>
            <p:nvPr/>
          </p:nvSpPr>
          <p:spPr>
            <a:xfrm>
              <a:off x="2252876" y="5184360"/>
              <a:ext cx="2412368"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TypeMismatchDataAccessException</a:t>
              </a:r>
            </a:p>
          </p:txBody>
        </p:sp>
        <p:sp>
          <p:nvSpPr>
            <p:cNvPr id="38" name="Freeform 37"/>
            <p:cNvSpPr/>
            <p:nvPr/>
          </p:nvSpPr>
          <p:spPr>
            <a:xfrm>
              <a:off x="6017937" y="3995640"/>
              <a:ext cx="2333885"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OptimisticLockingFailureException</a:t>
              </a:r>
            </a:p>
          </p:txBody>
        </p:sp>
        <p:sp>
          <p:nvSpPr>
            <p:cNvPr id="39" name="Freeform 38"/>
            <p:cNvSpPr/>
            <p:nvPr/>
          </p:nvSpPr>
          <p:spPr>
            <a:xfrm>
              <a:off x="3762256" y="4589279"/>
              <a:ext cx="2155888"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ObjectRetrievalFailureException</a:t>
              </a:r>
            </a:p>
          </p:txBody>
        </p:sp>
        <p:sp>
          <p:nvSpPr>
            <p:cNvPr id="40" name="Freeform 39"/>
            <p:cNvSpPr/>
            <p:nvPr/>
          </p:nvSpPr>
          <p:spPr>
            <a:xfrm>
              <a:off x="4057254" y="1798560"/>
              <a:ext cx="1521612"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DataAccessException</a:t>
              </a:r>
            </a:p>
          </p:txBody>
        </p:sp>
        <p:sp>
          <p:nvSpPr>
            <p:cNvPr id="41" name="Freeform 40"/>
            <p:cNvSpPr/>
            <p:nvPr/>
          </p:nvSpPr>
          <p:spPr>
            <a:xfrm>
              <a:off x="6425266" y="2303280"/>
              <a:ext cx="2405187"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UncategorizedDataAccessException</a:t>
              </a:r>
            </a:p>
          </p:txBody>
        </p:sp>
        <p:sp>
          <p:nvSpPr>
            <p:cNvPr id="42" name="Freeform 41"/>
            <p:cNvSpPr/>
            <p:nvPr/>
          </p:nvSpPr>
          <p:spPr>
            <a:xfrm>
              <a:off x="6568050" y="2852640"/>
              <a:ext cx="2119981"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DataIntegrityViolationException</a:t>
              </a:r>
            </a:p>
          </p:txBody>
        </p:sp>
        <p:sp>
          <p:nvSpPr>
            <p:cNvPr id="43" name="Freeform 42"/>
            <p:cNvSpPr/>
            <p:nvPr/>
          </p:nvSpPr>
          <p:spPr>
            <a:xfrm>
              <a:off x="6409897" y="3401640"/>
              <a:ext cx="2440966"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DeadlockLoserDataAccessException</a:t>
              </a:r>
            </a:p>
          </p:txBody>
        </p:sp>
        <p:sp>
          <p:nvSpPr>
            <p:cNvPr id="44" name="Freeform 43"/>
            <p:cNvSpPr/>
            <p:nvPr/>
          </p:nvSpPr>
          <p:spPr>
            <a:xfrm>
              <a:off x="6040696" y="4589279"/>
              <a:ext cx="2732969" cy="24199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1">
                  <a:solidFill>
                    <a:srgbClr val="000000"/>
                  </a:solidFill>
                  <a:latin typeface="Arial" pitchFamily="34"/>
                  <a:ea typeface="AR PL ShanHeiSun Uni" pitchFamily="2"/>
                  <a:cs typeface="Tahoma" pitchFamily="2"/>
                </a:rPr>
                <a:t>ObjectOptimisticLockingFailureException</a:t>
              </a:r>
            </a:p>
          </p:txBody>
        </p:sp>
      </p:grpSp>
    </p:spTree>
    <p:extLst>
      <p:ext uri="{BB962C8B-B14F-4D97-AF65-F5344CB8AC3E}">
        <p14:creationId xmlns:p14="http://schemas.microsoft.com/office/powerpoint/2010/main" val="1218587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7298" y="2928639"/>
            <a:ext cx="10515600" cy="593112"/>
          </a:xfrm>
        </p:spPr>
        <p:txBody>
          <a:bodyPr vert="horz" wrap="square" lIns="90000" tIns="46800" rIns="90000" bIns="46800" rtlCol="0" anchor="ctr" anchorCtr="0">
            <a:spAutoFit/>
          </a:bodyPr>
          <a:lstStyle/>
          <a:p>
            <a:pPr lvl="0" algn="ctr"/>
            <a:r>
              <a:rPr lang="en-US" sz="3600"/>
              <a:t>LAB</a:t>
            </a:r>
          </a:p>
        </p:txBody>
      </p:sp>
    </p:spTree>
    <p:extLst>
      <p:ext uri="{BB962C8B-B14F-4D97-AF65-F5344CB8AC3E}">
        <p14:creationId xmlns:p14="http://schemas.microsoft.com/office/powerpoint/2010/main" val="3903237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28920" y="63404"/>
            <a:ext cx="7772400" cy="482313"/>
          </a:xfrm>
        </p:spPr>
        <p:txBody>
          <a:bodyPr vert="horz" wrap="square" lIns="90000" tIns="46800" rIns="90000" bIns="46800" rtlCol="0" anchor="ctr" anchorCtr="0">
            <a:spAutoFit/>
          </a:bodyPr>
          <a:lstStyle/>
          <a:p>
            <a:pPr lvl="0"/>
            <a:r>
              <a:rPr lang="en-US" sz="2800"/>
              <a:t>Redundant, Error Prone Code</a:t>
            </a:r>
          </a:p>
        </p:txBody>
      </p:sp>
      <p:sp>
        <p:nvSpPr>
          <p:cNvPr id="3" name="Freeform 2"/>
          <p:cNvSpPr/>
          <p:nvPr/>
        </p:nvSpPr>
        <p:spPr>
          <a:xfrm>
            <a:off x="1904880" y="914400"/>
            <a:ext cx="8153640" cy="5638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7F0055"/>
                </a:solidFill>
                <a:latin typeface="Arial" pitchFamily="34"/>
                <a:ea typeface="ＭＳ Ｐゴシック" pitchFamily="50"/>
                <a:cs typeface="ＭＳ Ｐゴシック" pitchFamily="50"/>
              </a:rPr>
              <a:t>public</a:t>
            </a:r>
            <a:r>
              <a:rPr lang="en-US" sz="1600" b="1">
                <a:solidFill>
                  <a:srgbClr val="000000"/>
                </a:solidFill>
                <a:latin typeface="Arial" pitchFamily="34"/>
                <a:ea typeface="ＭＳ Ｐゴシック" pitchFamily="50"/>
                <a:cs typeface="ＭＳ Ｐゴシック" pitchFamily="50"/>
              </a:rPr>
              <a:t> List findByLastName(String lastName)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000000"/>
                </a:solidFill>
                <a:latin typeface="Arial" pitchFamily="34"/>
                <a:ea typeface="ＭＳ Ｐゴシック" pitchFamily="50"/>
                <a:cs typeface="ＭＳ Ｐゴシック" pitchFamily="50"/>
              </a:rPr>
              <a:t>   List personList = </a:t>
            </a:r>
            <a:r>
              <a:rPr lang="en-US" sz="1600" b="1">
                <a:solidFill>
                  <a:srgbClr val="7F0055"/>
                </a:solidFill>
                <a:latin typeface="Arial" pitchFamily="34"/>
                <a:ea typeface="ＭＳ Ｐゴシック" pitchFamily="50"/>
                <a:cs typeface="ＭＳ Ｐゴシック" pitchFamily="50"/>
              </a:rPr>
              <a:t>new</a:t>
            </a:r>
            <a:r>
              <a:rPr lang="en-US" sz="1600" b="1">
                <a:solidFill>
                  <a:srgbClr val="000000"/>
                </a:solidFill>
                <a:latin typeface="Arial" pitchFamily="34"/>
                <a:ea typeface="ＭＳ Ｐゴシック" pitchFamily="50"/>
                <a:cs typeface="ＭＳ Ｐゴシック" pitchFamily="50"/>
              </a:rPr>
              <a:t> ArrayList();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C0C0C0"/>
                </a:solidFill>
                <a:latin typeface="Arial" pitchFamily="34"/>
                <a:ea typeface="ＭＳ Ｐゴシック" pitchFamily="50"/>
                <a:cs typeface="ＭＳ Ｐゴシック" pitchFamily="50"/>
              </a:rPr>
              <a:t>Connection conn = </a:t>
            </a:r>
            <a:r>
              <a:rPr lang="en-US" sz="1600" b="1">
                <a:solidFill>
                  <a:srgbClr val="C0C0C0"/>
                </a:solidFill>
                <a:latin typeface="Arial" pitchFamily="34"/>
                <a:ea typeface="ＭＳ Ｐゴシック" pitchFamily="50"/>
                <a:cs typeface="ＭＳ Ｐゴシック" pitchFamily="50"/>
              </a:rPr>
              <a:t>null</a:t>
            </a:r>
            <a:r>
              <a:rPr lang="en-US" sz="1600">
                <a:solidFill>
                  <a:srgbClr val="C0C0C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b="1">
                <a:solidFill>
                  <a:srgbClr val="000000"/>
                </a:solidFill>
                <a:latin typeface="Arial" pitchFamily="34"/>
                <a:ea typeface="ＭＳ Ｐゴシック" pitchFamily="50"/>
                <a:cs typeface="ＭＳ Ｐゴシック" pitchFamily="50"/>
              </a:rPr>
              <a:t>String sql = </a:t>
            </a:r>
            <a:r>
              <a:rPr lang="en-US" sz="1600" b="1">
                <a:solidFill>
                  <a:srgbClr val="000099"/>
                </a:solidFill>
                <a:latin typeface="Arial" pitchFamily="34"/>
                <a:ea typeface="ＭＳ Ｐゴシック" pitchFamily="50"/>
                <a:cs typeface="ＭＳ Ｐゴシック" pitchFamily="50"/>
              </a:rPr>
              <a:t>"select first_name, age from PERSON where last_name=?"</a:t>
            </a:r>
            <a:r>
              <a:rPr lang="en-US" sz="1600" b="1">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000000"/>
                </a:solidFill>
                <a:latin typeface="Arial" pitchFamily="34"/>
                <a:ea typeface="ＭＳ Ｐゴシック" pitchFamily="50"/>
                <a:cs typeface="ＭＳ Ｐゴシック" pitchFamily="50"/>
              </a:rPr>
              <a:t>   </a:t>
            </a:r>
            <a:r>
              <a:rPr lang="en-US" sz="1600" b="1">
                <a:solidFill>
                  <a:srgbClr val="C0C0C0"/>
                </a:solidFill>
                <a:latin typeface="Arial" pitchFamily="34"/>
                <a:ea typeface="ＭＳ Ｐゴシック" pitchFamily="50"/>
                <a:cs typeface="ＭＳ Ｐゴシック" pitchFamily="50"/>
              </a:rPr>
              <a:t>try</a:t>
            </a:r>
            <a:r>
              <a:rPr lang="en-US" sz="1600">
                <a:solidFill>
                  <a:srgbClr val="C0C0C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C0C0C0"/>
                </a:solidFill>
                <a:latin typeface="Arial" pitchFamily="34"/>
                <a:ea typeface="ＭＳ Ｐゴシック" pitchFamily="50"/>
                <a:cs typeface="ＭＳ Ｐゴシック" pitchFamily="50"/>
              </a:rPr>
              <a:t>      DataSource dataSource = DataSourceUtils.getDataSource();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C0C0C0"/>
                </a:solidFill>
                <a:latin typeface="Arial" pitchFamily="34"/>
                <a:ea typeface="ＭＳ Ｐゴシック" pitchFamily="50"/>
                <a:cs typeface="ＭＳ Ｐゴシック" pitchFamily="50"/>
              </a:rPr>
              <a:t>      conn = dataSource.</a:t>
            </a:r>
            <a:r>
              <a:rPr lang="en-US" sz="1600" i="1">
                <a:solidFill>
                  <a:srgbClr val="C0C0C0"/>
                </a:solidFill>
                <a:latin typeface="Arial" pitchFamily="34"/>
                <a:ea typeface="ＭＳ Ｐゴシック" pitchFamily="50"/>
                <a:cs typeface="ＭＳ Ｐゴシック" pitchFamily="50"/>
              </a:rPr>
              <a:t>getConnection</a:t>
            </a:r>
            <a:r>
              <a:rPr lang="en-US" sz="1600">
                <a:solidFill>
                  <a:srgbClr val="C0C0C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C0C0C0"/>
                </a:solidFill>
                <a:latin typeface="Arial" pitchFamily="34"/>
                <a:ea typeface="ＭＳ Ｐゴシック" pitchFamily="50"/>
                <a:cs typeface="ＭＳ Ｐゴシック" pitchFamily="50"/>
              </a:rPr>
              <a:t>      PreparedStatement ps = conn.prepareStatement(sql);</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C0C0C0"/>
                </a:solidFill>
                <a:latin typeface="Arial" pitchFamily="34"/>
                <a:ea typeface="ＭＳ Ｐゴシック" pitchFamily="50"/>
                <a:cs typeface="ＭＳ Ｐゴシック" pitchFamily="50"/>
              </a:rPr>
              <a:t>      ps.setString(1, lastName);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C0C0C0"/>
                </a:solidFill>
                <a:latin typeface="Arial" pitchFamily="34"/>
                <a:ea typeface="ＭＳ Ｐゴシック" pitchFamily="50"/>
                <a:cs typeface="ＭＳ Ｐゴシック" pitchFamily="50"/>
              </a:rPr>
              <a:t>      ResultSet rs = ps.executeQuery();</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C0C0C0"/>
                </a:solidFill>
                <a:latin typeface="Arial" pitchFamily="34"/>
                <a:ea typeface="ＭＳ Ｐゴシック" pitchFamily="50"/>
                <a:cs typeface="ＭＳ Ｐゴシック" pitchFamily="50"/>
              </a:rPr>
              <a:t>      while</a:t>
            </a:r>
            <a:r>
              <a:rPr lang="en-US" sz="1600">
                <a:solidFill>
                  <a:srgbClr val="C0C0C0"/>
                </a:solidFill>
                <a:latin typeface="Arial" pitchFamily="34"/>
                <a:ea typeface="ＭＳ Ｐゴシック" pitchFamily="50"/>
                <a:cs typeface="ＭＳ Ｐゴシック" pitchFamily="50"/>
              </a:rPr>
              <a:t> (rs.next())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b="1">
                <a:solidFill>
                  <a:srgbClr val="000000"/>
                </a:solidFill>
                <a:latin typeface="Arial" pitchFamily="34"/>
                <a:ea typeface="ＭＳ Ｐゴシック" pitchFamily="50"/>
                <a:cs typeface="ＭＳ Ｐゴシック" pitchFamily="50"/>
              </a:rPr>
              <a:t>String firstName = rs.getString(</a:t>
            </a:r>
            <a:r>
              <a:rPr lang="en-US" sz="1600" b="1">
                <a:solidFill>
                  <a:srgbClr val="000099"/>
                </a:solidFill>
                <a:latin typeface="Arial" pitchFamily="34"/>
                <a:ea typeface="ＭＳ Ｐゴシック" pitchFamily="50"/>
                <a:cs typeface="ＭＳ Ｐゴシック" pitchFamily="50"/>
              </a:rPr>
              <a:t>“first_name”</a:t>
            </a:r>
            <a:r>
              <a:rPr lang="en-US" sz="1600" b="1">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000000"/>
                </a:solidFill>
                <a:latin typeface="Arial" pitchFamily="34"/>
                <a:ea typeface="ＭＳ Ｐゴシック" pitchFamily="50"/>
                <a:cs typeface="ＭＳ Ｐゴシック" pitchFamily="50"/>
              </a:rPr>
              <a:t>         </a:t>
            </a:r>
            <a:r>
              <a:rPr lang="en-US" sz="1600" b="1">
                <a:solidFill>
                  <a:srgbClr val="660066"/>
                </a:solidFill>
                <a:latin typeface="Arial" pitchFamily="34"/>
                <a:ea typeface="ＭＳ Ｐゴシック" pitchFamily="50"/>
                <a:cs typeface="ＭＳ Ｐゴシック" pitchFamily="50"/>
              </a:rPr>
              <a:t>int</a:t>
            </a:r>
            <a:r>
              <a:rPr lang="en-US" sz="1600" b="1">
                <a:solidFill>
                  <a:srgbClr val="000000"/>
                </a:solidFill>
                <a:latin typeface="Arial" pitchFamily="34"/>
                <a:ea typeface="ＭＳ Ｐゴシック" pitchFamily="50"/>
                <a:cs typeface="ＭＳ Ｐゴシック" pitchFamily="50"/>
              </a:rPr>
              <a:t> age = rs.getInt(</a:t>
            </a:r>
            <a:r>
              <a:rPr lang="en-US" sz="1600" b="1">
                <a:solidFill>
                  <a:srgbClr val="000099"/>
                </a:solidFill>
                <a:latin typeface="Arial" pitchFamily="34"/>
                <a:ea typeface="ＭＳ Ｐゴシック" pitchFamily="50"/>
                <a:cs typeface="ＭＳ Ｐゴシック" pitchFamily="50"/>
              </a:rPr>
              <a:t>“age”</a:t>
            </a:r>
            <a:r>
              <a:rPr lang="en-US" sz="1600" b="1">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000000"/>
                </a:solidFill>
                <a:latin typeface="Arial" pitchFamily="34"/>
                <a:ea typeface="ＭＳ Ｐゴシック" pitchFamily="50"/>
                <a:cs typeface="ＭＳ Ｐゴシック" pitchFamily="50"/>
              </a:rPr>
              <a:t>         personList.add(</a:t>
            </a:r>
            <a:r>
              <a:rPr lang="en-US" sz="1600" b="1">
                <a:solidFill>
                  <a:srgbClr val="660066"/>
                </a:solidFill>
                <a:latin typeface="Arial" pitchFamily="34"/>
                <a:ea typeface="ＭＳ Ｐゴシック" pitchFamily="50"/>
                <a:cs typeface="ＭＳ Ｐゴシック" pitchFamily="50"/>
              </a:rPr>
              <a:t>new</a:t>
            </a:r>
            <a:r>
              <a:rPr lang="en-US" sz="1600" b="1">
                <a:solidFill>
                  <a:srgbClr val="000000"/>
                </a:solidFill>
                <a:latin typeface="Arial" pitchFamily="34"/>
                <a:ea typeface="ＭＳ Ｐゴシック" pitchFamily="50"/>
                <a:cs typeface="ＭＳ Ｐゴシック" pitchFamily="50"/>
              </a:rPr>
              <a:t> Person(firstName, lastName, age));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C0C0C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C0C0C0"/>
                </a:solidFill>
                <a:latin typeface="Arial" pitchFamily="34"/>
                <a:ea typeface="ＭＳ Ｐゴシック" pitchFamily="50"/>
                <a:cs typeface="ＭＳ Ｐゴシック" pitchFamily="50"/>
              </a:rPr>
              <a:t>   }</a:t>
            </a:r>
            <a:r>
              <a:rPr lang="en-US" sz="1600" b="1">
                <a:solidFill>
                  <a:srgbClr val="C0C0C0"/>
                </a:solidFill>
                <a:latin typeface="Arial" pitchFamily="34"/>
                <a:ea typeface="ＭＳ Ｐゴシック" pitchFamily="50"/>
                <a:cs typeface="ＭＳ Ｐゴシック" pitchFamily="50"/>
              </a:rPr>
              <a:t> catch</a:t>
            </a:r>
            <a:r>
              <a:rPr lang="en-US" sz="1600">
                <a:solidFill>
                  <a:srgbClr val="C0C0C0"/>
                </a:solidFill>
                <a:latin typeface="Arial" pitchFamily="34"/>
                <a:ea typeface="ＭＳ Ｐゴシック" pitchFamily="50"/>
                <a:cs typeface="ＭＳ Ｐゴシック" pitchFamily="50"/>
              </a:rPr>
              <a:t> (SQLException e) { /* ??? */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C0C0C0"/>
                </a:solidFill>
                <a:latin typeface="Arial" pitchFamily="34"/>
                <a:ea typeface="ＭＳ Ｐゴシック" pitchFamily="50"/>
                <a:cs typeface="ＭＳ Ｐゴシック" pitchFamily="50"/>
              </a:rPr>
              <a:t>   finally</a:t>
            </a:r>
            <a:r>
              <a:rPr lang="en-US" sz="1600">
                <a:solidFill>
                  <a:srgbClr val="C0C0C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C0C0C0"/>
                </a:solidFill>
                <a:latin typeface="Arial" pitchFamily="34"/>
                <a:ea typeface="ＭＳ Ｐゴシック" pitchFamily="50"/>
                <a:cs typeface="ＭＳ Ｐゴシック" pitchFamily="50"/>
              </a:rPr>
              <a:t>      try</a:t>
            </a:r>
            <a:r>
              <a:rPr lang="en-US" sz="1600">
                <a:solidFill>
                  <a:srgbClr val="C0C0C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C0C0C0"/>
                </a:solidFill>
                <a:latin typeface="Arial" pitchFamily="34"/>
                <a:ea typeface="ＭＳ Ｐゴシック" pitchFamily="50"/>
                <a:cs typeface="ＭＳ Ｐゴシック" pitchFamily="50"/>
              </a:rPr>
              <a:t>         conn.close();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C0C0C0"/>
                </a:solidFill>
                <a:latin typeface="Arial" pitchFamily="34"/>
                <a:ea typeface="ＭＳ Ｐゴシック" pitchFamily="50"/>
                <a:cs typeface="ＭＳ Ｐゴシック" pitchFamily="50"/>
              </a:rPr>
              <a:t>      }</a:t>
            </a:r>
            <a:r>
              <a:rPr lang="en-US" sz="1600" b="1">
                <a:solidFill>
                  <a:srgbClr val="C0C0C0"/>
                </a:solidFill>
                <a:latin typeface="Arial" pitchFamily="34"/>
                <a:ea typeface="ＭＳ Ｐゴシック" pitchFamily="50"/>
                <a:cs typeface="ＭＳ Ｐゴシック" pitchFamily="50"/>
              </a:rPr>
              <a:t> catch</a:t>
            </a:r>
            <a:r>
              <a:rPr lang="en-US" sz="1600">
                <a:solidFill>
                  <a:srgbClr val="C0C0C0"/>
                </a:solidFill>
                <a:latin typeface="Arial" pitchFamily="34"/>
                <a:ea typeface="ＭＳ Ｐゴシック" pitchFamily="50"/>
                <a:cs typeface="ＭＳ Ｐゴシック" pitchFamily="50"/>
              </a:rPr>
              <a:t> (SQLException e) { /* ??? */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C0C0C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b="1">
                <a:solidFill>
                  <a:srgbClr val="7F0055"/>
                </a:solidFill>
                <a:latin typeface="Arial" pitchFamily="34"/>
                <a:ea typeface="ＭＳ Ｐゴシック" pitchFamily="50"/>
                <a:cs typeface="ＭＳ Ｐゴシック" pitchFamily="50"/>
              </a:rPr>
              <a:t>return</a:t>
            </a:r>
            <a:r>
              <a:rPr lang="en-US" sz="1600" b="1">
                <a:solidFill>
                  <a:srgbClr val="000000"/>
                </a:solidFill>
                <a:latin typeface="Arial" pitchFamily="34"/>
                <a:ea typeface="ＭＳ Ｐゴシック" pitchFamily="50"/>
                <a:cs typeface="ＭＳ Ｐゴシック" pitchFamily="50"/>
              </a:rPr>
              <a:t> personList;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b="1">
              <a:solidFill>
                <a:srgbClr val="000000"/>
              </a:solidFill>
              <a:latin typeface="Arial" pitchFamily="34"/>
              <a:ea typeface="ＭＳ Ｐゴシック" pitchFamily="50"/>
              <a:cs typeface="ＭＳ Ｐゴシック" pitchFamily="50"/>
            </a:endParaRPr>
          </a:p>
        </p:txBody>
      </p:sp>
      <p:sp>
        <p:nvSpPr>
          <p:cNvPr id="4" name="Freeform 3"/>
          <p:cNvSpPr/>
          <p:nvPr/>
        </p:nvSpPr>
        <p:spPr>
          <a:xfrm>
            <a:off x="6705480" y="4800601"/>
            <a:ext cx="3124440" cy="6844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The bold matters - the rest is boilerplate</a:t>
            </a:r>
          </a:p>
        </p:txBody>
      </p:sp>
    </p:spTree>
    <p:extLst>
      <p:ext uri="{BB962C8B-B14F-4D97-AF65-F5344CB8AC3E}">
        <p14:creationId xmlns:p14="http://schemas.microsoft.com/office/powerpoint/2010/main" val="2254948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904880" y="914400"/>
            <a:ext cx="8153640" cy="5654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7F0055"/>
                </a:solidFill>
                <a:latin typeface="Arial" pitchFamily="34"/>
                <a:ea typeface="ＭＳ Ｐゴシック" pitchFamily="50"/>
                <a:cs typeface="ＭＳ Ｐゴシック" pitchFamily="50"/>
              </a:rPr>
              <a:t>public</a:t>
            </a:r>
            <a:r>
              <a:rPr lang="en-US" sz="1600">
                <a:solidFill>
                  <a:srgbClr val="000000"/>
                </a:solidFill>
                <a:latin typeface="Arial" pitchFamily="34"/>
                <a:ea typeface="ＭＳ Ｐゴシック" pitchFamily="50"/>
                <a:cs typeface="ＭＳ Ｐゴシック" pitchFamily="50"/>
              </a:rPr>
              <a:t> List findByLastName(String lastName)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List personList = </a:t>
            </a:r>
            <a:r>
              <a:rPr lang="en-US" sz="1600">
                <a:solidFill>
                  <a:srgbClr val="7F0055"/>
                </a:solidFill>
                <a:latin typeface="Arial" pitchFamily="34"/>
                <a:ea typeface="ＭＳ Ｐゴシック" pitchFamily="50"/>
                <a:cs typeface="ＭＳ Ｐゴシック" pitchFamily="50"/>
              </a:rPr>
              <a:t>new</a:t>
            </a:r>
            <a:r>
              <a:rPr lang="en-US" sz="1600">
                <a:solidFill>
                  <a:srgbClr val="000000"/>
                </a:solidFill>
                <a:latin typeface="Arial" pitchFamily="34"/>
                <a:ea typeface="ＭＳ Ｐゴシック" pitchFamily="50"/>
                <a:cs typeface="ＭＳ Ｐゴシック" pitchFamily="50"/>
              </a:rPr>
              <a:t> ArrayList();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Connection conn = </a:t>
            </a:r>
            <a:r>
              <a:rPr lang="en-US" sz="1600">
                <a:solidFill>
                  <a:srgbClr val="7F0055"/>
                </a:solidFill>
                <a:latin typeface="Arial" pitchFamily="34"/>
                <a:ea typeface="ＭＳ Ｐゴシック" pitchFamily="50"/>
                <a:cs typeface="ＭＳ Ｐゴシック" pitchFamily="50"/>
              </a:rPr>
              <a:t>null</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String sql = "</a:t>
            </a:r>
            <a:r>
              <a:rPr lang="en-US" sz="1600">
                <a:solidFill>
                  <a:srgbClr val="000099"/>
                </a:solidFill>
                <a:latin typeface="Arial" pitchFamily="34"/>
                <a:ea typeface="ＭＳ Ｐゴシック" pitchFamily="50"/>
                <a:cs typeface="ＭＳ Ｐゴシック" pitchFamily="50"/>
              </a:rPr>
              <a:t>select first_name, age from PERSON where last_name=?"</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try</a:t>
            </a: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DataSource dataSource = DataSourceUtils.getDataSource();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conn = dataSource.</a:t>
            </a:r>
            <a:r>
              <a:rPr lang="en-US" sz="1600" i="1">
                <a:solidFill>
                  <a:srgbClr val="000000"/>
                </a:solidFill>
                <a:latin typeface="Arial" pitchFamily="34"/>
                <a:ea typeface="ＭＳ Ｐゴシック" pitchFamily="50"/>
                <a:cs typeface="ＭＳ Ｐゴシック" pitchFamily="50"/>
              </a:rPr>
              <a:t>getConnection</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PreparedStatement ps = conn.prepareStatement(sql);</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ps.setString(1, lastName);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ResultSet rs = ps.executeQuery();</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while</a:t>
            </a:r>
            <a:r>
              <a:rPr lang="en-US" sz="1600">
                <a:solidFill>
                  <a:srgbClr val="000000"/>
                </a:solidFill>
                <a:latin typeface="Arial" pitchFamily="34"/>
                <a:ea typeface="ＭＳ Ｐゴシック" pitchFamily="50"/>
                <a:cs typeface="ＭＳ Ｐゴシック" pitchFamily="50"/>
              </a:rPr>
              <a:t> (rs.next())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String firstName = rs.getString("</a:t>
            </a:r>
            <a:r>
              <a:rPr lang="en-US" sz="1600">
                <a:solidFill>
                  <a:srgbClr val="000099"/>
                </a:solidFill>
                <a:latin typeface="Arial" pitchFamily="34"/>
                <a:ea typeface="ＭＳ Ｐゴシック" pitchFamily="50"/>
                <a:cs typeface="ＭＳ Ｐゴシック" pitchFamily="50"/>
              </a:rPr>
              <a:t>first_name"</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int</a:t>
            </a:r>
            <a:r>
              <a:rPr lang="en-US" sz="1600">
                <a:solidFill>
                  <a:srgbClr val="000000"/>
                </a:solidFill>
                <a:latin typeface="Arial" pitchFamily="34"/>
                <a:ea typeface="ＭＳ Ｐゴシック" pitchFamily="50"/>
                <a:cs typeface="ＭＳ Ｐゴシック" pitchFamily="50"/>
              </a:rPr>
              <a:t> age = rs.getInt("</a:t>
            </a:r>
            <a:r>
              <a:rPr lang="en-US" sz="1600">
                <a:solidFill>
                  <a:srgbClr val="000099"/>
                </a:solidFill>
                <a:latin typeface="Arial" pitchFamily="34"/>
                <a:ea typeface="ＭＳ Ｐゴシック" pitchFamily="50"/>
                <a:cs typeface="ＭＳ Ｐゴシック" pitchFamily="50"/>
              </a:rPr>
              <a:t>age"</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personList.add(</a:t>
            </a:r>
            <a:r>
              <a:rPr lang="en-US" sz="1600">
                <a:solidFill>
                  <a:srgbClr val="7F0055"/>
                </a:solidFill>
                <a:latin typeface="Arial" pitchFamily="34"/>
                <a:ea typeface="ＭＳ Ｐゴシック" pitchFamily="50"/>
                <a:cs typeface="ＭＳ Ｐゴシック" pitchFamily="50"/>
              </a:rPr>
              <a:t>new</a:t>
            </a:r>
            <a:r>
              <a:rPr lang="en-US" sz="1600">
                <a:solidFill>
                  <a:srgbClr val="000000"/>
                </a:solidFill>
                <a:latin typeface="Arial" pitchFamily="34"/>
                <a:ea typeface="ＭＳ Ｐゴシック" pitchFamily="50"/>
                <a:cs typeface="ＭＳ Ｐゴシック" pitchFamily="50"/>
              </a:rPr>
              <a:t> Person(firstName, lastName, age));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 catch</a:t>
            </a:r>
            <a:r>
              <a:rPr lang="en-US" sz="1600">
                <a:solidFill>
                  <a:srgbClr val="000000"/>
                </a:solidFill>
                <a:latin typeface="Arial" pitchFamily="34"/>
                <a:ea typeface="ＭＳ Ｐゴシック" pitchFamily="50"/>
                <a:cs typeface="ＭＳ Ｐゴシック" pitchFamily="50"/>
              </a:rPr>
              <a:t> (SQLException e) { </a:t>
            </a:r>
            <a:r>
              <a:rPr lang="en-US" sz="1600">
                <a:solidFill>
                  <a:srgbClr val="3F7F7F"/>
                </a:solidFill>
                <a:latin typeface="Arial" pitchFamily="34"/>
                <a:ea typeface="ＭＳ Ｐゴシック" pitchFamily="50"/>
                <a:cs typeface="ＭＳ Ｐゴシック" pitchFamily="50"/>
              </a:rPr>
              <a:t>/* ??? */</a:t>
            </a: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finally </a:t>
            </a: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try</a:t>
            </a: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conn.close();</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 </a:t>
            </a:r>
            <a:r>
              <a:rPr lang="en-US" sz="1600">
                <a:solidFill>
                  <a:srgbClr val="7F0055"/>
                </a:solidFill>
                <a:latin typeface="Arial" pitchFamily="34"/>
                <a:ea typeface="ＭＳ Ｐゴシック" pitchFamily="50"/>
                <a:cs typeface="ＭＳ Ｐゴシック" pitchFamily="50"/>
              </a:rPr>
              <a:t>catch</a:t>
            </a:r>
            <a:r>
              <a:rPr lang="en-US" sz="1600">
                <a:solidFill>
                  <a:srgbClr val="000000"/>
                </a:solidFill>
                <a:latin typeface="Arial" pitchFamily="34"/>
                <a:ea typeface="ＭＳ Ｐゴシック" pitchFamily="50"/>
                <a:cs typeface="ＭＳ Ｐゴシック" pitchFamily="50"/>
              </a:rPr>
              <a:t> (SQLException e) { </a:t>
            </a:r>
            <a:r>
              <a:rPr lang="en-US" sz="1600">
                <a:solidFill>
                  <a:srgbClr val="3F7F7F"/>
                </a:solidFill>
                <a:latin typeface="Arial" pitchFamily="34"/>
                <a:ea typeface="ＭＳ Ｐゴシック" pitchFamily="50"/>
                <a:cs typeface="ＭＳ Ｐゴシック" pitchFamily="50"/>
              </a:rPr>
              <a:t>/* ??? */</a:t>
            </a: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return</a:t>
            </a:r>
            <a:r>
              <a:rPr lang="en-US" sz="1600">
                <a:solidFill>
                  <a:srgbClr val="000000"/>
                </a:solidFill>
                <a:latin typeface="Arial" pitchFamily="34"/>
                <a:ea typeface="ＭＳ Ｐゴシック" pitchFamily="50"/>
                <a:cs typeface="ＭＳ Ｐゴシック" pitchFamily="50"/>
              </a:rPr>
              <a:t> personList;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a:t>
            </a:r>
          </a:p>
          <a:p>
            <a:pPr marL="342720" indent="-342720">
              <a:lnSpc>
                <a:spcPct val="80000"/>
              </a:lnSpc>
              <a:spcBef>
                <a:spcPts val="400"/>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a:solidFill>
                <a:srgbClr val="000000"/>
              </a:solidFill>
              <a:latin typeface="Arial" pitchFamily="34"/>
              <a:ea typeface="ＭＳ Ｐゴシック" pitchFamily="50"/>
              <a:cs typeface="ＭＳ Ｐゴシック" pitchFamily="50"/>
            </a:endParaRPr>
          </a:p>
        </p:txBody>
      </p:sp>
      <p:sp>
        <p:nvSpPr>
          <p:cNvPr id="3" name="Title 2"/>
          <p:cNvSpPr txBox="1">
            <a:spLocks noGrp="1"/>
          </p:cNvSpPr>
          <p:nvPr>
            <p:ph type="title" idx="4294967295"/>
          </p:nvPr>
        </p:nvSpPr>
        <p:spPr>
          <a:xfrm>
            <a:off x="1828920" y="57104"/>
            <a:ext cx="7772400" cy="482313"/>
          </a:xfrm>
        </p:spPr>
        <p:txBody>
          <a:bodyPr vert="horz" wrap="square" lIns="90000" tIns="46800" rIns="90000" bIns="46800" rtlCol="0" anchor="ctr" anchorCtr="0">
            <a:spAutoFit/>
          </a:bodyPr>
          <a:lstStyle/>
          <a:p>
            <a:pPr lvl="0"/>
            <a:r>
              <a:rPr lang="en-US" sz="2800"/>
              <a:t>Poor Exception Handling</a:t>
            </a:r>
          </a:p>
        </p:txBody>
      </p:sp>
      <p:sp>
        <p:nvSpPr>
          <p:cNvPr id="4" name="Freeform 3"/>
          <p:cNvSpPr/>
          <p:nvPr/>
        </p:nvSpPr>
        <p:spPr>
          <a:xfrm>
            <a:off x="5487600" y="4607279"/>
            <a:ext cx="1351440" cy="197280"/>
          </a:xfrm>
          <a:custGeom>
            <a:avLst/>
            <a:gdLst/>
            <a:ahLst/>
            <a:cxnLst>
              <a:cxn ang="3cd4">
                <a:pos x="hc" y="t"/>
              </a:cxn>
              <a:cxn ang="cd2">
                <a:pos x="l" y="vc"/>
              </a:cxn>
              <a:cxn ang="cd4">
                <a:pos x="hc" y="b"/>
              </a:cxn>
              <a:cxn ang="0">
                <a:pos x="r" y="vc"/>
              </a:cxn>
            </a:cxnLst>
            <a:rect l="l" t="t" r="r" b="b"/>
            <a:pathLst>
              <a:path w="3755" h="549" fill="none">
                <a:moveTo>
                  <a:pt x="3755" y="549"/>
                </a:moveTo>
                <a:lnTo>
                  <a:pt x="0" y="0"/>
                </a:lnTo>
              </a:path>
            </a:pathLst>
          </a:cu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5" name="Freeform 4"/>
          <p:cNvSpPr/>
          <p:nvPr/>
        </p:nvSpPr>
        <p:spPr>
          <a:xfrm>
            <a:off x="5772720" y="5110200"/>
            <a:ext cx="1066680" cy="304200"/>
          </a:xfrm>
          <a:custGeom>
            <a:avLst/>
            <a:gdLst/>
            <a:ahLst/>
            <a:cxnLst>
              <a:cxn ang="3cd4">
                <a:pos x="hc" y="t"/>
              </a:cxn>
              <a:cxn ang="cd2">
                <a:pos x="l" y="vc"/>
              </a:cxn>
              <a:cxn ang="cd4">
                <a:pos x="hc" y="b"/>
              </a:cxn>
              <a:cxn ang="0">
                <a:pos x="r" y="vc"/>
              </a:cxn>
            </a:cxnLst>
            <a:rect l="l" t="t" r="r" b="b"/>
            <a:pathLst>
              <a:path w="2964" h="846" fill="none">
                <a:moveTo>
                  <a:pt x="2964" y="0"/>
                </a:moveTo>
                <a:lnTo>
                  <a:pt x="0" y="846"/>
                </a:lnTo>
              </a:path>
            </a:pathLst>
          </a:cu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sp>
        <p:nvSpPr>
          <p:cNvPr id="6" name="Freeform 5"/>
          <p:cNvSpPr/>
          <p:nvPr/>
        </p:nvSpPr>
        <p:spPr>
          <a:xfrm>
            <a:off x="6847679" y="4576681"/>
            <a:ext cx="1265196" cy="6844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What can</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you do?</a:t>
            </a:r>
          </a:p>
        </p:txBody>
      </p:sp>
    </p:spTree>
    <p:extLst>
      <p:ext uri="{BB962C8B-B14F-4D97-AF65-F5344CB8AC3E}">
        <p14:creationId xmlns:p14="http://schemas.microsoft.com/office/powerpoint/2010/main" val="309882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GB"/>
              <a:t>Topics in this session</a:t>
            </a:r>
          </a:p>
        </p:txBody>
      </p:sp>
      <p:sp>
        <p:nvSpPr>
          <p:cNvPr id="3" name="Text Placeholder 2"/>
          <p:cNvSpPr txBox="1">
            <a:spLocks noGrp="1"/>
          </p:cNvSpPr>
          <p:nvPr>
            <p:ph type="body" idx="4294967295"/>
          </p:nvPr>
        </p:nvSpPr>
        <p:spPr>
          <a:xfrm>
            <a:off x="2362200" y="1825625"/>
            <a:ext cx="10515600" cy="3377464"/>
          </a:xfrm>
        </p:spPr>
        <p:txBody>
          <a:bodyPr vert="horz" wrap="square" lIns="90000" tIns="46800" rIns="90000" bIns="46800" rtlCol="0" anchor="t" anchorCtr="0">
            <a:spAutoFit/>
          </a:bodyPr>
          <a:lstStyle/>
          <a:p>
            <a:pPr lvl="0">
              <a:lnSpc>
                <a:spcPct val="90000"/>
              </a:lnSpc>
              <a:buClr>
                <a:srgbClr val="000000"/>
              </a:buClr>
              <a:buSzPct val="100000"/>
              <a:buFont typeface="Verdana" pitchFamily="34"/>
              <a:buChar char="•"/>
            </a:pPr>
            <a:r>
              <a:rPr lang="en-GB"/>
              <a:t>Problems with traditional JDBC</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a:solidFill>
                  <a:srgbClr val="000000"/>
                </a:solidFill>
                <a:latin typeface="Verdana" pitchFamily="34"/>
                <a:ea typeface="ＭＳ Ｐゴシック" pitchFamily="50"/>
              </a:rPr>
              <a:t>Results in redundant, error prone code</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a:solidFill>
                  <a:srgbClr val="000000"/>
                </a:solidFill>
                <a:latin typeface="Verdana" pitchFamily="34"/>
                <a:ea typeface="ＭＳ Ｐゴシック" pitchFamily="50"/>
              </a:rPr>
              <a:t>Leads to poor exception handling</a:t>
            </a:r>
          </a:p>
          <a:p>
            <a:pPr lvl="0">
              <a:lnSpc>
                <a:spcPct val="90000"/>
              </a:lnSpc>
              <a:buClr>
                <a:srgbClr val="000000"/>
              </a:buClr>
              <a:buSzPct val="100000"/>
              <a:buFont typeface="Verdana" pitchFamily="34"/>
              <a:buChar char="•"/>
            </a:pPr>
            <a:r>
              <a:rPr lang="en-GB" b="1"/>
              <a:t>Spring’s</a:t>
            </a:r>
            <a:r>
              <a:rPr lang="en-US" b="1"/>
              <a:t> </a:t>
            </a:r>
            <a:r>
              <a:rPr lang="en-US" b="1">
                <a:latin typeface="Arial" pitchFamily="34"/>
              </a:rPr>
              <a:t>JdbcTemplate</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Configuration</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Query execution</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Working with result sets</a:t>
            </a:r>
          </a:p>
          <a:p>
            <a:pPr marL="0" lvl="1" indent="0">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Exception handling</a:t>
            </a:r>
          </a:p>
        </p:txBody>
      </p:sp>
    </p:spTree>
    <p:extLst>
      <p:ext uri="{BB962C8B-B14F-4D97-AF65-F5344CB8AC3E}">
        <p14:creationId xmlns:p14="http://schemas.microsoft.com/office/powerpoint/2010/main" val="2613298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Spring’s JdbcTemplate</a:t>
            </a:r>
          </a:p>
        </p:txBody>
      </p:sp>
      <p:sp>
        <p:nvSpPr>
          <p:cNvPr id="3" name="Text Placeholder 2"/>
          <p:cNvSpPr txBox="1">
            <a:spLocks noGrp="1"/>
          </p:cNvSpPr>
          <p:nvPr>
            <p:ph type="body" idx="4294967295"/>
          </p:nvPr>
        </p:nvSpPr>
        <p:spPr>
          <a:xfrm>
            <a:off x="2362200" y="1825626"/>
            <a:ext cx="10515600" cy="2732159"/>
          </a:xfrm>
        </p:spPr>
        <p:txBody>
          <a:bodyPr vert="horz" wrap="square" lIns="90000" tIns="46800" rIns="90000" bIns="46800" rtlCol="0" anchor="t" anchorCtr="0">
            <a:spAutoFit/>
          </a:bodyPr>
          <a:lstStyle/>
          <a:p>
            <a:pPr lvl="0">
              <a:buClr>
                <a:srgbClr val="000000"/>
              </a:buClr>
              <a:buSzPct val="100000"/>
              <a:buFont typeface="Verdana" pitchFamily="34"/>
              <a:buChar char="•"/>
            </a:pPr>
            <a:r>
              <a:rPr lang="en-GB"/>
              <a:t>Greatly simplifies use of the JDBC API</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a:solidFill>
                  <a:srgbClr val="000000"/>
                </a:solidFill>
                <a:latin typeface="Verdana" pitchFamily="34"/>
                <a:ea typeface="ＭＳ Ｐゴシック" pitchFamily="50"/>
              </a:rPr>
              <a:t>Eliminates repetitive boilerplate code</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a:solidFill>
                  <a:srgbClr val="000000"/>
                </a:solidFill>
                <a:latin typeface="Verdana" pitchFamily="34"/>
                <a:ea typeface="ＭＳ Ｐゴシック" pitchFamily="50"/>
              </a:rPr>
              <a:t>Alleviates common causes of bugs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a:solidFill>
                  <a:srgbClr val="000000"/>
                </a:solidFill>
                <a:latin typeface="Verdana" pitchFamily="34"/>
                <a:ea typeface="ＭＳ Ｐゴシック" pitchFamily="50"/>
              </a:rPr>
              <a:t>Handles SQLExceptions properly</a:t>
            </a:r>
          </a:p>
          <a:p>
            <a:pPr lvl="0">
              <a:buClr>
                <a:srgbClr val="000000"/>
              </a:buClr>
              <a:buSzPct val="100000"/>
              <a:buFont typeface="Verdana" pitchFamily="34"/>
              <a:buChar char="•"/>
            </a:pPr>
            <a:r>
              <a:rPr lang="en-US"/>
              <a:t>Without sacrificing power</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Provides full access to the standard JDBC constructs</a:t>
            </a:r>
          </a:p>
        </p:txBody>
      </p:sp>
    </p:spTree>
    <p:extLst>
      <p:ext uri="{BB962C8B-B14F-4D97-AF65-F5344CB8AC3E}">
        <p14:creationId xmlns:p14="http://schemas.microsoft.com/office/powerpoint/2010/main" val="2404410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4584"/>
            <a:ext cx="6291360" cy="703912"/>
          </a:xfrm>
        </p:spPr>
        <p:txBody>
          <a:bodyPr vert="horz" wrap="square" lIns="90000" tIns="46800" rIns="90000" bIns="46800" rtlCol="0" anchor="ctr" anchorCtr="0">
            <a:spAutoFit/>
          </a:bodyPr>
          <a:lstStyle/>
          <a:p>
            <a:pPr lvl="0"/>
            <a:r>
              <a:rPr lang="en-US"/>
              <a:t>JdbcTemplate in a Nutshell</a:t>
            </a:r>
          </a:p>
        </p:txBody>
      </p:sp>
      <p:sp>
        <p:nvSpPr>
          <p:cNvPr id="3" name="Text Placeholder 2"/>
          <p:cNvSpPr txBox="1">
            <a:spLocks noGrp="1"/>
          </p:cNvSpPr>
          <p:nvPr>
            <p:ph type="body" idx="4294967295"/>
          </p:nvPr>
        </p:nvSpPr>
        <p:spPr>
          <a:xfrm>
            <a:off x="2152200" y="1676520"/>
            <a:ext cx="7867800" cy="5126661"/>
          </a:xfrm>
        </p:spPr>
        <p:txBody>
          <a:bodyPr vert="horz" wrap="square" lIns="90000" tIns="46800" rIns="90000" bIns="46800" rtlCol="0" anchor="t" anchorCtr="0">
            <a:spAutoFit/>
          </a:bodyPr>
          <a:lstStyle/>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lvl="0">
              <a:lnSpc>
                <a:spcPct val="90000"/>
              </a:lnSpc>
              <a:buClr>
                <a:srgbClr val="000000"/>
              </a:buClr>
              <a:buSzPct val="100000"/>
              <a:buFont typeface="Verdana" pitchFamily="34"/>
              <a:buChar char="•"/>
            </a:pPr>
            <a:r>
              <a:rPr lang="en-US"/>
              <a:t>Acquisition of the connection</a:t>
            </a:r>
          </a:p>
          <a:p>
            <a:pPr lvl="0">
              <a:lnSpc>
                <a:spcPct val="90000"/>
              </a:lnSpc>
              <a:buClr>
                <a:srgbClr val="000000"/>
              </a:buClr>
              <a:buSzPct val="100000"/>
              <a:buFont typeface="Verdana" pitchFamily="34"/>
              <a:buChar char="•"/>
            </a:pPr>
            <a:r>
              <a:rPr lang="en-US"/>
              <a:t>Participation in the transaction</a:t>
            </a:r>
          </a:p>
          <a:p>
            <a:pPr lvl="0">
              <a:lnSpc>
                <a:spcPct val="90000"/>
              </a:lnSpc>
              <a:buClr>
                <a:srgbClr val="000000"/>
              </a:buClr>
              <a:buSzPct val="100000"/>
              <a:buFont typeface="Verdana" pitchFamily="34"/>
              <a:buChar char="•"/>
            </a:pPr>
            <a:r>
              <a:rPr lang="en-US"/>
              <a:t>Execution of the statement</a:t>
            </a:r>
          </a:p>
          <a:p>
            <a:pPr lvl="0">
              <a:lnSpc>
                <a:spcPct val="90000"/>
              </a:lnSpc>
              <a:buClr>
                <a:srgbClr val="000000"/>
              </a:buClr>
              <a:buSzPct val="100000"/>
              <a:buFont typeface="Verdana" pitchFamily="34"/>
              <a:buChar char="•"/>
            </a:pPr>
            <a:r>
              <a:rPr lang="en-US"/>
              <a:t>Processing of the result set</a:t>
            </a:r>
          </a:p>
          <a:p>
            <a:pPr lvl="0">
              <a:lnSpc>
                <a:spcPct val="90000"/>
              </a:lnSpc>
              <a:buClr>
                <a:srgbClr val="000000"/>
              </a:buClr>
              <a:buSzPct val="100000"/>
              <a:buFont typeface="Verdana" pitchFamily="34"/>
              <a:buChar char="•"/>
            </a:pPr>
            <a:r>
              <a:rPr lang="en-US"/>
              <a:t>Handling any exceptions</a:t>
            </a:r>
          </a:p>
          <a:p>
            <a:pPr lvl="0">
              <a:lnSpc>
                <a:spcPct val="90000"/>
              </a:lnSpc>
              <a:buClr>
                <a:srgbClr val="000000"/>
              </a:buClr>
              <a:buSzPct val="100000"/>
              <a:buFont typeface="Verdana" pitchFamily="34"/>
              <a:buChar char="•"/>
            </a:pPr>
            <a:r>
              <a:rPr lang="en-US"/>
              <a:t>Release of the connection</a:t>
            </a:r>
          </a:p>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p:txBody>
      </p:sp>
      <p:sp>
        <p:nvSpPr>
          <p:cNvPr id="4" name="Freeform 3"/>
          <p:cNvSpPr/>
          <p:nvPr/>
        </p:nvSpPr>
        <p:spPr>
          <a:xfrm>
            <a:off x="2438400" y="1828800"/>
            <a:ext cx="7238880"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a:solidFill>
                  <a:srgbClr val="7F0055"/>
                </a:solidFill>
                <a:latin typeface="Arial" pitchFamily="34"/>
                <a:ea typeface="AR PL ShanHeiSun Uni" pitchFamily="2"/>
                <a:cs typeface="Tahoma" pitchFamily="2"/>
              </a:rPr>
              <a:t>int</a:t>
            </a:r>
            <a:r>
              <a:rPr lang="en-US" sz="2400">
                <a:solidFill>
                  <a:srgbClr val="000000"/>
                </a:solidFill>
                <a:latin typeface="Arial" pitchFamily="34"/>
                <a:ea typeface="AR PL ShanHeiSun Uni" pitchFamily="2"/>
                <a:cs typeface="Tahoma" pitchFamily="2"/>
              </a:rPr>
              <a:t> count = jdbcTemplate.queryForInt(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a:solidFill>
                  <a:srgbClr val="000000"/>
                </a:solidFill>
                <a:latin typeface="Arial" pitchFamily="34"/>
                <a:ea typeface="AR PL ShanHeiSun Uni" pitchFamily="2"/>
                <a:cs typeface="Tahoma" pitchFamily="2"/>
              </a:rPr>
              <a:t>    	</a:t>
            </a:r>
            <a:r>
              <a:rPr lang="en-US" sz="2400">
                <a:solidFill>
                  <a:srgbClr val="0000C0"/>
                </a:solidFill>
                <a:latin typeface="Arial" pitchFamily="34"/>
                <a:ea typeface="AR PL ShanHeiSun Uni" pitchFamily="2"/>
                <a:cs typeface="Tahoma" pitchFamily="2"/>
              </a:rPr>
              <a:t>“SELECT COUNT(*) FROM CUSTOMER”</a:t>
            </a:r>
            <a:r>
              <a:rPr lang="en-US" sz="2400">
                <a:solidFill>
                  <a:srgbClr val="000000"/>
                </a:solidFill>
                <a:latin typeface="Arial" pitchFamily="34"/>
                <a:ea typeface="AR PL ShanHeiSun Uni" pitchFamily="2"/>
                <a:cs typeface="Tahoma" pitchFamily="2"/>
              </a:rPr>
              <a:t>);</a:t>
            </a:r>
          </a:p>
        </p:txBody>
      </p:sp>
      <p:grpSp>
        <p:nvGrpSpPr>
          <p:cNvPr id="5" name="Group 7"/>
          <p:cNvGrpSpPr/>
          <p:nvPr/>
        </p:nvGrpSpPr>
        <p:grpSpPr>
          <a:xfrm>
            <a:off x="7619880" y="2895479"/>
            <a:ext cx="2590920" cy="2438280"/>
            <a:chOff x="6095880" y="2895479"/>
            <a:chExt cx="2590920" cy="2438280"/>
          </a:xfrm>
        </p:grpSpPr>
        <p:sp>
          <p:nvSpPr>
            <p:cNvPr id="6" name="Text Box 5"/>
            <p:cNvSpPr/>
            <p:nvPr/>
          </p:nvSpPr>
          <p:spPr>
            <a:xfrm>
              <a:off x="6553080" y="3708000"/>
              <a:ext cx="2133720"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1">
                  <a:solidFill>
                    <a:srgbClr val="427531"/>
                  </a:solidFill>
                  <a:latin typeface="Arial" pitchFamily="34"/>
                  <a:ea typeface="AR PL ShanHeiSun Uni" pitchFamily="2"/>
                  <a:cs typeface="Tahoma" pitchFamily="2"/>
                </a:rPr>
                <a:t>All handled by Spring</a:t>
              </a:r>
            </a:p>
          </p:txBody>
        </p:sp>
        <p:sp>
          <p:nvSpPr>
            <p:cNvPr id="7" name="AutoShape 6"/>
            <p:cNvSpPr/>
            <p:nvPr/>
          </p:nvSpPr>
          <p:spPr>
            <a:xfrm>
              <a:off x="6095880" y="2895479"/>
              <a:ext cx="457200" cy="243828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28440">
              <a:solidFill>
                <a:srgbClr val="427531"/>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a:solidFill>
                  <a:srgbClr val="000000"/>
                </a:solidFill>
                <a:latin typeface="Arial" pitchFamily="34"/>
                <a:ea typeface="AR PL ShanHeiSun Uni" pitchFamily="2"/>
                <a:cs typeface="Tahoma" pitchFamily="2"/>
              </a:endParaRPr>
            </a:p>
          </p:txBody>
        </p:sp>
      </p:grpSp>
    </p:spTree>
    <p:extLst>
      <p:ext uri="{BB962C8B-B14F-4D97-AF65-F5344CB8AC3E}">
        <p14:creationId xmlns:p14="http://schemas.microsoft.com/office/powerpoint/2010/main" val="2874318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52600" y="330164"/>
            <a:ext cx="7772400" cy="482313"/>
          </a:xfrm>
        </p:spPr>
        <p:txBody>
          <a:bodyPr vert="horz" wrap="square" lIns="90000" tIns="46800" rIns="90000" bIns="46800" rtlCol="0" anchor="ctr" anchorCtr="0">
            <a:spAutoFit/>
          </a:bodyPr>
          <a:lstStyle/>
          <a:p>
            <a:pPr lvl="0"/>
            <a:r>
              <a:rPr lang="en-US" sz="2800"/>
              <a:t>JdbcTemplate Approach Overview</a:t>
            </a:r>
          </a:p>
        </p:txBody>
      </p:sp>
      <p:sp>
        <p:nvSpPr>
          <p:cNvPr id="3" name="Freeform 2"/>
          <p:cNvSpPr/>
          <p:nvPr/>
        </p:nvSpPr>
        <p:spPr>
          <a:xfrm>
            <a:off x="1713360" y="1285919"/>
            <a:ext cx="7519600" cy="168725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FFDD"/>
          </a:solidFill>
          <a:ln w="1260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List results = jdbcTemplate.query(someSql,</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r>
              <a:rPr lang="en-US">
                <a:solidFill>
                  <a:srgbClr val="7F0055"/>
                </a:solidFill>
                <a:latin typeface="Arial" pitchFamily="34"/>
                <a:ea typeface="AR PL ShanHeiSun Uni" pitchFamily="2"/>
                <a:cs typeface="Tahoma" pitchFamily="2"/>
              </a:rPr>
              <a:t>new</a:t>
            </a:r>
            <a:r>
              <a:rPr lang="en-US">
                <a:solidFill>
                  <a:srgbClr val="000000"/>
                </a:solidFill>
                <a:latin typeface="Arial" pitchFamily="34"/>
                <a:ea typeface="AR PL ShanHeiSun Uni" pitchFamily="2"/>
                <a:cs typeface="Tahoma" pitchFamily="2"/>
              </a:rPr>
              <a:t> RowMapper()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r>
              <a:rPr lang="en-US">
                <a:solidFill>
                  <a:srgbClr val="7F0055"/>
                </a:solidFill>
                <a:latin typeface="Arial" pitchFamily="34"/>
                <a:ea typeface="AR PL ShanHeiSun Uni" pitchFamily="2"/>
                <a:cs typeface="Tahoma" pitchFamily="2"/>
              </a:rPr>
              <a:t> public</a:t>
            </a:r>
            <a:r>
              <a:rPr lang="en-US">
                <a:solidFill>
                  <a:srgbClr val="000000"/>
                </a:solidFill>
                <a:latin typeface="Arial" pitchFamily="34"/>
                <a:ea typeface="AR PL ShanHeiSun Uni" pitchFamily="2"/>
                <a:cs typeface="Tahoma" pitchFamily="2"/>
              </a:rPr>
              <a:t> Object mapRow(ResultSet rs, </a:t>
            </a:r>
            <a:r>
              <a:rPr lang="en-US">
                <a:solidFill>
                  <a:srgbClr val="7F0055"/>
                </a:solidFill>
                <a:latin typeface="Arial" pitchFamily="34"/>
                <a:ea typeface="AR PL ShanHeiSun Uni" pitchFamily="2"/>
                <a:cs typeface="Tahoma" pitchFamily="2"/>
              </a:rPr>
              <a:t>int</a:t>
            </a:r>
            <a:r>
              <a:rPr lang="en-US">
                <a:solidFill>
                  <a:srgbClr val="000000"/>
                </a:solidFill>
                <a:latin typeface="Arial" pitchFamily="34"/>
                <a:ea typeface="AR PL ShanHeiSun Uni" pitchFamily="2"/>
                <a:cs typeface="Tahoma" pitchFamily="2"/>
              </a:rPr>
              <a:t> row) throws SQLException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r>
              <a:rPr lang="en-US">
                <a:solidFill>
                  <a:srgbClr val="3F7F7F"/>
                </a:solidFill>
                <a:latin typeface="Arial" pitchFamily="34"/>
                <a:ea typeface="AR PL ShanHeiSun Uni" pitchFamily="2"/>
                <a:cs typeface="Tahoma" pitchFamily="2"/>
              </a:rPr>
              <a:t>// map the current row to an object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p>
        </p:txBody>
      </p:sp>
      <p:sp>
        <p:nvSpPr>
          <p:cNvPr id="4" name="Freeform 3"/>
          <p:cNvSpPr/>
          <p:nvPr/>
        </p:nvSpPr>
        <p:spPr>
          <a:xfrm>
            <a:off x="3505080" y="2590920"/>
            <a:ext cx="7010640" cy="40089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7F0055"/>
                </a:solidFill>
                <a:latin typeface="Arial" pitchFamily="34"/>
                <a:ea typeface="AR PL ShanHeiSun Uni" pitchFamily="2"/>
                <a:cs typeface="Tahoma" pitchFamily="2"/>
              </a:rPr>
              <a:t>class</a:t>
            </a:r>
            <a:r>
              <a:rPr lang="en-US">
                <a:solidFill>
                  <a:srgbClr val="000000"/>
                </a:solidFill>
                <a:latin typeface="Arial" pitchFamily="34"/>
                <a:ea typeface="AR PL ShanHeiSun Uni" pitchFamily="2"/>
                <a:cs typeface="Tahoma" pitchFamily="2"/>
              </a:rPr>
              <a:t> JdbcTemplate {</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7F0055"/>
                </a:solidFill>
                <a:latin typeface="Arial" pitchFamily="34"/>
                <a:ea typeface="AR PL ShanHeiSun Uni" pitchFamily="2"/>
                <a:cs typeface="Tahoma" pitchFamily="2"/>
              </a:rPr>
              <a:t>    public</a:t>
            </a:r>
            <a:r>
              <a:rPr lang="en-US">
                <a:solidFill>
                  <a:srgbClr val="000000"/>
                </a:solidFill>
                <a:latin typeface="Arial" pitchFamily="34"/>
                <a:ea typeface="AR PL ShanHeiSun Uni" pitchFamily="2"/>
                <a:cs typeface="Tahoma" pitchFamily="2"/>
              </a:rPr>
              <a:t> List query(String sql, RowMapper rowMapper) {</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r>
              <a:rPr lang="en-US">
                <a:solidFill>
                  <a:srgbClr val="7F0055"/>
                </a:solidFill>
                <a:latin typeface="Arial" pitchFamily="34"/>
                <a:ea typeface="AR PL ShanHeiSun Uni" pitchFamily="2"/>
                <a:cs typeface="Tahoma" pitchFamily="2"/>
              </a:rPr>
              <a:t>try</a:t>
            </a:r>
            <a:r>
              <a:rPr lang="en-US">
                <a:solidFill>
                  <a:srgbClr val="000000"/>
                </a:solidFill>
                <a:latin typeface="Arial" pitchFamily="34"/>
                <a:ea typeface="AR PL ShanHeiSun Uni" pitchFamily="2"/>
                <a:cs typeface="Tahoma" pitchFamily="2"/>
              </a:rPr>
              <a:t> {</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3F7F7F"/>
                </a:solidFill>
                <a:latin typeface="Arial" pitchFamily="34"/>
                <a:ea typeface="AR PL ShanHeiSun Uni" pitchFamily="2"/>
                <a:cs typeface="Tahoma" pitchFamily="2"/>
              </a:rPr>
              <a:t>            // acquire connection</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3F7F7F"/>
                </a:solidFill>
                <a:latin typeface="Arial" pitchFamily="34"/>
                <a:ea typeface="AR PL ShanHeiSun Uni" pitchFamily="2"/>
                <a:cs typeface="Tahoma" pitchFamily="2"/>
              </a:rPr>
              <a:t>            // prepare statement</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3F7F7F"/>
                </a:solidFill>
                <a:latin typeface="Arial" pitchFamily="34"/>
                <a:ea typeface="AR PL ShanHeiSun Uni" pitchFamily="2"/>
                <a:cs typeface="Tahoma" pitchFamily="2"/>
              </a:rPr>
              <a:t>            // execute statement</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3F7F7F"/>
                </a:solidFill>
                <a:latin typeface="Arial" pitchFamily="34"/>
                <a:ea typeface="AR PL ShanHeiSun Uni" pitchFamily="2"/>
                <a:cs typeface="Tahoma" pitchFamily="2"/>
              </a:rPr>
              <a:t>            // for each row in the result set</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results.add(rowMapper.mapRow(rs, rowNumber));</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r>
              <a:rPr lang="en-US">
                <a:solidFill>
                  <a:srgbClr val="7F0055"/>
                </a:solidFill>
                <a:latin typeface="Arial" pitchFamily="34"/>
                <a:ea typeface="AR PL ShanHeiSun Uni" pitchFamily="2"/>
                <a:cs typeface="Tahoma" pitchFamily="2"/>
              </a:rPr>
              <a:t>return</a:t>
            </a:r>
            <a:r>
              <a:rPr lang="en-US">
                <a:solidFill>
                  <a:srgbClr val="000000"/>
                </a:solidFill>
                <a:latin typeface="Arial" pitchFamily="34"/>
                <a:ea typeface="AR PL ShanHeiSun Uni" pitchFamily="2"/>
                <a:cs typeface="Tahoma" pitchFamily="2"/>
              </a:rPr>
              <a:t> results;</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 </a:t>
            </a:r>
            <a:r>
              <a:rPr lang="en-US">
                <a:solidFill>
                  <a:srgbClr val="7F0055"/>
                </a:solidFill>
                <a:latin typeface="Arial" pitchFamily="34"/>
                <a:ea typeface="AR PL ShanHeiSun Uni" pitchFamily="2"/>
                <a:cs typeface="Tahoma" pitchFamily="2"/>
              </a:rPr>
              <a:t>catch</a:t>
            </a:r>
            <a:r>
              <a:rPr lang="en-US">
                <a:solidFill>
                  <a:srgbClr val="000000"/>
                </a:solidFill>
                <a:latin typeface="Arial" pitchFamily="34"/>
                <a:ea typeface="AR PL ShanHeiSun Uni" pitchFamily="2"/>
                <a:cs typeface="Tahoma" pitchFamily="2"/>
              </a:rPr>
              <a:t> (SQLException e) {</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r>
              <a:rPr lang="en-US">
                <a:solidFill>
                  <a:srgbClr val="3F7F7F"/>
                </a:solidFill>
                <a:latin typeface="Arial" pitchFamily="34"/>
                <a:ea typeface="AR PL ShanHeiSun Uni" pitchFamily="2"/>
                <a:cs typeface="Tahoma" pitchFamily="2"/>
              </a:rPr>
              <a:t>// convert to root cause exception</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  </a:t>
            </a:r>
            <a:r>
              <a:rPr lang="en-US">
                <a:solidFill>
                  <a:srgbClr val="7F0055"/>
                </a:solidFill>
                <a:latin typeface="Arial" pitchFamily="34"/>
                <a:ea typeface="AR PL ShanHeiSun Uni" pitchFamily="2"/>
                <a:cs typeface="Tahoma" pitchFamily="2"/>
              </a:rPr>
              <a:t>finally</a:t>
            </a:r>
            <a:r>
              <a:rPr lang="en-US">
                <a:solidFill>
                  <a:srgbClr val="000000"/>
                </a:solidFill>
                <a:latin typeface="Arial" pitchFamily="34"/>
                <a:ea typeface="AR PL ShanHeiSun Uni" pitchFamily="2"/>
                <a:cs typeface="Tahoma" pitchFamily="2"/>
              </a:rPr>
              <a:t> {</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3F7F7F"/>
                </a:solidFill>
                <a:latin typeface="Arial" pitchFamily="34"/>
                <a:ea typeface="AR PL ShanHeiSun Uni" pitchFamily="2"/>
                <a:cs typeface="Tahoma" pitchFamily="2"/>
              </a:rPr>
              <a:t>            // release connection</a:t>
            </a:r>
          </a:p>
          <a:p>
            <a:pPr marL="457200" hangingPunct="0">
              <a:lnSpc>
                <a:spcPct val="80000"/>
              </a:lnSpc>
              <a:spcBef>
                <a:spcPts val="448"/>
              </a:spcBef>
              <a:tabLst>
                <a:tab pos="457200" algn="l"/>
                <a:tab pos="1371600" algn="l"/>
                <a:tab pos="2286000" algn="l"/>
                <a:tab pos="3200399" algn="l"/>
                <a:tab pos="4114800" algn="l"/>
                <a:tab pos="5029200" algn="l"/>
                <a:tab pos="5943599" algn="l"/>
                <a:tab pos="6857999" algn="l"/>
                <a:tab pos="7772400" algn="l"/>
                <a:tab pos="8686800" algn="l"/>
                <a:tab pos="9601200" algn="l"/>
                <a:tab pos="10515600" algn="l"/>
              </a:tabLst>
            </a:pPr>
            <a:r>
              <a:rPr lang="en-US">
                <a:solidFill>
                  <a:srgbClr val="000000"/>
                </a:solidFill>
                <a:latin typeface="Arial" pitchFamily="34"/>
                <a:ea typeface="AR PL ShanHeiSun Uni" pitchFamily="2"/>
                <a:cs typeface="Tahoma" pitchFamily="2"/>
              </a:rPr>
              <a:t>  }</a:t>
            </a:r>
          </a:p>
          <a:p>
            <a:pPr hangingPunct="0">
              <a:lnSpc>
                <a:spcPct val="8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34"/>
                <a:ea typeface="AR PL ShanHeiSun Uni" pitchFamily="2"/>
                <a:cs typeface="Tahoma" pitchFamily="2"/>
              </a:rPr>
              <a:t>    }</a:t>
            </a:r>
          </a:p>
        </p:txBody>
      </p:sp>
    </p:spTree>
    <p:extLst>
      <p:ext uri="{BB962C8B-B14F-4D97-AF65-F5344CB8AC3E}">
        <p14:creationId xmlns:p14="http://schemas.microsoft.com/office/powerpoint/2010/main" val="591086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2580</Words>
  <Application>Microsoft Office PowerPoint</Application>
  <PresentationFormat>Widescreen</PresentationFormat>
  <Paragraphs>488</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Ｐゴシック</vt:lpstr>
      <vt:lpstr>AR PL ShanHeiSun Uni</vt:lpstr>
      <vt:lpstr>Arial</vt:lpstr>
      <vt:lpstr>Calibri</vt:lpstr>
      <vt:lpstr>Calibri Light</vt:lpstr>
      <vt:lpstr>Tahoma</vt:lpstr>
      <vt:lpstr>Verdana</vt:lpstr>
      <vt:lpstr>Office Theme</vt:lpstr>
      <vt:lpstr>Introduction to Spring JDBC</vt:lpstr>
      <vt:lpstr>Topics in this Session</vt:lpstr>
      <vt:lpstr>Redundant, Error Prone Code</vt:lpstr>
      <vt:lpstr>Redundant, Error Prone Code</vt:lpstr>
      <vt:lpstr>Poor Exception Handling</vt:lpstr>
      <vt:lpstr>Topics in this session</vt:lpstr>
      <vt:lpstr>Spring’s JdbcTemplate</vt:lpstr>
      <vt:lpstr>JdbcTemplate in a Nutshell</vt:lpstr>
      <vt:lpstr>JdbcTemplate Approach Overview</vt:lpstr>
      <vt:lpstr>Creating a JdbcTemplate</vt:lpstr>
      <vt:lpstr>When to use  (Simple)JdbcTemplate</vt:lpstr>
      <vt:lpstr>Implementing a JDBC-based DAO</vt:lpstr>
      <vt:lpstr>Integrating a DAO into an Application</vt:lpstr>
      <vt:lpstr>Creating a JDBC-based DAO class</vt:lpstr>
      <vt:lpstr>A Word on JdbcTemplate versus   SimpleJdbcTemplate</vt:lpstr>
      <vt:lpstr>Querying with JdbcTemplate</vt:lpstr>
      <vt:lpstr>Querying for Simple Java Types (1)</vt:lpstr>
      <vt:lpstr>Querying for Simple Java Types (2)</vt:lpstr>
      <vt:lpstr>Querying With SimpleJdbcTemplate</vt:lpstr>
      <vt:lpstr>Generic Queries</vt:lpstr>
      <vt:lpstr>Querying for Generic Maps (1)</vt:lpstr>
      <vt:lpstr>Querying for Generic Maps (2)</vt:lpstr>
      <vt:lpstr>Domain Object Queries</vt:lpstr>
      <vt:lpstr>Querying for Domain Objects (1)</vt:lpstr>
      <vt:lpstr>Querying for Domain Objects (2)</vt:lpstr>
      <vt:lpstr>RowCallbackHandler</vt:lpstr>
      <vt:lpstr>Using a RowCallbackHandler</vt:lpstr>
      <vt:lpstr>ResultSetExtractor</vt:lpstr>
      <vt:lpstr>Using a ResultSetExtractor</vt:lpstr>
      <vt:lpstr>Summary of Callback Interfaces</vt:lpstr>
      <vt:lpstr>Inserts and Updates (1)</vt:lpstr>
      <vt:lpstr>Inserts and Updates (2)</vt:lpstr>
      <vt:lpstr>SQLException Handling</vt:lpstr>
      <vt:lpstr>SQLException Handling Issues</vt:lpstr>
      <vt:lpstr>Spring SQLException Handling</vt:lpstr>
      <vt:lpstr>Spring DataAccessException Hierarchy (subset)</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JDBC</dc:title>
  <dc:creator>Radhika</dc:creator>
  <cp:lastModifiedBy>Radhika</cp:lastModifiedBy>
  <cp:revision>15</cp:revision>
  <dcterms:created xsi:type="dcterms:W3CDTF">2014-10-20T03:13:16Z</dcterms:created>
  <dcterms:modified xsi:type="dcterms:W3CDTF">2016-09-10T11:36:29Z</dcterms:modified>
</cp:coreProperties>
</file>