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59"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2" r:id="rId44"/>
    <p:sldId id="303" r:id="rId45"/>
    <p:sldId id="304" r:id="rId46"/>
    <p:sldId id="305" r:id="rId47"/>
    <p:sldId id="306" r:id="rId48"/>
    <p:sldId id="307" r:id="rId49"/>
    <p:sldId id="308" r:id="rId50"/>
    <p:sldId id="30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13" autoAdjust="0"/>
  </p:normalViewPr>
  <p:slideViewPr>
    <p:cSldViewPr snapToGrid="0">
      <p:cViewPr>
        <p:scale>
          <a:sx n="63" d="100"/>
          <a:sy n="63" d="100"/>
        </p:scale>
        <p:origin x="99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B5D48-5FE1-498D-AF96-D7541320D34F}" type="datetimeFigureOut">
              <a:rPr lang="en-IN" smtClean="0"/>
              <a:t>29-10-2014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4A208-A8D6-4D00-88D7-B33A42EBE539}" type="slidenum">
              <a:rPr lang="en-IN" smtClean="0"/>
              <a:t>‹#›</a:t>
            </a:fld>
            <a:endParaRPr lang="en-IN"/>
          </a:p>
        </p:txBody>
      </p:sp>
    </p:spTree>
    <p:extLst>
      <p:ext uri="{BB962C8B-B14F-4D97-AF65-F5344CB8AC3E}">
        <p14:creationId xmlns:p14="http://schemas.microsoft.com/office/powerpoint/2010/main" val="2343233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F68C90F8-6FB3-48EC-A10C-5E91025AF77C}" type="slidenum">
              <a:t>2</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99B824D5-BE79-4B57-81E9-F2EECB0945CA}" type="slidenum">
              <a:t>2</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755377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A57CF163-0350-4C08-BB2F-045954F94F39}" type="slidenum">
              <a:t>11</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872D92AF-B3F7-4E2F-84D1-91D3A06B761E}" type="slidenum">
              <a:t>11</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867043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5B041BCC-03C8-44EC-94F0-73CF05BAF455}" type="slidenum">
              <a:t>12</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F25468B-63A9-4B31-B209-4D72B94B7D87}" type="slidenum">
              <a:t>12</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568625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0168E3E2-4671-42EC-BB1F-7B351E66E25E}" type="slidenum">
              <a:t>13</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C9F575FB-3A53-4995-8111-8E60A58F8AAC}" type="slidenum">
              <a:t>13</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413711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80FA3655-0E78-4399-8B21-914608531A92}" type="slidenum">
              <a:t>14</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1C55EE1B-CC55-436B-B84D-2016E868318A}" type="slidenum">
              <a:t>14</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834751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460AC68D-E77D-4AA0-A5E2-52A6BEA2CABD}" type="slidenum">
              <a:t>15</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5ABFA2AB-6CA0-4E95-B316-2F3DA0790CF8}" type="slidenum">
              <a:t>15</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464618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DC9D55B0-6600-4CCF-904C-7CA62F29A1EA}" type="slidenum">
              <a:t>16</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2F6136AE-A771-477C-9B89-CCAA83D4C472}" type="slidenum">
              <a:t>16</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95595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E68909E-A5FC-4D3D-A760-9DEF3B7429ED}" type="slidenum">
              <a:t>17</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799C953-556C-4B38-AF6C-D0472EDE8A46}" type="slidenum">
              <a:t>17</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745610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3C73E41D-BCC3-4B38-8D96-11BC14B66FF0}" type="slidenum">
              <a:t>18</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982E856D-95D8-4BD1-BE5F-59D0A4EA4938}" type="slidenum">
              <a:t>18</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160595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39C95001-7C52-4128-997C-731620C20BEC}" type="slidenum">
              <a:t>19</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2956224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15E8C9D5-EC7F-4546-9AF0-63DB98802CEA}" type="slidenum">
              <a:t>20</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D1439061-02AC-4E5D-BAB2-D8CD3DBFDCAD}" type="slidenum">
              <a:t>20</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57455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2854F71F-8C3E-4E33-A06E-CB20304B96D0}" type="slidenum">
              <a:t>3</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F7114AA3-24A0-4504-BF48-62006627027A}" type="slidenum">
              <a:t>3</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pPr lvl="0"/>
            <a:r>
              <a:rPr lang="en-US"/>
              <a:t>Isolated:</a:t>
            </a:r>
          </a:p>
          <a:p>
            <a:pPr lvl="0"/>
            <a:r>
              <a:rPr lang="en-US"/>
              <a:t>This can be configured with the Isolation-Level, e.g.</a:t>
            </a:r>
          </a:p>
          <a:p>
            <a:pPr lvl="0"/>
            <a:r>
              <a:rPr lang="en-US"/>
              <a:t>- SERIALIZABLE: Complete isolation, as if all transactions in the system had executed serially, one after the other.</a:t>
            </a:r>
          </a:p>
          <a:p>
            <a:pPr lvl="0"/>
            <a:r>
              <a:rPr lang="en-US"/>
              <a:t>- REPEATABLE READ: All data records retrieved by a SELECT statement cannot be changed; however, if the SELECT statement contains any ranged WHERE clauses, phantom reads may occur. In this isolation level the transaction acquires read locks on all retrieved data, but does not acquire range locks.</a:t>
            </a:r>
          </a:p>
          <a:p>
            <a:pPr lvl="0"/>
            <a:r>
              <a:rPr lang="en-US"/>
              <a:t>- READ COMMITTED: Data records retrieved by a query are not prevented from modification by some other transaction. Non-repeatable reads may occur.</a:t>
            </a:r>
          </a:p>
          <a:p>
            <a:pPr lvl="0"/>
            <a:r>
              <a:rPr lang="en-US"/>
              <a:t>- READ UNCOMMITTED: In this isolation level, dirty reads are allowed. One transaction may see uncommitted changes made by some other transaction.</a:t>
            </a:r>
          </a:p>
          <a:p>
            <a:pPr lvl="0"/>
            <a:endParaRPr lang="en-US"/>
          </a:p>
          <a:p>
            <a:pPr lvl="0"/>
            <a:r>
              <a:rPr lang="en-US"/>
              <a:t>See also http://en.wikipedia.org/wiki/Isolation_(database_systems)</a:t>
            </a:r>
          </a:p>
          <a:p>
            <a:pPr lvl="0"/>
            <a:endParaRPr lang="en-US"/>
          </a:p>
        </p:txBody>
      </p:sp>
    </p:spTree>
    <p:extLst>
      <p:ext uri="{BB962C8B-B14F-4D97-AF65-F5344CB8AC3E}">
        <p14:creationId xmlns:p14="http://schemas.microsoft.com/office/powerpoint/2010/main" val="476556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75F5CE9E-5894-4FD6-A6B1-4B3139963F56}" type="slidenum">
              <a:t>21</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902B468F-9B58-4F63-8DBC-0C399982972A}" type="slidenum">
              <a:t>21</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29405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75F426F8-9787-400C-8FF3-BE500EC9C41A}" type="slidenum">
              <a:t>22</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FBABA135-E247-46D5-A261-EF36C78ED259}" type="slidenum">
              <a:t>22</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210619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6A54E191-DD9C-49EE-8F12-080E8D90A437}" type="slidenum">
              <a:t>23</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82EBB159-B8A8-4CBD-8610-256AA5600E53}" type="slidenum">
              <a:t>23</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716829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C47B684E-AB8A-4301-932D-783DAA5655EB}" type="slidenum">
              <a:t>24</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FA8BD94-5BE6-4AD4-8946-5781F5CC4B31}" type="slidenum">
              <a:t>24</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579962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561929FE-39BA-4B4B-863D-121A1E0DC8A6}" type="slidenum">
              <a:t>25</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128021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86DB6D23-437B-460C-9E2E-99009D4A5F9D}" type="slidenum">
              <a:t>26</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51AEC947-3A59-416C-B2D7-36FDA29B0074}" type="slidenum">
              <a:t>26</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p:txBody>
          <a:bodyPr wrap="square" lIns="96840" tIns="48240" rIns="96840" bIns="48240" anchor="t" anchorCtr="0">
            <a:spAutoFit/>
          </a:bodyPr>
          <a:lstStyle/>
          <a:p>
            <a:pPr lvl="0" hangingPunct="1"/>
            <a:r>
              <a:rPr lang="en-US"/>
              <a:t>If you choose isolation level “READ UNCOMMITTED” you will also get this problem, even with transcations!</a:t>
            </a:r>
          </a:p>
          <a:p>
            <a:pPr lvl="0" hangingPunct="1"/>
            <a:endParaRPr lang="en-US"/>
          </a:p>
          <a:p>
            <a:pPr lvl="0" hangingPunct="1"/>
            <a:r>
              <a:rPr lang="en-US"/>
              <a:t>If you’re not doing explicit transactions, you’re likely doing lots and lots of implicit transactions.  Most databases do automatic transactions per statement.  So it’s more expensive to “not do transactions” than to properly do transactions.</a:t>
            </a:r>
          </a:p>
        </p:txBody>
      </p:sp>
    </p:spTree>
    <p:extLst>
      <p:ext uri="{BB962C8B-B14F-4D97-AF65-F5344CB8AC3E}">
        <p14:creationId xmlns:p14="http://schemas.microsoft.com/office/powerpoint/2010/main" val="1939101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6DA9FF78-61C6-41AC-A56C-2C5852BBEC5D}" type="slidenum">
              <a:t>27</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199921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A7969A5F-972A-4E78-B8C1-3D17C98F6AE8}" type="slidenum">
              <a:t>28</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661319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7EB651B7-5448-4EC5-B9C1-9D79915542FB}" type="slidenum">
              <a:t>29</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pPr fontAlgn="base"/>
            <a:r>
              <a:rPr lang="en-IN" dirty="0" smtClean="0">
                <a:effectLst/>
              </a:rPr>
              <a:t>A non-repeatable read occurs, when during the course of a transaction, a row is retrieved twice and the values within the row differ between reads.</a:t>
            </a:r>
          </a:p>
          <a:p>
            <a:pPr fontAlgn="base"/>
            <a:r>
              <a:rPr lang="en-IN" sz="1200" b="0" i="0" kern="1200" dirty="0" smtClean="0">
                <a:solidFill>
                  <a:schemeClr val="tx1"/>
                </a:solidFill>
                <a:effectLst/>
                <a:latin typeface="+mn-lt"/>
                <a:ea typeface="+mn-ea"/>
                <a:cs typeface="+mn-cs"/>
              </a:rPr>
              <a:t>and</a:t>
            </a:r>
          </a:p>
          <a:p>
            <a:pPr fontAlgn="base"/>
            <a:r>
              <a:rPr lang="en-IN" dirty="0" smtClean="0">
                <a:effectLst/>
              </a:rPr>
              <a:t>A phantom read occurs when, in the course of a transaction, two identical queries are executed, and the collection of rows returned by the second query is different from the first.</a:t>
            </a:r>
          </a:p>
          <a:p>
            <a:endParaRPr lang="en-US" dirty="0"/>
          </a:p>
        </p:txBody>
      </p:sp>
    </p:spTree>
    <p:extLst>
      <p:ext uri="{BB962C8B-B14F-4D97-AF65-F5344CB8AC3E}">
        <p14:creationId xmlns:p14="http://schemas.microsoft.com/office/powerpoint/2010/main" val="3544171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1E49D56B-5C2D-4297-A281-3C6DB1E684E1}" type="slidenum">
              <a:t>30</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F52CE27D-3897-44FC-A97A-56B2EE916014}" type="slidenum">
              <a:t>30</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17129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7E38C22-B406-4F89-A264-06C02C817165}" type="slidenum">
              <a:t>4</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6C22E1E4-D045-4BA8-ADE8-389922712925}" type="slidenum">
              <a:t>4</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4288501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C9213962-5AC3-477C-9B15-BC7D3227A2C8}" type="slidenum">
              <a:t>31</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3164197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D8CC8A0A-5A10-4253-8C78-818442210178}" type="slidenum">
              <a:t>32</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45587CBE-AD37-477F-8427-C65D67FBC4F5}" type="slidenum">
              <a:t>32</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974880" y="4560480"/>
            <a:ext cx="5365440" cy="4320000"/>
          </a:xfrm>
        </p:spPr>
        <p:txBody>
          <a:bodyPr wrap="square" lIns="96840" tIns="48240" rIns="96840" bIns="48240" anchor="t" anchorCtr="0">
            <a:spAutoFit/>
          </a:bodyPr>
          <a:lstStyle/>
          <a:p>
            <a:pPr lvl="0" hangingPunct="1"/>
            <a:r>
              <a:rPr lang="en-US"/>
              <a:t>“B” is useful for auditing, for example.  Say a hacker is accessing you system and you log the action, but then the action fails – you don’t want to roll back the audit.</a:t>
            </a:r>
          </a:p>
        </p:txBody>
      </p:sp>
    </p:spTree>
    <p:extLst>
      <p:ext uri="{BB962C8B-B14F-4D97-AF65-F5344CB8AC3E}">
        <p14:creationId xmlns:p14="http://schemas.microsoft.com/office/powerpoint/2010/main" val="4083907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F28957A4-CC5E-47E6-A63D-BF29FECA3980}" type="slidenum">
              <a:t>33</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2193791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C29C4D77-6C45-4A93-A27D-3F1C135FFB2B}" type="slidenum">
              <a:t>34</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CF93473A-9834-4B48-AC1F-FA5D2A672EEA}" type="slidenum">
              <a:t>34</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424413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A2F7F2D2-11E4-4E23-8008-C1A03DE00E2C}" type="slidenum">
              <a:t>35</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DB41BA73-AE1E-4064-A408-55704DFD231D}" type="slidenum">
              <a:t>35</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pPr lvl="0"/>
            <a:r>
              <a:rPr lang="en-GB" sz="1400" dirty="0"/>
              <a:t>Not a true “nested” transaction</a:t>
            </a:r>
          </a:p>
          <a:p>
            <a:pPr lvl="0"/>
            <a:r>
              <a:rPr lang="en-GB" sz="1400" dirty="0"/>
              <a:t>Outer” transaction could ultimately roll back, but “inner” transaction would still commit</a:t>
            </a:r>
          </a:p>
          <a:p>
            <a:pPr lvl="0"/>
            <a:r>
              <a:rPr lang="en-IN" sz="1400" dirty="0" smtClean="0"/>
              <a:t>The </a:t>
            </a:r>
            <a:r>
              <a:rPr lang="en-IN" sz="1400" dirty="0" smtClean="0"/>
              <a:t>transactions rolled back even when propagation=</a:t>
            </a:r>
            <a:r>
              <a:rPr lang="en-IN" sz="1400" dirty="0" err="1" smtClean="0"/>
              <a:t>Propagation.REQUIRES_NEW</a:t>
            </a:r>
            <a:r>
              <a:rPr lang="en-IN" sz="1400" dirty="0" smtClean="0"/>
              <a:t> in second method in Spring service class?</a:t>
            </a:r>
          </a:p>
          <a:p>
            <a:pPr fontAlgn="base"/>
            <a:r>
              <a:rPr lang="en-IN" sz="1200" b="0" i="0" kern="1200" dirty="0" smtClean="0">
                <a:solidFill>
                  <a:schemeClr val="tx1"/>
                </a:solidFill>
                <a:effectLst/>
                <a:latin typeface="+mn-lt"/>
                <a:ea typeface="+mn-ea"/>
                <a:cs typeface="+mn-cs"/>
              </a:rPr>
              <a:t>Spring's declarative transaction handling works using AOP proxies. When you get a </a:t>
            </a:r>
            <a:r>
              <a:rPr lang="en-IN" sz="1200" b="0" i="0" kern="1200" dirty="0" err="1" smtClean="0">
                <a:solidFill>
                  <a:schemeClr val="tx1"/>
                </a:solidFill>
                <a:effectLst/>
                <a:latin typeface="+mn-lt"/>
                <a:ea typeface="+mn-ea"/>
                <a:cs typeface="+mn-cs"/>
              </a:rPr>
              <a:t>tranasactional</a:t>
            </a:r>
            <a:r>
              <a:rPr lang="en-IN" sz="1200" b="0" i="0" kern="1200" dirty="0" smtClean="0">
                <a:solidFill>
                  <a:schemeClr val="tx1"/>
                </a:solidFill>
                <a:effectLst/>
                <a:latin typeface="+mn-lt"/>
                <a:ea typeface="+mn-ea"/>
                <a:cs typeface="+mn-cs"/>
              </a:rPr>
              <a:t> bean, you in fact get a proxy which wraps your bean instance, intercepts the method call, starts a transaction if necessary, then calls the actual bean's method, then commits or rollbacks the transaction if necessary.</a:t>
            </a:r>
          </a:p>
          <a:p>
            <a:pPr fontAlgn="base"/>
            <a:r>
              <a:rPr lang="en-IN" sz="1200" b="0" i="0" kern="1200" dirty="0" smtClean="0">
                <a:solidFill>
                  <a:schemeClr val="tx1"/>
                </a:solidFill>
                <a:effectLst/>
                <a:latin typeface="+mn-lt"/>
                <a:ea typeface="+mn-ea"/>
                <a:cs typeface="+mn-cs"/>
              </a:rPr>
              <a:t>But you're calling a method of your bean from another method inside the same bean, so the proxy is bypassed, and can't apply any transactional </a:t>
            </a:r>
            <a:r>
              <a:rPr lang="en-IN" sz="1200" b="0" i="0" kern="1200" dirty="0" err="1" smtClean="0">
                <a:solidFill>
                  <a:schemeClr val="tx1"/>
                </a:solidFill>
                <a:effectLst/>
                <a:latin typeface="+mn-lt"/>
                <a:ea typeface="+mn-ea"/>
                <a:cs typeface="+mn-cs"/>
              </a:rPr>
              <a:t>behavior</a:t>
            </a:r>
            <a:r>
              <a:rPr lang="en-IN" sz="1200" b="0" i="0" kern="1200" dirty="0" smtClean="0">
                <a:solidFill>
                  <a:schemeClr val="tx1"/>
                </a:solidFill>
                <a:effectLst/>
                <a:latin typeface="+mn-lt"/>
                <a:ea typeface="+mn-ea"/>
                <a:cs typeface="+mn-cs"/>
              </a:rPr>
              <a:t>.</a:t>
            </a:r>
          </a:p>
          <a:p>
            <a:pPr fontAlgn="base"/>
            <a:r>
              <a:rPr lang="en-IN" sz="1200" b="0" i="0" kern="1200" dirty="0" smtClean="0">
                <a:solidFill>
                  <a:schemeClr val="tx1"/>
                </a:solidFill>
                <a:effectLst/>
                <a:latin typeface="+mn-lt"/>
                <a:ea typeface="+mn-ea"/>
                <a:cs typeface="+mn-cs"/>
              </a:rPr>
              <a:t>Put the method in another bean, or use AspectJ, which instruments the byte code and can intercept intra-bean method calls.</a:t>
            </a:r>
          </a:p>
          <a:p>
            <a:pPr lvl="0"/>
            <a:endParaRPr lang="en-GB" sz="1400" dirty="0"/>
          </a:p>
        </p:txBody>
      </p:sp>
    </p:spTree>
    <p:extLst>
      <p:ext uri="{BB962C8B-B14F-4D97-AF65-F5344CB8AC3E}">
        <p14:creationId xmlns:p14="http://schemas.microsoft.com/office/powerpoint/2010/main" val="583310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5F6D54CF-35C7-4CC9-B866-1861917F27D6}" type="slidenum">
              <a:t>36</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6E746C01-4624-4440-A958-2918A1EA6814}" type="slidenum">
              <a:t>36</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354890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071AAC50-C460-4FB0-AA0A-1358571EED1A}" type="slidenum">
              <a:t>37</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3157488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9EF56170-FDAA-4BDB-8EB3-975FC7CECA9A}" type="slidenum">
              <a:t>38</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3829162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6BFF616A-09E2-4D0C-BFE5-BA23D9B39336}" type="slidenum">
              <a:t>39</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A06818C1-CB29-4A2E-BC40-88F257CA7EE6}" type="slidenum">
              <a:t>39</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256047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7FB2C688-22DC-4DF8-8E19-35B3DD760B6F}" type="slidenum">
              <a:t>40</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3276677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57B6E61A-1805-4FC5-A054-8EAA522298D4}" type="slidenum">
              <a:t>5</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E5D293CC-E47D-4AFB-AB37-8F154D63ED90}" type="slidenum">
              <a:t>5</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890813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77DA051A-923E-4220-A7D9-9B7ACD5F6EFB}" type="slidenum">
              <a:t>41</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1399707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6865C017-A2A6-44E2-8AF1-E0D7CC7ABB9C}" type="slidenum">
              <a:t>42</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29148876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1299AF88-522F-4A84-AED4-FAD7592E6232}" type="slidenum">
              <a:t>43</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C91A0C8E-7782-4732-81EC-9792A4E02447}" type="slidenum">
              <a:t>43</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557909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5E50524-16C3-4444-A177-A32447307F8F}" type="slidenum">
              <a:t>44</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C13F7BEA-B4E5-4DEB-BFC5-2CD2A4C7EE70}" type="slidenum">
              <a:t>44</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184321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3FABFA8F-606D-4CC9-BE7B-3B6E93EF68CF}" type="slidenum">
              <a:t>45</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331A9C3B-AC2F-4B99-AF30-E0EBBFE87F6A}" type="slidenum">
              <a:t>45</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59166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4902C2B9-38CF-4ADF-A59F-53029EB75E15}" type="slidenum">
              <a:t>46</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41740731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0784A751-76BF-4C16-818A-14FCCE392E95}" type="slidenum">
              <a:t>47</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3833247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6ACDBA3B-E380-4FA6-B289-F4B765415D7E}" type="slidenum">
              <a:t>48</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808663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wrap="square" lIns="96840" tIns="48240" rIns="96840" bIns="48240" anchor="b" anchorCtr="0">
            <a:noAutofit/>
          </a:bodyPr>
          <a:lstStyle/>
          <a:p>
            <a:pPr lvl="0"/>
            <a:fld id="{EF41A3DF-9C13-4A96-BC28-7952ABB5B253}" type="slidenum">
              <a:t>49</a:t>
            </a:fld>
            <a:endParaRPr lang="en-US"/>
          </a:p>
        </p:txBody>
      </p:sp>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230000"/>
          </a:xfrm>
        </p:spPr>
        <p:txBody>
          <a:bodyPr/>
          <a:lstStyle/>
          <a:p>
            <a:endParaRPr lang="en-US"/>
          </a:p>
        </p:txBody>
      </p:sp>
    </p:spTree>
    <p:extLst>
      <p:ext uri="{BB962C8B-B14F-4D97-AF65-F5344CB8AC3E}">
        <p14:creationId xmlns:p14="http://schemas.microsoft.com/office/powerpoint/2010/main" val="2626851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0A1DEDA3-DB4D-4966-95D3-D3C324AA9A2F}" type="slidenum">
              <a:t>6</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EBBF1D87-27AE-481B-BFAF-2C9BBA62F3BC}" type="slidenum">
              <a:t>6</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09124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F15AF636-EF8A-4ED7-B8CA-51293403069D}" type="slidenum">
              <a:t>7</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7233E00F-6598-48D9-AC11-8BF62CDFF5F1}" type="slidenum">
              <a:t>7</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364549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ECDDFE80-3058-4125-8BCA-974867B37947}" type="slidenum">
              <a:t>8</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C281C6CE-313B-4C5C-A781-C9D22DF68CE6}" type="slidenum">
              <a:t>8</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629539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6BC614FC-266C-4FBB-9D39-3D4EDE4D7225}" type="slidenum">
              <a:t>9</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D03C0E99-4CAD-4534-B99C-ECC88521E2DA}" type="slidenum">
              <a:t>9</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186840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wrap="square" lIns="96840" tIns="48240" rIns="96840" bIns="48240" anchor="b" anchorCtr="0">
            <a:noAutofit/>
          </a:bodyPr>
          <a:lstStyle/>
          <a:p>
            <a:pPr lvl="0"/>
            <a:fld id="{DDDCA857-7BB5-4243-9F8C-C00888F312E2}" type="slidenum">
              <a:t>10</a:t>
            </a:fld>
            <a:endParaRPr lang="en-US"/>
          </a:p>
        </p:txBody>
      </p:sp>
      <p:sp>
        <p:nvSpPr>
          <p:cNvPr id="2" name="Rectangle 7"/>
          <p:cNvSpPr/>
          <p:nvPr/>
        </p:nvSpPr>
        <p:spPr>
          <a:xfrm>
            <a:off x="4143240" y="9120240"/>
            <a:ext cx="31705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6840" tIns="48240" rIns="96840" bIns="48240" anchor="b" anchorCtr="0" compatLnSpc="0">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4E45894B-C159-4C88-BB1D-7A7272D769E4}" type="slidenum">
              <a:t>10</a:t>
            </a:fld>
            <a:endParaRPr lang="en-US" sz="1300" b="0" i="0" u="none" strike="noStrike" baseline="0">
              <a:ln>
                <a:noFill/>
              </a:ln>
              <a:solidFill>
                <a:srgbClr val="000000"/>
              </a:solidFill>
              <a:latin typeface="Arial" pitchFamily="18"/>
              <a:ea typeface="AR PL ShanHeiSun Uni" pitchFamily="2"/>
              <a:cs typeface="Tahoma" pitchFamily="2"/>
            </a:endParaRPr>
          </a:p>
        </p:txBody>
      </p:sp>
      <p:sp>
        <p:nvSpPr>
          <p:cNvPr id="3" name="Rectangle 2"/>
          <p:cNvSpPr/>
          <p:nvPr/>
        </p:nvSpPr>
        <p:spPr>
          <a:xfrm>
            <a:off x="1257480" y="720719"/>
            <a:ext cx="4800600" cy="3600360"/>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4" name="Notes Placeholder 3"/>
          <p:cNvSpPr txBox="1">
            <a:spLocks noGrp="1"/>
          </p:cNvSpPr>
          <p:nvPr>
            <p:ph type="body" sz="quarter" idx="1"/>
          </p:nvPr>
        </p:nvSpPr>
        <p:spPr>
          <a:xfrm>
            <a:off x="731880" y="4560480"/>
            <a:ext cx="5851440" cy="4320360"/>
          </a:xfrm>
        </p:spPr>
        <p:txBody>
          <a:bodyPr>
            <a:spAutoFit/>
          </a:bodyPr>
          <a:lstStyle/>
          <a:p>
            <a:endParaRPr lang="en-US"/>
          </a:p>
        </p:txBody>
      </p:sp>
    </p:spTree>
    <p:extLst>
      <p:ext uri="{BB962C8B-B14F-4D97-AF65-F5344CB8AC3E}">
        <p14:creationId xmlns:p14="http://schemas.microsoft.com/office/powerpoint/2010/main" val="297073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1F3CF5E-7E51-437F-A178-74A9BE41F0C3}" type="datetimeFigureOut">
              <a:rPr lang="en-IN" smtClean="0"/>
              <a:t>29-10-2014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335055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F3CF5E-7E51-437F-A178-74A9BE41F0C3}" type="datetimeFigureOut">
              <a:rPr lang="en-IN" smtClean="0"/>
              <a:t>29-10-2014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240880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F3CF5E-7E51-437F-A178-74A9BE41F0C3}" type="datetimeFigureOut">
              <a:rPr lang="en-IN" smtClean="0"/>
              <a:t>29-10-2014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261690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F3CF5E-7E51-437F-A178-74A9BE41F0C3}" type="datetimeFigureOut">
              <a:rPr lang="en-IN" smtClean="0"/>
              <a:t>29-10-2014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254846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3CF5E-7E51-437F-A178-74A9BE41F0C3}" type="datetimeFigureOut">
              <a:rPr lang="en-IN" smtClean="0"/>
              <a:t>29-10-2014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2111441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1F3CF5E-7E51-437F-A178-74A9BE41F0C3}" type="datetimeFigureOut">
              <a:rPr lang="en-IN" smtClean="0"/>
              <a:t>29-10-2014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54629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1F3CF5E-7E51-437F-A178-74A9BE41F0C3}" type="datetimeFigureOut">
              <a:rPr lang="en-IN" smtClean="0"/>
              <a:t>29-10-2014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287141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1F3CF5E-7E51-437F-A178-74A9BE41F0C3}" type="datetimeFigureOut">
              <a:rPr lang="en-IN" smtClean="0"/>
              <a:t>29-10-2014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25941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3CF5E-7E51-437F-A178-74A9BE41F0C3}" type="datetimeFigureOut">
              <a:rPr lang="en-IN" smtClean="0"/>
              <a:t>29-10-2014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333077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3CF5E-7E51-437F-A178-74A9BE41F0C3}" type="datetimeFigureOut">
              <a:rPr lang="en-IN" smtClean="0"/>
              <a:t>29-10-2014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356716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3CF5E-7E51-437F-A178-74A9BE41F0C3}" type="datetimeFigureOut">
              <a:rPr lang="en-IN" smtClean="0"/>
              <a:t>29-10-2014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A432C-E584-460A-9430-072E920CE2F7}" type="slidenum">
              <a:rPr lang="en-IN" smtClean="0"/>
              <a:t>‹#›</a:t>
            </a:fld>
            <a:endParaRPr lang="en-IN"/>
          </a:p>
        </p:txBody>
      </p:sp>
    </p:spTree>
    <p:extLst>
      <p:ext uri="{BB962C8B-B14F-4D97-AF65-F5344CB8AC3E}">
        <p14:creationId xmlns:p14="http://schemas.microsoft.com/office/powerpoint/2010/main" val="231828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3CF5E-7E51-437F-A178-74A9BE41F0C3}" type="datetimeFigureOut">
              <a:rPr lang="en-IN" smtClean="0"/>
              <a:t>29-10-2014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A432C-E584-460A-9430-072E920CE2F7}" type="slidenum">
              <a:rPr lang="en-IN" smtClean="0"/>
              <a:t>‹#›</a:t>
            </a:fld>
            <a:endParaRPr lang="en-IN"/>
          </a:p>
        </p:txBody>
      </p:sp>
    </p:spTree>
    <p:extLst>
      <p:ext uri="{BB962C8B-B14F-4D97-AF65-F5344CB8AC3E}">
        <p14:creationId xmlns:p14="http://schemas.microsoft.com/office/powerpoint/2010/main" val="1382386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Transactions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43042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1"/>
            <a:ext cx="6291360" cy="1311128"/>
          </a:xfrm>
        </p:spPr>
        <p:txBody>
          <a:bodyPr vert="horz" wrap="square" lIns="91440" tIns="45720" rIns="91440" bIns="45720" rtlCol="0" anchor="t" anchorCtr="0">
            <a:spAutoFit/>
          </a:bodyPr>
          <a:lstStyle/>
          <a:p>
            <a:pPr lvl="0"/>
            <a:r>
              <a:rPr lang="en-US"/>
              <a:t>Local Transaction Management</a:t>
            </a:r>
          </a:p>
        </p:txBody>
      </p:sp>
      <p:sp>
        <p:nvSpPr>
          <p:cNvPr id="3" name="Text Placeholder 2"/>
          <p:cNvSpPr txBox="1">
            <a:spLocks noGrp="1"/>
          </p:cNvSpPr>
          <p:nvPr>
            <p:ph type="body" idx="4294967295"/>
          </p:nvPr>
        </p:nvSpPr>
        <p:spPr>
          <a:xfrm>
            <a:off x="2152200" y="1676520"/>
            <a:ext cx="7867800" cy="2205219"/>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Transactions can be managed at the level of a local resource</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Such as the database</a:t>
            </a:r>
          </a:p>
          <a:p>
            <a:pPr lvl="0">
              <a:buClr>
                <a:srgbClr val="000000"/>
              </a:buClr>
              <a:buSzPct val="100000"/>
              <a:buFont typeface="Verdana" pitchFamily="34"/>
              <a:buChar char="•"/>
            </a:pPr>
            <a:r>
              <a:rPr lang="en-US"/>
              <a:t>Requires programmatic management of transactional behavior on the </a:t>
            </a:r>
            <a:r>
              <a:rPr lang="en-US">
                <a:latin typeface="Arial" pitchFamily="34"/>
              </a:rPr>
              <a:t>Connection</a:t>
            </a:r>
          </a:p>
        </p:txBody>
      </p:sp>
    </p:spTree>
    <p:extLst>
      <p:ext uri="{BB962C8B-B14F-4D97-AF65-F5344CB8AC3E}">
        <p14:creationId xmlns:p14="http://schemas.microsoft.com/office/powerpoint/2010/main" val="4232239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1"/>
            <a:ext cx="6291360" cy="480131"/>
          </a:xfrm>
        </p:spPr>
        <p:txBody>
          <a:bodyPr vert="horz" wrap="square" lIns="91440" tIns="45720" rIns="91440" bIns="45720" rtlCol="0" anchor="t" anchorCtr="0">
            <a:spAutoFit/>
          </a:bodyPr>
          <a:lstStyle/>
          <a:p>
            <a:pPr lvl="0"/>
            <a:r>
              <a:rPr lang="en-US" sz="2800"/>
              <a:t>Local Transaction Management Example</a:t>
            </a:r>
          </a:p>
        </p:txBody>
      </p:sp>
      <p:sp>
        <p:nvSpPr>
          <p:cNvPr id="3" name="Freeform 2"/>
          <p:cNvSpPr/>
          <p:nvPr/>
        </p:nvSpPr>
        <p:spPr>
          <a:xfrm>
            <a:off x="2133480" y="1447919"/>
            <a:ext cx="8077320" cy="4724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lnSpc>
                <a:spcPct val="80000"/>
              </a:lnSpc>
              <a:spcBef>
                <a:spcPts val="448"/>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7F0055"/>
                </a:solidFill>
                <a:latin typeface="Arial" pitchFamily="34"/>
                <a:ea typeface="ＭＳ Ｐゴシック" pitchFamily="50"/>
                <a:cs typeface="ＭＳ Ｐゴシック" pitchFamily="50"/>
              </a:rPr>
              <a:t>public void</a:t>
            </a:r>
            <a:r>
              <a:rPr lang="en-US" dirty="0">
                <a:solidFill>
                  <a:srgbClr val="000000"/>
                </a:solidFill>
                <a:latin typeface="Arial" pitchFamily="34"/>
                <a:ea typeface="ＭＳ Ｐゴシック" pitchFamily="50"/>
                <a:cs typeface="ＭＳ Ｐゴシック" pitchFamily="50"/>
              </a:rPr>
              <a:t> </a:t>
            </a:r>
            <a:r>
              <a:rPr lang="en-US" dirty="0" err="1" smtClean="0">
                <a:solidFill>
                  <a:srgbClr val="000000"/>
                </a:solidFill>
                <a:latin typeface="Arial" pitchFamily="34"/>
                <a:ea typeface="ＭＳ Ｐゴシック" pitchFamily="50"/>
                <a:cs typeface="ＭＳ Ｐゴシック" pitchFamily="50"/>
              </a:rPr>
              <a:t>updateCustomers</a:t>
            </a:r>
            <a:r>
              <a:rPr lang="en-US" dirty="0" smtClean="0">
                <a:solidFill>
                  <a:srgbClr val="000000"/>
                </a:solidFill>
                <a:latin typeface="Arial" pitchFamily="34"/>
                <a:ea typeface="ＭＳ Ｐゴシック" pitchFamily="50"/>
                <a:cs typeface="ＭＳ Ｐゴシック" pitchFamily="50"/>
              </a:rPr>
              <a:t>(Account </a:t>
            </a:r>
            <a:r>
              <a:rPr lang="en-US" dirty="0">
                <a:solidFill>
                  <a:srgbClr val="000000"/>
                </a:solidFill>
                <a:latin typeface="Arial" pitchFamily="34"/>
                <a:ea typeface="ＭＳ Ｐゴシック" pitchFamily="50"/>
                <a:cs typeface="ＭＳ Ｐゴシック" pitchFamily="50"/>
              </a:rPr>
              <a:t>account)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7F0055"/>
                </a:solidFill>
                <a:latin typeface="Arial" pitchFamily="34"/>
                <a:ea typeface="ＭＳ Ｐゴシック" pitchFamily="50"/>
                <a:cs typeface="ＭＳ Ｐゴシック" pitchFamily="50"/>
              </a:rPr>
              <a:t>    try</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000000"/>
                </a:solidFill>
                <a:latin typeface="Arial" pitchFamily="34"/>
                <a:ea typeface="ＭＳ Ｐゴシック" pitchFamily="50"/>
                <a:cs typeface="ＭＳ Ｐゴシック" pitchFamily="50"/>
              </a:rPr>
              <a:t>        conn = </a:t>
            </a:r>
            <a:r>
              <a:rPr lang="en-US" b="1" dirty="0" err="1">
                <a:solidFill>
                  <a:srgbClr val="0000C0"/>
                </a:solidFill>
                <a:latin typeface="Arial" pitchFamily="34"/>
                <a:ea typeface="ＭＳ Ｐゴシック" pitchFamily="50"/>
                <a:cs typeface="ＭＳ Ｐゴシック" pitchFamily="50"/>
              </a:rPr>
              <a:t>dataSource</a:t>
            </a:r>
            <a:r>
              <a:rPr lang="en-US" b="1" dirty="0" err="1">
                <a:solidFill>
                  <a:srgbClr val="000000"/>
                </a:solidFill>
                <a:latin typeface="Arial" pitchFamily="34"/>
                <a:ea typeface="ＭＳ Ｐゴシック" pitchFamily="50"/>
                <a:cs typeface="ＭＳ Ｐゴシック" pitchFamily="50"/>
              </a:rPr>
              <a:t>.getConnection</a:t>
            </a:r>
            <a:r>
              <a:rPr lang="en-US" b="1"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000000"/>
                </a:solidFill>
                <a:latin typeface="Arial" pitchFamily="34"/>
                <a:ea typeface="ＭＳ Ｐゴシック" pitchFamily="50"/>
                <a:cs typeface="ＭＳ Ｐゴシック" pitchFamily="50"/>
              </a:rPr>
              <a:t>        </a:t>
            </a:r>
            <a:r>
              <a:rPr lang="en-US" b="1" dirty="0" err="1">
                <a:solidFill>
                  <a:srgbClr val="000000"/>
                </a:solidFill>
                <a:latin typeface="Arial" pitchFamily="34"/>
                <a:ea typeface="ＭＳ Ｐゴシック" pitchFamily="50"/>
                <a:cs typeface="ＭＳ Ｐゴシック" pitchFamily="50"/>
              </a:rPr>
              <a:t>conn.setAutoCommit</a:t>
            </a:r>
            <a:r>
              <a:rPr lang="en-US" b="1" dirty="0">
                <a:solidFill>
                  <a:srgbClr val="000000"/>
                </a:solidFill>
                <a:latin typeface="Arial" pitchFamily="34"/>
                <a:ea typeface="ＭＳ Ｐゴシック" pitchFamily="50"/>
                <a:cs typeface="ＭＳ Ｐゴシック" pitchFamily="50"/>
              </a:rPr>
              <a:t>(</a:t>
            </a:r>
            <a:r>
              <a:rPr lang="en-US" b="1" dirty="0">
                <a:solidFill>
                  <a:srgbClr val="7F0055"/>
                </a:solidFill>
                <a:latin typeface="Arial" pitchFamily="34"/>
                <a:ea typeface="ＭＳ Ｐゴシック" pitchFamily="50"/>
                <a:cs typeface="ＭＳ Ｐゴシック" pitchFamily="50"/>
              </a:rPr>
              <a:t>false</a:t>
            </a:r>
            <a:r>
              <a:rPr lang="en-US" b="1"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ps</a:t>
            </a:r>
            <a:r>
              <a:rPr lang="en-US" dirty="0">
                <a:solidFill>
                  <a:srgbClr val="000000"/>
                </a:solidFill>
                <a:latin typeface="Arial" pitchFamily="34"/>
                <a:ea typeface="ＭＳ Ｐゴシック" pitchFamily="50"/>
                <a:cs typeface="ＭＳ Ｐゴシック" pitchFamily="50"/>
              </a:rPr>
              <a:t> = </a:t>
            </a:r>
            <a:r>
              <a:rPr lang="en-US" dirty="0" err="1">
                <a:solidFill>
                  <a:srgbClr val="000000"/>
                </a:solidFill>
                <a:latin typeface="Arial" pitchFamily="34"/>
                <a:ea typeface="ＭＳ Ｐゴシック" pitchFamily="50"/>
                <a:cs typeface="ＭＳ Ｐゴシック" pitchFamily="50"/>
              </a:rPr>
              <a:t>conn.prepareStatement</a:t>
            </a:r>
            <a:r>
              <a:rPr lang="en-US" dirty="0">
                <a:solidFill>
                  <a:srgbClr val="000000"/>
                </a:solidFill>
                <a:latin typeface="Arial" pitchFamily="34"/>
                <a:ea typeface="ＭＳ Ｐゴシック" pitchFamily="50"/>
                <a:cs typeface="ＭＳ Ｐゴシック" pitchFamily="50"/>
              </a:rPr>
              <a:t>(</a:t>
            </a:r>
            <a:r>
              <a:rPr lang="en-US" dirty="0" err="1">
                <a:solidFill>
                  <a:srgbClr val="000000"/>
                </a:solidFill>
                <a:latin typeface="Arial" pitchFamily="34"/>
                <a:ea typeface="ＭＳ Ｐゴシック" pitchFamily="50"/>
                <a:cs typeface="ＭＳ Ｐゴシック" pitchFamily="50"/>
              </a:rPr>
              <a:t>sql</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for</a:t>
            </a:r>
            <a:r>
              <a:rPr lang="en-US" dirty="0">
                <a:solidFill>
                  <a:srgbClr val="000000"/>
                </a:solidFill>
                <a:latin typeface="Arial" pitchFamily="34"/>
                <a:ea typeface="ＭＳ Ｐゴシック" pitchFamily="50"/>
                <a:cs typeface="ＭＳ Ｐゴシック" pitchFamily="50"/>
              </a:rPr>
              <a:t> </a:t>
            </a:r>
            <a:r>
              <a:rPr lang="en-US" dirty="0" smtClean="0">
                <a:solidFill>
                  <a:srgbClr val="000000"/>
                </a:solidFill>
                <a:latin typeface="Arial" pitchFamily="34"/>
                <a:ea typeface="ＭＳ Ｐゴシック" pitchFamily="50"/>
                <a:cs typeface="ＭＳ Ｐゴシック" pitchFamily="50"/>
              </a:rPr>
              <a:t>(Customer b </a:t>
            </a:r>
            <a:r>
              <a:rPr lang="en-US" dirty="0">
                <a:solidFill>
                  <a:srgbClr val="000000"/>
                </a:solidFill>
                <a:latin typeface="Arial" pitchFamily="34"/>
                <a:ea typeface="ＭＳ Ｐゴシック" pitchFamily="50"/>
                <a:cs typeface="ＭＳ Ｐゴシック" pitchFamily="50"/>
              </a:rPr>
              <a:t>: </a:t>
            </a:r>
            <a:r>
              <a:rPr lang="en-US" dirty="0" err="1" smtClean="0">
                <a:solidFill>
                  <a:srgbClr val="000000"/>
                </a:solidFill>
                <a:latin typeface="Arial" pitchFamily="34"/>
                <a:ea typeface="ＭＳ Ｐゴシック" pitchFamily="50"/>
                <a:cs typeface="ＭＳ Ｐゴシック" pitchFamily="50"/>
              </a:rPr>
              <a:t>account.getCustomers</a:t>
            </a:r>
            <a:r>
              <a:rPr lang="en-US" dirty="0" smtClean="0">
                <a:solidFill>
                  <a:srgbClr val="000000"/>
                </a:solidFill>
                <a:latin typeface="Arial" pitchFamily="34"/>
                <a:ea typeface="ＭＳ Ｐゴシック" pitchFamily="50"/>
                <a:cs typeface="ＭＳ Ｐゴシック" pitchFamily="50"/>
              </a:rPr>
              <a:t>()) </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ps.setBigDecimal</a:t>
            </a:r>
            <a:r>
              <a:rPr lang="en-US" dirty="0">
                <a:solidFill>
                  <a:srgbClr val="000000"/>
                </a:solidFill>
                <a:latin typeface="Arial" pitchFamily="34"/>
                <a:ea typeface="ＭＳ Ｐゴシック" pitchFamily="50"/>
                <a:cs typeface="ＭＳ Ｐゴシック" pitchFamily="50"/>
              </a:rPr>
              <a:t>(1, </a:t>
            </a:r>
            <a:r>
              <a:rPr lang="en-US" dirty="0" err="1">
                <a:solidFill>
                  <a:srgbClr val="000000"/>
                </a:solidFill>
                <a:latin typeface="Arial" pitchFamily="34"/>
                <a:ea typeface="ＭＳ Ｐゴシック" pitchFamily="50"/>
                <a:cs typeface="ＭＳ Ｐゴシック" pitchFamily="50"/>
              </a:rPr>
              <a:t>b.getSavings</a:t>
            </a:r>
            <a:r>
              <a:rPr lang="en-US" dirty="0">
                <a:solidFill>
                  <a:srgbClr val="000000"/>
                </a:solidFill>
                <a:latin typeface="Arial" pitchFamily="34"/>
                <a:ea typeface="ＭＳ Ｐゴシック" pitchFamily="50"/>
                <a:cs typeface="ＭＳ Ｐゴシック" pitchFamily="50"/>
              </a:rPr>
              <a:t>().</a:t>
            </a:r>
            <a:r>
              <a:rPr lang="en-US" dirty="0" err="1">
                <a:solidFill>
                  <a:srgbClr val="000000"/>
                </a:solidFill>
                <a:latin typeface="Arial" pitchFamily="34"/>
                <a:ea typeface="ＭＳ Ｐゴシック" pitchFamily="50"/>
                <a:cs typeface="ＭＳ Ｐゴシック" pitchFamily="50"/>
              </a:rPr>
              <a:t>asBigDecimal</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ps.setLong</a:t>
            </a:r>
            <a:r>
              <a:rPr lang="en-US" dirty="0">
                <a:solidFill>
                  <a:srgbClr val="000000"/>
                </a:solidFill>
                <a:latin typeface="Arial" pitchFamily="34"/>
                <a:ea typeface="ＭＳ Ｐゴシック" pitchFamily="50"/>
                <a:cs typeface="ＭＳ Ｐゴシック" pitchFamily="50"/>
              </a:rPr>
              <a:t>(2, </a:t>
            </a:r>
            <a:r>
              <a:rPr lang="en-US" dirty="0" err="1">
                <a:solidFill>
                  <a:srgbClr val="000000"/>
                </a:solidFill>
                <a:latin typeface="Arial" pitchFamily="34"/>
                <a:ea typeface="ＭＳ Ｐゴシック" pitchFamily="50"/>
                <a:cs typeface="ＭＳ Ｐゴシック" pitchFamily="50"/>
              </a:rPr>
              <a:t>account.getEntityId</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ps.setString</a:t>
            </a:r>
            <a:r>
              <a:rPr lang="en-US" dirty="0">
                <a:solidFill>
                  <a:srgbClr val="000000"/>
                </a:solidFill>
                <a:latin typeface="Arial" pitchFamily="34"/>
                <a:ea typeface="ＭＳ Ｐゴシック" pitchFamily="50"/>
                <a:cs typeface="ＭＳ Ｐゴシック" pitchFamily="50"/>
              </a:rPr>
              <a:t>(3, </a:t>
            </a:r>
            <a:r>
              <a:rPr lang="en-US" dirty="0" err="1">
                <a:solidFill>
                  <a:srgbClr val="000000"/>
                </a:solidFill>
                <a:latin typeface="Arial" pitchFamily="34"/>
                <a:ea typeface="ＭＳ Ｐゴシック" pitchFamily="50"/>
                <a:cs typeface="ＭＳ Ｐゴシック" pitchFamily="50"/>
              </a:rPr>
              <a:t>b.getName</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ps.executeUpdate</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b="1" dirty="0" err="1">
                <a:solidFill>
                  <a:srgbClr val="000000"/>
                </a:solidFill>
                <a:latin typeface="Arial" pitchFamily="34"/>
                <a:ea typeface="ＭＳ Ｐゴシック" pitchFamily="50"/>
                <a:cs typeface="ＭＳ Ｐゴシック" pitchFamily="50"/>
              </a:rPr>
              <a:t>conn.commit</a:t>
            </a:r>
            <a:r>
              <a:rPr lang="en-US" b="1"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 </a:t>
            </a:r>
            <a:r>
              <a:rPr lang="en-US" dirty="0">
                <a:solidFill>
                  <a:srgbClr val="7F0055"/>
                </a:solidFill>
                <a:latin typeface="Arial" pitchFamily="34"/>
                <a:ea typeface="ＭＳ Ｐゴシック" pitchFamily="50"/>
                <a:cs typeface="ＭＳ Ｐゴシック" pitchFamily="50"/>
              </a:rPr>
              <a:t>catch</a:t>
            </a:r>
            <a:r>
              <a:rPr lang="en-US" dirty="0">
                <a:solidFill>
                  <a:srgbClr val="000000"/>
                </a:solidFill>
                <a:latin typeface="Arial" pitchFamily="34"/>
                <a:ea typeface="ＭＳ Ｐゴシック" pitchFamily="50"/>
                <a:cs typeface="ＭＳ Ｐゴシック" pitchFamily="50"/>
              </a:rPr>
              <a:t> (Exception e)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b="1" dirty="0" err="1">
                <a:solidFill>
                  <a:srgbClr val="000000"/>
                </a:solidFill>
                <a:latin typeface="Arial" pitchFamily="34"/>
                <a:ea typeface="ＭＳ Ｐゴシック" pitchFamily="50"/>
                <a:cs typeface="ＭＳ Ｐゴシック" pitchFamily="50"/>
              </a:rPr>
              <a:t>conn.rollback</a:t>
            </a:r>
            <a:r>
              <a:rPr lang="en-US" b="1"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throw new</a:t>
            </a: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RuntimeException</a:t>
            </a:r>
            <a:r>
              <a:rPr lang="en-US" dirty="0">
                <a:solidFill>
                  <a:srgbClr val="000000"/>
                </a:solidFill>
                <a:latin typeface="Arial" pitchFamily="34"/>
                <a:ea typeface="ＭＳ Ｐゴシック" pitchFamily="50"/>
                <a:cs typeface="ＭＳ Ｐゴシック" pitchFamily="50"/>
              </a:rPr>
              <a:t>(</a:t>
            </a:r>
            <a:r>
              <a:rPr lang="en-US" dirty="0">
                <a:solidFill>
                  <a:srgbClr val="0000C0"/>
                </a:solidFill>
                <a:latin typeface="Arial" pitchFamily="34"/>
                <a:ea typeface="ＭＳ Ｐゴシック" pitchFamily="50"/>
                <a:cs typeface="ＭＳ Ｐゴシック" pitchFamily="50"/>
              </a:rPr>
              <a:t>“Error updating!”</a:t>
            </a:r>
            <a:r>
              <a:rPr lang="en-US" dirty="0">
                <a:solidFill>
                  <a:srgbClr val="000000"/>
                </a:solidFill>
                <a:latin typeface="Arial" pitchFamily="34"/>
                <a:ea typeface="ＭＳ Ｐゴシック" pitchFamily="50"/>
                <a:cs typeface="ＭＳ Ｐゴシック" pitchFamily="50"/>
              </a:rPr>
              <a:t>, e);</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spTree>
    <p:extLst>
      <p:ext uri="{BB962C8B-B14F-4D97-AF65-F5344CB8AC3E}">
        <p14:creationId xmlns:p14="http://schemas.microsoft.com/office/powerpoint/2010/main" val="304414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US"/>
              <a:t>Problems with Local Transactions</a:t>
            </a:r>
          </a:p>
        </p:txBody>
      </p:sp>
      <p:sp>
        <p:nvSpPr>
          <p:cNvPr id="3" name="Text Placeholder 2"/>
          <p:cNvSpPr txBox="1">
            <a:spLocks noGrp="1"/>
          </p:cNvSpPr>
          <p:nvPr>
            <p:ph type="body" idx="4294967295"/>
          </p:nvPr>
        </p:nvSpPr>
        <p:spPr>
          <a:xfrm>
            <a:off x="2152200" y="1676519"/>
            <a:ext cx="7867800" cy="2620204"/>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Connection management code is error-prone</a:t>
            </a:r>
          </a:p>
          <a:p>
            <a:pPr lvl="0">
              <a:buClr>
                <a:srgbClr val="000000"/>
              </a:buClr>
              <a:buSzPct val="100000"/>
              <a:buFont typeface="Verdana" pitchFamily="34"/>
              <a:buChar char="•"/>
            </a:pPr>
            <a:r>
              <a:rPr lang="en-US"/>
              <a:t>Transaction demarcation belongs at the service layer</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Multiple data access methods may be called within a transaction</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Connection must be managed at a higher level</a:t>
            </a:r>
          </a:p>
        </p:txBody>
      </p:sp>
    </p:spTree>
    <p:extLst>
      <p:ext uri="{BB962C8B-B14F-4D97-AF65-F5344CB8AC3E}">
        <p14:creationId xmlns:p14="http://schemas.microsoft.com/office/powerpoint/2010/main" val="268560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Topics in this session</a:t>
            </a:r>
          </a:p>
        </p:txBody>
      </p:sp>
      <p:sp>
        <p:nvSpPr>
          <p:cNvPr id="3" name="Text Placeholder 2"/>
          <p:cNvSpPr txBox="1">
            <a:spLocks noGrp="1"/>
          </p:cNvSpPr>
          <p:nvPr>
            <p:ph type="body" idx="4294967295"/>
          </p:nvPr>
        </p:nvSpPr>
        <p:spPr>
          <a:xfrm>
            <a:off x="2152200" y="1676519"/>
            <a:ext cx="7867800" cy="4915192"/>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Why use Transactions?</a:t>
            </a:r>
          </a:p>
          <a:p>
            <a:pPr lvl="0">
              <a:buClr>
                <a:srgbClr val="000000"/>
              </a:buClr>
              <a:buSzPct val="100000"/>
              <a:buFont typeface="Verdana" pitchFamily="34"/>
              <a:buChar char="•"/>
            </a:pPr>
            <a:r>
              <a:rPr lang="en-US"/>
              <a:t>Local Transaction Management</a:t>
            </a:r>
          </a:p>
          <a:p>
            <a:pPr lvl="0">
              <a:buClr>
                <a:srgbClr val="000000"/>
              </a:buClr>
              <a:buSzPct val="100000"/>
              <a:buFont typeface="Verdana" pitchFamily="34"/>
              <a:buChar char="•"/>
            </a:pPr>
            <a:r>
              <a:rPr lang="en-US" b="1"/>
              <a:t>Spring Transaction Management</a:t>
            </a:r>
          </a:p>
          <a:p>
            <a:pPr lvl="0">
              <a:buClr>
                <a:srgbClr val="000000"/>
              </a:buClr>
              <a:buSzPct val="100000"/>
              <a:buFont typeface="Verdana" pitchFamily="34"/>
              <a:buChar char="•"/>
            </a:pPr>
            <a:r>
              <a:rPr lang="en-US"/>
              <a:t>Transaction Propagation</a:t>
            </a:r>
          </a:p>
          <a:p>
            <a:pPr lvl="0">
              <a:buClr>
                <a:srgbClr val="000000"/>
              </a:buClr>
              <a:buSzPct val="100000"/>
              <a:buFont typeface="Verdana" pitchFamily="34"/>
              <a:buChar char="•"/>
            </a:pPr>
            <a:r>
              <a:rPr lang="en-US"/>
              <a:t>Rollback rules</a:t>
            </a:r>
          </a:p>
          <a:p>
            <a:pPr lvl="0">
              <a:buClr>
                <a:srgbClr val="000000"/>
              </a:buClr>
              <a:buSzPct val="100000"/>
              <a:buFont typeface="Verdana" pitchFamily="34"/>
              <a:buChar char="•"/>
            </a:pPr>
            <a:r>
              <a:rPr lang="en-US"/>
              <a:t>Testing</a:t>
            </a:r>
          </a:p>
          <a:p>
            <a:pPr lvl="0">
              <a:buClr>
                <a:srgbClr val="000000"/>
              </a:buClr>
              <a:buSzPct val="100000"/>
              <a:buFont typeface="Verdana" pitchFamily="34"/>
              <a:buChar char="•"/>
            </a:pPr>
            <a:r>
              <a:rPr lang="en-US"/>
              <a:t>Advanced topics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Programmatic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Read-only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Distributed transactions</a:t>
            </a:r>
          </a:p>
        </p:txBody>
      </p:sp>
    </p:spTree>
    <p:extLst>
      <p:ext uri="{BB962C8B-B14F-4D97-AF65-F5344CB8AC3E}">
        <p14:creationId xmlns:p14="http://schemas.microsoft.com/office/powerpoint/2010/main" val="363619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1"/>
            <a:ext cx="6291360" cy="1311128"/>
          </a:xfrm>
        </p:spPr>
        <p:txBody>
          <a:bodyPr vert="horz" wrap="square" lIns="91440" tIns="45720" rIns="91440" bIns="45720" rtlCol="0" anchor="t" anchorCtr="0">
            <a:spAutoFit/>
          </a:bodyPr>
          <a:lstStyle/>
          <a:p>
            <a:pPr lvl="0"/>
            <a:r>
              <a:rPr lang="en-US"/>
              <a:t>Spring Transaction Management</a:t>
            </a:r>
          </a:p>
        </p:txBody>
      </p:sp>
      <p:sp>
        <p:nvSpPr>
          <p:cNvPr id="3" name="Text Placeholder 2"/>
          <p:cNvSpPr txBox="1">
            <a:spLocks noGrp="1"/>
          </p:cNvSpPr>
          <p:nvPr>
            <p:ph type="body" idx="4294967295"/>
          </p:nvPr>
        </p:nvSpPr>
        <p:spPr>
          <a:xfrm>
            <a:off x="2152200" y="1676519"/>
            <a:ext cx="7867800" cy="4459682"/>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Provides a flexible and powerful abstraction layer for transaction management</a:t>
            </a:r>
          </a:p>
          <a:p>
            <a:pPr lvl="0">
              <a:buClr>
                <a:srgbClr val="000000"/>
              </a:buClr>
              <a:buSzPct val="100000"/>
              <a:buFont typeface="Verdana" pitchFamily="34"/>
              <a:buChar char="•"/>
            </a:pPr>
            <a:r>
              <a:rPr lang="en-US"/>
              <a:t>Several ways (can be mixed and matched)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XML</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Annotations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Programmatic</a:t>
            </a:r>
          </a:p>
          <a:p>
            <a:pPr lvl="0">
              <a:buClr>
                <a:srgbClr val="000000"/>
              </a:buClr>
              <a:buSzPct val="100000"/>
              <a:buFont typeface="Verdana" pitchFamily="34"/>
              <a:buChar char="•"/>
            </a:pPr>
            <a:r>
              <a:rPr lang="en-US"/>
              <a:t>Optimization for local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Database connection automatically bound to the current thread</a:t>
            </a:r>
          </a:p>
          <a:p>
            <a:pPr lvl="0"/>
            <a:endParaRPr lang="en-US" sz="2000"/>
          </a:p>
        </p:txBody>
      </p:sp>
    </p:spTree>
    <p:extLst>
      <p:ext uri="{BB962C8B-B14F-4D97-AF65-F5344CB8AC3E}">
        <p14:creationId xmlns:p14="http://schemas.microsoft.com/office/powerpoint/2010/main" val="3829543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19" y="42120"/>
            <a:ext cx="7548435" cy="701731"/>
          </a:xfrm>
        </p:spPr>
        <p:txBody>
          <a:bodyPr vert="horz" wrap="square" lIns="91440" tIns="45720" rIns="91440" bIns="45720" rtlCol="0" anchor="t" anchorCtr="0">
            <a:spAutoFit/>
          </a:bodyPr>
          <a:lstStyle/>
          <a:p>
            <a:pPr lvl="0"/>
            <a:r>
              <a:rPr lang="en-US" dirty="0" err="1"/>
              <a:t>PlatformTransactionManager</a:t>
            </a:r>
            <a:endParaRPr lang="en-US" dirty="0"/>
          </a:p>
        </p:txBody>
      </p:sp>
      <p:sp>
        <p:nvSpPr>
          <p:cNvPr id="3" name="Text Placeholder 2"/>
          <p:cNvSpPr txBox="1">
            <a:spLocks noGrp="1"/>
          </p:cNvSpPr>
          <p:nvPr>
            <p:ph type="body" idx="4294967295"/>
          </p:nvPr>
        </p:nvSpPr>
        <p:spPr>
          <a:xfrm>
            <a:off x="2152200" y="1676520"/>
            <a:ext cx="7867800" cy="5100371"/>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dirty="0"/>
              <a:t>Spring’s </a:t>
            </a:r>
            <a:r>
              <a:rPr lang="en-US" b="1" dirty="0" err="1">
                <a:latin typeface="Arial" pitchFamily="34"/>
              </a:rPr>
              <a:t>PlatformTransactionManager</a:t>
            </a:r>
            <a:r>
              <a:rPr lang="en-US" dirty="0"/>
              <a:t> is the base interface for the abstraction</a:t>
            </a:r>
          </a:p>
          <a:p>
            <a:pPr lvl="0">
              <a:buClr>
                <a:srgbClr val="000000"/>
              </a:buClr>
              <a:buSzPct val="100000"/>
              <a:buFont typeface="Verdana" pitchFamily="34"/>
              <a:buChar char="•"/>
            </a:pPr>
            <a:r>
              <a:rPr lang="en-US" dirty="0"/>
              <a:t>Several implementations are available</a:t>
            </a:r>
          </a:p>
          <a:p>
            <a:pPr marL="0" lvl="1" indent="0">
              <a:lnSpc>
                <a:spcPct val="100000"/>
              </a:lnSpc>
              <a:spcBef>
                <a:spcPts val="499"/>
              </a:spcBef>
              <a:buClr>
                <a:srgbClr val="000000"/>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err="1">
                <a:solidFill>
                  <a:srgbClr val="000000"/>
                </a:solidFill>
                <a:latin typeface="Arial" pitchFamily="34"/>
                <a:ea typeface="ＭＳ Ｐゴシック" pitchFamily="50"/>
              </a:rPr>
              <a:t>DataSourceTransactionManager</a:t>
            </a:r>
            <a:endParaRPr lang="en-US" dirty="0">
              <a:solidFill>
                <a:srgbClr val="000000"/>
              </a:solidFill>
              <a:latin typeface="Arial" pitchFamily="34"/>
              <a:ea typeface="ＭＳ Ｐゴシック" pitchFamily="50"/>
            </a:endParaRPr>
          </a:p>
          <a:p>
            <a:pPr marL="0" lvl="1" indent="0">
              <a:lnSpc>
                <a:spcPct val="100000"/>
              </a:lnSpc>
              <a:spcBef>
                <a:spcPts val="499"/>
              </a:spcBef>
              <a:buClr>
                <a:srgbClr val="000000"/>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err="1">
                <a:solidFill>
                  <a:srgbClr val="000000"/>
                </a:solidFill>
                <a:latin typeface="Arial" pitchFamily="34"/>
                <a:ea typeface="ＭＳ Ｐゴシック" pitchFamily="50"/>
              </a:rPr>
              <a:t>HibernateTransactionManager</a:t>
            </a:r>
            <a:endParaRPr lang="en-US" dirty="0">
              <a:solidFill>
                <a:srgbClr val="000000"/>
              </a:solidFill>
              <a:latin typeface="Arial" pitchFamily="34"/>
              <a:ea typeface="ＭＳ Ｐゴシック" pitchFamily="50"/>
            </a:endParaRPr>
          </a:p>
          <a:p>
            <a:pPr marL="0" lvl="1" indent="0">
              <a:lnSpc>
                <a:spcPct val="100000"/>
              </a:lnSpc>
              <a:spcBef>
                <a:spcPts val="499"/>
              </a:spcBef>
              <a:buClr>
                <a:srgbClr val="000000"/>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err="1">
                <a:solidFill>
                  <a:srgbClr val="000000"/>
                </a:solidFill>
                <a:latin typeface="Arial" pitchFamily="34"/>
                <a:ea typeface="ＭＳ Ｐゴシック" pitchFamily="50"/>
              </a:rPr>
              <a:t>JpaTransactionManager</a:t>
            </a:r>
            <a:endParaRPr lang="en-US" dirty="0">
              <a:solidFill>
                <a:srgbClr val="000000"/>
              </a:solidFill>
              <a:latin typeface="Arial" pitchFamily="34"/>
              <a:ea typeface="ＭＳ Ｐゴシック" pitchFamily="50"/>
            </a:endParaRPr>
          </a:p>
          <a:p>
            <a:pPr marL="0" lvl="1" indent="0">
              <a:lnSpc>
                <a:spcPct val="100000"/>
              </a:lnSpc>
              <a:spcBef>
                <a:spcPts val="499"/>
              </a:spcBef>
              <a:buClr>
                <a:srgbClr val="000000"/>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err="1">
                <a:solidFill>
                  <a:srgbClr val="000000"/>
                </a:solidFill>
                <a:latin typeface="Arial" pitchFamily="34"/>
                <a:ea typeface="ＭＳ Ｐゴシック" pitchFamily="50"/>
              </a:rPr>
              <a:t>JtaTransactionManager</a:t>
            </a:r>
            <a:endParaRPr lang="en-US" dirty="0">
              <a:solidFill>
                <a:srgbClr val="000000"/>
              </a:solidFill>
              <a:latin typeface="Arial" pitchFamily="34"/>
              <a:ea typeface="ＭＳ Ｐゴシック" pitchFamily="50"/>
            </a:endParaRPr>
          </a:p>
          <a:p>
            <a:pPr marL="0" lvl="1" indent="0">
              <a:lnSpc>
                <a:spcPct val="100000"/>
              </a:lnSpc>
              <a:spcBef>
                <a:spcPts val="499"/>
              </a:spcBef>
              <a:buClr>
                <a:srgbClr val="000000"/>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err="1">
                <a:solidFill>
                  <a:srgbClr val="000000"/>
                </a:solidFill>
                <a:latin typeface="Arial" pitchFamily="34"/>
                <a:ea typeface="ＭＳ Ｐゴシック" pitchFamily="50"/>
              </a:rPr>
              <a:t>WebLogicJtaTransactionManager</a:t>
            </a:r>
            <a:endParaRPr lang="en-US" dirty="0">
              <a:solidFill>
                <a:srgbClr val="000000"/>
              </a:solidFill>
              <a:latin typeface="Arial" pitchFamily="34"/>
              <a:ea typeface="ＭＳ Ｐゴシック" pitchFamily="50"/>
            </a:endParaRPr>
          </a:p>
          <a:p>
            <a:pPr marL="0" lvl="1" indent="0">
              <a:lnSpc>
                <a:spcPct val="100000"/>
              </a:lnSpc>
              <a:spcBef>
                <a:spcPts val="499"/>
              </a:spcBef>
              <a:buClr>
                <a:srgbClr val="000000"/>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err="1">
                <a:solidFill>
                  <a:srgbClr val="000000"/>
                </a:solidFill>
                <a:latin typeface="Arial" pitchFamily="34"/>
                <a:ea typeface="ＭＳ Ｐゴシック" pitchFamily="50"/>
              </a:rPr>
              <a:t>WebSphereUowTransactionManager</a:t>
            </a:r>
            <a:endParaRPr lang="en-US" dirty="0">
              <a:solidFill>
                <a:srgbClr val="000000"/>
              </a:solidFill>
              <a:latin typeface="Arial" pitchFamily="34"/>
              <a:ea typeface="ＭＳ Ｐゴシック" pitchFamily="50"/>
            </a:endParaRPr>
          </a:p>
          <a:p>
            <a:pPr marL="0" lvl="1" indent="0">
              <a:lnSpc>
                <a:spcPct val="100000"/>
              </a:lnSpc>
              <a:spcBef>
                <a:spcPts val="499"/>
              </a:spcBef>
              <a:buClr>
                <a:srgbClr val="000000"/>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i="1" dirty="0">
                <a:solidFill>
                  <a:srgbClr val="000000"/>
                </a:solidFill>
                <a:latin typeface="Arial" pitchFamily="34"/>
                <a:ea typeface="ＭＳ Ｐゴシック" pitchFamily="50"/>
              </a:rPr>
              <a:t>and more</a:t>
            </a:r>
          </a:p>
          <a:p>
            <a:pPr marL="742680" indent="-285480">
              <a:spcBef>
                <a:spcPts val="499"/>
              </a:spcBef>
              <a:buClr>
                <a:srgbClr val="000000"/>
              </a:buClr>
              <a:buSzPct val="100000"/>
              <a:buFont typeface="Verdana" pitchFamily="34"/>
              <a:buChar char="•"/>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sz="2000" dirty="0">
              <a:latin typeface="Arial" pitchFamily="34"/>
            </a:endParaRPr>
          </a:p>
          <a:p>
            <a:pPr marL="742680" indent="-285480">
              <a:spcBef>
                <a:spcPts val="499"/>
              </a:spcBef>
              <a:buClr>
                <a:srgbClr val="000000"/>
              </a:buClr>
              <a:buSzPct val="100000"/>
              <a:buFont typeface="Verdana" pitchFamily="34"/>
              <a:buChar char="•"/>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sz="2000" dirty="0">
              <a:latin typeface="Arial" pitchFamily="34"/>
            </a:endParaRPr>
          </a:p>
        </p:txBody>
      </p:sp>
      <p:grpSp>
        <p:nvGrpSpPr>
          <p:cNvPr id="4" name="Group 3"/>
          <p:cNvGrpSpPr/>
          <p:nvPr/>
        </p:nvGrpSpPr>
        <p:grpSpPr>
          <a:xfrm>
            <a:off x="1868520" y="5991366"/>
            <a:ext cx="8632080" cy="866633"/>
            <a:chOff x="281520" y="5549760"/>
            <a:chExt cx="8632080" cy="903600"/>
          </a:xfrm>
        </p:grpSpPr>
        <p:sp>
          <p:nvSpPr>
            <p:cNvPr id="5" name="Freeform 4"/>
            <p:cNvSpPr/>
            <p:nvPr/>
          </p:nvSpPr>
          <p:spPr>
            <a:xfrm>
              <a:off x="340920" y="5549760"/>
              <a:ext cx="8445240" cy="7113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FF"/>
              </a:solidFill>
              <a:prstDash val="solid"/>
            </a:ln>
          </p:spPr>
          <p:txBody>
            <a:bodyPr vert="horz" lIns="90000" tIns="45000" rIns="90000" bIns="450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pic>
          <p:nvPicPr>
            <p:cNvPr id="6" name="Picture 5"/>
            <p:cNvPicPr>
              <a:picLocks noChangeAspect="1"/>
            </p:cNvPicPr>
            <p:nvPr/>
          </p:nvPicPr>
          <p:blipFill>
            <a:blip r:embed="rId3">
              <a:lum bright="-50000"/>
              <a:alphaModFix/>
            </a:blip>
            <a:stretch>
              <a:fillRect/>
            </a:stretch>
          </p:blipFill>
          <p:spPr>
            <a:xfrm>
              <a:off x="812880" y="5668919"/>
              <a:ext cx="432359" cy="431640"/>
            </a:xfrm>
            <a:prstGeom prst="rect">
              <a:avLst/>
            </a:prstGeom>
            <a:noFill/>
            <a:ln>
              <a:noFill/>
            </a:ln>
          </p:spPr>
        </p:pic>
        <p:sp>
          <p:nvSpPr>
            <p:cNvPr id="7" name="TextBox 6"/>
            <p:cNvSpPr txBox="1"/>
            <p:nvPr/>
          </p:nvSpPr>
          <p:spPr>
            <a:xfrm>
              <a:off x="281520" y="5594040"/>
              <a:ext cx="8632080" cy="85932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i="1">
                  <a:solidFill>
                    <a:srgbClr val="000000"/>
                  </a:solidFill>
                  <a:latin typeface="Arial" pitchFamily="34"/>
                  <a:ea typeface="AR PL ShanHeiSun Uni" pitchFamily="2"/>
                  <a:cs typeface="Tahoma" pitchFamily="2"/>
                </a:rPr>
                <a:t>	    	</a:t>
              </a:r>
              <a:r>
                <a:rPr lang="en-US">
                  <a:solidFill>
                    <a:srgbClr val="000000"/>
                  </a:solidFill>
                  <a:latin typeface="Arial" pitchFamily="34"/>
                  <a:ea typeface="AR PL ShanHeiSun Uni" pitchFamily="2"/>
                  <a:cs typeface="Tahoma" pitchFamily="2"/>
                </a:rPr>
                <a:t>Spring allows you to configure whether you use JTA or not. It does not 	have any impact on your Java classes</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a:solidFill>
                  <a:srgbClr val="000000"/>
                </a:solidFill>
                <a:latin typeface="Arial" pitchFamily="34"/>
                <a:ea typeface="ＭＳ Ｐゴシック" pitchFamily="50"/>
                <a:cs typeface="ＭＳ Ｐゴシック" pitchFamily="50"/>
              </a:endParaRPr>
            </a:p>
          </p:txBody>
        </p:sp>
      </p:grpSp>
    </p:spTree>
    <p:extLst>
      <p:ext uri="{BB962C8B-B14F-4D97-AF65-F5344CB8AC3E}">
        <p14:creationId xmlns:p14="http://schemas.microsoft.com/office/powerpoint/2010/main" val="2287977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1"/>
            <a:ext cx="6291360" cy="480131"/>
          </a:xfrm>
        </p:spPr>
        <p:txBody>
          <a:bodyPr vert="horz" wrap="square" lIns="91440" tIns="45720" rIns="91440" bIns="45720" rtlCol="0" anchor="t" anchorCtr="0">
            <a:spAutoFit/>
          </a:bodyPr>
          <a:lstStyle/>
          <a:p>
            <a:pPr lvl="0"/>
            <a:r>
              <a:rPr lang="en-US" sz="2800"/>
              <a:t>Deploying the Transaction Manager</a:t>
            </a:r>
          </a:p>
        </p:txBody>
      </p:sp>
      <p:sp>
        <p:nvSpPr>
          <p:cNvPr id="3" name="Text Placeholder 2"/>
          <p:cNvSpPr txBox="1">
            <a:spLocks noGrp="1"/>
          </p:cNvSpPr>
          <p:nvPr>
            <p:ph type="body" idx="4294967295"/>
          </p:nvPr>
        </p:nvSpPr>
        <p:spPr>
          <a:xfrm>
            <a:off x="1828920" y="1600201"/>
            <a:ext cx="7772400" cy="5301451"/>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dirty="0"/>
              <a:t>Pick the specific implementation</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dirty="0"/>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dirty="0"/>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dirty="0"/>
          </a:p>
          <a:p>
            <a:pPr lvl="0">
              <a:buClr>
                <a:srgbClr val="000000"/>
              </a:buClr>
              <a:buSzPct val="100000"/>
              <a:buFont typeface="Verdana" pitchFamily="34"/>
              <a:buChar char="•"/>
            </a:pPr>
            <a:r>
              <a:rPr lang="en-US" dirty="0"/>
              <a:t>or for JTA, also possible to use custom tag:</a:t>
            </a:r>
          </a:p>
          <a:p>
            <a:pPr marL="742680" indent="-285480">
              <a:spcBef>
                <a:spcPts val="499"/>
              </a:spcBef>
              <a:buClr>
                <a:srgbClr val="000000"/>
              </a:buClr>
              <a:buSzPct val="100000"/>
              <a:buFont typeface="Verdana" pitchFamily="34"/>
              <a:buChar char="•"/>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US" sz="2000" dirty="0"/>
          </a:p>
          <a:p>
            <a:pPr marL="0" lvl="1" indent="0">
              <a:lnSpc>
                <a:spcPct val="150000"/>
              </a:lnSpc>
              <a:spcBef>
                <a:spcPts val="59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dirty="0">
                <a:solidFill>
                  <a:srgbClr val="000000"/>
                </a:solidFill>
                <a:latin typeface="Verdana" pitchFamily="34"/>
                <a:ea typeface="ＭＳ Ｐゴシック" pitchFamily="50"/>
              </a:rPr>
              <a:t>Resolves to appropriate </a:t>
            </a:r>
            <a:r>
              <a:rPr lang="en-US" dirty="0" err="1">
                <a:solidFill>
                  <a:srgbClr val="000000"/>
                </a:solidFill>
                <a:latin typeface="Verdana" pitchFamily="34"/>
                <a:ea typeface="ＭＳ Ｐゴシック" pitchFamily="50"/>
              </a:rPr>
              <a:t>impl</a:t>
            </a:r>
            <a:r>
              <a:rPr lang="en-US" dirty="0">
                <a:solidFill>
                  <a:srgbClr val="000000"/>
                </a:solidFill>
                <a:latin typeface="Verdana" pitchFamily="34"/>
                <a:ea typeface="ＭＳ Ｐゴシック" pitchFamily="50"/>
              </a:rPr>
              <a:t> for environment</a:t>
            </a:r>
          </a:p>
          <a:p>
            <a:pPr marL="0" lvl="2" indent="0">
              <a:lnSpc>
                <a:spcPct val="100000"/>
              </a:lnSpc>
              <a:spcBef>
                <a:spcPts val="598"/>
              </a:spcBef>
              <a:buClr>
                <a:srgbClr val="000000"/>
              </a:buClr>
              <a:buSzPct val="100000"/>
              <a:buFont typeface="Verdana"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a:solidFill>
                  <a:srgbClr val="000000"/>
                </a:solidFill>
                <a:latin typeface="Verdana" pitchFamily="34"/>
                <a:ea typeface="ＭＳ Ｐゴシック" pitchFamily="50"/>
              </a:rPr>
              <a:t>OC4JJtaTransactionManager</a:t>
            </a:r>
          </a:p>
          <a:p>
            <a:pPr marL="0" lvl="2" indent="0">
              <a:lnSpc>
                <a:spcPct val="100000"/>
              </a:lnSpc>
              <a:spcBef>
                <a:spcPts val="598"/>
              </a:spcBef>
              <a:buClr>
                <a:srgbClr val="000000"/>
              </a:buClr>
              <a:buSzPct val="100000"/>
              <a:buFont typeface="Verdana"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err="1">
                <a:solidFill>
                  <a:srgbClr val="000000"/>
                </a:solidFill>
                <a:latin typeface="Verdana" pitchFamily="34"/>
                <a:ea typeface="ＭＳ Ｐゴシック" pitchFamily="50"/>
              </a:rPr>
              <a:t>WebLogicJtaTransactionManager</a:t>
            </a:r>
            <a:endParaRPr lang="en-US" sz="2400" dirty="0">
              <a:solidFill>
                <a:srgbClr val="000000"/>
              </a:solidFill>
              <a:latin typeface="Verdana" pitchFamily="34"/>
              <a:ea typeface="ＭＳ Ｐゴシック" pitchFamily="50"/>
            </a:endParaRPr>
          </a:p>
          <a:p>
            <a:pPr marL="0" lvl="2" indent="0">
              <a:lnSpc>
                <a:spcPct val="100000"/>
              </a:lnSpc>
              <a:spcBef>
                <a:spcPts val="598"/>
              </a:spcBef>
              <a:buClr>
                <a:srgbClr val="000000"/>
              </a:buClr>
              <a:buSzPct val="100000"/>
              <a:buFont typeface="Verdana"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err="1">
                <a:solidFill>
                  <a:srgbClr val="000000"/>
                </a:solidFill>
                <a:latin typeface="Verdana" pitchFamily="34"/>
                <a:ea typeface="ＭＳ Ｐゴシック" pitchFamily="50"/>
              </a:rPr>
              <a:t>WebSphereUowTransactionManager</a:t>
            </a:r>
            <a:endParaRPr lang="en-US" sz="2400" dirty="0">
              <a:solidFill>
                <a:srgbClr val="000000"/>
              </a:solidFill>
              <a:latin typeface="Verdana" pitchFamily="34"/>
              <a:ea typeface="ＭＳ Ｐゴシック" pitchFamily="50"/>
            </a:endParaRPr>
          </a:p>
          <a:p>
            <a:pPr marL="0" lvl="2" indent="0">
              <a:lnSpc>
                <a:spcPct val="100000"/>
              </a:lnSpc>
              <a:spcBef>
                <a:spcPts val="598"/>
              </a:spcBef>
              <a:buClr>
                <a:srgbClr val="000000"/>
              </a:buClr>
              <a:buSzPct val="100000"/>
              <a:buFont typeface="Verdana" pitchFamily="34"/>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err="1">
                <a:solidFill>
                  <a:srgbClr val="000000"/>
                </a:solidFill>
                <a:latin typeface="Verdana" pitchFamily="34"/>
                <a:ea typeface="ＭＳ Ｐゴシック" pitchFamily="50"/>
              </a:rPr>
              <a:t>JtaTransactionManager</a:t>
            </a:r>
            <a:endParaRPr lang="en-US" sz="2400" dirty="0">
              <a:solidFill>
                <a:srgbClr val="000000"/>
              </a:solidFill>
              <a:latin typeface="Verdana" pitchFamily="34"/>
              <a:ea typeface="ＭＳ Ｐゴシック" pitchFamily="50"/>
            </a:endParaRPr>
          </a:p>
        </p:txBody>
      </p:sp>
      <p:sp>
        <p:nvSpPr>
          <p:cNvPr id="4" name="Freeform 3"/>
          <p:cNvSpPr/>
          <p:nvPr/>
        </p:nvSpPr>
        <p:spPr>
          <a:xfrm>
            <a:off x="1828920" y="2057400"/>
            <a:ext cx="8458200" cy="1182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34"/>
                <a:ea typeface="ＭＳ Ｐゴシック" pitchFamily="50"/>
                <a:cs typeface="ＭＳ Ｐゴシック" pitchFamily="50"/>
              </a:rPr>
              <a:t>&lt;bean</a:t>
            </a:r>
            <a:r>
              <a:rPr lang="en-US">
                <a:solidFill>
                  <a:srgbClr val="000000"/>
                </a:solidFill>
                <a:latin typeface="Arial" pitchFamily="34"/>
                <a:ea typeface="ＭＳ Ｐゴシック" pitchFamily="50"/>
                <a:cs typeface="ＭＳ Ｐゴシック" pitchFamily="50"/>
              </a:rPr>
              <a:t> </a:t>
            </a:r>
            <a:r>
              <a:rPr lang="en-US">
                <a:solidFill>
                  <a:srgbClr val="7F0055"/>
                </a:solidFill>
                <a:latin typeface="Arial" pitchFamily="34"/>
                <a:ea typeface="ＭＳ Ｐゴシック" pitchFamily="50"/>
                <a:cs typeface="ＭＳ Ｐゴシック" pitchFamily="50"/>
              </a:rPr>
              <a:t>id</a:t>
            </a:r>
            <a:r>
              <a:rPr lang="en-US">
                <a:solidFill>
                  <a:srgbClr val="000000"/>
                </a:solidFill>
                <a:latin typeface="Arial" pitchFamily="34"/>
                <a:ea typeface="ＭＳ Ｐゴシック" pitchFamily="50"/>
                <a:cs typeface="ＭＳ Ｐゴシック" pitchFamily="50"/>
              </a:rPr>
              <a:t>=</a:t>
            </a:r>
            <a:r>
              <a:rPr lang="en-US">
                <a:solidFill>
                  <a:srgbClr val="0000C0"/>
                </a:solidFill>
                <a:latin typeface="Arial" pitchFamily="34"/>
                <a:ea typeface="ＭＳ Ｐゴシック" pitchFamily="50"/>
                <a:cs typeface="ＭＳ Ｐゴシック" pitchFamily="50"/>
              </a:rPr>
              <a:t>“transactionManager”</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7F0055"/>
                </a:solidFill>
                <a:latin typeface="Arial" pitchFamily="34"/>
                <a:ea typeface="ＭＳ Ｐゴシック" pitchFamily="50"/>
                <a:cs typeface="ＭＳ Ｐゴシック" pitchFamily="50"/>
              </a:rPr>
              <a:t>  class</a:t>
            </a:r>
            <a:r>
              <a:rPr lang="en-US">
                <a:solidFill>
                  <a:srgbClr val="000000"/>
                </a:solidFill>
                <a:latin typeface="Arial" pitchFamily="34"/>
                <a:ea typeface="ＭＳ Ｐゴシック" pitchFamily="50"/>
                <a:cs typeface="ＭＳ Ｐゴシック" pitchFamily="50"/>
              </a:rPr>
              <a:t>=</a:t>
            </a:r>
            <a:r>
              <a:rPr lang="en-US">
                <a:solidFill>
                  <a:srgbClr val="0000C0"/>
                </a:solidFill>
                <a:latin typeface="Arial" pitchFamily="34"/>
                <a:ea typeface="ＭＳ Ｐゴシック" pitchFamily="50"/>
                <a:cs typeface="ＭＳ Ｐゴシック" pitchFamily="50"/>
              </a:rPr>
              <a:t>”org.springframework.jdbc.datasource.DataSourceTransactionManager”</a:t>
            </a:r>
            <a:r>
              <a:rPr lang="en-US">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  </a:t>
            </a:r>
            <a:r>
              <a:rPr lang="en-US">
                <a:solidFill>
                  <a:srgbClr val="3F7F7F"/>
                </a:solidFill>
                <a:latin typeface="Arial" pitchFamily="34"/>
                <a:ea typeface="ＭＳ Ｐゴシック" pitchFamily="50"/>
                <a:cs typeface="ＭＳ Ｐゴシック" pitchFamily="50"/>
              </a:rPr>
              <a:t>&lt;property</a:t>
            </a:r>
            <a:r>
              <a:rPr lang="en-US">
                <a:solidFill>
                  <a:srgbClr val="000000"/>
                </a:solidFill>
                <a:latin typeface="Arial" pitchFamily="34"/>
                <a:ea typeface="ＭＳ Ｐゴシック" pitchFamily="50"/>
                <a:cs typeface="ＭＳ Ｐゴシック" pitchFamily="50"/>
              </a:rPr>
              <a:t> </a:t>
            </a:r>
            <a:r>
              <a:rPr lang="en-US">
                <a:solidFill>
                  <a:srgbClr val="7F0055"/>
                </a:solidFill>
                <a:latin typeface="Arial" pitchFamily="34"/>
                <a:ea typeface="ＭＳ Ｐゴシック" pitchFamily="50"/>
                <a:cs typeface="ＭＳ Ｐゴシック" pitchFamily="50"/>
              </a:rPr>
              <a:t>name</a:t>
            </a:r>
            <a:r>
              <a:rPr lang="en-US">
                <a:solidFill>
                  <a:srgbClr val="000000"/>
                </a:solidFill>
                <a:latin typeface="Arial" pitchFamily="34"/>
                <a:ea typeface="ＭＳ Ｐゴシック" pitchFamily="50"/>
                <a:cs typeface="ＭＳ Ｐゴシック" pitchFamily="50"/>
              </a:rPr>
              <a:t>=</a:t>
            </a:r>
            <a:r>
              <a:rPr lang="en-US">
                <a:solidFill>
                  <a:srgbClr val="0000C0"/>
                </a:solidFill>
                <a:latin typeface="Arial" pitchFamily="34"/>
                <a:ea typeface="ＭＳ Ｐゴシック" pitchFamily="50"/>
                <a:cs typeface="ＭＳ Ｐゴシック" pitchFamily="50"/>
              </a:rPr>
              <a:t>“dataSource”</a:t>
            </a:r>
            <a:r>
              <a:rPr lang="en-US">
                <a:solidFill>
                  <a:srgbClr val="000000"/>
                </a:solidFill>
                <a:latin typeface="Arial" pitchFamily="34"/>
                <a:ea typeface="ＭＳ Ｐゴシック" pitchFamily="50"/>
                <a:cs typeface="ＭＳ Ｐゴシック" pitchFamily="50"/>
              </a:rPr>
              <a:t> </a:t>
            </a:r>
            <a:r>
              <a:rPr lang="en-US">
                <a:solidFill>
                  <a:srgbClr val="7F0055"/>
                </a:solidFill>
                <a:latin typeface="Arial" pitchFamily="34"/>
                <a:ea typeface="ＭＳ Ｐゴシック" pitchFamily="50"/>
                <a:cs typeface="ＭＳ Ｐゴシック" pitchFamily="50"/>
              </a:rPr>
              <a:t>ref</a:t>
            </a:r>
            <a:r>
              <a:rPr lang="en-US">
                <a:solidFill>
                  <a:srgbClr val="000000"/>
                </a:solidFill>
                <a:latin typeface="Arial" pitchFamily="34"/>
                <a:ea typeface="ＭＳ Ｐゴシック" pitchFamily="50"/>
                <a:cs typeface="ＭＳ Ｐゴシック" pitchFamily="50"/>
              </a:rPr>
              <a:t>=</a:t>
            </a:r>
            <a:r>
              <a:rPr lang="en-US">
                <a:solidFill>
                  <a:srgbClr val="0000C0"/>
                </a:solidFill>
                <a:latin typeface="Arial" pitchFamily="34"/>
                <a:ea typeface="ＭＳ Ｐゴシック" pitchFamily="50"/>
                <a:cs typeface="ＭＳ Ｐゴシック" pitchFamily="50"/>
              </a:rPr>
              <a:t>“dataSource”</a:t>
            </a:r>
            <a:r>
              <a:rPr lang="en-US">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34"/>
                <a:ea typeface="ＭＳ Ｐゴシック" pitchFamily="50"/>
                <a:cs typeface="ＭＳ Ｐゴシック" pitchFamily="50"/>
              </a:rPr>
              <a:t>&lt;/bean&gt;</a:t>
            </a:r>
          </a:p>
        </p:txBody>
      </p:sp>
      <p:sp>
        <p:nvSpPr>
          <p:cNvPr id="5" name="Freeform 4"/>
          <p:cNvSpPr/>
          <p:nvPr/>
        </p:nvSpPr>
        <p:spPr>
          <a:xfrm>
            <a:off x="1868520" y="4082689"/>
            <a:ext cx="8458200" cy="393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3F7F7F"/>
                </a:solidFill>
                <a:latin typeface="Arial" pitchFamily="34"/>
                <a:ea typeface="ＭＳ Ｐゴシック" pitchFamily="50"/>
                <a:cs typeface="ＭＳ Ｐゴシック" pitchFamily="50"/>
              </a:rPr>
              <a:t>&lt;</a:t>
            </a:r>
            <a:r>
              <a:rPr lang="en-US" b="1" dirty="0" err="1">
                <a:solidFill>
                  <a:srgbClr val="3F7F7F"/>
                </a:solidFill>
                <a:latin typeface="Arial" pitchFamily="34"/>
                <a:ea typeface="ＭＳ Ｐゴシック" pitchFamily="50"/>
                <a:cs typeface="ＭＳ Ｐゴシック" pitchFamily="50"/>
              </a:rPr>
              <a:t>tx:jta-transaction-manager</a:t>
            </a:r>
            <a:r>
              <a:rPr lang="en-US" b="1"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3F7F7F"/>
              </a:solidFill>
              <a:latin typeface="Arial" pitchFamily="34"/>
              <a:ea typeface="ＭＳ Ｐゴシック" pitchFamily="50"/>
              <a:cs typeface="ＭＳ Ｐゴシック" pitchFamily="50"/>
            </a:endParaRPr>
          </a:p>
        </p:txBody>
      </p:sp>
    </p:spTree>
    <p:extLst>
      <p:ext uri="{BB962C8B-B14F-4D97-AF65-F5344CB8AC3E}">
        <p14:creationId xmlns:p14="http://schemas.microsoft.com/office/powerpoint/2010/main" val="2982390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US"/>
              <a:t>Declarative Transactions with Spring</a:t>
            </a:r>
          </a:p>
        </p:txBody>
      </p:sp>
      <p:sp>
        <p:nvSpPr>
          <p:cNvPr id="3" name="Text Placeholder 2"/>
          <p:cNvSpPr txBox="1">
            <a:spLocks noGrp="1"/>
          </p:cNvSpPr>
          <p:nvPr>
            <p:ph type="body" idx="4294967295"/>
          </p:nvPr>
        </p:nvSpPr>
        <p:spPr>
          <a:xfrm>
            <a:off x="2152200" y="1676519"/>
            <a:ext cx="7867800" cy="3154710"/>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Declarative transactions are the recommended approach</a:t>
            </a:r>
          </a:p>
          <a:p>
            <a:pPr lvl="0">
              <a:buClr>
                <a:srgbClr val="000000"/>
              </a:buClr>
              <a:buSzPct val="100000"/>
              <a:buFont typeface="Verdana" pitchFamily="34"/>
              <a:buChar char="•"/>
            </a:pPr>
            <a:r>
              <a:rPr lang="en-US"/>
              <a:t>There are only 2 steps</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Define a </a:t>
            </a:r>
            <a:r>
              <a:rPr lang="en-US">
                <a:solidFill>
                  <a:srgbClr val="000000"/>
                </a:solidFill>
                <a:latin typeface="Arial" pitchFamily="34"/>
                <a:ea typeface="ＭＳ Ｐゴシック" pitchFamily="50"/>
              </a:rPr>
              <a:t>TransactionManager</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Declare the transactional methods</a:t>
            </a:r>
          </a:p>
          <a:p>
            <a:pPr lvl="0">
              <a:buClr>
                <a:srgbClr val="000000"/>
              </a:buClr>
              <a:buSzPct val="100000"/>
              <a:buFont typeface="Verdana" pitchFamily="34"/>
              <a:buChar char="•"/>
            </a:pPr>
            <a:r>
              <a:rPr lang="en-US"/>
              <a:t>Spring supports both Annotation-driven and XML-based configuration</a:t>
            </a:r>
          </a:p>
        </p:txBody>
      </p:sp>
    </p:spTree>
    <p:extLst>
      <p:ext uri="{BB962C8B-B14F-4D97-AF65-F5344CB8AC3E}">
        <p14:creationId xmlns:p14="http://schemas.microsoft.com/office/powerpoint/2010/main" val="269910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1"/>
            <a:ext cx="6291360" cy="480131"/>
          </a:xfrm>
        </p:spPr>
        <p:txBody>
          <a:bodyPr vert="horz" wrap="square" lIns="91440" tIns="45720" rIns="91440" bIns="45720" rtlCol="0" anchor="t" anchorCtr="0">
            <a:spAutoFit/>
          </a:bodyPr>
          <a:lstStyle/>
          <a:p>
            <a:pPr lvl="0"/>
            <a:r>
              <a:rPr lang="en-US" sz="2800"/>
              <a:t>@Transactional configuration</a:t>
            </a:r>
          </a:p>
        </p:txBody>
      </p:sp>
      <p:sp>
        <p:nvSpPr>
          <p:cNvPr id="3" name="Text Placeholder 2"/>
          <p:cNvSpPr txBox="1">
            <a:spLocks noGrp="1"/>
          </p:cNvSpPr>
          <p:nvPr>
            <p:ph type="body" idx="4294967295"/>
          </p:nvPr>
        </p:nvSpPr>
        <p:spPr>
          <a:xfrm>
            <a:off x="1828920" y="1600200"/>
            <a:ext cx="7772400" cy="3576364"/>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In the code:</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lvl="0">
              <a:buClr>
                <a:srgbClr val="000000"/>
              </a:buClr>
              <a:buSzPct val="100000"/>
              <a:buFont typeface="Verdana" pitchFamily="34"/>
              <a:buChar char="•"/>
            </a:pPr>
            <a:r>
              <a:rPr lang="en-US"/>
              <a:t>In the configuration:</a:t>
            </a:r>
          </a:p>
        </p:txBody>
      </p:sp>
      <p:sp>
        <p:nvSpPr>
          <p:cNvPr id="4" name="Freeform 3"/>
          <p:cNvSpPr/>
          <p:nvPr/>
        </p:nvSpPr>
        <p:spPr>
          <a:xfrm>
            <a:off x="1828920" y="2057401"/>
            <a:ext cx="8458200" cy="17524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7F0055"/>
                </a:solidFill>
                <a:latin typeface="Arial" pitchFamily="34"/>
                <a:ea typeface="ＭＳ Ｐゴシック" pitchFamily="50"/>
                <a:cs typeface="ＭＳ Ｐゴシック" pitchFamily="50"/>
              </a:rPr>
              <a:t>public class</a:t>
            </a:r>
            <a:r>
              <a:rPr lang="en-US" dirty="0">
                <a:solidFill>
                  <a:srgbClr val="000000"/>
                </a:solidFill>
                <a:latin typeface="Arial" pitchFamily="34"/>
                <a:ea typeface="ＭＳ Ｐゴシック" pitchFamily="50"/>
                <a:cs typeface="ＭＳ Ｐゴシック" pitchFamily="50"/>
              </a:rPr>
              <a:t> </a:t>
            </a:r>
            <a:r>
              <a:rPr lang="en-US" dirty="0" err="1" smtClean="0">
                <a:solidFill>
                  <a:srgbClr val="000000"/>
                </a:solidFill>
                <a:latin typeface="Arial" pitchFamily="34"/>
                <a:ea typeface="ＭＳ Ｐゴシック" pitchFamily="50"/>
                <a:cs typeface="ＭＳ Ｐゴシック" pitchFamily="50"/>
              </a:rPr>
              <a:t>CustomerServiceImpl</a:t>
            </a:r>
            <a:r>
              <a:rPr lang="en-US" dirty="0" smtClean="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implements</a:t>
            </a:r>
            <a:r>
              <a:rPr lang="en-US" dirty="0">
                <a:solidFill>
                  <a:srgbClr val="000000"/>
                </a:solidFill>
                <a:latin typeface="Arial" pitchFamily="34"/>
                <a:ea typeface="ＭＳ Ｐゴシック" pitchFamily="50"/>
                <a:cs typeface="ＭＳ Ｐゴシック" pitchFamily="50"/>
              </a:rPr>
              <a:t> </a:t>
            </a:r>
            <a:r>
              <a:rPr lang="en-US" dirty="0" err="1" smtClean="0">
                <a:solidFill>
                  <a:srgbClr val="000000"/>
                </a:solidFill>
                <a:latin typeface="Arial" pitchFamily="34"/>
                <a:ea typeface="ＭＳ Ｐゴシック" pitchFamily="50"/>
                <a:cs typeface="ＭＳ Ｐゴシック" pitchFamily="50"/>
              </a:rPr>
              <a:t>CustomerService</a:t>
            </a:r>
            <a:r>
              <a:rPr lang="en-US" dirty="0" smtClean="0">
                <a:solidFill>
                  <a:srgbClr val="000000"/>
                </a:solidFill>
                <a:latin typeface="Arial" pitchFamily="34"/>
                <a:ea typeface="ＭＳ Ｐゴシック" pitchFamily="50"/>
                <a:cs typeface="ＭＳ Ｐゴシック" pitchFamily="50"/>
              </a:rPr>
              <a:t>{</a:t>
            </a: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000000"/>
                </a:solidFill>
                <a:latin typeface="Arial" pitchFamily="34"/>
                <a:ea typeface="ＭＳ Ｐゴシック" pitchFamily="50"/>
                <a:cs typeface="ＭＳ Ｐゴシック" pitchFamily="50"/>
              </a:rPr>
              <a:t>@Transactional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a:t>
            </a:r>
            <a:r>
              <a:rPr lang="en-US" dirty="0" smtClean="0">
                <a:solidFill>
                  <a:srgbClr val="000000"/>
                </a:solidFill>
                <a:latin typeface="Arial" pitchFamily="34"/>
                <a:ea typeface="ＭＳ Ｐゴシック" pitchFamily="50"/>
                <a:cs typeface="ＭＳ Ｐゴシック" pitchFamily="50"/>
              </a:rPr>
              <a:t>void create(Customer </a:t>
            </a:r>
            <a:r>
              <a:rPr lang="en-US" dirty="0" err="1" smtClean="0">
                <a:solidFill>
                  <a:srgbClr val="000000"/>
                </a:solidFill>
                <a:latin typeface="Arial" pitchFamily="34"/>
                <a:ea typeface="ＭＳ Ｐゴシック" pitchFamily="50"/>
                <a:cs typeface="ＭＳ Ｐゴシック" pitchFamily="50"/>
              </a:rPr>
              <a:t>cust</a:t>
            </a:r>
            <a:r>
              <a:rPr lang="en-US" dirty="0" smtClean="0">
                <a:solidFill>
                  <a:srgbClr val="000000"/>
                </a:solidFill>
                <a:latin typeface="Arial" pitchFamily="34"/>
                <a:ea typeface="ＭＳ Ｐゴシック" pitchFamily="50"/>
                <a:cs typeface="ＭＳ Ｐゴシック" pitchFamily="50"/>
              </a:rPr>
              <a:t>) </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3F7F7F"/>
                </a:solidFill>
                <a:latin typeface="Arial" pitchFamily="34"/>
                <a:ea typeface="ＭＳ Ｐゴシック" pitchFamily="50"/>
                <a:cs typeface="ＭＳ Ｐゴシック" pitchFamily="50"/>
              </a:rPr>
              <a:t>// atomic unit-of-work</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sp>
        <p:nvSpPr>
          <p:cNvPr id="5" name="Freeform 4"/>
          <p:cNvSpPr/>
          <p:nvPr/>
        </p:nvSpPr>
        <p:spPr>
          <a:xfrm>
            <a:off x="1828920" y="4724280"/>
            <a:ext cx="8458200" cy="1524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a:solidFill>
                  <a:srgbClr val="3F7F7F"/>
                </a:solidFill>
                <a:latin typeface="Arial" pitchFamily="34"/>
                <a:ea typeface="ＭＳ Ｐゴシック" pitchFamily="50"/>
                <a:cs typeface="ＭＳ Ｐゴシック" pitchFamily="50"/>
              </a:rPr>
              <a:t>&lt;tx:annotation-driven/&gt;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34"/>
                <a:ea typeface="ＭＳ Ｐゴシック" pitchFamily="50"/>
                <a:cs typeface="ＭＳ Ｐゴシック" pitchFamily="50"/>
              </a:rPr>
              <a:t>&lt;bean</a:t>
            </a:r>
            <a:r>
              <a:rPr lang="en-US">
                <a:solidFill>
                  <a:srgbClr val="000000"/>
                </a:solidFill>
                <a:latin typeface="Arial" pitchFamily="34"/>
                <a:ea typeface="ＭＳ Ｐゴシック" pitchFamily="50"/>
                <a:cs typeface="ＭＳ Ｐゴシック" pitchFamily="50"/>
              </a:rPr>
              <a:t> </a:t>
            </a:r>
            <a:r>
              <a:rPr lang="en-US">
                <a:solidFill>
                  <a:srgbClr val="7F0055"/>
                </a:solidFill>
                <a:latin typeface="Arial" pitchFamily="34"/>
                <a:ea typeface="ＭＳ Ｐゴシック" pitchFamily="50"/>
                <a:cs typeface="ＭＳ Ｐゴシック" pitchFamily="50"/>
              </a:rPr>
              <a:t>id</a:t>
            </a:r>
            <a:r>
              <a:rPr lang="en-US">
                <a:solidFill>
                  <a:srgbClr val="000000"/>
                </a:solidFill>
                <a:latin typeface="Arial" pitchFamily="34"/>
                <a:ea typeface="ＭＳ Ｐゴシック" pitchFamily="50"/>
                <a:cs typeface="ＭＳ Ｐゴシック" pitchFamily="50"/>
              </a:rPr>
              <a:t>=</a:t>
            </a:r>
            <a:r>
              <a:rPr lang="en-US">
                <a:solidFill>
                  <a:srgbClr val="0000C0"/>
                </a:solidFill>
                <a:latin typeface="Arial" pitchFamily="34"/>
                <a:ea typeface="ＭＳ Ｐゴシック" pitchFamily="50"/>
                <a:cs typeface="ＭＳ Ｐゴシック" pitchFamily="50"/>
              </a:rPr>
              <a:t>“transactionManager”</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7F0055"/>
                </a:solidFill>
                <a:latin typeface="Arial" pitchFamily="34"/>
                <a:ea typeface="ＭＳ Ｐゴシック" pitchFamily="50"/>
                <a:cs typeface="ＭＳ Ｐゴシック" pitchFamily="50"/>
              </a:rPr>
              <a:t>  class</a:t>
            </a:r>
            <a:r>
              <a:rPr lang="en-US">
                <a:solidFill>
                  <a:srgbClr val="000000"/>
                </a:solidFill>
                <a:latin typeface="Arial" pitchFamily="34"/>
                <a:ea typeface="ＭＳ Ｐゴシック" pitchFamily="50"/>
                <a:cs typeface="ＭＳ Ｐゴシック" pitchFamily="50"/>
              </a:rPr>
              <a:t>=</a:t>
            </a:r>
            <a:r>
              <a:rPr lang="en-US">
                <a:solidFill>
                  <a:srgbClr val="0000C0"/>
                </a:solidFill>
                <a:latin typeface="Arial" pitchFamily="34"/>
                <a:ea typeface="ＭＳ Ｐゴシック" pitchFamily="50"/>
                <a:cs typeface="ＭＳ Ｐゴシック" pitchFamily="50"/>
              </a:rPr>
              <a:t>”org.springframework.jdbc.datasource.DataSourceTransactionManager”</a:t>
            </a:r>
            <a:r>
              <a:rPr lang="en-US">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  </a:t>
            </a:r>
            <a:r>
              <a:rPr lang="en-US">
                <a:solidFill>
                  <a:srgbClr val="3F7F7F"/>
                </a:solidFill>
                <a:latin typeface="Arial" pitchFamily="34"/>
                <a:ea typeface="ＭＳ Ｐゴシック" pitchFamily="50"/>
                <a:cs typeface="ＭＳ Ｐゴシック" pitchFamily="50"/>
              </a:rPr>
              <a:t>&lt;property</a:t>
            </a:r>
            <a:r>
              <a:rPr lang="en-US">
                <a:solidFill>
                  <a:srgbClr val="000000"/>
                </a:solidFill>
                <a:latin typeface="Arial" pitchFamily="34"/>
                <a:ea typeface="ＭＳ Ｐゴシック" pitchFamily="50"/>
                <a:cs typeface="ＭＳ Ｐゴシック" pitchFamily="50"/>
              </a:rPr>
              <a:t> </a:t>
            </a:r>
            <a:r>
              <a:rPr lang="en-US">
                <a:solidFill>
                  <a:srgbClr val="7F0055"/>
                </a:solidFill>
                <a:latin typeface="Arial" pitchFamily="34"/>
                <a:ea typeface="ＭＳ Ｐゴシック" pitchFamily="50"/>
                <a:cs typeface="ＭＳ Ｐゴシック" pitchFamily="50"/>
              </a:rPr>
              <a:t>name</a:t>
            </a:r>
            <a:r>
              <a:rPr lang="en-US">
                <a:solidFill>
                  <a:srgbClr val="000000"/>
                </a:solidFill>
                <a:latin typeface="Arial" pitchFamily="34"/>
                <a:ea typeface="ＭＳ Ｐゴシック" pitchFamily="50"/>
                <a:cs typeface="ＭＳ Ｐゴシック" pitchFamily="50"/>
              </a:rPr>
              <a:t>=</a:t>
            </a:r>
            <a:r>
              <a:rPr lang="en-US">
                <a:solidFill>
                  <a:srgbClr val="0000C0"/>
                </a:solidFill>
                <a:latin typeface="Arial" pitchFamily="34"/>
                <a:ea typeface="ＭＳ Ｐゴシック" pitchFamily="50"/>
                <a:cs typeface="ＭＳ Ｐゴシック" pitchFamily="50"/>
              </a:rPr>
              <a:t>“dataSource”</a:t>
            </a:r>
            <a:r>
              <a:rPr lang="en-US">
                <a:solidFill>
                  <a:srgbClr val="000000"/>
                </a:solidFill>
                <a:latin typeface="Arial" pitchFamily="34"/>
                <a:ea typeface="ＭＳ Ｐゴシック" pitchFamily="50"/>
                <a:cs typeface="ＭＳ Ｐゴシック" pitchFamily="50"/>
              </a:rPr>
              <a:t> </a:t>
            </a:r>
            <a:r>
              <a:rPr lang="en-US">
                <a:solidFill>
                  <a:srgbClr val="7F0055"/>
                </a:solidFill>
                <a:latin typeface="Arial" pitchFamily="34"/>
                <a:ea typeface="ＭＳ Ｐゴシック" pitchFamily="50"/>
                <a:cs typeface="ＭＳ Ｐゴシック" pitchFamily="50"/>
              </a:rPr>
              <a:t>ref</a:t>
            </a:r>
            <a:r>
              <a:rPr lang="en-US">
                <a:solidFill>
                  <a:srgbClr val="000000"/>
                </a:solidFill>
                <a:latin typeface="Arial" pitchFamily="34"/>
                <a:ea typeface="ＭＳ Ｐゴシック" pitchFamily="50"/>
                <a:cs typeface="ＭＳ Ｐゴシック" pitchFamily="50"/>
              </a:rPr>
              <a:t>=</a:t>
            </a:r>
            <a:r>
              <a:rPr lang="en-US">
                <a:solidFill>
                  <a:srgbClr val="0000C0"/>
                </a:solidFill>
                <a:latin typeface="Arial" pitchFamily="34"/>
                <a:ea typeface="ＭＳ Ｐゴシック" pitchFamily="50"/>
                <a:cs typeface="ＭＳ Ｐゴシック" pitchFamily="50"/>
              </a:rPr>
              <a:t>“dataSource”</a:t>
            </a:r>
            <a:r>
              <a:rPr lang="en-US">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3F7F7F"/>
                </a:solidFill>
                <a:latin typeface="Arial" pitchFamily="34"/>
                <a:ea typeface="ＭＳ Ｐゴシック" pitchFamily="50"/>
                <a:cs typeface="ＭＳ Ｐゴシック" pitchFamily="50"/>
              </a:rPr>
              <a:t>&lt;/bean&gt;</a:t>
            </a:r>
          </a:p>
        </p:txBody>
      </p:sp>
    </p:spTree>
    <p:extLst>
      <p:ext uri="{BB962C8B-B14F-4D97-AF65-F5344CB8AC3E}">
        <p14:creationId xmlns:p14="http://schemas.microsoft.com/office/powerpoint/2010/main" val="4010084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2152200" y="1676519"/>
            <a:ext cx="7867800" cy="443628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Transaction started before entering the method</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Commit at the end of the method</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Rollback if method throws a RuntimeException  </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Default behavior</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Can be overridden (see later)</a:t>
            </a:r>
          </a:p>
        </p:txBody>
      </p:sp>
      <p:sp>
        <p:nvSpPr>
          <p:cNvPr id="3" name="Title 2"/>
          <p:cNvSpPr txBox="1">
            <a:spLocks noGrp="1"/>
          </p:cNvSpPr>
          <p:nvPr>
            <p:ph type="title" idx="4294967295"/>
          </p:nvPr>
        </p:nvSpPr>
        <p:spPr>
          <a:xfrm>
            <a:off x="1868520" y="81361"/>
            <a:ext cx="6291360" cy="480131"/>
          </a:xfrm>
        </p:spPr>
        <p:txBody>
          <a:bodyPr vert="horz" wrap="square" lIns="91440" tIns="45720" rIns="91440" bIns="45720" rtlCol="0" anchor="t" anchorCtr="0">
            <a:spAutoFit/>
          </a:bodyPr>
          <a:lstStyle/>
          <a:p>
            <a:pPr lvl="0"/>
            <a:r>
              <a:rPr lang="en-US" sz="2800"/>
              <a:t>@Transactional: what happens exactly?</a:t>
            </a:r>
          </a:p>
        </p:txBody>
      </p:sp>
    </p:spTree>
    <p:extLst>
      <p:ext uri="{BB962C8B-B14F-4D97-AF65-F5344CB8AC3E}">
        <p14:creationId xmlns:p14="http://schemas.microsoft.com/office/powerpoint/2010/main" val="189503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Topics in this session</a:t>
            </a:r>
          </a:p>
        </p:txBody>
      </p:sp>
      <p:sp>
        <p:nvSpPr>
          <p:cNvPr id="3" name="Text Placeholder 2"/>
          <p:cNvSpPr txBox="1">
            <a:spLocks noGrp="1"/>
          </p:cNvSpPr>
          <p:nvPr>
            <p:ph type="body" idx="4294967295"/>
          </p:nvPr>
        </p:nvSpPr>
        <p:spPr>
          <a:xfrm>
            <a:off x="2152200" y="1676519"/>
            <a:ext cx="7867800" cy="4915192"/>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b="1"/>
              <a:t>Why use Transactions?</a:t>
            </a:r>
          </a:p>
          <a:p>
            <a:pPr lvl="0">
              <a:buClr>
                <a:srgbClr val="000000"/>
              </a:buClr>
              <a:buSzPct val="100000"/>
              <a:buFont typeface="Verdana" pitchFamily="34"/>
              <a:buChar char="•"/>
            </a:pPr>
            <a:r>
              <a:rPr lang="en-US"/>
              <a:t>Local Transaction Management</a:t>
            </a:r>
          </a:p>
          <a:p>
            <a:pPr lvl="0">
              <a:buClr>
                <a:srgbClr val="000000"/>
              </a:buClr>
              <a:buSzPct val="100000"/>
              <a:buFont typeface="Verdana" pitchFamily="34"/>
              <a:buChar char="•"/>
            </a:pPr>
            <a:r>
              <a:rPr lang="en-US"/>
              <a:t>Spring Transaction Management</a:t>
            </a:r>
          </a:p>
          <a:p>
            <a:pPr lvl="0">
              <a:buClr>
                <a:srgbClr val="000000"/>
              </a:buClr>
              <a:buSzPct val="100000"/>
              <a:buFont typeface="Verdana" pitchFamily="34"/>
              <a:buChar char="•"/>
            </a:pPr>
            <a:r>
              <a:rPr lang="en-US"/>
              <a:t>Transaction Propagation</a:t>
            </a:r>
          </a:p>
          <a:p>
            <a:pPr lvl="0">
              <a:buClr>
                <a:srgbClr val="000000"/>
              </a:buClr>
              <a:buSzPct val="100000"/>
              <a:buFont typeface="Verdana" pitchFamily="34"/>
              <a:buChar char="•"/>
            </a:pPr>
            <a:r>
              <a:rPr lang="en-US"/>
              <a:t>Rollback rules</a:t>
            </a:r>
          </a:p>
          <a:p>
            <a:pPr lvl="0">
              <a:buClr>
                <a:srgbClr val="000000"/>
              </a:buClr>
              <a:buSzPct val="100000"/>
              <a:buFont typeface="Verdana" pitchFamily="34"/>
              <a:buChar char="•"/>
            </a:pPr>
            <a:r>
              <a:rPr lang="en-US"/>
              <a:t>Testing</a:t>
            </a:r>
          </a:p>
          <a:p>
            <a:pPr lvl="0">
              <a:buClr>
                <a:srgbClr val="000000"/>
              </a:buClr>
              <a:buSzPct val="100000"/>
              <a:buFont typeface="Verdana" pitchFamily="34"/>
              <a:buChar char="•"/>
            </a:pPr>
            <a:r>
              <a:rPr lang="en-US"/>
              <a:t>Advanced topics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Programmatic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Read-only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Distributed transactions</a:t>
            </a:r>
          </a:p>
        </p:txBody>
      </p:sp>
    </p:spTree>
    <p:extLst>
      <p:ext uri="{BB962C8B-B14F-4D97-AF65-F5344CB8AC3E}">
        <p14:creationId xmlns:p14="http://schemas.microsoft.com/office/powerpoint/2010/main" val="2986107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1"/>
            <a:ext cx="6291360" cy="480131"/>
          </a:xfrm>
        </p:spPr>
        <p:txBody>
          <a:bodyPr vert="horz" wrap="square" lIns="91440" tIns="45720" rIns="91440" bIns="45720" rtlCol="0" anchor="t" anchorCtr="0">
            <a:spAutoFit/>
          </a:bodyPr>
          <a:lstStyle/>
          <a:p>
            <a:pPr lvl="0"/>
            <a:r>
              <a:rPr lang="en-US" sz="2800"/>
              <a:t>@Transactional at the class level</a:t>
            </a:r>
          </a:p>
        </p:txBody>
      </p:sp>
      <p:sp>
        <p:nvSpPr>
          <p:cNvPr id="3" name="Freeform 2"/>
          <p:cNvSpPr/>
          <p:nvPr/>
        </p:nvSpPr>
        <p:spPr>
          <a:xfrm>
            <a:off x="1828920" y="2237400"/>
            <a:ext cx="8458200" cy="305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000000"/>
                </a:solidFill>
                <a:latin typeface="Arial" pitchFamily="34"/>
                <a:ea typeface="ＭＳ Ｐゴシック" pitchFamily="50"/>
                <a:cs typeface="ＭＳ Ｐゴシック" pitchFamily="50"/>
              </a:rPr>
              <a:t>@Transactional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7F0055"/>
                </a:solidFill>
                <a:latin typeface="Arial" pitchFamily="34"/>
                <a:ea typeface="ＭＳ Ｐゴシック" pitchFamily="50"/>
                <a:cs typeface="ＭＳ Ｐゴシック" pitchFamily="50"/>
              </a:rPr>
              <a:t>public class</a:t>
            </a: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CustomerServiceImpl</a:t>
            </a:r>
            <a:r>
              <a:rPr lang="en-US" dirty="0">
                <a:solidFill>
                  <a:srgbClr val="000000"/>
                </a:solidFill>
                <a:latin typeface="Arial" pitchFamily="34"/>
                <a:ea typeface="ＭＳ Ｐゴシック" pitchFamily="50"/>
                <a:cs typeface="ＭＳ Ｐゴシック" pitchFamily="50"/>
              </a:rPr>
              <a:t> </a:t>
            </a:r>
            <a:r>
              <a:rPr lang="en-US" dirty="0" smtClean="0">
                <a:solidFill>
                  <a:srgbClr val="7F0055"/>
                </a:solidFill>
                <a:latin typeface="Arial" pitchFamily="34"/>
                <a:ea typeface="ＭＳ Ｐゴシック" pitchFamily="50"/>
                <a:cs typeface="ＭＳ Ｐゴシック" pitchFamily="50"/>
              </a:rPr>
              <a:t>implements</a:t>
            </a:r>
            <a:r>
              <a:rPr lang="en-US" dirty="0" smtClean="0">
                <a:solidFill>
                  <a:srgbClr val="000000"/>
                </a:solidFill>
                <a:latin typeface="Arial" pitchFamily="34"/>
                <a:ea typeface="ＭＳ Ｐゴシック" pitchFamily="50"/>
                <a:cs typeface="ＭＳ Ｐゴシック" pitchFamily="50"/>
              </a:rPr>
              <a:t> </a:t>
            </a:r>
            <a:r>
              <a:rPr lang="en-US" dirty="0" err="1" smtClean="0">
                <a:solidFill>
                  <a:srgbClr val="000000"/>
                </a:solidFill>
                <a:latin typeface="Arial" pitchFamily="34"/>
                <a:ea typeface="ＭＳ Ｐゴシック" pitchFamily="50"/>
                <a:cs typeface="ＭＳ Ｐゴシック" pitchFamily="50"/>
              </a:rPr>
              <a:t>CustomerService</a:t>
            </a:r>
            <a:r>
              <a:rPr lang="en-US" dirty="0" smtClean="0">
                <a:solidFill>
                  <a:srgbClr val="000000"/>
                </a:solidFill>
                <a:latin typeface="Arial" pitchFamily="34"/>
                <a:ea typeface="ＭＳ Ｐゴシック" pitchFamily="50"/>
                <a:cs typeface="ＭＳ Ｐゴシック" pitchFamily="50"/>
              </a:rPr>
              <a:t>{</a:t>
            </a: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a:t>
            </a:r>
            <a:r>
              <a:rPr lang="en-US" dirty="0" smtClean="0">
                <a:solidFill>
                  <a:srgbClr val="000000"/>
                </a:solidFill>
                <a:latin typeface="Arial" pitchFamily="34"/>
                <a:ea typeface="ＭＳ Ｐゴシック" pitchFamily="50"/>
                <a:cs typeface="ＭＳ Ｐゴシック" pitchFamily="50"/>
              </a:rPr>
              <a:t>void create(Customer </a:t>
            </a:r>
            <a:r>
              <a:rPr lang="en-US" dirty="0" err="1" smtClean="0">
                <a:solidFill>
                  <a:srgbClr val="000000"/>
                </a:solidFill>
                <a:latin typeface="Arial" pitchFamily="34"/>
                <a:ea typeface="ＭＳ Ｐゴシック" pitchFamily="50"/>
                <a:cs typeface="ＭＳ Ｐゴシック" pitchFamily="50"/>
              </a:rPr>
              <a:t>cust</a:t>
            </a:r>
            <a:r>
              <a:rPr lang="en-US" dirty="0" smtClean="0">
                <a:solidFill>
                  <a:srgbClr val="000000"/>
                </a:solidFill>
                <a:latin typeface="Arial" pitchFamily="34"/>
                <a:ea typeface="ＭＳ Ｐゴシック" pitchFamily="50"/>
                <a:cs typeface="ＭＳ Ｐゴシック" pitchFamily="50"/>
              </a:rPr>
              <a:t>) </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3F7F7F"/>
                </a:solidFill>
                <a:latin typeface="Arial" pitchFamily="34"/>
                <a:ea typeface="ＭＳ Ｐゴシック" pitchFamily="50"/>
                <a:cs typeface="ＭＳ Ｐゴシック" pitchFamily="50"/>
              </a:rPr>
              <a:t>// atomic unit-of-work</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a:t>
            </a:r>
            <a:r>
              <a:rPr lang="en-US" dirty="0" smtClean="0">
                <a:solidFill>
                  <a:srgbClr val="000000"/>
                </a:solidFill>
                <a:latin typeface="Arial" pitchFamily="34"/>
                <a:ea typeface="ＭＳ Ｐゴシック" pitchFamily="50"/>
                <a:cs typeface="ＭＳ Ｐゴシック" pitchFamily="50"/>
              </a:rPr>
              <a:t>void update </a:t>
            </a:r>
            <a:r>
              <a:rPr lang="en-US" dirty="0">
                <a:solidFill>
                  <a:srgbClr val="000000"/>
                </a:solidFill>
                <a:latin typeface="Arial" pitchFamily="34"/>
                <a:ea typeface="ＭＳ Ｐゴシック" pitchFamily="50"/>
                <a:cs typeface="ＭＳ Ｐゴシック" pitchFamily="50"/>
              </a:rPr>
              <a:t>(Customer </a:t>
            </a:r>
            <a:r>
              <a:rPr lang="en-US" dirty="0" err="1">
                <a:solidFill>
                  <a:srgbClr val="000000"/>
                </a:solidFill>
                <a:latin typeface="Arial" pitchFamily="34"/>
                <a:ea typeface="ＭＳ Ｐゴシック" pitchFamily="50"/>
                <a:cs typeface="ＭＳ Ｐゴシック" pitchFamily="50"/>
              </a:rPr>
              <a:t>cust</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3F7F7F"/>
                </a:solidFill>
                <a:latin typeface="Arial" pitchFamily="34"/>
                <a:ea typeface="ＭＳ Ｐゴシック" pitchFamily="50"/>
                <a:cs typeface="ＭＳ Ｐゴシック" pitchFamily="50"/>
              </a:rPr>
              <a:t>// atomic unit-of-work</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sp>
        <p:nvSpPr>
          <p:cNvPr id="4" name="Text Placeholder 3"/>
          <p:cNvSpPr txBox="1">
            <a:spLocks noGrp="1"/>
          </p:cNvSpPr>
          <p:nvPr>
            <p:ph type="body" idx="4294967295"/>
          </p:nvPr>
        </p:nvSpPr>
        <p:spPr>
          <a:xfrm>
            <a:off x="2152200" y="1676520"/>
            <a:ext cx="8312760" cy="480131"/>
          </a:xfrm>
        </p:spPr>
        <p:txBody>
          <a:bodyPr>
            <a:spAutoFit/>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Applies to all methods declared  by the interface(s)</a:t>
            </a:r>
          </a:p>
        </p:txBody>
      </p:sp>
      <p:grpSp>
        <p:nvGrpSpPr>
          <p:cNvPr id="5" name="Group 4"/>
          <p:cNvGrpSpPr/>
          <p:nvPr/>
        </p:nvGrpSpPr>
        <p:grpSpPr>
          <a:xfrm>
            <a:off x="1805520" y="5689440"/>
            <a:ext cx="8632080" cy="647280"/>
            <a:chOff x="281520" y="5689440"/>
            <a:chExt cx="8632080" cy="647280"/>
          </a:xfrm>
        </p:grpSpPr>
        <p:sp>
          <p:nvSpPr>
            <p:cNvPr id="6" name="Freeform 5"/>
            <p:cNvSpPr/>
            <p:nvPr/>
          </p:nvSpPr>
          <p:spPr>
            <a:xfrm>
              <a:off x="340920" y="5689440"/>
              <a:ext cx="8445240" cy="52056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FF"/>
              </a:solidFill>
              <a:prstDash val="solid"/>
            </a:ln>
          </p:spPr>
          <p:txBody>
            <a:bodyPr vert="horz" lIns="90000" tIns="45000" rIns="90000" bIns="450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pic>
          <p:nvPicPr>
            <p:cNvPr id="7" name="Picture 6"/>
            <p:cNvPicPr>
              <a:picLocks noChangeAspect="1"/>
            </p:cNvPicPr>
            <p:nvPr/>
          </p:nvPicPr>
          <p:blipFill>
            <a:blip r:embed="rId3">
              <a:lum bright="-50000"/>
              <a:alphaModFix/>
            </a:blip>
            <a:stretch>
              <a:fillRect/>
            </a:stretch>
          </p:blipFill>
          <p:spPr>
            <a:xfrm>
              <a:off x="452880" y="5732280"/>
              <a:ext cx="432359" cy="431640"/>
            </a:xfrm>
            <a:prstGeom prst="rect">
              <a:avLst/>
            </a:prstGeom>
            <a:noFill/>
            <a:ln>
              <a:noFill/>
            </a:ln>
          </p:spPr>
        </p:pic>
        <p:sp>
          <p:nvSpPr>
            <p:cNvPr id="8" name="TextBox 7"/>
            <p:cNvSpPr txBox="1"/>
            <p:nvPr/>
          </p:nvSpPr>
          <p:spPr>
            <a:xfrm>
              <a:off x="281520" y="5733720"/>
              <a:ext cx="8632080" cy="60300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i="1">
                  <a:solidFill>
                    <a:srgbClr val="000000"/>
                  </a:solidFill>
                  <a:latin typeface="Arial" pitchFamily="34"/>
                  <a:ea typeface="AR PL ShanHeiSun Uni" pitchFamily="2"/>
                  <a:cs typeface="Tahoma" pitchFamily="2"/>
                </a:rPr>
                <a:t>	    @Transactional</a:t>
              </a:r>
              <a:r>
                <a:rPr lang="en-US">
                  <a:solidFill>
                    <a:srgbClr val="000000"/>
                  </a:solidFill>
                  <a:latin typeface="Arial" pitchFamily="34"/>
                  <a:ea typeface="AR PL ShanHeiSun Uni" pitchFamily="2"/>
                  <a:cs typeface="Tahoma" pitchFamily="2"/>
                </a:rPr>
                <a:t> can also be declared at the interface/parent class level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a:solidFill>
                  <a:srgbClr val="000000"/>
                </a:solidFill>
                <a:latin typeface="Arial" pitchFamily="34"/>
                <a:ea typeface="ＭＳ Ｐゴシック" pitchFamily="50"/>
                <a:cs typeface="ＭＳ Ｐゴシック" pitchFamily="50"/>
              </a:endParaRPr>
            </a:p>
          </p:txBody>
        </p:sp>
      </p:grpSp>
    </p:spTree>
    <p:extLst>
      <p:ext uri="{BB962C8B-B14F-4D97-AF65-F5344CB8AC3E}">
        <p14:creationId xmlns:p14="http://schemas.microsoft.com/office/powerpoint/2010/main" val="2904572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867930"/>
          </a:xfrm>
        </p:spPr>
        <p:txBody>
          <a:bodyPr vert="horz" wrap="square" lIns="91440" tIns="45720" rIns="91440" bIns="45720" rtlCol="0" anchor="t" anchorCtr="0">
            <a:spAutoFit/>
          </a:bodyPr>
          <a:lstStyle/>
          <a:p>
            <a:pPr lvl="0"/>
            <a:r>
              <a:rPr lang="en-US" sz="2800"/>
              <a:t>@Transactional at the class and method levels</a:t>
            </a:r>
          </a:p>
        </p:txBody>
      </p:sp>
      <p:sp>
        <p:nvSpPr>
          <p:cNvPr id="3" name="Text Placeholder 2"/>
          <p:cNvSpPr txBox="1">
            <a:spLocks noGrp="1"/>
          </p:cNvSpPr>
          <p:nvPr>
            <p:ph type="body" idx="4294967295"/>
          </p:nvPr>
        </p:nvSpPr>
        <p:spPr>
          <a:xfrm>
            <a:off x="1828920" y="1600200"/>
            <a:ext cx="7772400" cy="3576364"/>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Combining class and method levels</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a:p>
            <a:pPr lvl="0"/>
            <a:endParaRPr lang="en-US"/>
          </a:p>
        </p:txBody>
      </p:sp>
      <p:sp>
        <p:nvSpPr>
          <p:cNvPr id="4" name="Freeform 3"/>
          <p:cNvSpPr/>
          <p:nvPr/>
        </p:nvSpPr>
        <p:spPr>
          <a:xfrm>
            <a:off x="1828920" y="2525400"/>
            <a:ext cx="8458200" cy="3056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000000"/>
                </a:solidFill>
                <a:latin typeface="Arial" pitchFamily="34"/>
                <a:ea typeface="ＭＳ Ｐゴシック" pitchFamily="50"/>
                <a:cs typeface="ＭＳ Ｐゴシック" pitchFamily="50"/>
              </a:rPr>
              <a:t>@Transactional(timeout=60)</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7F0055"/>
                </a:solidFill>
                <a:latin typeface="Arial" pitchFamily="34"/>
                <a:ea typeface="ＭＳ Ｐゴシック" pitchFamily="50"/>
                <a:cs typeface="ＭＳ Ｐゴシック" pitchFamily="50"/>
              </a:rPr>
              <a:t>public class</a:t>
            </a:r>
            <a:r>
              <a:rPr lang="en-US" dirty="0">
                <a:solidFill>
                  <a:srgbClr val="000000"/>
                </a:solidFill>
                <a:latin typeface="Arial" pitchFamily="34"/>
                <a:ea typeface="ＭＳ Ｐゴシック" pitchFamily="50"/>
                <a:cs typeface="ＭＳ Ｐゴシック" pitchFamily="50"/>
              </a:rPr>
              <a:t> </a:t>
            </a:r>
            <a:r>
              <a:rPr lang="en-US" dirty="0" err="1" smtClean="0">
                <a:solidFill>
                  <a:srgbClr val="000000"/>
                </a:solidFill>
                <a:latin typeface="Arial" pitchFamily="34"/>
                <a:ea typeface="ＭＳ Ｐゴシック" pitchFamily="50"/>
                <a:cs typeface="ＭＳ Ｐゴシック" pitchFamily="50"/>
              </a:rPr>
              <a:t>CustomerServiceImpl</a:t>
            </a:r>
            <a:r>
              <a:rPr lang="en-US" dirty="0" smtClean="0">
                <a:solidFill>
                  <a:srgbClr val="000000"/>
                </a:solidFill>
                <a:latin typeface="Arial" pitchFamily="34"/>
                <a:ea typeface="ＭＳ Ｐゴシック" pitchFamily="50"/>
                <a:cs typeface="ＭＳ Ｐゴシック" pitchFamily="50"/>
              </a:rPr>
              <a:t> </a:t>
            </a:r>
            <a:r>
              <a:rPr lang="en-US" dirty="0" smtClean="0">
                <a:solidFill>
                  <a:srgbClr val="7F0055"/>
                </a:solidFill>
                <a:latin typeface="Arial" pitchFamily="34"/>
                <a:ea typeface="ＭＳ Ｐゴシック" pitchFamily="50"/>
                <a:cs typeface="ＭＳ Ｐゴシック" pitchFamily="50"/>
              </a:rPr>
              <a:t>implements</a:t>
            </a:r>
            <a:r>
              <a:rPr lang="en-US" dirty="0" smtClean="0">
                <a:solidFill>
                  <a:srgbClr val="000000"/>
                </a:solidFill>
                <a:latin typeface="Arial" pitchFamily="34"/>
                <a:ea typeface="ＭＳ Ｐゴシック" pitchFamily="50"/>
                <a:cs typeface="ＭＳ Ｐゴシック" pitchFamily="50"/>
              </a:rPr>
              <a:t> </a:t>
            </a:r>
            <a:r>
              <a:rPr lang="en-US" dirty="0" err="1" smtClean="0">
                <a:solidFill>
                  <a:srgbClr val="000000"/>
                </a:solidFill>
                <a:latin typeface="Arial" pitchFamily="34"/>
                <a:ea typeface="ＭＳ Ｐゴシック" pitchFamily="50"/>
                <a:cs typeface="ＭＳ Ｐゴシック" pitchFamily="50"/>
              </a:rPr>
              <a:t>CustomerService</a:t>
            </a:r>
            <a:r>
              <a:rPr lang="en-US" dirty="0" smtClean="0">
                <a:solidFill>
                  <a:srgbClr val="000000"/>
                </a:solidFill>
                <a:latin typeface="Arial" pitchFamily="34"/>
                <a:ea typeface="ＭＳ Ｐゴシック" pitchFamily="50"/>
                <a:cs typeface="ＭＳ Ｐゴシック" pitchFamily="50"/>
              </a:rPr>
              <a:t>{</a:t>
            </a: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void create(Customer </a:t>
            </a:r>
            <a:r>
              <a:rPr lang="en-US" dirty="0" err="1">
                <a:solidFill>
                  <a:srgbClr val="000000"/>
                </a:solidFill>
                <a:latin typeface="Arial" pitchFamily="34"/>
                <a:ea typeface="ＭＳ Ｐゴシック" pitchFamily="50"/>
                <a:cs typeface="ＭＳ Ｐゴシック" pitchFamily="50"/>
              </a:rPr>
              <a:t>cust</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3F7F7F"/>
                </a:solidFill>
                <a:latin typeface="Arial" pitchFamily="34"/>
                <a:ea typeface="ＭＳ Ｐゴシック" pitchFamily="50"/>
                <a:cs typeface="ＭＳ Ｐゴシック" pitchFamily="50"/>
              </a:rPr>
              <a:t>// atomic unit-of-work</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b="1" dirty="0">
                <a:solidFill>
                  <a:srgbClr val="000000"/>
                </a:solidFill>
                <a:latin typeface="Arial" pitchFamily="34"/>
                <a:ea typeface="ＭＳ Ｐゴシック" pitchFamily="50"/>
                <a:cs typeface="ＭＳ Ｐゴシック" pitchFamily="50"/>
              </a:rPr>
              <a:t>@Transactional(timeout=45)</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void </a:t>
            </a:r>
            <a:r>
              <a:rPr lang="en-US" dirty="0" smtClean="0">
                <a:solidFill>
                  <a:srgbClr val="000000"/>
                </a:solidFill>
                <a:latin typeface="Arial" pitchFamily="34"/>
                <a:ea typeface="ＭＳ Ｐゴシック" pitchFamily="50"/>
                <a:cs typeface="ＭＳ Ｐゴシック" pitchFamily="50"/>
              </a:rPr>
              <a:t>update (</a:t>
            </a:r>
            <a:r>
              <a:rPr lang="en-US" dirty="0">
                <a:solidFill>
                  <a:srgbClr val="000000"/>
                </a:solidFill>
                <a:latin typeface="Arial" pitchFamily="34"/>
                <a:ea typeface="ＭＳ Ｐゴシック" pitchFamily="50"/>
                <a:cs typeface="ＭＳ Ｐゴシック" pitchFamily="50"/>
              </a:rPr>
              <a:t>Customer </a:t>
            </a:r>
            <a:r>
              <a:rPr lang="en-US" dirty="0" err="1">
                <a:solidFill>
                  <a:srgbClr val="000000"/>
                </a:solidFill>
                <a:latin typeface="Arial" pitchFamily="34"/>
                <a:ea typeface="ＭＳ Ｐゴシック" pitchFamily="50"/>
                <a:cs typeface="ＭＳ Ｐゴシック" pitchFamily="50"/>
              </a:rPr>
              <a:t>cust</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3F7F7F"/>
                </a:solidFill>
                <a:latin typeface="Arial" pitchFamily="34"/>
                <a:ea typeface="ＭＳ Ｐゴシック" pitchFamily="50"/>
                <a:cs typeface="ＭＳ Ｐゴシック" pitchFamily="50"/>
              </a:rPr>
              <a:t>// atomic unit-of-work</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sp>
        <p:nvSpPr>
          <p:cNvPr id="5" name="Line 5"/>
          <p:cNvSpPr/>
          <p:nvPr/>
        </p:nvSpPr>
        <p:spPr>
          <a:xfrm flipH="1">
            <a:off x="5054520" y="2325960"/>
            <a:ext cx="2451240" cy="36828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6" name="Text Box 6"/>
          <p:cNvSpPr/>
          <p:nvPr/>
        </p:nvSpPr>
        <p:spPr>
          <a:xfrm>
            <a:off x="7431240" y="2170081"/>
            <a:ext cx="1892160"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default settings</a:t>
            </a:r>
          </a:p>
        </p:txBody>
      </p:sp>
      <p:sp>
        <p:nvSpPr>
          <p:cNvPr id="7" name="Line 5"/>
          <p:cNvSpPr/>
          <p:nvPr/>
        </p:nvSpPr>
        <p:spPr>
          <a:xfrm flipH="1">
            <a:off x="5270880" y="3976920"/>
            <a:ext cx="1091880" cy="301681"/>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8" name="Text Box 8"/>
          <p:cNvSpPr/>
          <p:nvPr/>
        </p:nvSpPr>
        <p:spPr>
          <a:xfrm>
            <a:off x="5503440" y="3673801"/>
            <a:ext cx="4633920"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overriding attributes at the method level</a:t>
            </a:r>
          </a:p>
        </p:txBody>
      </p:sp>
    </p:spTree>
    <p:extLst>
      <p:ext uri="{BB962C8B-B14F-4D97-AF65-F5344CB8AC3E}">
        <p14:creationId xmlns:p14="http://schemas.microsoft.com/office/powerpoint/2010/main" val="3360756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US"/>
              <a:t>XML-based Spring Transactions</a:t>
            </a:r>
          </a:p>
        </p:txBody>
      </p:sp>
      <p:sp>
        <p:nvSpPr>
          <p:cNvPr id="3" name="Text Placeholder 2"/>
          <p:cNvSpPr txBox="1">
            <a:spLocks noGrp="1"/>
          </p:cNvSpPr>
          <p:nvPr>
            <p:ph type="body" idx="4294967295"/>
          </p:nvPr>
        </p:nvSpPr>
        <p:spPr>
          <a:xfrm>
            <a:off x="2152200" y="1676519"/>
            <a:ext cx="7867800" cy="4335546"/>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Cannot always use @Transactional</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Annotation-driven transactions require JDK 5</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Someone else may have written the service (without annotations)</a:t>
            </a:r>
          </a:p>
          <a:p>
            <a:pPr lvl="0">
              <a:buClr>
                <a:srgbClr val="000000"/>
              </a:buClr>
              <a:buSzPct val="100000"/>
              <a:buFont typeface="Verdana" pitchFamily="34"/>
              <a:buChar char="•"/>
            </a:pPr>
            <a:r>
              <a:rPr lang="en-US"/>
              <a:t>Spring also provides an option for XML</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An AOP pointcut declares what to advise</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Spring’s </a:t>
            </a:r>
            <a:r>
              <a:rPr lang="en-US" b="1">
                <a:solidFill>
                  <a:srgbClr val="000000"/>
                </a:solidFill>
                <a:latin typeface="Courier New" pitchFamily="49"/>
                <a:ea typeface="ＭＳ Ｐゴシック" pitchFamily="50"/>
              </a:rPr>
              <a:t>tx</a:t>
            </a:r>
            <a:r>
              <a:rPr lang="en-US" b="1">
                <a:solidFill>
                  <a:srgbClr val="000000"/>
                </a:solidFill>
                <a:latin typeface="Verdana" pitchFamily="34"/>
                <a:ea typeface="ＭＳ Ｐゴシック" pitchFamily="50"/>
              </a:rPr>
              <a:t> </a:t>
            </a:r>
            <a:r>
              <a:rPr lang="en-US">
                <a:solidFill>
                  <a:srgbClr val="000000"/>
                </a:solidFill>
                <a:latin typeface="Verdana" pitchFamily="34"/>
                <a:ea typeface="ＭＳ Ｐゴシック" pitchFamily="50"/>
              </a:rPr>
              <a:t>namespace enables a concise definition of transactional advice</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Can add transactional behavior to any class used as a Spring Bean</a:t>
            </a:r>
          </a:p>
        </p:txBody>
      </p:sp>
    </p:spTree>
    <p:extLst>
      <p:ext uri="{BB962C8B-B14F-4D97-AF65-F5344CB8AC3E}">
        <p14:creationId xmlns:p14="http://schemas.microsoft.com/office/powerpoint/2010/main" val="652338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904880" y="1572479"/>
            <a:ext cx="8458200" cy="472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&lt;</a:t>
            </a:r>
            <a:r>
              <a:rPr lang="en-US" dirty="0" err="1">
                <a:solidFill>
                  <a:srgbClr val="3F7F7F"/>
                </a:solidFill>
                <a:latin typeface="Arial" pitchFamily="34"/>
                <a:ea typeface="ＭＳ Ｐゴシック" pitchFamily="50"/>
                <a:cs typeface="ＭＳ Ｐゴシック" pitchFamily="50"/>
              </a:rPr>
              <a:t>aop:config</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&lt;</a:t>
            </a:r>
            <a:r>
              <a:rPr lang="en-US" dirty="0" err="1">
                <a:solidFill>
                  <a:srgbClr val="3F7F7F"/>
                </a:solidFill>
                <a:latin typeface="Arial" pitchFamily="34"/>
                <a:ea typeface="ＭＳ Ｐゴシック" pitchFamily="50"/>
                <a:cs typeface="ＭＳ Ｐゴシック" pitchFamily="50"/>
              </a:rPr>
              <a:t>aop:pointcut</a:t>
            </a:r>
            <a:r>
              <a:rPr lang="en-US" dirty="0">
                <a:solidFill>
                  <a:srgbClr val="3F7F7F"/>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id</a:t>
            </a:r>
            <a:r>
              <a:rPr lang="en-US" dirty="0" smtClean="0">
                <a:solidFill>
                  <a:srgbClr val="000000"/>
                </a:solidFill>
                <a:latin typeface="Arial" pitchFamily="34"/>
                <a:ea typeface="ＭＳ Ｐゴシック" pitchFamily="50"/>
                <a:cs typeface="ＭＳ Ｐゴシック" pitchFamily="50"/>
              </a:rPr>
              <a:t>=</a:t>
            </a:r>
            <a:r>
              <a:rPr lang="en-US" dirty="0" smtClean="0">
                <a:solidFill>
                  <a:srgbClr val="0000C0"/>
                </a:solidFill>
                <a:latin typeface="Arial" pitchFamily="34"/>
                <a:ea typeface="ＭＳ Ｐゴシック" pitchFamily="50"/>
                <a:cs typeface="ＭＳ Ｐゴシック" pitchFamily="50"/>
              </a:rPr>
              <a:t>“</a:t>
            </a:r>
            <a:r>
              <a:rPr lang="en-US" dirty="0" err="1" smtClean="0">
                <a:solidFill>
                  <a:srgbClr val="0000C0"/>
                </a:solidFill>
                <a:latin typeface="Arial" pitchFamily="34"/>
                <a:ea typeface="ＭＳ Ｐゴシック" pitchFamily="50"/>
                <a:cs typeface="ＭＳ Ｐゴシック" pitchFamily="50"/>
              </a:rPr>
              <a:t>CustServiceMethods</a:t>
            </a:r>
            <a:r>
              <a:rPr lang="en-US" dirty="0">
                <a:solidFill>
                  <a:srgbClr val="0000C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expression</a:t>
            </a:r>
            <a:r>
              <a:rPr lang="en-US" dirty="0">
                <a:solidFill>
                  <a:srgbClr val="000000"/>
                </a:solidFill>
                <a:latin typeface="Arial" pitchFamily="34"/>
                <a:ea typeface="ＭＳ Ｐゴシック" pitchFamily="50"/>
                <a:cs typeface="ＭＳ Ｐゴシック" pitchFamily="50"/>
              </a:rPr>
              <a:t>=</a:t>
            </a:r>
            <a:r>
              <a:rPr lang="en-US" dirty="0">
                <a:solidFill>
                  <a:srgbClr val="0000C0"/>
                </a:solidFill>
                <a:latin typeface="Arial" pitchFamily="34"/>
                <a:ea typeface="ＭＳ Ｐゴシック" pitchFamily="50"/>
                <a:cs typeface="ＭＳ Ｐゴシック" pitchFamily="50"/>
              </a:rPr>
              <a:t>“</a:t>
            </a:r>
            <a:r>
              <a:rPr lang="en-US" b="1" dirty="0">
                <a:solidFill>
                  <a:srgbClr val="0000C0"/>
                </a:solidFill>
                <a:latin typeface="Arial" pitchFamily="34"/>
                <a:ea typeface="ＭＳ Ｐゴシック" pitchFamily="50"/>
                <a:cs typeface="ＭＳ Ｐゴシック" pitchFamily="50"/>
              </a:rPr>
              <a:t>execution(public * </a:t>
            </a:r>
            <a:r>
              <a:rPr lang="en-US" b="1" dirty="0" smtClean="0">
                <a:solidFill>
                  <a:srgbClr val="0000C0"/>
                </a:solidFill>
                <a:latin typeface="Arial" pitchFamily="34"/>
                <a:ea typeface="ＭＳ Ｐゴシック" pitchFamily="50"/>
                <a:cs typeface="ＭＳ Ｐゴシック" pitchFamily="50"/>
              </a:rPr>
              <a:t>org..</a:t>
            </a:r>
            <a:r>
              <a:rPr lang="en-US" b="1" dirty="0" err="1" smtClean="0">
                <a:solidFill>
                  <a:srgbClr val="0000C0"/>
                </a:solidFill>
                <a:latin typeface="Arial" pitchFamily="34"/>
                <a:ea typeface="ＭＳ Ｐゴシック" pitchFamily="50"/>
                <a:cs typeface="ＭＳ Ｐゴシック" pitchFamily="50"/>
              </a:rPr>
              <a:t>CustomerService</a:t>
            </a:r>
            <a:r>
              <a:rPr lang="en-US" b="1" dirty="0" smtClean="0">
                <a:solidFill>
                  <a:srgbClr val="0000C0"/>
                </a:solidFill>
                <a:latin typeface="Arial" pitchFamily="34"/>
                <a:ea typeface="ＭＳ Ｐゴシック" pitchFamily="50"/>
                <a:cs typeface="ＭＳ Ｐゴシック" pitchFamily="50"/>
              </a:rPr>
              <a:t>+.*(..))</a:t>
            </a:r>
            <a:r>
              <a:rPr lang="en-US" dirty="0" smtClean="0">
                <a:solidFill>
                  <a:srgbClr val="0000C0"/>
                </a:solidFill>
                <a:latin typeface="Arial" pitchFamily="34"/>
                <a:ea typeface="ＭＳ Ｐゴシック" pitchFamily="50"/>
                <a:cs typeface="ＭＳ Ｐゴシック" pitchFamily="50"/>
              </a:rPr>
              <a:t>”</a:t>
            </a:r>
            <a:r>
              <a:rPr lang="en-US" dirty="0" smtClean="0">
                <a:solidFill>
                  <a:srgbClr val="3F7F7F"/>
                </a:solidFill>
                <a:latin typeface="Arial" pitchFamily="34"/>
                <a:ea typeface="ＭＳ Ｐゴシック" pitchFamily="50"/>
                <a:cs typeface="ＭＳ Ｐゴシック" pitchFamily="50"/>
              </a:rPr>
              <a:t>/&gt;</a:t>
            </a:r>
            <a:endParaRPr lang="en-US" dirty="0">
              <a:solidFill>
                <a:srgbClr val="3F7F7F"/>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&lt;</a:t>
            </a:r>
            <a:r>
              <a:rPr lang="en-US" dirty="0" err="1">
                <a:solidFill>
                  <a:srgbClr val="3F7F7F"/>
                </a:solidFill>
                <a:latin typeface="Arial" pitchFamily="34"/>
                <a:ea typeface="ＭＳ Ｐゴシック" pitchFamily="50"/>
                <a:cs typeface="ＭＳ Ｐゴシック" pitchFamily="50"/>
              </a:rPr>
              <a:t>aop:advisor</a:t>
            </a:r>
            <a:r>
              <a:rPr lang="en-US" dirty="0">
                <a:solidFill>
                  <a:srgbClr val="3F7F7F"/>
                </a:solidFill>
                <a:latin typeface="Arial" pitchFamily="34"/>
                <a:ea typeface="ＭＳ Ｐゴシック" pitchFamily="50"/>
                <a:cs typeface="ＭＳ Ｐゴシック" pitchFamily="50"/>
              </a:rPr>
              <a:t> </a:t>
            </a:r>
            <a:r>
              <a:rPr lang="en-US" dirty="0" err="1">
                <a:solidFill>
                  <a:srgbClr val="7F0055"/>
                </a:solidFill>
                <a:latin typeface="Arial" pitchFamily="34"/>
                <a:ea typeface="ＭＳ Ｐゴシック" pitchFamily="50"/>
                <a:cs typeface="ＭＳ Ｐゴシック" pitchFamily="50"/>
              </a:rPr>
              <a:t>pointcut</a:t>
            </a:r>
            <a:r>
              <a:rPr lang="en-US" dirty="0">
                <a:solidFill>
                  <a:srgbClr val="7F0055"/>
                </a:solidFill>
                <a:latin typeface="Arial" pitchFamily="34"/>
                <a:ea typeface="ＭＳ Ｐゴシック" pitchFamily="50"/>
                <a:cs typeface="ＭＳ Ｐゴシック" pitchFamily="50"/>
              </a:rPr>
              <a:t>-ref</a:t>
            </a:r>
            <a:r>
              <a:rPr lang="en-US" dirty="0" smtClean="0">
                <a:solidFill>
                  <a:srgbClr val="000000"/>
                </a:solidFill>
                <a:latin typeface="Arial" pitchFamily="34"/>
                <a:ea typeface="ＭＳ Ｐゴシック" pitchFamily="50"/>
                <a:cs typeface="ＭＳ Ｐゴシック" pitchFamily="50"/>
              </a:rPr>
              <a:t>=</a:t>
            </a:r>
            <a:r>
              <a:rPr lang="en-US" dirty="0">
                <a:solidFill>
                  <a:srgbClr val="0000C0"/>
                </a:solidFill>
                <a:latin typeface="Arial" pitchFamily="34"/>
                <a:ea typeface="ＭＳ Ｐゴシック" pitchFamily="50"/>
                <a:cs typeface="ＭＳ Ｐゴシック" pitchFamily="50"/>
              </a:rPr>
              <a:t>“</a:t>
            </a:r>
            <a:r>
              <a:rPr lang="en-US" dirty="0" err="1">
                <a:solidFill>
                  <a:srgbClr val="0000C0"/>
                </a:solidFill>
                <a:latin typeface="Arial" pitchFamily="34"/>
                <a:ea typeface="ＭＳ Ｐゴシック" pitchFamily="50"/>
                <a:cs typeface="ＭＳ Ｐゴシック" pitchFamily="50"/>
              </a:rPr>
              <a:t>CustServiceMethods</a:t>
            </a:r>
            <a:r>
              <a:rPr lang="en-US" dirty="0">
                <a:solidFill>
                  <a:srgbClr val="0000C0"/>
                </a:solidFill>
                <a:latin typeface="Arial" pitchFamily="34"/>
                <a:ea typeface="ＭＳ Ｐゴシック" pitchFamily="50"/>
                <a:cs typeface="ＭＳ Ｐゴシック" pitchFamily="50"/>
              </a:rPr>
              <a:t>”</a:t>
            </a:r>
            <a:r>
              <a:rPr lang="en-US" dirty="0" smtClean="0">
                <a:solidFill>
                  <a:srgbClr val="3F7F7F"/>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advice-ref</a:t>
            </a:r>
            <a:r>
              <a:rPr lang="en-US" dirty="0">
                <a:solidFill>
                  <a:srgbClr val="000000"/>
                </a:solidFill>
                <a:latin typeface="Arial" pitchFamily="34"/>
                <a:ea typeface="ＭＳ Ｐゴシック" pitchFamily="50"/>
                <a:cs typeface="ＭＳ Ｐゴシック" pitchFamily="50"/>
              </a:rPr>
              <a:t>=</a:t>
            </a:r>
            <a:r>
              <a:rPr lang="en-US" dirty="0">
                <a:solidFill>
                  <a:srgbClr val="0000C0"/>
                </a:solidFill>
                <a:latin typeface="Arial" pitchFamily="34"/>
                <a:ea typeface="ＭＳ Ｐゴシック" pitchFamily="50"/>
                <a:cs typeface="ＭＳ Ｐゴシック" pitchFamily="50"/>
              </a:rPr>
              <a:t>“</a:t>
            </a:r>
            <a:r>
              <a:rPr lang="en-US" dirty="0" err="1">
                <a:solidFill>
                  <a:srgbClr val="0000C0"/>
                </a:solidFill>
                <a:latin typeface="Arial" pitchFamily="34"/>
                <a:ea typeface="ＭＳ Ｐゴシック" pitchFamily="50"/>
                <a:cs typeface="ＭＳ Ｐゴシック" pitchFamily="50"/>
              </a:rPr>
              <a:t>txAdvice</a:t>
            </a:r>
            <a:r>
              <a:rPr lang="en-US" dirty="0">
                <a:solidFill>
                  <a:srgbClr val="0000C0"/>
                </a:solidFill>
                <a:latin typeface="Arial" pitchFamily="34"/>
                <a:ea typeface="ＭＳ Ｐゴシック" pitchFamily="50"/>
                <a:cs typeface="ＭＳ Ｐゴシック" pitchFamily="50"/>
              </a:rPr>
              <a:t>”</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&lt;/</a:t>
            </a:r>
            <a:r>
              <a:rPr lang="en-US" dirty="0" err="1">
                <a:solidFill>
                  <a:srgbClr val="3F7F7F"/>
                </a:solidFill>
                <a:latin typeface="Arial" pitchFamily="34"/>
                <a:ea typeface="ＭＳ Ｐゴシック" pitchFamily="50"/>
                <a:cs typeface="ＭＳ Ｐゴシック" pitchFamily="50"/>
              </a:rPr>
              <a:t>aop:config</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3F7F7F"/>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&lt;</a:t>
            </a:r>
            <a:r>
              <a:rPr lang="en-US" dirty="0" err="1">
                <a:solidFill>
                  <a:srgbClr val="3F7F7F"/>
                </a:solidFill>
                <a:latin typeface="Arial" pitchFamily="34"/>
                <a:ea typeface="ＭＳ Ｐゴシック" pitchFamily="50"/>
                <a:cs typeface="ＭＳ Ｐゴシック" pitchFamily="50"/>
              </a:rPr>
              <a:t>tx:advice</a:t>
            </a:r>
            <a:r>
              <a:rPr lang="en-US" dirty="0">
                <a:solidFill>
                  <a:srgbClr val="3F7F7F"/>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id</a:t>
            </a:r>
            <a:r>
              <a:rPr lang="en-US" dirty="0">
                <a:solidFill>
                  <a:srgbClr val="000000"/>
                </a:solidFill>
                <a:latin typeface="Arial" pitchFamily="34"/>
                <a:ea typeface="ＭＳ Ｐゴシック" pitchFamily="50"/>
                <a:cs typeface="ＭＳ Ｐゴシック" pitchFamily="50"/>
              </a:rPr>
              <a:t>=</a:t>
            </a:r>
            <a:r>
              <a:rPr lang="en-US" dirty="0">
                <a:solidFill>
                  <a:srgbClr val="0000C0"/>
                </a:solidFill>
                <a:latin typeface="Arial" pitchFamily="34"/>
                <a:ea typeface="ＭＳ Ｐゴシック" pitchFamily="50"/>
                <a:cs typeface="ＭＳ Ｐゴシック" pitchFamily="50"/>
              </a:rPr>
              <a:t>“</a:t>
            </a:r>
            <a:r>
              <a:rPr lang="en-US" dirty="0" err="1">
                <a:solidFill>
                  <a:srgbClr val="0000C0"/>
                </a:solidFill>
                <a:latin typeface="Arial" pitchFamily="34"/>
                <a:ea typeface="ＭＳ Ｐゴシック" pitchFamily="50"/>
                <a:cs typeface="ＭＳ Ｐゴシック" pitchFamily="50"/>
              </a:rPr>
              <a:t>txAdvice</a:t>
            </a:r>
            <a:r>
              <a:rPr lang="en-US" dirty="0">
                <a:solidFill>
                  <a:srgbClr val="0000C0"/>
                </a:solidFill>
                <a:latin typeface="Arial" pitchFamily="34"/>
                <a:ea typeface="ＭＳ Ｐゴシック" pitchFamily="50"/>
                <a:cs typeface="ＭＳ Ｐゴシック" pitchFamily="50"/>
              </a:rPr>
              <a:t>”</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&lt;</a:t>
            </a:r>
            <a:r>
              <a:rPr lang="en-US" dirty="0" err="1">
                <a:solidFill>
                  <a:srgbClr val="3F7F7F"/>
                </a:solidFill>
                <a:latin typeface="Arial" pitchFamily="34"/>
                <a:ea typeface="ＭＳ Ｐゴシック" pitchFamily="50"/>
                <a:cs typeface="ＭＳ Ｐゴシック" pitchFamily="50"/>
              </a:rPr>
              <a:t>tx:attributes</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&lt;</a:t>
            </a:r>
            <a:r>
              <a:rPr lang="en-US" dirty="0" err="1">
                <a:solidFill>
                  <a:srgbClr val="3F7F7F"/>
                </a:solidFill>
                <a:latin typeface="Arial" pitchFamily="34"/>
                <a:ea typeface="ＭＳ Ｐゴシック" pitchFamily="50"/>
                <a:cs typeface="ＭＳ Ｐゴシック" pitchFamily="50"/>
              </a:rPr>
              <a:t>tx:method</a:t>
            </a:r>
            <a:r>
              <a:rPr lang="en-US" dirty="0">
                <a:solidFill>
                  <a:srgbClr val="3F7F7F"/>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name</a:t>
            </a:r>
            <a:r>
              <a:rPr lang="en-US" b="1" dirty="0">
                <a:solidFill>
                  <a:srgbClr val="3F7F7F"/>
                </a:solidFill>
                <a:latin typeface="Arial" pitchFamily="34"/>
                <a:ea typeface="ＭＳ Ｐゴシック" pitchFamily="50"/>
                <a:cs typeface="ＭＳ Ｐゴシック" pitchFamily="50"/>
              </a:rPr>
              <a:t>=</a:t>
            </a:r>
            <a:r>
              <a:rPr lang="en-US" b="1" dirty="0">
                <a:solidFill>
                  <a:srgbClr val="0000C0"/>
                </a:solidFill>
                <a:latin typeface="Arial" pitchFamily="34"/>
                <a:ea typeface="ＭＳ Ｐゴシック" pitchFamily="50"/>
                <a:cs typeface="ＭＳ Ｐゴシック" pitchFamily="50"/>
              </a:rPr>
              <a:t>"get*"</a:t>
            </a:r>
            <a:r>
              <a:rPr lang="en-US" dirty="0">
                <a:solidFill>
                  <a:srgbClr val="3F7F7F"/>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read-only</a:t>
            </a:r>
            <a:r>
              <a:rPr lang="en-US" b="1" dirty="0">
                <a:solidFill>
                  <a:srgbClr val="3F7F7F"/>
                </a:solidFill>
                <a:latin typeface="Arial" pitchFamily="34"/>
                <a:ea typeface="ＭＳ Ｐゴシック" pitchFamily="50"/>
                <a:cs typeface="ＭＳ Ｐゴシック" pitchFamily="50"/>
              </a:rPr>
              <a:t>=</a:t>
            </a:r>
            <a:r>
              <a:rPr lang="en-US" b="1" dirty="0">
                <a:solidFill>
                  <a:srgbClr val="0000C0"/>
                </a:solidFill>
                <a:latin typeface="Arial" pitchFamily="34"/>
                <a:ea typeface="ＭＳ Ｐゴシック" pitchFamily="50"/>
                <a:cs typeface="ＭＳ Ｐゴシック" pitchFamily="50"/>
              </a:rPr>
              <a:t>"true" </a:t>
            </a:r>
            <a:r>
              <a:rPr lang="en-US" b="1" dirty="0">
                <a:solidFill>
                  <a:srgbClr val="7F0055"/>
                </a:solidFill>
                <a:latin typeface="Arial" pitchFamily="34"/>
                <a:ea typeface="ＭＳ Ｐゴシック" pitchFamily="50"/>
                <a:cs typeface="ＭＳ Ｐゴシック" pitchFamily="50"/>
              </a:rPr>
              <a:t>timeout</a:t>
            </a:r>
            <a:r>
              <a:rPr lang="en-US" b="1" dirty="0">
                <a:solidFill>
                  <a:srgbClr val="3F7F7F"/>
                </a:solidFill>
                <a:latin typeface="Arial" pitchFamily="34"/>
                <a:ea typeface="ＭＳ Ｐゴシック" pitchFamily="50"/>
                <a:cs typeface="ＭＳ Ｐゴシック" pitchFamily="50"/>
              </a:rPr>
              <a:t>=</a:t>
            </a:r>
            <a:r>
              <a:rPr lang="en-US" b="1" dirty="0">
                <a:solidFill>
                  <a:srgbClr val="0000C0"/>
                </a:solidFill>
                <a:latin typeface="Arial" pitchFamily="34"/>
                <a:ea typeface="ＭＳ Ｐゴシック" pitchFamily="50"/>
                <a:cs typeface="ＭＳ Ｐゴシック" pitchFamily="50"/>
              </a:rPr>
              <a:t>"10"</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&lt;</a:t>
            </a:r>
            <a:r>
              <a:rPr lang="en-US" dirty="0" err="1">
                <a:solidFill>
                  <a:srgbClr val="3F7F7F"/>
                </a:solidFill>
                <a:latin typeface="Arial" pitchFamily="34"/>
                <a:ea typeface="ＭＳ Ｐゴシック" pitchFamily="50"/>
                <a:cs typeface="ＭＳ Ｐゴシック" pitchFamily="50"/>
              </a:rPr>
              <a:t>tx:method</a:t>
            </a:r>
            <a:r>
              <a:rPr lang="en-US" dirty="0">
                <a:solidFill>
                  <a:srgbClr val="3F7F7F"/>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name</a:t>
            </a:r>
            <a:r>
              <a:rPr lang="en-US" b="1" dirty="0">
                <a:solidFill>
                  <a:srgbClr val="3F7F7F"/>
                </a:solidFill>
                <a:latin typeface="Arial" pitchFamily="34"/>
                <a:ea typeface="ＭＳ Ｐゴシック" pitchFamily="50"/>
                <a:cs typeface="ＭＳ Ｐゴシック" pitchFamily="50"/>
              </a:rPr>
              <a:t>=</a:t>
            </a:r>
            <a:r>
              <a:rPr lang="en-US" b="1" dirty="0">
                <a:solidFill>
                  <a:srgbClr val="0000C0"/>
                </a:solidFill>
                <a:latin typeface="Arial" pitchFamily="34"/>
                <a:ea typeface="ＭＳ Ｐゴシック" pitchFamily="50"/>
                <a:cs typeface="ＭＳ Ｐゴシック" pitchFamily="50"/>
              </a:rPr>
              <a:t>"find*"</a:t>
            </a:r>
            <a:r>
              <a:rPr lang="en-US" dirty="0">
                <a:solidFill>
                  <a:srgbClr val="3F7F7F"/>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read-only</a:t>
            </a:r>
            <a:r>
              <a:rPr lang="en-US" b="1" dirty="0">
                <a:solidFill>
                  <a:srgbClr val="3F7F7F"/>
                </a:solidFill>
                <a:latin typeface="Arial" pitchFamily="34"/>
                <a:ea typeface="ＭＳ Ｐゴシック" pitchFamily="50"/>
                <a:cs typeface="ＭＳ Ｐゴシック" pitchFamily="50"/>
              </a:rPr>
              <a:t>=</a:t>
            </a:r>
            <a:r>
              <a:rPr lang="en-US" b="1" dirty="0">
                <a:solidFill>
                  <a:srgbClr val="0000C0"/>
                </a:solidFill>
                <a:latin typeface="Arial" pitchFamily="34"/>
                <a:ea typeface="ＭＳ Ｐゴシック" pitchFamily="50"/>
                <a:cs typeface="ＭＳ Ｐゴシック" pitchFamily="50"/>
              </a:rPr>
              <a:t>"true" </a:t>
            </a:r>
            <a:r>
              <a:rPr lang="en-US" b="1" dirty="0">
                <a:solidFill>
                  <a:srgbClr val="7F0055"/>
                </a:solidFill>
                <a:latin typeface="Arial" pitchFamily="34"/>
                <a:ea typeface="ＭＳ Ｐゴシック" pitchFamily="50"/>
                <a:cs typeface="ＭＳ Ｐゴシック" pitchFamily="50"/>
              </a:rPr>
              <a:t>timeout</a:t>
            </a:r>
            <a:r>
              <a:rPr lang="en-US" b="1" dirty="0">
                <a:solidFill>
                  <a:srgbClr val="3F7F7F"/>
                </a:solidFill>
                <a:latin typeface="Arial" pitchFamily="34"/>
                <a:ea typeface="ＭＳ Ｐゴシック" pitchFamily="50"/>
                <a:cs typeface="ＭＳ Ｐゴシック" pitchFamily="50"/>
              </a:rPr>
              <a:t>=</a:t>
            </a:r>
            <a:r>
              <a:rPr lang="en-US" b="1" dirty="0">
                <a:solidFill>
                  <a:srgbClr val="0000C0"/>
                </a:solidFill>
                <a:latin typeface="Arial" pitchFamily="34"/>
                <a:ea typeface="ＭＳ Ｐゴシック" pitchFamily="50"/>
                <a:cs typeface="ＭＳ Ｐゴシック" pitchFamily="50"/>
              </a:rPr>
              <a:t>"10"</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&lt;</a:t>
            </a:r>
            <a:r>
              <a:rPr lang="en-US" dirty="0" err="1">
                <a:solidFill>
                  <a:srgbClr val="3F7F7F"/>
                </a:solidFill>
                <a:latin typeface="Arial" pitchFamily="34"/>
                <a:ea typeface="ＭＳ Ｐゴシック" pitchFamily="50"/>
                <a:cs typeface="ＭＳ Ｐゴシック" pitchFamily="50"/>
              </a:rPr>
              <a:t>tx:method</a:t>
            </a:r>
            <a:r>
              <a:rPr lang="en-US" dirty="0">
                <a:solidFill>
                  <a:srgbClr val="3F7F7F"/>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name</a:t>
            </a:r>
            <a:r>
              <a:rPr lang="en-US" b="1" dirty="0">
                <a:solidFill>
                  <a:srgbClr val="3F7F7F"/>
                </a:solidFill>
                <a:latin typeface="Arial" pitchFamily="34"/>
                <a:ea typeface="ＭＳ Ｐゴシック" pitchFamily="50"/>
                <a:cs typeface="ＭＳ Ｐゴシック" pitchFamily="50"/>
              </a:rPr>
              <a:t>=</a:t>
            </a:r>
            <a:r>
              <a:rPr lang="en-US" b="1" dirty="0">
                <a:solidFill>
                  <a:srgbClr val="0000C0"/>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timeout</a:t>
            </a:r>
            <a:r>
              <a:rPr lang="en-US" b="1" dirty="0">
                <a:solidFill>
                  <a:srgbClr val="3F7F7F"/>
                </a:solidFill>
                <a:latin typeface="Arial" pitchFamily="34"/>
                <a:ea typeface="ＭＳ Ｐゴシック" pitchFamily="50"/>
                <a:cs typeface="ＭＳ Ｐゴシック" pitchFamily="50"/>
              </a:rPr>
              <a:t>=</a:t>
            </a:r>
            <a:r>
              <a:rPr lang="en-US" b="1" dirty="0">
                <a:solidFill>
                  <a:srgbClr val="0000C0"/>
                </a:solidFill>
                <a:latin typeface="Arial" pitchFamily="34"/>
                <a:ea typeface="ＭＳ Ｐゴシック" pitchFamily="50"/>
                <a:cs typeface="ＭＳ Ｐゴシック" pitchFamily="50"/>
              </a:rPr>
              <a:t>"30"</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&lt;/</a:t>
            </a:r>
            <a:r>
              <a:rPr lang="en-US" dirty="0" err="1">
                <a:solidFill>
                  <a:srgbClr val="3F7F7F"/>
                </a:solidFill>
                <a:latin typeface="Arial" pitchFamily="34"/>
                <a:ea typeface="ＭＳ Ｐゴシック" pitchFamily="50"/>
                <a:cs typeface="ＭＳ Ｐゴシック" pitchFamily="50"/>
              </a:rPr>
              <a:t>tx:attributes</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&lt;/</a:t>
            </a:r>
            <a:r>
              <a:rPr lang="en-US" dirty="0" err="1">
                <a:solidFill>
                  <a:srgbClr val="3F7F7F"/>
                </a:solidFill>
                <a:latin typeface="Arial" pitchFamily="34"/>
                <a:ea typeface="ＭＳ Ｐゴシック" pitchFamily="50"/>
                <a:cs typeface="ＭＳ Ｐゴシック" pitchFamily="50"/>
              </a:rPr>
              <a:t>tx:advice</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3F7F7F"/>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&lt;bean </a:t>
            </a:r>
            <a:r>
              <a:rPr lang="en-US" dirty="0">
                <a:solidFill>
                  <a:srgbClr val="7F0055"/>
                </a:solidFill>
                <a:latin typeface="Arial" pitchFamily="34"/>
                <a:ea typeface="ＭＳ Ｐゴシック" pitchFamily="50"/>
                <a:cs typeface="ＭＳ Ｐゴシック" pitchFamily="50"/>
              </a:rPr>
              <a:t>id</a:t>
            </a:r>
            <a:r>
              <a:rPr lang="en-US" dirty="0">
                <a:solidFill>
                  <a:srgbClr val="000000"/>
                </a:solidFill>
                <a:latin typeface="Arial" pitchFamily="34"/>
                <a:ea typeface="ＭＳ Ｐゴシック" pitchFamily="50"/>
                <a:cs typeface="ＭＳ Ｐゴシック" pitchFamily="50"/>
              </a:rPr>
              <a:t>=</a:t>
            </a:r>
            <a:r>
              <a:rPr lang="en-US" dirty="0">
                <a:solidFill>
                  <a:srgbClr val="0000C0"/>
                </a:solidFill>
                <a:latin typeface="Arial" pitchFamily="34"/>
                <a:ea typeface="ＭＳ Ｐゴシック" pitchFamily="50"/>
                <a:cs typeface="ＭＳ Ｐゴシック" pitchFamily="50"/>
              </a:rPr>
              <a:t>“</a:t>
            </a:r>
            <a:r>
              <a:rPr lang="en-US" dirty="0" err="1">
                <a:solidFill>
                  <a:srgbClr val="0000C0"/>
                </a:solidFill>
                <a:latin typeface="Arial" pitchFamily="34"/>
                <a:ea typeface="ＭＳ Ｐゴシック" pitchFamily="50"/>
                <a:cs typeface="ＭＳ Ｐゴシック" pitchFamily="50"/>
              </a:rPr>
              <a:t>transactionManager</a:t>
            </a:r>
            <a:r>
              <a:rPr lang="en-US" dirty="0">
                <a:solidFill>
                  <a:srgbClr val="0000C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class</a:t>
            </a:r>
            <a:r>
              <a:rPr lang="en-US" dirty="0">
                <a:solidFill>
                  <a:srgbClr val="000000"/>
                </a:solidFill>
                <a:latin typeface="Arial" pitchFamily="34"/>
                <a:ea typeface="ＭＳ Ｐゴシック" pitchFamily="50"/>
                <a:cs typeface="ＭＳ Ｐゴシック" pitchFamily="50"/>
              </a:rPr>
              <a:t>=</a:t>
            </a:r>
            <a:r>
              <a:rPr lang="en-US" dirty="0">
                <a:solidFill>
                  <a:srgbClr val="0000C0"/>
                </a:solidFill>
                <a:latin typeface="Arial" pitchFamily="34"/>
                <a:ea typeface="ＭＳ Ｐゴシック" pitchFamily="50"/>
                <a:cs typeface="ＭＳ Ｐゴシック" pitchFamily="50"/>
              </a:rPr>
              <a:t>“org.springframework.jdbc.datasource.DataSourceTransactionManager”</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  &lt;property </a:t>
            </a:r>
            <a:r>
              <a:rPr lang="en-US" dirty="0">
                <a:solidFill>
                  <a:srgbClr val="7F0055"/>
                </a:solidFill>
                <a:latin typeface="Arial" pitchFamily="34"/>
                <a:ea typeface="ＭＳ Ｐゴシック" pitchFamily="50"/>
                <a:cs typeface="ＭＳ Ｐゴシック" pitchFamily="50"/>
              </a:rPr>
              <a:t>name</a:t>
            </a:r>
            <a:r>
              <a:rPr lang="en-US" dirty="0">
                <a:solidFill>
                  <a:srgbClr val="000000"/>
                </a:solidFill>
                <a:latin typeface="Arial" pitchFamily="34"/>
                <a:ea typeface="ＭＳ Ｐゴシック" pitchFamily="50"/>
                <a:cs typeface="ＭＳ Ｐゴシック" pitchFamily="50"/>
              </a:rPr>
              <a:t>=</a:t>
            </a:r>
            <a:r>
              <a:rPr lang="en-US" dirty="0">
                <a:solidFill>
                  <a:srgbClr val="0000C0"/>
                </a:solidFill>
                <a:latin typeface="Arial" pitchFamily="34"/>
                <a:ea typeface="ＭＳ Ｐゴシック" pitchFamily="50"/>
                <a:cs typeface="ＭＳ Ｐゴシック" pitchFamily="50"/>
              </a:rPr>
              <a:t>“</a:t>
            </a:r>
            <a:r>
              <a:rPr lang="en-US" dirty="0" err="1">
                <a:solidFill>
                  <a:srgbClr val="0000C0"/>
                </a:solidFill>
                <a:latin typeface="Arial" pitchFamily="34"/>
                <a:ea typeface="ＭＳ Ｐゴシック" pitchFamily="50"/>
                <a:cs typeface="ＭＳ Ｐゴシック" pitchFamily="50"/>
              </a:rPr>
              <a:t>dataSource</a:t>
            </a:r>
            <a:r>
              <a:rPr lang="en-US" dirty="0">
                <a:solidFill>
                  <a:srgbClr val="0000C0"/>
                </a:solidFill>
                <a:latin typeface="Arial" pitchFamily="34"/>
                <a:ea typeface="ＭＳ Ｐゴシック" pitchFamily="50"/>
                <a:cs typeface="ＭＳ Ｐゴシック" pitchFamily="50"/>
              </a:rPr>
              <a:t>”</a:t>
            </a:r>
            <a:r>
              <a:rPr lang="en-US" dirty="0">
                <a:solidFill>
                  <a:srgbClr val="7F0055"/>
                </a:solidFill>
                <a:latin typeface="Arial" pitchFamily="34"/>
                <a:ea typeface="ＭＳ Ｐゴシック" pitchFamily="50"/>
                <a:cs typeface="ＭＳ Ｐゴシック" pitchFamily="50"/>
              </a:rPr>
              <a:t> ref</a:t>
            </a:r>
            <a:r>
              <a:rPr lang="en-US" dirty="0">
                <a:solidFill>
                  <a:srgbClr val="000000"/>
                </a:solidFill>
                <a:latin typeface="Arial" pitchFamily="34"/>
                <a:ea typeface="ＭＳ Ｐゴシック" pitchFamily="50"/>
                <a:cs typeface="ＭＳ Ｐゴシック" pitchFamily="50"/>
              </a:rPr>
              <a:t>=</a:t>
            </a:r>
            <a:r>
              <a:rPr lang="en-US" dirty="0">
                <a:solidFill>
                  <a:srgbClr val="0000C0"/>
                </a:solidFill>
                <a:latin typeface="Arial" pitchFamily="34"/>
                <a:ea typeface="ＭＳ Ｐゴシック" pitchFamily="50"/>
                <a:cs typeface="ＭＳ Ｐゴシック" pitchFamily="50"/>
              </a:rPr>
              <a:t>“</a:t>
            </a:r>
            <a:r>
              <a:rPr lang="en-US" dirty="0" err="1">
                <a:solidFill>
                  <a:srgbClr val="0000C0"/>
                </a:solidFill>
                <a:latin typeface="Arial" pitchFamily="34"/>
                <a:ea typeface="ＭＳ Ｐゴシック" pitchFamily="50"/>
                <a:cs typeface="ＭＳ Ｐゴシック" pitchFamily="50"/>
              </a:rPr>
              <a:t>dataSource</a:t>
            </a:r>
            <a:r>
              <a:rPr lang="en-US" dirty="0">
                <a:solidFill>
                  <a:srgbClr val="0000C0"/>
                </a:solidFill>
                <a:latin typeface="Arial" pitchFamily="34"/>
                <a:ea typeface="ＭＳ Ｐゴシック" pitchFamily="50"/>
                <a:cs typeface="ＭＳ Ｐゴシック" pitchFamily="50"/>
              </a:rPr>
              <a:t>”</a:t>
            </a:r>
            <a:r>
              <a:rPr lang="en-US" dirty="0">
                <a:solidFill>
                  <a:srgbClr val="3F7F7F"/>
                </a:solidFill>
                <a:latin typeface="Arial" pitchFamily="34"/>
                <a:ea typeface="ＭＳ Ｐゴシック" pitchFamily="50"/>
                <a:cs typeface="ＭＳ Ｐゴシック" pitchFamily="50"/>
              </a:rPr>
              <a:t>/&gt;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3F7F7F"/>
                </a:solidFill>
                <a:latin typeface="Arial" pitchFamily="34"/>
                <a:ea typeface="ＭＳ Ｐゴシック" pitchFamily="50"/>
                <a:cs typeface="ＭＳ Ｐゴシック" pitchFamily="50"/>
              </a:rPr>
              <a:t>&lt;/bean&gt;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3F7F7F"/>
              </a:solidFill>
              <a:latin typeface="Arial" pitchFamily="34"/>
              <a:ea typeface="ＭＳ Ｐゴシック" pitchFamily="50"/>
              <a:cs typeface="ＭＳ Ｐゴシック" pitchFamily="50"/>
            </a:endParaRPr>
          </a:p>
        </p:txBody>
      </p:sp>
      <p:sp>
        <p:nvSpPr>
          <p:cNvPr id="3" name="Title 2"/>
          <p:cNvSpPr txBox="1">
            <a:spLocks noGrp="1"/>
          </p:cNvSpPr>
          <p:nvPr>
            <p:ph type="title" idx="4294967295"/>
          </p:nvPr>
        </p:nvSpPr>
        <p:spPr>
          <a:xfrm>
            <a:off x="1868520" y="42120"/>
            <a:ext cx="6291360" cy="1311128"/>
          </a:xfrm>
        </p:spPr>
        <p:txBody>
          <a:bodyPr vert="horz" wrap="square" lIns="91440" tIns="45720" rIns="91440" bIns="45720" rtlCol="0" anchor="t" anchorCtr="0">
            <a:spAutoFit/>
          </a:bodyPr>
          <a:lstStyle/>
          <a:p>
            <a:pPr lvl="0"/>
            <a:r>
              <a:rPr lang="en-US"/>
              <a:t>Declarative Transactions: XML</a:t>
            </a:r>
          </a:p>
        </p:txBody>
      </p:sp>
      <p:grpSp>
        <p:nvGrpSpPr>
          <p:cNvPr id="4" name="Group 3"/>
          <p:cNvGrpSpPr/>
          <p:nvPr/>
        </p:nvGrpSpPr>
        <p:grpSpPr>
          <a:xfrm>
            <a:off x="6134160" y="1461600"/>
            <a:ext cx="3352320" cy="796681"/>
            <a:chOff x="4610160" y="1461599"/>
            <a:chExt cx="3352320" cy="796681"/>
          </a:xfrm>
        </p:grpSpPr>
        <p:sp>
          <p:nvSpPr>
            <p:cNvPr id="5" name="Line 5"/>
            <p:cNvSpPr/>
            <p:nvPr/>
          </p:nvSpPr>
          <p:spPr>
            <a:xfrm>
              <a:off x="5791320" y="1877400"/>
              <a:ext cx="0" cy="380880"/>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6" name="Text Box 6"/>
            <p:cNvSpPr/>
            <p:nvPr/>
          </p:nvSpPr>
          <p:spPr>
            <a:xfrm>
              <a:off x="4610160" y="1461599"/>
              <a:ext cx="3352320"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AspectJ pointcut expression</a:t>
              </a:r>
            </a:p>
          </p:txBody>
        </p:sp>
      </p:grpSp>
      <p:grpSp>
        <p:nvGrpSpPr>
          <p:cNvPr id="7" name="Group 6"/>
          <p:cNvGrpSpPr/>
          <p:nvPr/>
        </p:nvGrpSpPr>
        <p:grpSpPr>
          <a:xfrm>
            <a:off x="5071801" y="2813401"/>
            <a:ext cx="5854679" cy="872999"/>
            <a:chOff x="3547800" y="2813400"/>
            <a:chExt cx="5854679" cy="872999"/>
          </a:xfrm>
        </p:grpSpPr>
        <p:sp>
          <p:nvSpPr>
            <p:cNvPr id="8" name="Line 5"/>
            <p:cNvSpPr/>
            <p:nvPr/>
          </p:nvSpPr>
          <p:spPr>
            <a:xfrm flipH="1">
              <a:off x="4195800" y="3476160"/>
              <a:ext cx="672480" cy="210239"/>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9" name="Text Box 6"/>
            <p:cNvSpPr/>
            <p:nvPr/>
          </p:nvSpPr>
          <p:spPr>
            <a:xfrm>
              <a:off x="3547800" y="2813400"/>
              <a:ext cx="5854679" cy="38946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a:solidFill>
                    <a:srgbClr val="000000"/>
                  </a:solidFill>
                  <a:latin typeface="Arial" pitchFamily="34"/>
                  <a:ea typeface="AR PL ShanHeiSun Uni" pitchFamily="2"/>
                  <a:cs typeface="Tahoma" pitchFamily="2"/>
                </a:rPr>
                <a:t>Method-level configuration for transactional advice</a:t>
              </a:r>
            </a:p>
          </p:txBody>
        </p:sp>
      </p:grpSp>
      <p:grpSp>
        <p:nvGrpSpPr>
          <p:cNvPr id="10" name="Group 9"/>
          <p:cNvGrpSpPr/>
          <p:nvPr/>
        </p:nvGrpSpPr>
        <p:grpSpPr>
          <a:xfrm>
            <a:off x="4500479" y="4547159"/>
            <a:ext cx="6907680" cy="426572"/>
            <a:chOff x="2976479" y="4547159"/>
            <a:chExt cx="6907680" cy="426572"/>
          </a:xfrm>
        </p:grpSpPr>
        <p:sp>
          <p:nvSpPr>
            <p:cNvPr id="11" name="Line 5"/>
            <p:cNvSpPr/>
            <p:nvPr/>
          </p:nvSpPr>
          <p:spPr>
            <a:xfrm flipH="1" flipV="1">
              <a:off x="2976479" y="4547159"/>
              <a:ext cx="1849321" cy="329761"/>
            </a:xfrm>
            <a:prstGeom prst="line">
              <a:avLst/>
            </a:prstGeom>
            <a:noFill/>
            <a:ln w="1908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2" name="Text Box 6"/>
            <p:cNvSpPr/>
            <p:nvPr/>
          </p:nvSpPr>
          <p:spPr>
            <a:xfrm>
              <a:off x="3759839" y="4613760"/>
              <a:ext cx="6124320"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9080">
              <a:solidFill>
                <a:srgbClr val="000000"/>
              </a:solidFill>
              <a:prstDash val="solid"/>
              <a:miter/>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dirty="0">
                  <a:solidFill>
                    <a:srgbClr val="000000"/>
                  </a:solidFill>
                  <a:latin typeface="Arial" pitchFamily="34"/>
                  <a:ea typeface="AR PL ShanHeiSun Uni" pitchFamily="2"/>
                  <a:cs typeface="Tahoma" pitchFamily="2"/>
                </a:rPr>
                <a:t>Includes </a:t>
              </a:r>
              <a:r>
                <a:rPr lang="en-US" dirty="0" smtClean="0">
                  <a:solidFill>
                    <a:srgbClr val="000000"/>
                  </a:solidFill>
                  <a:latin typeface="Arial" pitchFamily="34"/>
                  <a:ea typeface="AR PL ShanHeiSun Uni" pitchFamily="2"/>
                  <a:cs typeface="Tahoma" pitchFamily="2"/>
                </a:rPr>
                <a:t>create(..) </a:t>
              </a:r>
              <a:r>
                <a:rPr lang="en-US" dirty="0">
                  <a:solidFill>
                    <a:srgbClr val="000000"/>
                  </a:solidFill>
                  <a:latin typeface="Arial" pitchFamily="34"/>
                  <a:ea typeface="AR PL ShanHeiSun Uni" pitchFamily="2"/>
                  <a:cs typeface="Tahoma" pitchFamily="2"/>
                </a:rPr>
                <a:t>and </a:t>
              </a:r>
              <a:r>
                <a:rPr lang="en-US" dirty="0" smtClean="0">
                  <a:solidFill>
                    <a:srgbClr val="000000"/>
                  </a:solidFill>
                  <a:latin typeface="Arial" pitchFamily="34"/>
                  <a:ea typeface="AR PL ShanHeiSun Uni" pitchFamily="2"/>
                  <a:cs typeface="Tahoma" pitchFamily="2"/>
                </a:rPr>
                <a:t>update (..)</a:t>
              </a:r>
              <a:endParaRPr lang="en-US" dirty="0">
                <a:solidFill>
                  <a:srgbClr val="000000"/>
                </a:solidFill>
                <a:latin typeface="Arial" pitchFamily="34"/>
                <a:ea typeface="AR PL ShanHeiSun Uni" pitchFamily="2"/>
                <a:cs typeface="Tahoma" pitchFamily="2"/>
              </a:endParaRPr>
            </a:p>
          </p:txBody>
        </p:sp>
      </p:grpSp>
    </p:spTree>
    <p:extLst>
      <p:ext uri="{BB962C8B-B14F-4D97-AF65-F5344CB8AC3E}">
        <p14:creationId xmlns:p14="http://schemas.microsoft.com/office/powerpoint/2010/main" val="4160629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Topics in this session</a:t>
            </a:r>
          </a:p>
        </p:txBody>
      </p:sp>
      <p:sp>
        <p:nvSpPr>
          <p:cNvPr id="3" name="Text Placeholder 2"/>
          <p:cNvSpPr txBox="1">
            <a:spLocks noGrp="1"/>
          </p:cNvSpPr>
          <p:nvPr>
            <p:ph type="body" idx="4294967295"/>
          </p:nvPr>
        </p:nvSpPr>
        <p:spPr>
          <a:xfrm>
            <a:off x="2152200" y="1676519"/>
            <a:ext cx="7867800" cy="5431230"/>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Why use Transactions?</a:t>
            </a:r>
          </a:p>
          <a:p>
            <a:pPr lvl="0">
              <a:buClr>
                <a:srgbClr val="000000"/>
              </a:buClr>
              <a:buSzPct val="100000"/>
              <a:buFont typeface="Verdana" pitchFamily="34"/>
              <a:buChar char="•"/>
            </a:pPr>
            <a:r>
              <a:rPr lang="en-US"/>
              <a:t>Local Transaction Management</a:t>
            </a:r>
          </a:p>
          <a:p>
            <a:pPr lvl="0">
              <a:buClr>
                <a:srgbClr val="000000"/>
              </a:buClr>
              <a:buSzPct val="100000"/>
              <a:buFont typeface="Verdana" pitchFamily="34"/>
              <a:buChar char="•"/>
            </a:pPr>
            <a:r>
              <a:rPr lang="en-US"/>
              <a:t>Spring Transaction Management</a:t>
            </a:r>
          </a:p>
          <a:p>
            <a:pPr lvl="0">
              <a:buClr>
                <a:srgbClr val="000000"/>
              </a:buClr>
              <a:buSzPct val="100000"/>
              <a:buFont typeface="Verdana" pitchFamily="34"/>
              <a:buChar char="•"/>
            </a:pPr>
            <a:r>
              <a:rPr lang="en-US" b="1"/>
              <a:t>Isolation levels</a:t>
            </a:r>
          </a:p>
          <a:p>
            <a:pPr lvl="0">
              <a:buClr>
                <a:srgbClr val="000000"/>
              </a:buClr>
              <a:buSzPct val="100000"/>
              <a:buFont typeface="Verdana" pitchFamily="34"/>
              <a:buChar char="•"/>
            </a:pPr>
            <a:r>
              <a:rPr lang="en-US"/>
              <a:t>Transaction Propagation</a:t>
            </a:r>
          </a:p>
          <a:p>
            <a:pPr lvl="0">
              <a:buClr>
                <a:srgbClr val="000000"/>
              </a:buClr>
              <a:buSzPct val="100000"/>
              <a:buFont typeface="Verdana" pitchFamily="34"/>
              <a:buChar char="•"/>
            </a:pPr>
            <a:r>
              <a:rPr lang="en-US"/>
              <a:t>Rollback rules</a:t>
            </a:r>
          </a:p>
          <a:p>
            <a:pPr lvl="0">
              <a:buClr>
                <a:srgbClr val="000000"/>
              </a:buClr>
              <a:buSzPct val="100000"/>
              <a:buFont typeface="Verdana" pitchFamily="34"/>
              <a:buChar char="•"/>
            </a:pPr>
            <a:r>
              <a:rPr lang="en-US"/>
              <a:t>Testing</a:t>
            </a:r>
          </a:p>
          <a:p>
            <a:pPr lvl="0">
              <a:buClr>
                <a:srgbClr val="000000"/>
              </a:buClr>
              <a:buSzPct val="100000"/>
              <a:buFont typeface="Verdana" pitchFamily="34"/>
              <a:buChar char="•"/>
            </a:pPr>
            <a:r>
              <a:rPr lang="en-US"/>
              <a:t>Advanced topics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Programmatic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Read-only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Distributed transactions</a:t>
            </a:r>
          </a:p>
        </p:txBody>
      </p:sp>
    </p:spTree>
    <p:extLst>
      <p:ext uri="{BB962C8B-B14F-4D97-AF65-F5344CB8AC3E}">
        <p14:creationId xmlns:p14="http://schemas.microsoft.com/office/powerpoint/2010/main" val="1874534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Isolation levels</a:t>
            </a:r>
          </a:p>
        </p:txBody>
      </p:sp>
      <p:sp>
        <p:nvSpPr>
          <p:cNvPr id="3" name="Text Placeholder 2"/>
          <p:cNvSpPr txBox="1">
            <a:spLocks noGrp="1"/>
          </p:cNvSpPr>
          <p:nvPr>
            <p:ph type="body" idx="4294967295"/>
          </p:nvPr>
        </p:nvSpPr>
        <p:spPr>
          <a:xfrm>
            <a:off x="2152200" y="1676519"/>
            <a:ext cx="7867800" cy="4436280"/>
          </a:xfrm>
        </p:spPr>
        <p:txBody>
          <a:bodyPr>
            <a:normAutofit lnSpcReduction="10000"/>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4 isolation levels can be used: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READ_UNCOMMITTED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READ_COMMITTED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REPEATABLE_READ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SERIALIZABLE</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Some DBMSs do not support all isolation levels</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Isolation is a complicated subject</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DBMS all have differences in the way their isolation policies have been implemented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We just provide general guidelines</a:t>
            </a:r>
          </a:p>
        </p:txBody>
      </p:sp>
    </p:spTree>
    <p:extLst>
      <p:ext uri="{BB962C8B-B14F-4D97-AF65-F5344CB8AC3E}">
        <p14:creationId xmlns:p14="http://schemas.microsoft.com/office/powerpoint/2010/main" val="365057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Dirty Reads</a:t>
            </a:r>
          </a:p>
        </p:txBody>
      </p:sp>
      <p:pic>
        <p:nvPicPr>
          <p:cNvPr id="3" name="Picture 4"/>
          <p:cNvPicPr>
            <a:picLocks noChangeAspect="1"/>
          </p:cNvPicPr>
          <p:nvPr/>
        </p:nvPicPr>
        <p:blipFill>
          <a:blip r:embed="rId3">
            <a:lum bright="-50000"/>
            <a:alphaModFix/>
          </a:blip>
          <a:stretch>
            <a:fillRect/>
          </a:stretch>
        </p:blipFill>
        <p:spPr>
          <a:xfrm>
            <a:off x="4953000" y="1367280"/>
            <a:ext cx="5029200" cy="4618080"/>
          </a:xfrm>
          <a:prstGeom prst="rect">
            <a:avLst/>
          </a:prstGeom>
          <a:noFill/>
          <a:ln>
            <a:noFill/>
          </a:ln>
        </p:spPr>
      </p:pic>
      <p:sp>
        <p:nvSpPr>
          <p:cNvPr id="4" name="Text Box 6"/>
          <p:cNvSpPr/>
          <p:nvPr/>
        </p:nvSpPr>
        <p:spPr>
          <a:xfrm>
            <a:off x="1620840" y="6210360"/>
            <a:ext cx="8971200" cy="37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p:spPr>
        <p:txBody>
          <a:bodyPr vert="horz" wrap="square" lIns="90000" tIns="46800" rIns="90000" bIns="46800" anchor="t" anchorCtr="0" compatLnSpc="0">
            <a:spAutoFit/>
          </a:bodyPr>
          <a:lstStyle/>
          <a:p>
            <a:pPr>
              <a:spcBef>
                <a:spcPts val="59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800"/>
            </a:pPr>
            <a:r>
              <a:rPr lang="en-US">
                <a:solidFill>
                  <a:srgbClr val="000000"/>
                </a:solidFill>
                <a:latin typeface="Times" pitchFamily="18"/>
                <a:ea typeface="AR PL ShanHeiSun Uni" pitchFamily="2"/>
                <a:cs typeface="Tahoma" pitchFamily="2"/>
              </a:rPr>
              <a:t>Transactions should be isolated – unable to see the results of another uncommitted unit-of-work</a:t>
            </a:r>
          </a:p>
        </p:txBody>
      </p:sp>
      <p:sp>
        <p:nvSpPr>
          <p:cNvPr id="5" name="Text Box 7"/>
          <p:cNvSpPr/>
          <p:nvPr/>
        </p:nvSpPr>
        <p:spPr>
          <a:xfrm>
            <a:off x="6022920" y="4586399"/>
            <a:ext cx="456000" cy="5309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800" b="1">
                <a:solidFill>
                  <a:srgbClr val="FF0000"/>
                </a:solidFill>
                <a:latin typeface="Verdana" pitchFamily="34"/>
                <a:ea typeface="AR PL ShanHeiSun Uni" pitchFamily="2"/>
                <a:cs typeface="Tahoma" pitchFamily="2"/>
              </a:rPr>
              <a:t>X</a:t>
            </a:r>
          </a:p>
        </p:txBody>
      </p:sp>
      <p:sp>
        <p:nvSpPr>
          <p:cNvPr id="6" name="Text Box 8"/>
          <p:cNvSpPr/>
          <p:nvPr/>
        </p:nvSpPr>
        <p:spPr>
          <a:xfrm>
            <a:off x="5029680" y="4724281"/>
            <a:ext cx="1089057" cy="38940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1">
                <a:solidFill>
                  <a:srgbClr val="FF0000"/>
                </a:solidFill>
                <a:latin typeface="Times" pitchFamily="18"/>
                <a:ea typeface="AR PL ShanHeiSun Uni" pitchFamily="2"/>
                <a:cs typeface="Tahoma" pitchFamily="2"/>
              </a:rPr>
              <a:t>rollback</a:t>
            </a:r>
          </a:p>
        </p:txBody>
      </p:sp>
    </p:spTree>
    <p:extLst>
      <p:ext uri="{BB962C8B-B14F-4D97-AF65-F5344CB8AC3E}">
        <p14:creationId xmlns:p14="http://schemas.microsoft.com/office/powerpoint/2010/main" val="360939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READ_UNCOMMITTED</a:t>
            </a:r>
          </a:p>
        </p:txBody>
      </p:sp>
      <p:sp>
        <p:nvSpPr>
          <p:cNvPr id="3" name="Text Placeholder 2"/>
          <p:cNvSpPr txBox="1">
            <a:spLocks noGrp="1"/>
          </p:cNvSpPr>
          <p:nvPr>
            <p:ph type="body" idx="4294967295"/>
          </p:nvPr>
        </p:nvSpPr>
        <p:spPr>
          <a:xfrm>
            <a:off x="2152200" y="1676519"/>
            <a:ext cx="7867800" cy="443628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Lowest isolation level</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Allows </a:t>
            </a:r>
            <a:r>
              <a:rPr lang="en-US" i="1"/>
              <a:t>dirty reads</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Current transaction can see the results of another uncommitted unit-of-work</a:t>
            </a:r>
          </a:p>
        </p:txBody>
      </p:sp>
      <p:sp>
        <p:nvSpPr>
          <p:cNvPr id="4" name="Freeform 3"/>
          <p:cNvSpPr/>
          <p:nvPr/>
        </p:nvSpPr>
        <p:spPr>
          <a:xfrm>
            <a:off x="1829280" y="4001401"/>
            <a:ext cx="8458200" cy="17524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4C4C4C"/>
                </a:solidFill>
                <a:latin typeface="Arial" pitchFamily="34"/>
                <a:ea typeface="ＭＳ Ｐゴシック" pitchFamily="50"/>
                <a:cs typeface="ＭＳ Ｐゴシック" pitchFamily="50"/>
              </a:rPr>
              <a:t>public class </a:t>
            </a:r>
            <a:r>
              <a:rPr lang="en-US" dirty="0" err="1">
                <a:solidFill>
                  <a:srgbClr val="000000"/>
                </a:solidFill>
                <a:latin typeface="Arial" pitchFamily="34"/>
                <a:ea typeface="ＭＳ Ｐゴシック" pitchFamily="50"/>
                <a:cs typeface="ＭＳ Ｐゴシック" pitchFamily="50"/>
              </a:rPr>
              <a:t>CustomerServiceImpl</a:t>
            </a:r>
            <a:r>
              <a:rPr lang="en-US" dirty="0">
                <a:solidFill>
                  <a:srgbClr val="000000"/>
                </a:solidFill>
                <a:latin typeface="Arial" pitchFamily="34"/>
                <a:ea typeface="ＭＳ Ｐゴシック" pitchFamily="50"/>
                <a:cs typeface="ＭＳ Ｐゴシック" pitchFamily="50"/>
              </a:rPr>
              <a:t> </a:t>
            </a:r>
            <a:r>
              <a:rPr lang="en-US" dirty="0">
                <a:solidFill>
                  <a:srgbClr val="4C4C4C"/>
                </a:solidFill>
                <a:latin typeface="Arial" pitchFamily="34"/>
                <a:ea typeface="ＭＳ Ｐゴシック" pitchFamily="50"/>
                <a:cs typeface="ＭＳ Ｐゴシック" pitchFamily="50"/>
              </a:rPr>
              <a:t>implements </a:t>
            </a:r>
            <a:r>
              <a:rPr lang="en-US" dirty="0" err="1">
                <a:solidFill>
                  <a:srgbClr val="000000"/>
                </a:solidFill>
                <a:latin typeface="Arial" pitchFamily="34"/>
                <a:ea typeface="ＭＳ Ｐゴシック" pitchFamily="50"/>
                <a:cs typeface="ＭＳ Ｐゴシック" pitchFamily="50"/>
              </a:rPr>
              <a:t>CustomerService</a:t>
            </a:r>
            <a:r>
              <a:rPr lang="en-US" dirty="0">
                <a:solidFill>
                  <a:srgbClr val="000000"/>
                </a:solidFill>
                <a:latin typeface="Arial" pitchFamily="34"/>
                <a:ea typeface="ＭＳ Ｐゴシック" pitchFamily="50"/>
                <a:cs typeface="ＭＳ Ｐゴシック" pitchFamily="50"/>
              </a:rPr>
              <a:t> </a:t>
            </a:r>
            <a:r>
              <a:rPr lang="en-US" dirty="0">
                <a:solidFill>
                  <a:srgbClr val="4C4C4C"/>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000000"/>
                </a:solidFill>
                <a:latin typeface="Arial" pitchFamily="34"/>
                <a:ea typeface="ＭＳ Ｐゴシック" pitchFamily="50"/>
                <a:cs typeface="ＭＳ Ｐゴシック" pitchFamily="50"/>
              </a:rPr>
              <a:t>@Transactional (isolation=</a:t>
            </a:r>
            <a:r>
              <a:rPr lang="en-US" b="1" dirty="0" err="1">
                <a:solidFill>
                  <a:srgbClr val="000000"/>
                </a:solidFill>
                <a:latin typeface="Arial" pitchFamily="34"/>
                <a:ea typeface="ＭＳ Ｐゴシック" pitchFamily="50"/>
                <a:cs typeface="ＭＳ Ｐゴシック" pitchFamily="50"/>
              </a:rPr>
              <a:t>Isolation.READ_UNCOMMITTED</a:t>
            </a:r>
            <a:r>
              <a:rPr lang="en-US" b="1"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 </a:t>
            </a:r>
            <a:r>
              <a:rPr lang="en-US" dirty="0">
                <a:solidFill>
                  <a:srgbClr val="4C4C4C"/>
                </a:solidFill>
                <a:latin typeface="Arial" pitchFamily="34"/>
                <a:ea typeface="ＭＳ Ｐゴシック" pitchFamily="50"/>
                <a:cs typeface="ＭＳ Ｐゴシック" pitchFamily="50"/>
              </a:rPr>
              <a:t>public </a:t>
            </a:r>
            <a:r>
              <a:rPr lang="en-US" dirty="0" smtClean="0">
                <a:solidFill>
                  <a:srgbClr val="000000"/>
                </a:solidFill>
                <a:latin typeface="Arial" pitchFamily="34"/>
                <a:ea typeface="ＭＳ Ｐゴシック" pitchFamily="50"/>
                <a:cs typeface="ＭＳ Ｐゴシック" pitchFamily="50"/>
              </a:rPr>
              <a:t>void </a:t>
            </a:r>
            <a:r>
              <a:rPr lang="en-US" dirty="0" smtClean="0">
                <a:solidFill>
                  <a:srgbClr val="4C4C4C"/>
                </a:solidFill>
                <a:latin typeface="Arial" pitchFamily="34"/>
                <a:ea typeface="ＭＳ Ｐゴシック" pitchFamily="50"/>
                <a:cs typeface="ＭＳ Ｐゴシック" pitchFamily="50"/>
              </a:rPr>
              <a:t>update(Customer </a:t>
            </a:r>
            <a:r>
              <a:rPr lang="en-US" dirty="0" err="1">
                <a:solidFill>
                  <a:srgbClr val="4C4C4C"/>
                </a:solidFill>
                <a:latin typeface="Arial" pitchFamily="34"/>
                <a:ea typeface="ＭＳ Ｐゴシック" pitchFamily="50"/>
                <a:cs typeface="ＭＳ Ｐゴシック" pitchFamily="50"/>
              </a:rPr>
              <a:t>cust</a:t>
            </a:r>
            <a:r>
              <a:rPr lang="en-US" dirty="0">
                <a:solidFill>
                  <a:srgbClr val="4C4C4C"/>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4C4C4C"/>
                </a:solidFill>
                <a:latin typeface="Arial" pitchFamily="34"/>
                <a:ea typeface="ＭＳ Ｐゴシック" pitchFamily="50"/>
                <a:cs typeface="ＭＳ Ｐゴシック" pitchFamily="50"/>
              </a:rPr>
              <a:t>      // atomic unit-of-work</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4C4C4C"/>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4C4C4C"/>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spTree>
    <p:extLst>
      <p:ext uri="{BB962C8B-B14F-4D97-AF65-F5344CB8AC3E}">
        <p14:creationId xmlns:p14="http://schemas.microsoft.com/office/powerpoint/2010/main" val="4194491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READ_COMMITTED</a:t>
            </a:r>
          </a:p>
        </p:txBody>
      </p:sp>
      <p:sp>
        <p:nvSpPr>
          <p:cNvPr id="3" name="Text Placeholder 2"/>
          <p:cNvSpPr txBox="1">
            <a:spLocks noGrp="1"/>
          </p:cNvSpPr>
          <p:nvPr>
            <p:ph type="body" idx="4294967295"/>
          </p:nvPr>
        </p:nvSpPr>
        <p:spPr>
          <a:xfrm>
            <a:off x="2152200" y="1676519"/>
            <a:ext cx="7867800" cy="443628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Does not allow dirty reads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Only committed information can be accessed</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Default strategy for most databases</a:t>
            </a:r>
          </a:p>
        </p:txBody>
      </p:sp>
      <p:sp>
        <p:nvSpPr>
          <p:cNvPr id="4" name="Freeform 3"/>
          <p:cNvSpPr/>
          <p:nvPr/>
        </p:nvSpPr>
        <p:spPr>
          <a:xfrm>
            <a:off x="1829280" y="3317401"/>
            <a:ext cx="8458200" cy="17524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4C4C4C"/>
                </a:solidFill>
                <a:latin typeface="Arial" pitchFamily="34"/>
                <a:ea typeface="ＭＳ Ｐゴシック" pitchFamily="50"/>
                <a:cs typeface="ＭＳ Ｐゴシック" pitchFamily="50"/>
              </a:rPr>
              <a:t>public class </a:t>
            </a:r>
            <a:r>
              <a:rPr lang="en-US" dirty="0" err="1">
                <a:solidFill>
                  <a:srgbClr val="000000"/>
                </a:solidFill>
                <a:latin typeface="Arial" pitchFamily="34"/>
                <a:ea typeface="ＭＳ Ｐゴシック" pitchFamily="50"/>
                <a:cs typeface="ＭＳ Ｐゴシック" pitchFamily="50"/>
              </a:rPr>
              <a:t>CustomerServiceImpl</a:t>
            </a:r>
            <a:r>
              <a:rPr lang="en-US" dirty="0">
                <a:solidFill>
                  <a:srgbClr val="000000"/>
                </a:solidFill>
                <a:latin typeface="Arial" pitchFamily="34"/>
                <a:ea typeface="ＭＳ Ｐゴシック" pitchFamily="50"/>
                <a:cs typeface="ＭＳ Ｐゴシック" pitchFamily="50"/>
              </a:rPr>
              <a:t> </a:t>
            </a:r>
            <a:r>
              <a:rPr lang="en-US" dirty="0">
                <a:solidFill>
                  <a:srgbClr val="4C4C4C"/>
                </a:solidFill>
                <a:latin typeface="Arial" pitchFamily="34"/>
                <a:ea typeface="ＭＳ Ｐゴシック" pitchFamily="50"/>
                <a:cs typeface="ＭＳ Ｐゴシック" pitchFamily="50"/>
              </a:rPr>
              <a:t>implements </a:t>
            </a:r>
            <a:r>
              <a:rPr lang="en-US" dirty="0" err="1">
                <a:solidFill>
                  <a:srgbClr val="000000"/>
                </a:solidFill>
                <a:latin typeface="Arial" pitchFamily="34"/>
                <a:ea typeface="ＭＳ Ｐゴシック" pitchFamily="50"/>
                <a:cs typeface="ＭＳ Ｐゴシック" pitchFamily="50"/>
              </a:rPr>
              <a:t>CustomerService</a:t>
            </a:r>
            <a:r>
              <a:rPr lang="en-US" dirty="0">
                <a:solidFill>
                  <a:srgbClr val="000000"/>
                </a:solidFill>
                <a:latin typeface="Arial" pitchFamily="34"/>
                <a:ea typeface="ＭＳ Ｐゴシック" pitchFamily="50"/>
                <a:cs typeface="ＭＳ Ｐゴシック" pitchFamily="50"/>
              </a:rPr>
              <a:t> </a:t>
            </a:r>
            <a:r>
              <a:rPr lang="en-US" dirty="0">
                <a:solidFill>
                  <a:srgbClr val="4C4C4C"/>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000000"/>
                </a:solidFill>
                <a:latin typeface="Arial" pitchFamily="34"/>
                <a:ea typeface="ＭＳ Ｐゴシック" pitchFamily="50"/>
                <a:cs typeface="ＭＳ Ｐゴシック" pitchFamily="50"/>
              </a:rPr>
              <a:t>@Transactional (</a:t>
            </a:r>
            <a:r>
              <a:rPr lang="en-US" b="1" dirty="0" smtClean="0">
                <a:solidFill>
                  <a:srgbClr val="000000"/>
                </a:solidFill>
                <a:latin typeface="Arial" pitchFamily="34"/>
                <a:ea typeface="ＭＳ Ｐゴシック" pitchFamily="50"/>
                <a:cs typeface="ＭＳ Ｐゴシック" pitchFamily="50"/>
              </a:rPr>
              <a:t>isolation=</a:t>
            </a:r>
            <a:r>
              <a:rPr lang="en-US" b="1" dirty="0" err="1" smtClean="0">
                <a:solidFill>
                  <a:srgbClr val="000000"/>
                </a:solidFill>
                <a:latin typeface="Arial" pitchFamily="34"/>
                <a:ea typeface="ＭＳ Ｐゴシック" pitchFamily="50"/>
                <a:cs typeface="ＭＳ Ｐゴシック" pitchFamily="50"/>
              </a:rPr>
              <a:t>Isolation.READ_COMMITTED</a:t>
            </a:r>
            <a:r>
              <a:rPr lang="en-US" b="1"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 </a:t>
            </a:r>
            <a:r>
              <a:rPr lang="en-US" dirty="0">
                <a:solidFill>
                  <a:srgbClr val="4C4C4C"/>
                </a:solidFill>
                <a:latin typeface="Arial" pitchFamily="34"/>
                <a:ea typeface="ＭＳ Ｐゴシック" pitchFamily="50"/>
                <a:cs typeface="ＭＳ Ｐゴシック" pitchFamily="50"/>
              </a:rPr>
              <a:t>public </a:t>
            </a:r>
            <a:r>
              <a:rPr lang="en-US" dirty="0">
                <a:solidFill>
                  <a:srgbClr val="000000"/>
                </a:solidFill>
                <a:latin typeface="Arial" pitchFamily="34"/>
                <a:ea typeface="ＭＳ Ｐゴシック" pitchFamily="50"/>
                <a:cs typeface="ＭＳ Ｐゴシック" pitchFamily="50"/>
              </a:rPr>
              <a:t>void </a:t>
            </a:r>
            <a:r>
              <a:rPr lang="en-US" dirty="0">
                <a:solidFill>
                  <a:srgbClr val="4C4C4C"/>
                </a:solidFill>
                <a:latin typeface="Arial" pitchFamily="34"/>
                <a:ea typeface="ＭＳ Ｐゴシック" pitchFamily="50"/>
                <a:cs typeface="ＭＳ Ｐゴシック" pitchFamily="50"/>
              </a:rPr>
              <a:t>update(Customer </a:t>
            </a:r>
            <a:r>
              <a:rPr lang="en-US" dirty="0" err="1">
                <a:solidFill>
                  <a:srgbClr val="4C4C4C"/>
                </a:solidFill>
                <a:latin typeface="Arial" pitchFamily="34"/>
                <a:ea typeface="ＭＳ Ｐゴシック" pitchFamily="50"/>
                <a:cs typeface="ＭＳ Ｐゴシック" pitchFamily="50"/>
              </a:rPr>
              <a:t>cust</a:t>
            </a:r>
            <a:r>
              <a:rPr lang="en-US" dirty="0">
                <a:solidFill>
                  <a:srgbClr val="4C4C4C"/>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4C4C4C"/>
                </a:solidFill>
                <a:latin typeface="Arial" pitchFamily="34"/>
                <a:ea typeface="ＭＳ Ｐゴシック" pitchFamily="50"/>
                <a:cs typeface="ＭＳ Ｐゴシック" pitchFamily="50"/>
              </a:rPr>
              <a:t>      // atomic unit-of-work</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4C4C4C"/>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4C4C4C"/>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spTree>
    <p:extLst>
      <p:ext uri="{BB962C8B-B14F-4D97-AF65-F5344CB8AC3E}">
        <p14:creationId xmlns:p14="http://schemas.microsoft.com/office/powerpoint/2010/main" val="3863138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Highest isolation levels</a:t>
            </a:r>
          </a:p>
        </p:txBody>
      </p:sp>
      <p:sp>
        <p:nvSpPr>
          <p:cNvPr id="3" name="Text Placeholder 2"/>
          <p:cNvSpPr txBox="1">
            <a:spLocks noGrp="1"/>
          </p:cNvSpPr>
          <p:nvPr>
            <p:ph type="body" idx="4294967295"/>
          </p:nvPr>
        </p:nvSpPr>
        <p:spPr>
          <a:xfrm>
            <a:off x="2152200" y="1676519"/>
            <a:ext cx="7867800" cy="4436280"/>
          </a:xfrm>
        </p:spPr>
        <p:txBody>
          <a:bodyPr>
            <a:normAutofit fontScale="92500"/>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REPEATABLE_READ</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Does not allow dirty reads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Non-repeatable reads are prevented</a:t>
            </a:r>
          </a:p>
          <a:p>
            <a:pPr lvl="2">
              <a:lnSpc>
                <a:spcPct val="100000"/>
              </a:lnSpc>
              <a:spcBef>
                <a:spcPts val="598"/>
              </a:spcBef>
              <a:buClr>
                <a:srgbClr val="000000"/>
              </a:buClr>
              <a:buSzPct val="100000"/>
              <a:buFont typeface="Verdana" pitchFamily="34"/>
              <a:tabLst>
                <a:tab pos="1714320" algn="l"/>
                <a:tab pos="2628719" algn="l"/>
                <a:tab pos="3543119" algn="l"/>
                <a:tab pos="4457519" algn="l"/>
                <a:tab pos="5371919" algn="l"/>
                <a:tab pos="6286320" algn="l"/>
                <a:tab pos="7200720" algn="l"/>
                <a:tab pos="8115120" algn="l"/>
                <a:tab pos="9029520" algn="l"/>
                <a:tab pos="9943920" algn="l"/>
                <a:tab pos="10858320" algn="l"/>
              </a:tabLst>
            </a:pPr>
            <a:r>
              <a:rPr lang="en-US" sz="2400">
                <a:solidFill>
                  <a:srgbClr val="000000"/>
                </a:solidFill>
                <a:latin typeface="Verdana" pitchFamily="34"/>
                <a:ea typeface="ＭＳ Ｐゴシック" pitchFamily="50"/>
              </a:rPr>
              <a:t>If a row is read twice in the same transaction, result will always be the same</a:t>
            </a:r>
          </a:p>
          <a:p>
            <a:pPr lvl="3">
              <a:lnSpc>
                <a:spcPct val="100000"/>
              </a:lnSpc>
              <a:spcBef>
                <a:spcPts val="598"/>
              </a:spcBef>
              <a:buClr>
                <a:srgbClr val="000000"/>
              </a:buClr>
              <a:buSzPct val="100000"/>
              <a:buFont typeface="Verdana" pitchFamily="34"/>
              <a:buChar char="–"/>
              <a:tabLst>
                <a:tab pos="2171520" algn="l"/>
                <a:tab pos="3085919" algn="l"/>
                <a:tab pos="4000319" algn="l"/>
                <a:tab pos="4914719" algn="l"/>
                <a:tab pos="5829119" algn="l"/>
                <a:tab pos="6743520" algn="l"/>
                <a:tab pos="7657920" algn="l"/>
                <a:tab pos="8572320" algn="l"/>
                <a:tab pos="9486720" algn="l"/>
                <a:tab pos="10401120" algn="l"/>
                <a:tab pos="11315520" algn="l"/>
              </a:tabLst>
            </a:pPr>
            <a:r>
              <a:rPr lang="en-US" sz="2400">
                <a:solidFill>
                  <a:srgbClr val="000000"/>
                </a:solidFill>
                <a:latin typeface="Verdana" pitchFamily="34"/>
                <a:ea typeface="ＭＳ Ｐゴシック" pitchFamily="50"/>
              </a:rPr>
              <a:t>Might result in locking depending on the DBMS</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SERIALIZABLE</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Prevents non-repeatable reads and dirty-reads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Also prevents phantom reads</a:t>
            </a:r>
          </a:p>
        </p:txBody>
      </p:sp>
    </p:spTree>
    <p:extLst>
      <p:ext uri="{BB962C8B-B14F-4D97-AF65-F5344CB8AC3E}">
        <p14:creationId xmlns:p14="http://schemas.microsoft.com/office/powerpoint/2010/main" val="3695962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867930"/>
          </a:xfrm>
        </p:spPr>
        <p:txBody>
          <a:bodyPr vert="horz" wrap="square" lIns="91440" tIns="45720" rIns="91440" bIns="45720" rtlCol="0" anchor="t" anchorCtr="0">
            <a:spAutoFit/>
          </a:bodyPr>
          <a:lstStyle/>
          <a:p>
            <a:pPr lvl="0"/>
            <a:r>
              <a:rPr lang="en-US" sz="2800"/>
              <a:t>Why use Transactions?</a:t>
            </a:r>
            <a:br>
              <a:rPr lang="en-US" sz="2800"/>
            </a:br>
            <a:r>
              <a:rPr lang="en-US" sz="2800"/>
              <a:t>To Enforce the ACID Principles:</a:t>
            </a:r>
          </a:p>
        </p:txBody>
      </p:sp>
      <p:sp>
        <p:nvSpPr>
          <p:cNvPr id="3" name="Text Placeholder 2"/>
          <p:cNvSpPr txBox="1">
            <a:spLocks noGrp="1"/>
          </p:cNvSpPr>
          <p:nvPr>
            <p:ph type="body" idx="4294967295"/>
          </p:nvPr>
        </p:nvSpPr>
        <p:spPr>
          <a:xfrm>
            <a:off x="2152200" y="1676519"/>
            <a:ext cx="7867800" cy="4647426"/>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Atomic</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Each unit of work is an all-or-nothing operation</a:t>
            </a:r>
          </a:p>
          <a:p>
            <a:pPr lvl="0">
              <a:buClr>
                <a:srgbClr val="000000"/>
              </a:buClr>
              <a:buSzPct val="100000"/>
              <a:buFont typeface="Verdana" pitchFamily="34"/>
              <a:buChar char="•"/>
            </a:pPr>
            <a:r>
              <a:rPr lang="en-US"/>
              <a:t>Consistent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Database integrity constraints are never violated</a:t>
            </a:r>
          </a:p>
          <a:p>
            <a:pPr lvl="0">
              <a:buClr>
                <a:srgbClr val="000000"/>
              </a:buClr>
              <a:buSzPct val="100000"/>
              <a:buFont typeface="Verdana" pitchFamily="34"/>
              <a:buChar char="•"/>
            </a:pPr>
            <a:r>
              <a:rPr lang="en-US"/>
              <a:t>Isolated</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Isolating transactions from each other</a:t>
            </a:r>
          </a:p>
          <a:p>
            <a:pPr lvl="0">
              <a:buClr>
                <a:srgbClr val="000000"/>
              </a:buClr>
              <a:buSzPct val="100000"/>
              <a:buFont typeface="Verdana" pitchFamily="34"/>
              <a:buChar char="•"/>
            </a:pPr>
            <a:r>
              <a:rPr lang="en-US"/>
              <a:t>Durable</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Committed changes are permanent</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p:txBody>
      </p:sp>
    </p:spTree>
    <p:extLst>
      <p:ext uri="{BB962C8B-B14F-4D97-AF65-F5344CB8AC3E}">
        <p14:creationId xmlns:p14="http://schemas.microsoft.com/office/powerpoint/2010/main" val="109930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Topics in this session</a:t>
            </a:r>
          </a:p>
        </p:txBody>
      </p:sp>
      <p:sp>
        <p:nvSpPr>
          <p:cNvPr id="3" name="Text Placeholder 2"/>
          <p:cNvSpPr txBox="1">
            <a:spLocks noGrp="1"/>
          </p:cNvSpPr>
          <p:nvPr>
            <p:ph type="body" idx="4294967295"/>
          </p:nvPr>
        </p:nvSpPr>
        <p:spPr>
          <a:xfrm>
            <a:off x="2152200" y="1676519"/>
            <a:ext cx="7867800" cy="5431230"/>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Why use Transactions?</a:t>
            </a:r>
          </a:p>
          <a:p>
            <a:pPr lvl="0">
              <a:buClr>
                <a:srgbClr val="000000"/>
              </a:buClr>
              <a:buSzPct val="100000"/>
              <a:buFont typeface="Verdana" pitchFamily="34"/>
              <a:buChar char="•"/>
            </a:pPr>
            <a:r>
              <a:rPr lang="en-US"/>
              <a:t>Local Transaction Management</a:t>
            </a:r>
          </a:p>
          <a:p>
            <a:pPr lvl="0">
              <a:buClr>
                <a:srgbClr val="000000"/>
              </a:buClr>
              <a:buSzPct val="100000"/>
              <a:buFont typeface="Verdana" pitchFamily="34"/>
              <a:buChar char="•"/>
            </a:pPr>
            <a:r>
              <a:rPr lang="en-US"/>
              <a:t>Spring Transaction Management</a:t>
            </a:r>
          </a:p>
          <a:p>
            <a:pPr lvl="0">
              <a:buClr>
                <a:srgbClr val="000000"/>
              </a:buClr>
              <a:buSzPct val="100000"/>
              <a:buFont typeface="Verdana" pitchFamily="34"/>
              <a:buChar char="•"/>
            </a:pPr>
            <a:r>
              <a:rPr lang="en-US"/>
              <a:t>Isolation levels</a:t>
            </a:r>
          </a:p>
          <a:p>
            <a:pPr lvl="0">
              <a:buClr>
                <a:srgbClr val="000000"/>
              </a:buClr>
              <a:buSzPct val="100000"/>
              <a:buFont typeface="Verdana" pitchFamily="34"/>
              <a:buChar char="•"/>
            </a:pPr>
            <a:r>
              <a:rPr lang="en-US" b="1"/>
              <a:t>Transaction Propagation</a:t>
            </a:r>
          </a:p>
          <a:p>
            <a:pPr lvl="0">
              <a:buClr>
                <a:srgbClr val="000000"/>
              </a:buClr>
              <a:buSzPct val="100000"/>
              <a:buFont typeface="Verdana" pitchFamily="34"/>
              <a:buChar char="•"/>
            </a:pPr>
            <a:r>
              <a:rPr lang="en-US"/>
              <a:t>Rollback rules</a:t>
            </a:r>
          </a:p>
          <a:p>
            <a:pPr lvl="0">
              <a:buClr>
                <a:srgbClr val="000000"/>
              </a:buClr>
              <a:buSzPct val="100000"/>
              <a:buFont typeface="Verdana" pitchFamily="34"/>
              <a:buChar char="•"/>
            </a:pPr>
            <a:r>
              <a:rPr lang="en-US"/>
              <a:t>Testing</a:t>
            </a:r>
          </a:p>
          <a:p>
            <a:pPr lvl="0">
              <a:buClr>
                <a:srgbClr val="000000"/>
              </a:buClr>
              <a:buSzPct val="100000"/>
              <a:buFont typeface="Verdana" pitchFamily="34"/>
              <a:buChar char="•"/>
            </a:pPr>
            <a:r>
              <a:rPr lang="en-US"/>
              <a:t>Advanced topics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Programmatic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Read-only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Distributed transactions</a:t>
            </a:r>
          </a:p>
        </p:txBody>
      </p:sp>
    </p:spTree>
    <p:extLst>
      <p:ext uri="{BB962C8B-B14F-4D97-AF65-F5344CB8AC3E}">
        <p14:creationId xmlns:p14="http://schemas.microsoft.com/office/powerpoint/2010/main" val="29527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2152200" y="1676519"/>
            <a:ext cx="7867800" cy="2499146"/>
          </a:xfrm>
        </p:spPr>
        <p:txBody>
          <a:bodyPr>
            <a:spAutoFit/>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dirty="0"/>
              <a:t>Consider the sample below. What should happen if </a:t>
            </a:r>
            <a:r>
              <a:rPr lang="en-US" dirty="0" err="1" smtClean="0"/>
              <a:t>CustomerServiceImpl</a:t>
            </a:r>
            <a:r>
              <a:rPr lang="en-US" dirty="0" smtClean="0"/>
              <a:t> </a:t>
            </a:r>
            <a:r>
              <a:rPr lang="en-US" dirty="0"/>
              <a:t>calls </a:t>
            </a:r>
            <a:r>
              <a:rPr lang="en-US" dirty="0" err="1"/>
              <a:t>AccountServiceImpl</a:t>
            </a:r>
            <a:r>
              <a:rPr lang="en-US" dirty="0"/>
              <a:t>?</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dirty="0">
                <a:solidFill>
                  <a:srgbClr val="000000"/>
                </a:solidFill>
                <a:latin typeface="Verdana" pitchFamily="34"/>
                <a:ea typeface="ＭＳ Ｐゴシック" pitchFamily="50"/>
              </a:rPr>
              <a:t>Should everything run into a single transaction?</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dirty="0">
                <a:solidFill>
                  <a:srgbClr val="000000"/>
                </a:solidFill>
                <a:latin typeface="Verdana" pitchFamily="34"/>
                <a:ea typeface="ＭＳ Ｐゴシック" pitchFamily="50"/>
              </a:rPr>
              <a:t>Should each service have its own transaction?</a:t>
            </a:r>
          </a:p>
        </p:txBody>
      </p:sp>
      <p:sp>
        <p:nvSpPr>
          <p:cNvPr id="3" name="Freeform 2"/>
          <p:cNvSpPr/>
          <p:nvPr/>
        </p:nvSpPr>
        <p:spPr>
          <a:xfrm>
            <a:off x="1487460" y="4243320"/>
            <a:ext cx="4598640" cy="2693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7F0055"/>
                </a:solidFill>
                <a:latin typeface="Arial" pitchFamily="34"/>
                <a:ea typeface="ＭＳ Ｐゴシック" pitchFamily="50"/>
                <a:cs typeface="ＭＳ Ｐゴシック" pitchFamily="50"/>
              </a:rPr>
              <a:t>          public class</a:t>
            </a:r>
            <a:r>
              <a:rPr lang="en-US" sz="1600" dirty="0">
                <a:solidFill>
                  <a:srgbClr val="000000"/>
                </a:solidFill>
                <a:latin typeface="Arial" pitchFamily="34"/>
                <a:ea typeface="ＭＳ Ｐゴシック" pitchFamily="50"/>
                <a:cs typeface="ＭＳ Ｐゴシック" pitchFamily="50"/>
              </a:rPr>
              <a:t> </a:t>
            </a:r>
            <a:r>
              <a:rPr lang="en-US" sz="1600" dirty="0" err="1" smtClean="0">
                <a:solidFill>
                  <a:srgbClr val="000000"/>
                </a:solidFill>
                <a:latin typeface="Arial" pitchFamily="34"/>
                <a:ea typeface="ＭＳ Ｐゴシック" pitchFamily="50"/>
                <a:cs typeface="ＭＳ Ｐゴシック" pitchFamily="50"/>
              </a:rPr>
              <a:t>CustomerServiceImpl</a:t>
            </a:r>
            <a:endParaRPr lang="en-US" sz="1600"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7F0055"/>
                </a:solidFill>
                <a:latin typeface="Arial" pitchFamily="34"/>
                <a:ea typeface="ＭＳ Ｐゴシック" pitchFamily="50"/>
                <a:cs typeface="ＭＳ Ｐゴシック" pitchFamily="50"/>
              </a:rPr>
              <a:t>		implements</a:t>
            </a:r>
            <a:r>
              <a:rPr lang="en-US" sz="1600" dirty="0">
                <a:solidFill>
                  <a:srgbClr val="000000"/>
                </a:solidFill>
                <a:latin typeface="Arial" pitchFamily="34"/>
                <a:ea typeface="ＭＳ Ｐゴシック" pitchFamily="50"/>
                <a:cs typeface="ＭＳ Ｐゴシック" pitchFamily="50"/>
              </a:rPr>
              <a:t> </a:t>
            </a:r>
            <a:r>
              <a:rPr lang="en-US" sz="1600" dirty="0" err="1" smtClean="0">
                <a:solidFill>
                  <a:srgbClr val="000000"/>
                </a:solidFill>
                <a:latin typeface="Arial" pitchFamily="34"/>
                <a:ea typeface="ＭＳ Ｐゴシック" pitchFamily="50"/>
                <a:cs typeface="ＭＳ Ｐゴシック" pitchFamily="50"/>
              </a:rPr>
              <a:t>CustomerService</a:t>
            </a:r>
            <a:r>
              <a:rPr lang="en-US" sz="1600" dirty="0" smtClean="0">
                <a:solidFill>
                  <a:srgbClr val="000000"/>
                </a:solidFill>
                <a:latin typeface="Arial" pitchFamily="34"/>
                <a:ea typeface="ＭＳ Ｐゴシック" pitchFamily="50"/>
                <a:cs typeface="ＭＳ Ｐゴシック" pitchFamily="50"/>
              </a:rPr>
              <a:t> </a:t>
            </a:r>
            <a:r>
              <a:rPr lang="en-US" sz="1600"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000000"/>
                </a:solidFill>
                <a:latin typeface="Arial" pitchFamily="34"/>
                <a:ea typeface="ＭＳ Ｐゴシック" pitchFamily="50"/>
                <a:cs typeface="ＭＳ Ｐゴシック" pitchFamily="50"/>
              </a:rPr>
              <a:t>          @</a:t>
            </a:r>
            <a:r>
              <a:rPr lang="en-US" sz="1600" b="1" dirty="0" err="1">
                <a:solidFill>
                  <a:srgbClr val="000000"/>
                </a:solidFill>
                <a:latin typeface="Arial" pitchFamily="34"/>
                <a:ea typeface="ＭＳ Ｐゴシック" pitchFamily="50"/>
                <a:cs typeface="ＭＳ Ｐゴシック" pitchFamily="50"/>
              </a:rPr>
              <a:t>Autowired</a:t>
            </a:r>
            <a:endParaRPr lang="en-US" sz="1600" b="1"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660066"/>
                </a:solidFill>
                <a:latin typeface="Arial" pitchFamily="34"/>
                <a:ea typeface="ＭＳ Ｐゴシック" pitchFamily="50"/>
                <a:cs typeface="ＭＳ Ｐゴシック" pitchFamily="50"/>
              </a:rPr>
              <a:t>          </a:t>
            </a:r>
            <a:r>
              <a:rPr lang="en-US" sz="1600" b="1" dirty="0">
                <a:solidFill>
                  <a:srgbClr val="7F0055"/>
                </a:solidFill>
                <a:latin typeface="Arial" pitchFamily="34"/>
                <a:ea typeface="ＭＳ Ｐゴシック" pitchFamily="50"/>
                <a:cs typeface="ＭＳ Ｐゴシック" pitchFamily="50"/>
              </a:rPr>
              <a:t> private</a:t>
            </a:r>
            <a:r>
              <a:rPr lang="en-US" sz="1600" dirty="0">
                <a:solidFill>
                  <a:srgbClr val="000000"/>
                </a:solidFill>
                <a:latin typeface="Arial" pitchFamily="34"/>
                <a:ea typeface="ＭＳ Ｐゴシック" pitchFamily="50"/>
                <a:cs typeface="ＭＳ Ｐゴシック" pitchFamily="50"/>
              </a:rPr>
              <a:t> </a:t>
            </a:r>
            <a:r>
              <a:rPr lang="en-US" sz="1600" dirty="0" err="1">
                <a:solidFill>
                  <a:srgbClr val="000000"/>
                </a:solidFill>
                <a:latin typeface="Arial" pitchFamily="34"/>
                <a:ea typeface="ＭＳ Ｐゴシック" pitchFamily="50"/>
                <a:cs typeface="ＭＳ Ｐゴシック" pitchFamily="50"/>
              </a:rPr>
              <a:t>AccountService</a:t>
            </a:r>
            <a:r>
              <a:rPr lang="en-US" sz="1600" dirty="0">
                <a:solidFill>
                  <a:srgbClr val="000000"/>
                </a:solidFill>
                <a:latin typeface="Arial" pitchFamily="34"/>
                <a:ea typeface="ＭＳ Ｐゴシック" pitchFamily="50"/>
                <a:cs typeface="ＭＳ Ｐゴシック" pitchFamily="50"/>
              </a:rPr>
              <a:t> </a:t>
            </a:r>
            <a:r>
              <a:rPr lang="en-US" sz="1600" dirty="0" err="1">
                <a:solidFill>
                  <a:srgbClr val="000000"/>
                </a:solidFill>
                <a:latin typeface="Arial" pitchFamily="34"/>
                <a:ea typeface="ＭＳ Ｐゴシック" pitchFamily="50"/>
                <a:cs typeface="ＭＳ Ｐゴシック" pitchFamily="50"/>
              </a:rPr>
              <a:t>accountService</a:t>
            </a:r>
            <a:r>
              <a:rPr lang="en-US" sz="1600"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660066"/>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000000"/>
                </a:solidFill>
                <a:latin typeface="Arial" pitchFamily="34"/>
                <a:ea typeface="ＭＳ Ｐゴシック" pitchFamily="50"/>
                <a:cs typeface="ＭＳ Ｐゴシック" pitchFamily="50"/>
              </a:rPr>
              <a:t>         @Transactional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660066"/>
                </a:solidFill>
                <a:latin typeface="Arial" pitchFamily="34"/>
                <a:ea typeface="ＭＳ Ｐゴシック" pitchFamily="50"/>
                <a:cs typeface="ＭＳ Ｐゴシック" pitchFamily="50"/>
              </a:rPr>
              <a:t>         </a:t>
            </a:r>
            <a:r>
              <a:rPr lang="en-US" sz="1600" b="1" dirty="0">
                <a:solidFill>
                  <a:srgbClr val="7F0055"/>
                </a:solidFill>
                <a:latin typeface="Arial" pitchFamily="34"/>
                <a:ea typeface="ＭＳ Ｐゴシック" pitchFamily="50"/>
                <a:cs typeface="ＭＳ Ｐゴシック" pitchFamily="50"/>
              </a:rPr>
              <a:t> </a:t>
            </a:r>
            <a:r>
              <a:rPr lang="en-US" sz="1600" dirty="0">
                <a:solidFill>
                  <a:srgbClr val="7F0055"/>
                </a:solidFill>
                <a:latin typeface="Arial" pitchFamily="34"/>
                <a:ea typeface="ＭＳ Ｐゴシック" pitchFamily="50"/>
                <a:cs typeface="ＭＳ Ｐゴシック" pitchFamily="50"/>
              </a:rPr>
              <a:t>public</a:t>
            </a:r>
            <a:r>
              <a:rPr lang="en-US" sz="1600" dirty="0">
                <a:solidFill>
                  <a:srgbClr val="000000"/>
                </a:solidFill>
                <a:latin typeface="Arial" pitchFamily="34"/>
                <a:ea typeface="ＭＳ Ｐゴシック" pitchFamily="50"/>
                <a:cs typeface="ＭＳ Ｐゴシック" pitchFamily="50"/>
              </a:rPr>
              <a:t> void </a:t>
            </a:r>
            <a:r>
              <a:rPr lang="en-US" sz="1600" dirty="0" smtClean="0">
                <a:solidFill>
                  <a:srgbClr val="000000"/>
                </a:solidFill>
                <a:latin typeface="Arial" pitchFamily="34"/>
                <a:ea typeface="ＭＳ Ｐゴシック" pitchFamily="50"/>
                <a:cs typeface="ＭＳ Ｐゴシック" pitchFamily="50"/>
              </a:rPr>
              <a:t>update (Customer </a:t>
            </a:r>
            <a:r>
              <a:rPr lang="en-US" sz="1600" dirty="0">
                <a:solidFill>
                  <a:srgbClr val="000000"/>
                </a:solidFill>
                <a:latin typeface="Arial" pitchFamily="34"/>
                <a:ea typeface="ＭＳ Ｐゴシック" pitchFamily="50"/>
                <a:cs typeface="ＭＳ Ｐゴシック" pitchFamily="50"/>
              </a:rPr>
              <a:t>c)</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err="1">
                <a:solidFill>
                  <a:srgbClr val="000000"/>
                </a:solidFill>
                <a:latin typeface="Arial" pitchFamily="34"/>
                <a:ea typeface="ＭＳ Ｐゴシック" pitchFamily="50"/>
                <a:cs typeface="ＭＳ Ｐゴシック" pitchFamily="50"/>
              </a:rPr>
              <a:t>this.accountService.update</a:t>
            </a:r>
            <a:r>
              <a:rPr lang="en-US" sz="1600" dirty="0">
                <a:solidFill>
                  <a:srgbClr val="000000"/>
                </a:solidFill>
                <a:latin typeface="Arial" pitchFamily="34"/>
                <a:ea typeface="ＭＳ Ｐゴシック" pitchFamily="50"/>
                <a:cs typeface="ＭＳ Ｐゴシック" pitchFamily="50"/>
              </a:rPr>
              <a:t>(</a:t>
            </a:r>
            <a:r>
              <a:rPr lang="en-US" sz="1600" dirty="0" err="1">
                <a:solidFill>
                  <a:srgbClr val="000000"/>
                </a:solidFill>
                <a:latin typeface="Arial" pitchFamily="34"/>
                <a:ea typeface="ＭＳ Ｐゴシック" pitchFamily="50"/>
                <a:cs typeface="ＭＳ Ｐゴシック" pitchFamily="50"/>
              </a:rPr>
              <a:t>c.getAccounts</a:t>
            </a:r>
            <a:r>
              <a:rPr lang="en-US" sz="1600"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dirty="0">
              <a:solidFill>
                <a:srgbClr val="000000"/>
              </a:solidFill>
              <a:latin typeface="Arial" pitchFamily="34"/>
              <a:ea typeface="ＭＳ Ｐゴシック" pitchFamily="50"/>
              <a:cs typeface="ＭＳ Ｐゴシック" pitchFamily="50"/>
            </a:endParaRPr>
          </a:p>
        </p:txBody>
      </p:sp>
      <p:sp>
        <p:nvSpPr>
          <p:cNvPr id="4" name="Freeform 3"/>
          <p:cNvSpPr/>
          <p:nvPr/>
        </p:nvSpPr>
        <p:spPr>
          <a:xfrm>
            <a:off x="6464280" y="4476601"/>
            <a:ext cx="4000680" cy="1823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7F0055"/>
                </a:solidFill>
                <a:latin typeface="Arial" pitchFamily="34"/>
                <a:ea typeface="ＭＳ Ｐゴシック" pitchFamily="50"/>
                <a:cs typeface="ＭＳ Ｐゴシック" pitchFamily="50"/>
              </a:rPr>
              <a:t>public class</a:t>
            </a:r>
            <a:r>
              <a:rPr lang="en-US" sz="1600">
                <a:solidFill>
                  <a:srgbClr val="000000"/>
                </a:solidFill>
                <a:latin typeface="Arial" pitchFamily="34"/>
                <a:ea typeface="ＭＳ Ｐゴシック" pitchFamily="50"/>
                <a:cs typeface="ＭＳ Ｐゴシック" pitchFamily="50"/>
              </a:rPr>
              <a:t> AccountServiceImpl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7F0055"/>
                </a:solidFill>
                <a:latin typeface="Arial" pitchFamily="34"/>
                <a:ea typeface="ＭＳ Ｐゴシック" pitchFamily="50"/>
                <a:cs typeface="ＭＳ Ｐゴシック" pitchFamily="50"/>
              </a:rPr>
              <a:t>		implements</a:t>
            </a:r>
            <a:r>
              <a:rPr lang="en-US" sz="1600">
                <a:solidFill>
                  <a:srgbClr val="000000"/>
                </a:solidFill>
                <a:latin typeface="Arial" pitchFamily="34"/>
                <a:ea typeface="ＭＳ Ｐゴシック" pitchFamily="50"/>
                <a:cs typeface="ＭＳ Ｐゴシック" pitchFamily="50"/>
              </a:rPr>
              <a:t> AccountService</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660066"/>
                </a:solidFill>
                <a:latin typeface="Arial" pitchFamily="34"/>
                <a:ea typeface="ＭＳ Ｐゴシック" pitchFamily="50"/>
                <a:cs typeface="ＭＳ Ｐゴシック" pitchFamily="50"/>
              </a:rPr>
              <a:t>   </a:t>
            </a:r>
            <a:r>
              <a:rPr lang="en-US" sz="1600" b="1">
                <a:solidFill>
                  <a:srgbClr val="000000"/>
                </a:solidFill>
                <a:latin typeface="Arial" pitchFamily="34"/>
                <a:ea typeface="ＭＳ Ｐゴシック" pitchFamily="50"/>
                <a:cs typeface="ＭＳ Ｐゴシック" pitchFamily="50"/>
              </a:rPr>
              <a:t>@Transactional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a:solidFill>
                  <a:srgbClr val="660066"/>
                </a:solidFill>
                <a:latin typeface="Arial" pitchFamily="34"/>
                <a:ea typeface="ＭＳ Ｐゴシック" pitchFamily="50"/>
                <a:cs typeface="ＭＳ Ｐゴシック" pitchFamily="50"/>
              </a:rPr>
              <a:t>  </a:t>
            </a:r>
            <a:r>
              <a:rPr lang="en-US" sz="1600" b="1">
                <a:solidFill>
                  <a:srgbClr val="7F0055"/>
                </a:solidFill>
                <a:latin typeface="Arial" pitchFamily="34"/>
                <a:ea typeface="ＭＳ Ｐゴシック" pitchFamily="50"/>
                <a:cs typeface="ＭＳ Ｐゴシック" pitchFamily="50"/>
              </a:rPr>
              <a:t> </a:t>
            </a:r>
            <a:r>
              <a:rPr lang="en-US" sz="1600">
                <a:solidFill>
                  <a:srgbClr val="7F0055"/>
                </a:solidFill>
                <a:latin typeface="Arial" pitchFamily="34"/>
                <a:ea typeface="ＭＳ Ｐゴシック" pitchFamily="50"/>
                <a:cs typeface="ＭＳ Ｐゴシック" pitchFamily="50"/>
              </a:rPr>
              <a:t>public</a:t>
            </a:r>
            <a:r>
              <a:rPr lang="en-US" sz="1600">
                <a:solidFill>
                  <a:srgbClr val="000000"/>
                </a:solidFill>
                <a:latin typeface="Arial" pitchFamily="34"/>
                <a:ea typeface="ＭＳ Ｐゴシック" pitchFamily="50"/>
                <a:cs typeface="ＭＳ Ｐゴシック" pitchFamily="50"/>
              </a:rPr>
              <a:t> void update(List &lt;Account&gt; 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    { </a:t>
            </a:r>
            <a:r>
              <a:rPr lang="en-US" sz="1600">
                <a:solidFill>
                  <a:srgbClr val="3F7F7F"/>
                </a:solidFill>
                <a:latin typeface="Arial" pitchFamily="34"/>
                <a:ea typeface="ＭＳ Ｐゴシック" pitchFamily="50"/>
                <a:cs typeface="ＭＳ Ｐゴシック" pitchFamily="50"/>
              </a:rPr>
              <a:t>// … </a:t>
            </a:r>
            <a:r>
              <a:rPr lang="en-US" sz="160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a:solidFill>
                <a:srgbClr val="000000"/>
              </a:solidFill>
              <a:latin typeface="Arial" pitchFamily="34"/>
              <a:ea typeface="ＭＳ Ｐゴシック" pitchFamily="50"/>
              <a:cs typeface="ＭＳ Ｐゴシック" pitchFamily="50"/>
            </a:endParaRPr>
          </a:p>
        </p:txBody>
      </p:sp>
      <p:sp>
        <p:nvSpPr>
          <p:cNvPr id="5" name="Title 4"/>
          <p:cNvSpPr txBox="1">
            <a:spLocks noGrp="1"/>
          </p:cNvSpPr>
          <p:nvPr>
            <p:ph type="title" idx="4294967295"/>
          </p:nvPr>
        </p:nvSpPr>
        <p:spPr>
          <a:xfrm>
            <a:off x="1868520" y="87120"/>
            <a:ext cx="6291360" cy="978840"/>
          </a:xfrm>
        </p:spPr>
        <p:txBody>
          <a:bodyPr/>
          <a:lstStyle/>
          <a:p>
            <a:pPr lvl="0"/>
            <a:r>
              <a:rPr lang="en-GB" sz="2800"/>
              <a:t>Understanding Transaction Propagation: Example</a:t>
            </a:r>
          </a:p>
        </p:txBody>
      </p:sp>
      <p:sp>
        <p:nvSpPr>
          <p:cNvPr id="6" name="Line 4"/>
          <p:cNvSpPr/>
          <p:nvPr/>
        </p:nvSpPr>
        <p:spPr>
          <a:xfrm flipV="1">
            <a:off x="6176641" y="5590080"/>
            <a:ext cx="438119" cy="721"/>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Tree>
    <p:extLst>
      <p:ext uri="{BB962C8B-B14F-4D97-AF65-F5344CB8AC3E}">
        <p14:creationId xmlns:p14="http://schemas.microsoft.com/office/powerpoint/2010/main" val="2575226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1"/>
            <a:ext cx="6291360" cy="480131"/>
          </a:xfrm>
        </p:spPr>
        <p:txBody>
          <a:bodyPr vert="horz" wrap="square" lIns="91440" tIns="45720" rIns="91440" bIns="45720" rtlCol="0" anchor="t" anchorCtr="0">
            <a:spAutoFit/>
          </a:bodyPr>
          <a:lstStyle/>
          <a:p>
            <a:pPr lvl="0"/>
            <a:r>
              <a:rPr lang="en-GB" sz="2800"/>
              <a:t>Understanding Transaction Propagation</a:t>
            </a:r>
          </a:p>
        </p:txBody>
      </p:sp>
      <p:sp>
        <p:nvSpPr>
          <p:cNvPr id="3" name="AutoShape 3"/>
          <p:cNvSpPr/>
          <p:nvPr/>
        </p:nvSpPr>
        <p:spPr>
          <a:xfrm>
            <a:off x="2819280" y="3144959"/>
            <a:ext cx="1613160" cy="2286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 name="Text Box 5"/>
          <p:cNvSpPr/>
          <p:nvPr/>
        </p:nvSpPr>
        <p:spPr>
          <a:xfrm>
            <a:off x="2156880" y="3114721"/>
            <a:ext cx="645480" cy="30098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p:spPr>
        <p:txBody>
          <a:bodyPr vert="horz" wrap="square" lIns="90000" tIns="46800" rIns="90000" bIns="46800" anchor="t" anchorCtr="0" compatLnSpc="0">
            <a:spAutoFit/>
          </a:bodyPr>
          <a:lstStyle/>
          <a:p>
            <a:pPr algn="ctr">
              <a:spcBef>
                <a:spcPts val="873"/>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a:solidFill>
                  <a:srgbClr val="000000"/>
                </a:solidFill>
                <a:latin typeface="Arial" pitchFamily="34"/>
                <a:ea typeface="Lucida Sans Unicode" pitchFamily="34"/>
                <a:cs typeface="Lucida Sans Unicode" pitchFamily="34"/>
              </a:rPr>
              <a:t>Caller</a:t>
            </a:r>
          </a:p>
        </p:txBody>
      </p:sp>
      <p:grpSp>
        <p:nvGrpSpPr>
          <p:cNvPr id="5" name="Group 4"/>
          <p:cNvGrpSpPr/>
          <p:nvPr/>
        </p:nvGrpSpPr>
        <p:grpSpPr>
          <a:xfrm>
            <a:off x="1656840" y="3289319"/>
            <a:ext cx="4080600" cy="974880"/>
            <a:chOff x="132840" y="3289319"/>
            <a:chExt cx="4080600" cy="974880"/>
          </a:xfrm>
        </p:grpSpPr>
        <p:sp>
          <p:nvSpPr>
            <p:cNvPr id="6" name="Line 6"/>
            <p:cNvSpPr/>
            <p:nvPr/>
          </p:nvSpPr>
          <p:spPr>
            <a:xfrm flipV="1">
              <a:off x="1701719" y="3289319"/>
              <a:ext cx="176041" cy="35388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7" name="Text Box 7"/>
            <p:cNvSpPr/>
            <p:nvPr/>
          </p:nvSpPr>
          <p:spPr>
            <a:xfrm>
              <a:off x="132840" y="3643199"/>
              <a:ext cx="4080600" cy="621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b="1">
                  <a:solidFill>
                    <a:srgbClr val="000000"/>
                  </a:solidFill>
                  <a:latin typeface="Arial" pitchFamily="34"/>
                  <a:ea typeface="Lucida Sans Unicode" pitchFamily="34"/>
                  <a:cs typeface="Lucida Sans Unicode" pitchFamily="34"/>
                </a:rPr>
                <a:t>Transaction created,</a:t>
              </a:r>
            </a:p>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b="1">
                  <a:solidFill>
                    <a:srgbClr val="000000"/>
                  </a:solidFill>
                  <a:latin typeface="Arial" pitchFamily="34"/>
                  <a:ea typeface="Lucida Sans Unicode" pitchFamily="34"/>
                  <a:cs typeface="Lucida Sans Unicode" pitchFamily="34"/>
                </a:rPr>
                <a:t>committed or rolled back as needed</a:t>
              </a:r>
            </a:p>
          </p:txBody>
        </p:sp>
      </p:grpSp>
      <p:sp>
        <p:nvSpPr>
          <p:cNvPr id="8" name="AutoShape 8"/>
          <p:cNvSpPr/>
          <p:nvPr/>
        </p:nvSpPr>
        <p:spPr>
          <a:xfrm>
            <a:off x="6476880" y="3144959"/>
            <a:ext cx="1467000" cy="228600"/>
          </a:xfrm>
          <a:custGeom>
            <a:avLst>
              <a:gd name="f0" fmla="val 16200"/>
              <a:gd name="f1" fmla="val 5400"/>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9" name="Text Box 9"/>
          <p:cNvSpPr/>
          <p:nvPr/>
        </p:nvSpPr>
        <p:spPr>
          <a:xfrm>
            <a:off x="7930200" y="3144960"/>
            <a:ext cx="2046239" cy="30098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p:spPr>
        <p:txBody>
          <a:bodyPr vert="horz" wrap="square" lIns="90000" tIns="46800" rIns="90000" bIns="46800" anchor="t" anchorCtr="0" compatLnSpc="0">
            <a:spAutoFit/>
          </a:bodyPr>
          <a:lstStyle/>
          <a:p>
            <a:pPr algn="ctr">
              <a:spcBef>
                <a:spcPts val="873"/>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a:solidFill>
                  <a:srgbClr val="000000"/>
                </a:solidFill>
                <a:latin typeface="Arial" pitchFamily="34"/>
                <a:ea typeface="Lucida Sans Unicode" pitchFamily="34"/>
                <a:cs typeface="Lucida Sans Unicode" pitchFamily="34"/>
              </a:rPr>
              <a:t>Transactional method 2</a:t>
            </a:r>
          </a:p>
        </p:txBody>
      </p:sp>
      <p:grpSp>
        <p:nvGrpSpPr>
          <p:cNvPr id="10" name="Group 23"/>
          <p:cNvGrpSpPr/>
          <p:nvPr/>
        </p:nvGrpSpPr>
        <p:grpSpPr>
          <a:xfrm>
            <a:off x="3471960" y="3768099"/>
            <a:ext cx="8943840" cy="1154520"/>
            <a:chOff x="1903680" y="3733920"/>
            <a:chExt cx="8943840" cy="1154520"/>
          </a:xfrm>
        </p:grpSpPr>
        <p:sp>
          <p:nvSpPr>
            <p:cNvPr id="11" name="Line 10"/>
            <p:cNvSpPr/>
            <p:nvPr/>
          </p:nvSpPr>
          <p:spPr>
            <a:xfrm flipV="1">
              <a:off x="5257800" y="3733920"/>
              <a:ext cx="195479" cy="53352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2" name="Text Box 11"/>
            <p:cNvSpPr/>
            <p:nvPr/>
          </p:nvSpPr>
          <p:spPr>
            <a:xfrm>
              <a:off x="1903680" y="4267440"/>
              <a:ext cx="8943840" cy="621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b="1">
                  <a:solidFill>
                    <a:srgbClr val="000000"/>
                  </a:solidFill>
                  <a:latin typeface="Arial" pitchFamily="34"/>
                  <a:ea typeface="Lucida Sans Unicode" pitchFamily="34"/>
                  <a:cs typeface="Lucida Sans Unicode" pitchFamily="34"/>
                </a:rPr>
                <a:t>Is there an existing transaction? Should method 2 execute in that transaction (A)</a:t>
              </a:r>
            </a:p>
          </p:txBody>
        </p:sp>
      </p:grpSp>
      <p:grpSp>
        <p:nvGrpSpPr>
          <p:cNvPr id="13" name="Group 12"/>
          <p:cNvGrpSpPr/>
          <p:nvPr/>
        </p:nvGrpSpPr>
        <p:grpSpPr>
          <a:xfrm>
            <a:off x="3048960" y="1574639"/>
            <a:ext cx="7009560" cy="584280"/>
            <a:chOff x="1524960" y="1574639"/>
            <a:chExt cx="7009560" cy="584280"/>
          </a:xfrm>
        </p:grpSpPr>
        <p:sp>
          <p:nvSpPr>
            <p:cNvPr id="14" name="AutoShape 16"/>
            <p:cNvSpPr/>
            <p:nvPr/>
          </p:nvSpPr>
          <p:spPr>
            <a:xfrm>
              <a:off x="2666880" y="1574639"/>
              <a:ext cx="5867640" cy="584280"/>
            </a:xfrm>
            <a:custGeom>
              <a:avLst>
                <a:gd name="f0" fmla="val 20290"/>
                <a:gd name="f1" fmla="val 6583"/>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algn="ctr">
                <a:lnSpc>
                  <a:spcPct val="9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b="1">
                  <a:solidFill>
                    <a:srgbClr val="000000"/>
                  </a:solidFill>
                  <a:latin typeface="Verdana" pitchFamily="34"/>
                  <a:ea typeface="Lucida Sans Unicode" pitchFamily="34"/>
                  <a:cs typeface="Lucida Sans Unicode" pitchFamily="34"/>
                </a:rPr>
                <a:t>Single Transaction</a:t>
              </a:r>
            </a:p>
          </p:txBody>
        </p:sp>
        <p:sp>
          <p:nvSpPr>
            <p:cNvPr id="15" name="Text Box 19"/>
            <p:cNvSpPr/>
            <p:nvPr/>
          </p:nvSpPr>
          <p:spPr>
            <a:xfrm>
              <a:off x="1524960" y="1620720"/>
              <a:ext cx="378720" cy="375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nSpc>
                  <a:spcPct val="90000"/>
                </a:lnSpc>
                <a:spcBef>
                  <a:spcPts val="499"/>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b="1">
                  <a:solidFill>
                    <a:srgbClr val="000000"/>
                  </a:solidFill>
                  <a:latin typeface="Verdana" pitchFamily="34"/>
                  <a:ea typeface="Lucida Sans Unicode" pitchFamily="34"/>
                  <a:cs typeface="Lucida Sans Unicode" pitchFamily="34"/>
                </a:rPr>
                <a:t>A</a:t>
              </a:r>
            </a:p>
          </p:txBody>
        </p:sp>
      </p:grpSp>
      <p:grpSp>
        <p:nvGrpSpPr>
          <p:cNvPr id="16" name="Group 24"/>
          <p:cNvGrpSpPr/>
          <p:nvPr/>
        </p:nvGrpSpPr>
        <p:grpSpPr>
          <a:xfrm>
            <a:off x="2258039" y="4952521"/>
            <a:ext cx="4958640" cy="1468909"/>
            <a:chOff x="734039" y="4952520"/>
            <a:chExt cx="4958640" cy="1468909"/>
          </a:xfrm>
        </p:grpSpPr>
        <p:sp>
          <p:nvSpPr>
            <p:cNvPr id="17" name="Line 12"/>
            <p:cNvSpPr/>
            <p:nvPr/>
          </p:nvSpPr>
          <p:spPr>
            <a:xfrm flipV="1">
              <a:off x="1575000" y="4952520"/>
              <a:ext cx="0" cy="838439"/>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8" name="Text Box 15"/>
            <p:cNvSpPr/>
            <p:nvPr/>
          </p:nvSpPr>
          <p:spPr>
            <a:xfrm>
              <a:off x="734039" y="5796000"/>
              <a:ext cx="4958640" cy="6254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b="1">
                  <a:solidFill>
                    <a:srgbClr val="000000"/>
                  </a:solidFill>
                  <a:latin typeface="Arial" pitchFamily="34"/>
                  <a:ea typeface="Lucida Sans Unicode" pitchFamily="34"/>
                  <a:cs typeface="Lucida Sans Unicode" pitchFamily="34"/>
                </a:rPr>
                <a:t>Behavior driven by metadata for the method</a:t>
              </a:r>
            </a:p>
          </p:txBody>
        </p:sp>
        <p:sp>
          <p:nvSpPr>
            <p:cNvPr id="19" name="Line 21"/>
            <p:cNvSpPr/>
            <p:nvPr/>
          </p:nvSpPr>
          <p:spPr>
            <a:xfrm flipV="1">
              <a:off x="2718000" y="5334120"/>
              <a:ext cx="609479" cy="45720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grpSp>
      <p:sp>
        <p:nvSpPr>
          <p:cNvPr id="20" name="Text Box 22"/>
          <p:cNvSpPr/>
          <p:nvPr/>
        </p:nvSpPr>
        <p:spPr>
          <a:xfrm>
            <a:off x="3324536" y="4995015"/>
            <a:ext cx="8747280"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936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b="1">
                <a:solidFill>
                  <a:srgbClr val="000000"/>
                </a:solidFill>
                <a:latin typeface="Arial" pitchFamily="34"/>
                <a:ea typeface="AR PL ShanHeiSun Uni" pitchFamily="2"/>
                <a:cs typeface="Tahoma" pitchFamily="2"/>
              </a:rPr>
              <a:t>or should a new transaction be created (B), with outer transaction suspended?</a:t>
            </a:r>
          </a:p>
        </p:txBody>
      </p:sp>
      <p:sp>
        <p:nvSpPr>
          <p:cNvPr id="21" name="Text Box 4"/>
          <p:cNvSpPr/>
          <p:nvPr/>
        </p:nvSpPr>
        <p:spPr>
          <a:xfrm>
            <a:off x="4424881" y="3124080"/>
            <a:ext cx="2046239" cy="30098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9360">
            <a:solidFill>
              <a:srgbClr val="000000"/>
            </a:solidFill>
            <a:prstDash val="solid"/>
            <a:miter/>
          </a:ln>
        </p:spPr>
        <p:txBody>
          <a:bodyPr vert="horz" wrap="square" lIns="90000" tIns="46800" rIns="90000" bIns="46800" anchor="t" anchorCtr="0" compatLnSpc="0">
            <a:spAutoFit/>
          </a:bodyPr>
          <a:lstStyle/>
          <a:p>
            <a:pPr algn="ctr">
              <a:spcBef>
                <a:spcPts val="873"/>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a:solidFill>
                  <a:srgbClr val="000000"/>
                </a:solidFill>
                <a:latin typeface="Arial" pitchFamily="34"/>
                <a:ea typeface="Lucida Sans Unicode" pitchFamily="34"/>
                <a:cs typeface="Lucida Sans Unicode" pitchFamily="34"/>
              </a:rPr>
              <a:t>Transactional method 1</a:t>
            </a:r>
          </a:p>
        </p:txBody>
      </p:sp>
      <p:grpSp>
        <p:nvGrpSpPr>
          <p:cNvPr id="22" name="Group 21"/>
          <p:cNvGrpSpPr/>
          <p:nvPr/>
        </p:nvGrpSpPr>
        <p:grpSpPr>
          <a:xfrm>
            <a:off x="3089281" y="2230560"/>
            <a:ext cx="7121519" cy="730800"/>
            <a:chOff x="1565280" y="2230560"/>
            <a:chExt cx="7121519" cy="730800"/>
          </a:xfrm>
        </p:grpSpPr>
        <p:sp>
          <p:nvSpPr>
            <p:cNvPr id="23" name="AutoShape 17"/>
            <p:cNvSpPr/>
            <p:nvPr/>
          </p:nvSpPr>
          <p:spPr>
            <a:xfrm>
              <a:off x="6019919" y="2618280"/>
              <a:ext cx="2666880" cy="343080"/>
            </a:xfrm>
            <a:custGeom>
              <a:avLst>
                <a:gd name="f0" fmla="val 19025"/>
                <a:gd name="f1" fmla="val 3871"/>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algn="ctr">
                <a:lnSpc>
                  <a:spcPct val="9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b="1">
                  <a:solidFill>
                    <a:srgbClr val="000000"/>
                  </a:solidFill>
                  <a:latin typeface="Verdana" pitchFamily="34"/>
                  <a:ea typeface="Lucida Sans Unicode" pitchFamily="34"/>
                  <a:cs typeface="Lucida Sans Unicode" pitchFamily="34"/>
                </a:rPr>
                <a:t>Transaction 2</a:t>
              </a:r>
            </a:p>
          </p:txBody>
        </p:sp>
        <p:sp>
          <p:nvSpPr>
            <p:cNvPr id="24" name="AutoShape 18"/>
            <p:cNvSpPr/>
            <p:nvPr/>
          </p:nvSpPr>
          <p:spPr>
            <a:xfrm>
              <a:off x="2666880" y="2282760"/>
              <a:ext cx="3353040" cy="409680"/>
            </a:xfrm>
            <a:custGeom>
              <a:avLst>
                <a:gd name="f0" fmla="val 18080"/>
                <a:gd name="f1" fmla="val 4854"/>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algn="ctr">
                <a:lnSpc>
                  <a:spcPct val="90000"/>
                </a:lnSpc>
                <a:spcBef>
                  <a:spcPts val="448"/>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b="1">
                  <a:solidFill>
                    <a:srgbClr val="000000"/>
                  </a:solidFill>
                  <a:latin typeface="Verdana" pitchFamily="34"/>
                  <a:ea typeface="Lucida Sans Unicode" pitchFamily="34"/>
                  <a:cs typeface="Lucida Sans Unicode" pitchFamily="34"/>
                </a:rPr>
                <a:t>Transaction 1</a:t>
              </a:r>
            </a:p>
          </p:txBody>
        </p:sp>
        <p:sp>
          <p:nvSpPr>
            <p:cNvPr id="25" name="Text Box 20"/>
            <p:cNvSpPr/>
            <p:nvPr/>
          </p:nvSpPr>
          <p:spPr>
            <a:xfrm>
              <a:off x="1565280" y="2230560"/>
              <a:ext cx="374400" cy="375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nSpc>
                  <a:spcPct val="90000"/>
                </a:lnSpc>
                <a:spcBef>
                  <a:spcPts val="499"/>
                </a:spcBef>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sz="2000" b="1">
                  <a:solidFill>
                    <a:srgbClr val="000000"/>
                  </a:solidFill>
                  <a:latin typeface="Verdana" pitchFamily="34"/>
                  <a:ea typeface="Lucida Sans Unicode" pitchFamily="34"/>
                  <a:cs typeface="Lucida Sans Unicode" pitchFamily="34"/>
                </a:rPr>
                <a:t>B</a:t>
              </a:r>
            </a:p>
          </p:txBody>
        </p:sp>
        <p:sp>
          <p:nvSpPr>
            <p:cNvPr id="26" name="Straight Connector 25"/>
            <p:cNvSpPr/>
            <p:nvPr/>
          </p:nvSpPr>
          <p:spPr>
            <a:xfrm>
              <a:off x="6070680" y="2476440"/>
              <a:ext cx="2438280" cy="0"/>
            </a:xfrm>
            <a:prstGeom prst="line">
              <a:avLst/>
            </a:prstGeom>
            <a:noFill/>
            <a:ln w="0">
              <a:solidFill>
                <a:srgbClr val="000000"/>
              </a:solidFill>
              <a:prstDash val="solid"/>
            </a:ln>
          </p:spPr>
          <p:txBody>
            <a:bodyPr vert="horz" lIns="90000" tIns="45000" rIns="90000" bIns="45000" anchor="ctr" anchorCtr="1" compatLnSpc="0"/>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grpSp>
    </p:spTree>
    <p:extLst>
      <p:ext uri="{BB962C8B-B14F-4D97-AF65-F5344CB8AC3E}">
        <p14:creationId xmlns:p14="http://schemas.microsoft.com/office/powerpoint/2010/main" val="2212222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ppt_x</p:attrName>
                                        </p:attrNameLst>
                                      </p:cBhvr>
                                      <p:tavLst>
                                        <p:tav tm="0">
                                          <p:val>
                                            <p:strVal val="0-#ppt_w/2"/>
                                          </p:val>
                                        </p:tav>
                                        <p:tav tm="100000">
                                          <p:val>
                                            <p:strVal val="#ppt_x"/>
                                          </p:val>
                                        </p:tav>
                                      </p:tavLst>
                                    </p:anim>
                                    <p:anim calcmode="lin" valueType="num">
                                      <p:cBhvr>
                                        <p:cTn id="12" dur="500" fill="hold"/>
                                        <p:tgtEl>
                                          <p:spTgt spid="13"/>
                                        </p:tgtEl>
                                        <p:attrNameLst>
                                          <p:attrName>ppt_y</p:attrName>
                                        </p:attrNameLst>
                                      </p:cBhvr>
                                      <p:tavLst>
                                        <p:tav tm="0">
                                          <p:val>
                                            <p:strVal val="#ppt_y"/>
                                          </p:val>
                                        </p:tav>
                                        <p:tav tm="100000">
                                          <p:val>
                                            <p:strVal val="#ppt_y"/>
                                          </p:val>
                                        </p:tav>
                                      </p:tavLst>
                                    </p:anim>
                                  </p:childTnLst>
                                </p:cTn>
                              </p:par>
                              <p:par>
                                <p:cTn id="13" presetClass="entr"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Class="entr"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ppt_x</p:attrName>
                                        </p:attrNameLst>
                                      </p:cBhvr>
                                      <p:tavLst>
                                        <p:tav tm="0">
                                          <p:val>
                                            <p:strVal val="0-#ppt_w/2"/>
                                          </p:val>
                                        </p:tav>
                                        <p:tav tm="100000">
                                          <p:val>
                                            <p:strVal val="#ppt_x"/>
                                          </p:val>
                                        </p:tav>
                                      </p:tavLst>
                                    </p:anim>
                                    <p:anim calcmode="lin" valueType="num">
                                      <p:cBhvr>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78844"/>
            <a:ext cx="6291360" cy="1311128"/>
          </a:xfrm>
        </p:spPr>
        <p:txBody>
          <a:bodyPr>
            <a:spAutoFit/>
          </a:bodyPr>
          <a:lstStyle/>
          <a:p>
            <a:pPr lvl="0"/>
            <a:r>
              <a:rPr lang="en-US"/>
              <a:t>Transaction propagation with Spring</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7 levels of propagation</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The following examples show </a:t>
            </a:r>
            <a:r>
              <a:rPr lang="en-US" i="1"/>
              <a:t>REQUIRED</a:t>
            </a:r>
            <a:r>
              <a:rPr lang="en-US"/>
              <a:t> and </a:t>
            </a:r>
            <a:r>
              <a:rPr lang="en-US" i="1"/>
              <a:t>REQUIRES_NEW</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i="1">
                <a:solidFill>
                  <a:srgbClr val="000000"/>
                </a:solidFill>
                <a:latin typeface="Verdana" pitchFamily="34"/>
                <a:ea typeface="ＭＳ Ｐゴシック" pitchFamily="50"/>
              </a:rPr>
              <a:t>Check the documentation for other levels</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Can be used as follows:</a:t>
            </a:r>
          </a:p>
        </p:txBody>
      </p:sp>
      <p:sp>
        <p:nvSpPr>
          <p:cNvPr id="4" name="Freeform 3"/>
          <p:cNvSpPr/>
          <p:nvPr/>
        </p:nvSpPr>
        <p:spPr>
          <a:xfrm>
            <a:off x="2297640" y="3930121"/>
            <a:ext cx="7441200" cy="4345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a:solidFill>
                  <a:srgbClr val="660066"/>
                </a:solidFill>
                <a:latin typeface="Arial" pitchFamily="34"/>
                <a:ea typeface="ＭＳ Ｐゴシック" pitchFamily="50"/>
                <a:cs typeface="ＭＳ Ｐゴシック" pitchFamily="50"/>
              </a:rPr>
              <a:t>   </a:t>
            </a:r>
            <a:r>
              <a:rPr lang="en-US" b="1">
                <a:solidFill>
                  <a:srgbClr val="000000"/>
                </a:solidFill>
                <a:latin typeface="Arial" pitchFamily="34"/>
                <a:ea typeface="ＭＳ Ｐゴシック" pitchFamily="50"/>
                <a:cs typeface="ＭＳ Ｐゴシック" pitchFamily="50"/>
              </a:rPr>
              <a:t>@Transactional</a:t>
            </a:r>
            <a:r>
              <a:rPr lang="en-US" b="1">
                <a:solidFill>
                  <a:srgbClr val="000000"/>
                </a:solidFill>
                <a:latin typeface="Arial" pitchFamily="34"/>
                <a:ea typeface="Courier New" pitchFamily="49"/>
                <a:cs typeface="Courier New" pitchFamily="49"/>
              </a:rPr>
              <a:t>( propagation=Propagation.</a:t>
            </a:r>
            <a:r>
              <a:rPr lang="en-US" b="1" i="1">
                <a:solidFill>
                  <a:srgbClr val="0000C0"/>
                </a:solidFill>
                <a:latin typeface="Arial" pitchFamily="34"/>
                <a:ea typeface="Courier New" pitchFamily="49"/>
                <a:cs typeface="Courier New" pitchFamily="49"/>
              </a:rPr>
              <a:t>REQUIRES_NEW </a:t>
            </a:r>
            <a:r>
              <a:rPr lang="en-US" b="1">
                <a:solidFill>
                  <a:srgbClr val="000000"/>
                </a:solidFill>
                <a:latin typeface="Arial" pitchFamily="34"/>
                <a:ea typeface="Courier New" pitchFamily="49"/>
                <a:cs typeface="Courier New" pitchFamily="49"/>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a:solidFill>
                <a:srgbClr val="000000"/>
              </a:solidFill>
              <a:latin typeface="Arial" pitchFamily="34"/>
              <a:ea typeface="ＭＳ Ｐゴシック" pitchFamily="50"/>
              <a:cs typeface="ＭＳ Ｐゴシック" pitchFamily="50"/>
            </a:endParaRPr>
          </a:p>
        </p:txBody>
      </p:sp>
    </p:spTree>
    <p:extLst>
      <p:ext uri="{BB962C8B-B14F-4D97-AF65-F5344CB8AC3E}">
        <p14:creationId xmlns:p14="http://schemas.microsoft.com/office/powerpoint/2010/main" val="222937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GB"/>
              <a:t>REQUIRED</a:t>
            </a:r>
          </a:p>
        </p:txBody>
      </p:sp>
      <p:sp>
        <p:nvSpPr>
          <p:cNvPr id="3" name="Text Placeholder 2"/>
          <p:cNvSpPr txBox="1">
            <a:spLocks noGrp="1"/>
          </p:cNvSpPr>
          <p:nvPr>
            <p:ph type="body" idx="4294967295"/>
          </p:nvPr>
        </p:nvSpPr>
        <p:spPr>
          <a:xfrm>
            <a:off x="2152200" y="1676519"/>
            <a:ext cx="7867800" cy="1520416"/>
          </a:xfrm>
        </p:spPr>
        <p:txBody>
          <a:bodyPr vert="horz" wrap="square" lIns="91440" tIns="45720" rIns="91440" bIns="45720" rtlCol="0" anchor="t" anchorCtr="0">
            <a:spAutoFit/>
          </a:bodyPr>
          <a:lstStyle/>
          <a:p>
            <a:pPr>
              <a:spcBef>
                <a:spcPts val="499"/>
              </a:spcBef>
              <a:buClr>
                <a:srgbClr val="000000"/>
              </a:buClr>
              <a:buSzPct val="100000"/>
              <a:buFont typeface="Verdana" pitchFamily="34"/>
              <a:buChar char="•"/>
            </a:pPr>
            <a:r>
              <a:rPr lang="en-GB" sz="2000"/>
              <a:t>REQUIRED</a:t>
            </a:r>
          </a:p>
          <a:p>
            <a:pPr marL="0" lvl="1" indent="0">
              <a:spcBef>
                <a:spcPts val="44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sz="1800">
                <a:solidFill>
                  <a:srgbClr val="000000"/>
                </a:solidFill>
                <a:latin typeface="Verdana" pitchFamily="34"/>
                <a:ea typeface="ＭＳ Ｐゴシック" pitchFamily="50"/>
              </a:rPr>
              <a:t>Default value</a:t>
            </a:r>
          </a:p>
          <a:p>
            <a:pPr marL="0" lvl="1" indent="0">
              <a:spcBef>
                <a:spcPts val="44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sz="1800">
                <a:solidFill>
                  <a:srgbClr val="000000"/>
                </a:solidFill>
                <a:latin typeface="Verdana" pitchFamily="34"/>
                <a:ea typeface="ＭＳ Ｐゴシック" pitchFamily="50"/>
              </a:rPr>
              <a:t>Execute within a current transaction, create a new one if none exists</a:t>
            </a:r>
          </a:p>
          <a:p>
            <a:pPr marL="742680" indent="-285480">
              <a:spcBef>
                <a:spcPts val="448"/>
              </a:spcBef>
              <a:buClr>
                <a:srgbClr val="000000"/>
              </a:buClr>
              <a:buSzPct val="100000"/>
              <a:buFont typeface="Verdana" pitchFamily="34"/>
              <a:buChar char="•"/>
              <a:tabLst>
                <a:tab pos="914040" algn="l"/>
                <a:tab pos="1828439" algn="l"/>
                <a:tab pos="2742840" algn="l"/>
                <a:tab pos="3657240" algn="l"/>
                <a:tab pos="4571639" algn="l"/>
                <a:tab pos="5486040" algn="l"/>
                <a:tab pos="6400440" algn="l"/>
                <a:tab pos="7314840" algn="l"/>
                <a:tab pos="8229240" algn="l"/>
                <a:tab pos="9143640" algn="l"/>
                <a:tab pos="10058040" algn="l"/>
              </a:tabLst>
            </a:pPr>
            <a:endParaRPr lang="en-GB" sz="1800"/>
          </a:p>
        </p:txBody>
      </p:sp>
      <p:sp>
        <p:nvSpPr>
          <p:cNvPr id="4" name="AutoShape 16"/>
          <p:cNvSpPr/>
          <p:nvPr/>
        </p:nvSpPr>
        <p:spPr>
          <a:xfrm>
            <a:off x="5092680" y="2844360"/>
            <a:ext cx="3263760" cy="584280"/>
          </a:xfrm>
          <a:custGeom>
            <a:avLst>
              <a:gd name="f0" fmla="val 20290"/>
              <a:gd name="f1" fmla="val 6583"/>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 name="Freeform 4"/>
          <p:cNvSpPr/>
          <p:nvPr/>
        </p:nvSpPr>
        <p:spPr>
          <a:xfrm>
            <a:off x="2297640" y="4937761"/>
            <a:ext cx="7441200" cy="4345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000000"/>
                </a:solidFill>
                <a:latin typeface="Arial" pitchFamily="34"/>
                <a:ea typeface="ＭＳ Ｐゴシック" pitchFamily="50"/>
                <a:cs typeface="ＭＳ Ｐゴシック" pitchFamily="50"/>
              </a:rPr>
              <a:t>@Transactional</a:t>
            </a:r>
            <a:r>
              <a:rPr lang="en-US" b="1" dirty="0">
                <a:solidFill>
                  <a:srgbClr val="000000"/>
                </a:solidFill>
                <a:latin typeface="Arial" pitchFamily="34"/>
                <a:ea typeface="Courier New" pitchFamily="49"/>
                <a:cs typeface="Courier New" pitchFamily="49"/>
              </a:rPr>
              <a:t>(propagation=</a:t>
            </a:r>
            <a:r>
              <a:rPr lang="en-US" b="1" dirty="0" err="1">
                <a:solidFill>
                  <a:srgbClr val="000000"/>
                </a:solidFill>
                <a:latin typeface="Arial" pitchFamily="34"/>
                <a:ea typeface="Courier New" pitchFamily="49"/>
                <a:cs typeface="Courier New" pitchFamily="49"/>
              </a:rPr>
              <a:t>Propagation.</a:t>
            </a:r>
            <a:r>
              <a:rPr lang="en-US" b="1" i="1" dirty="0" err="1">
                <a:solidFill>
                  <a:srgbClr val="0000C0"/>
                </a:solidFill>
                <a:latin typeface="Arial" pitchFamily="34"/>
                <a:ea typeface="Courier New" pitchFamily="49"/>
                <a:cs typeface="Courier New" pitchFamily="49"/>
              </a:rPr>
              <a:t>REQUIRED</a:t>
            </a:r>
            <a:r>
              <a:rPr lang="en-US" b="1" dirty="0">
                <a:solidFill>
                  <a:srgbClr val="000000"/>
                </a:solidFill>
                <a:latin typeface="Arial" pitchFamily="34"/>
                <a:ea typeface="Courier New" pitchFamily="49"/>
                <a:cs typeface="Courier New" pitchFamily="49"/>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sp>
        <p:nvSpPr>
          <p:cNvPr id="6" name="Straight Connector 5"/>
          <p:cNvSpPr/>
          <p:nvPr/>
        </p:nvSpPr>
        <p:spPr>
          <a:xfrm>
            <a:off x="6601800" y="2808721"/>
            <a:ext cx="4320" cy="622439"/>
          </a:xfrm>
          <a:prstGeom prst="line">
            <a:avLst/>
          </a:prstGeom>
          <a:noFill/>
          <a:ln w="0">
            <a:solidFill>
              <a:srgbClr val="000000"/>
            </a:solidFill>
            <a:prstDash val="solid"/>
          </a:ln>
        </p:spPr>
        <p:txBody>
          <a:bodyPr vert="horz" lIns="90000" tIns="45000" rIns="90000" bIns="45000" anchor="ctr" anchorCtr="1" compatLnSpc="0"/>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7" name="AutoShape 16"/>
          <p:cNvSpPr/>
          <p:nvPr/>
        </p:nvSpPr>
        <p:spPr>
          <a:xfrm>
            <a:off x="6591000" y="3564720"/>
            <a:ext cx="1765800" cy="584280"/>
          </a:xfrm>
          <a:custGeom>
            <a:avLst>
              <a:gd name="f0" fmla="val 19266"/>
              <a:gd name="f1" fmla="val 5799"/>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8" name="Straight Connector 7"/>
          <p:cNvSpPr/>
          <p:nvPr/>
        </p:nvSpPr>
        <p:spPr>
          <a:xfrm>
            <a:off x="6589200" y="3600000"/>
            <a:ext cx="4320" cy="622440"/>
          </a:xfrm>
          <a:prstGeom prst="line">
            <a:avLst/>
          </a:prstGeom>
          <a:noFill/>
          <a:ln w="0">
            <a:solidFill>
              <a:srgbClr val="000000"/>
            </a:solidFill>
            <a:prstDash val="solid"/>
          </a:ln>
        </p:spPr>
        <p:txBody>
          <a:bodyPr vert="horz" lIns="90000" tIns="45000" rIns="90000" bIns="45000" anchor="ctr" anchorCtr="1" compatLnSpc="0"/>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9" name="Line 4"/>
          <p:cNvSpPr/>
          <p:nvPr/>
        </p:nvSpPr>
        <p:spPr>
          <a:xfrm>
            <a:off x="5149560" y="3880800"/>
            <a:ext cx="1428840" cy="540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0" name="TextBox 9"/>
          <p:cNvSpPr txBox="1"/>
          <p:nvPr/>
        </p:nvSpPr>
        <p:spPr>
          <a:xfrm>
            <a:off x="5652840" y="2980440"/>
            <a:ext cx="494640" cy="34704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tx1</a:t>
            </a:r>
          </a:p>
        </p:txBody>
      </p:sp>
      <p:sp>
        <p:nvSpPr>
          <p:cNvPr id="11" name="TextBox 10"/>
          <p:cNvSpPr txBox="1"/>
          <p:nvPr/>
        </p:nvSpPr>
        <p:spPr>
          <a:xfrm>
            <a:off x="7164840" y="2980440"/>
            <a:ext cx="494640" cy="34704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tx1</a:t>
            </a:r>
          </a:p>
        </p:txBody>
      </p:sp>
      <p:sp>
        <p:nvSpPr>
          <p:cNvPr id="12" name="TextBox 11"/>
          <p:cNvSpPr txBox="1"/>
          <p:nvPr/>
        </p:nvSpPr>
        <p:spPr>
          <a:xfrm>
            <a:off x="7164840" y="3664440"/>
            <a:ext cx="494640" cy="34704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tx1</a:t>
            </a:r>
          </a:p>
        </p:txBody>
      </p:sp>
      <p:sp>
        <p:nvSpPr>
          <p:cNvPr id="13" name="TextBox 12"/>
          <p:cNvSpPr txBox="1"/>
          <p:nvPr/>
        </p:nvSpPr>
        <p:spPr>
          <a:xfrm>
            <a:off x="5458800" y="3880440"/>
            <a:ext cx="796680" cy="34704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no tx</a:t>
            </a:r>
          </a:p>
        </p:txBody>
      </p:sp>
    </p:spTree>
    <p:extLst>
      <p:ext uri="{BB962C8B-B14F-4D97-AF65-F5344CB8AC3E}">
        <p14:creationId xmlns:p14="http://schemas.microsoft.com/office/powerpoint/2010/main" val="3821384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GB"/>
              <a:t>REQUIRES_NEW</a:t>
            </a:r>
          </a:p>
        </p:txBody>
      </p:sp>
      <p:sp>
        <p:nvSpPr>
          <p:cNvPr id="3" name="Text Placeholder 2"/>
          <p:cNvSpPr txBox="1">
            <a:spLocks noGrp="1"/>
          </p:cNvSpPr>
          <p:nvPr>
            <p:ph type="body" idx="4294967295"/>
          </p:nvPr>
        </p:nvSpPr>
        <p:spPr>
          <a:xfrm>
            <a:off x="2152200" y="1676519"/>
            <a:ext cx="7867800" cy="919226"/>
          </a:xfrm>
        </p:spPr>
        <p:txBody>
          <a:bodyPr vert="horz" wrap="square" lIns="91440" tIns="45720" rIns="91440" bIns="45720" rtlCol="0" anchor="t" anchorCtr="0">
            <a:spAutoFit/>
          </a:bodyPr>
          <a:lstStyle/>
          <a:p>
            <a:pPr>
              <a:spcBef>
                <a:spcPts val="499"/>
              </a:spcBef>
              <a:buClr>
                <a:srgbClr val="000000"/>
              </a:buClr>
              <a:buSzPct val="100000"/>
              <a:buFont typeface="Verdana" pitchFamily="34"/>
              <a:buChar char="•"/>
            </a:pPr>
            <a:r>
              <a:rPr lang="en-GB" sz="2000"/>
              <a:t>REQUIRES_NEW</a:t>
            </a:r>
          </a:p>
          <a:p>
            <a:pPr marL="0" lvl="1" indent="0">
              <a:spcBef>
                <a:spcPts val="448"/>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GB" sz="1800">
                <a:solidFill>
                  <a:srgbClr val="000000"/>
                </a:solidFill>
                <a:latin typeface="Verdana" pitchFamily="34"/>
                <a:ea typeface="ＭＳ Ｐゴシック" pitchFamily="50"/>
              </a:rPr>
              <a:t>Create a new transaction, suspending the current transaction if one exists</a:t>
            </a:r>
          </a:p>
        </p:txBody>
      </p:sp>
      <p:sp>
        <p:nvSpPr>
          <p:cNvPr id="4" name="AutoShape 16"/>
          <p:cNvSpPr/>
          <p:nvPr/>
        </p:nvSpPr>
        <p:spPr>
          <a:xfrm>
            <a:off x="5943360" y="3277080"/>
            <a:ext cx="1765800" cy="584280"/>
          </a:xfrm>
          <a:custGeom>
            <a:avLst>
              <a:gd name="f0" fmla="val 19266"/>
              <a:gd name="f1" fmla="val 5799"/>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 name="Straight Connector 4"/>
          <p:cNvSpPr/>
          <p:nvPr/>
        </p:nvSpPr>
        <p:spPr>
          <a:xfrm>
            <a:off x="5937600" y="3312000"/>
            <a:ext cx="4320" cy="622441"/>
          </a:xfrm>
          <a:prstGeom prst="line">
            <a:avLst/>
          </a:prstGeom>
          <a:noFill/>
          <a:ln w="0">
            <a:solidFill>
              <a:srgbClr val="000000"/>
            </a:solidFill>
            <a:prstDash val="solid"/>
          </a:ln>
        </p:spPr>
        <p:txBody>
          <a:bodyPr vert="horz" lIns="90000" tIns="45000" rIns="90000" bIns="45000" anchor="ctr" anchorCtr="1" compatLnSpc="0"/>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6" name="Line 4"/>
          <p:cNvSpPr/>
          <p:nvPr/>
        </p:nvSpPr>
        <p:spPr>
          <a:xfrm flipV="1">
            <a:off x="4419479" y="3562560"/>
            <a:ext cx="1511280" cy="396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7" name="AutoShape 16"/>
          <p:cNvSpPr/>
          <p:nvPr/>
        </p:nvSpPr>
        <p:spPr>
          <a:xfrm>
            <a:off x="4180080" y="4141800"/>
            <a:ext cx="1765800" cy="584280"/>
          </a:xfrm>
          <a:custGeom>
            <a:avLst>
              <a:gd name="f0" fmla="val 19266"/>
              <a:gd name="f1" fmla="val 5799"/>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8" name="AutoShape 16"/>
          <p:cNvSpPr/>
          <p:nvPr/>
        </p:nvSpPr>
        <p:spPr>
          <a:xfrm>
            <a:off x="5943720" y="4141440"/>
            <a:ext cx="1765800" cy="584280"/>
          </a:xfrm>
          <a:custGeom>
            <a:avLst>
              <a:gd name="f0" fmla="val 19266"/>
              <a:gd name="f1" fmla="val 5799"/>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solidFill>
            <a:srgbClr val="D5E493"/>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9" name="Straight Connector 8"/>
          <p:cNvSpPr/>
          <p:nvPr/>
        </p:nvSpPr>
        <p:spPr>
          <a:xfrm>
            <a:off x="5937600" y="4104000"/>
            <a:ext cx="4320" cy="622440"/>
          </a:xfrm>
          <a:prstGeom prst="line">
            <a:avLst/>
          </a:prstGeom>
          <a:noFill/>
          <a:ln w="0">
            <a:solidFill>
              <a:srgbClr val="000000"/>
            </a:solidFill>
            <a:prstDash val="solid"/>
          </a:ln>
        </p:spPr>
        <p:txBody>
          <a:bodyPr vert="horz" lIns="90000" tIns="45000" rIns="90000" bIns="45000" anchor="ctr" anchorCtr="1" compatLnSpc="0"/>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0" name="TextBox 9"/>
          <p:cNvSpPr txBox="1"/>
          <p:nvPr/>
        </p:nvSpPr>
        <p:spPr>
          <a:xfrm>
            <a:off x="5005200" y="4276800"/>
            <a:ext cx="494640" cy="34704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tx1</a:t>
            </a:r>
          </a:p>
        </p:txBody>
      </p:sp>
      <p:sp>
        <p:nvSpPr>
          <p:cNvPr id="11" name="TextBox 10"/>
          <p:cNvSpPr txBox="1"/>
          <p:nvPr/>
        </p:nvSpPr>
        <p:spPr>
          <a:xfrm>
            <a:off x="6517200" y="4276800"/>
            <a:ext cx="494640" cy="34704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tx2</a:t>
            </a:r>
          </a:p>
        </p:txBody>
      </p:sp>
      <p:sp>
        <p:nvSpPr>
          <p:cNvPr id="12" name="TextBox 11"/>
          <p:cNvSpPr txBox="1"/>
          <p:nvPr/>
        </p:nvSpPr>
        <p:spPr>
          <a:xfrm>
            <a:off x="6517200" y="3376800"/>
            <a:ext cx="494640" cy="34704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tx1</a:t>
            </a:r>
          </a:p>
        </p:txBody>
      </p:sp>
      <p:sp>
        <p:nvSpPr>
          <p:cNvPr id="13" name="TextBox 12"/>
          <p:cNvSpPr txBox="1"/>
          <p:nvPr/>
        </p:nvSpPr>
        <p:spPr>
          <a:xfrm>
            <a:off x="4811159" y="3592800"/>
            <a:ext cx="796680" cy="347040"/>
          </a:xfrm>
          <a:prstGeom prst="rect">
            <a:avLst/>
          </a:prstGeom>
          <a:noFill/>
          <a:ln>
            <a:noFill/>
          </a:ln>
        </p:spPr>
        <p:txBody>
          <a:bodyPr vert="horz" lIns="90000" tIns="45000" rIns="90000" bIns="45000" compatLnSpc="0"/>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a:solidFill>
                  <a:srgbClr val="000000"/>
                </a:solidFill>
                <a:latin typeface="Arial" pitchFamily="34"/>
                <a:ea typeface="ＭＳ Ｐゴシック" pitchFamily="50"/>
                <a:cs typeface="ＭＳ Ｐゴシック" pitchFamily="50"/>
              </a:rPr>
              <a:t>no tx</a:t>
            </a:r>
          </a:p>
        </p:txBody>
      </p:sp>
      <p:sp>
        <p:nvSpPr>
          <p:cNvPr id="14" name="Freeform 13"/>
          <p:cNvSpPr/>
          <p:nvPr/>
        </p:nvSpPr>
        <p:spPr>
          <a:xfrm>
            <a:off x="2153640" y="4974120"/>
            <a:ext cx="7441200" cy="421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a:solidFill>
                  <a:srgbClr val="660066"/>
                </a:solidFill>
                <a:latin typeface="Arial" pitchFamily="34"/>
                <a:ea typeface="ＭＳ Ｐゴシック" pitchFamily="50"/>
                <a:cs typeface="ＭＳ Ｐゴシック" pitchFamily="50"/>
              </a:rPr>
              <a:t>   </a:t>
            </a:r>
            <a:r>
              <a:rPr lang="en-US" b="1">
                <a:solidFill>
                  <a:srgbClr val="000000"/>
                </a:solidFill>
                <a:latin typeface="Arial" pitchFamily="34"/>
                <a:ea typeface="ＭＳ Ｐゴシック" pitchFamily="50"/>
                <a:cs typeface="ＭＳ Ｐゴシック" pitchFamily="50"/>
              </a:rPr>
              <a:t>@Transactional</a:t>
            </a:r>
            <a:r>
              <a:rPr lang="en-US" b="1">
                <a:solidFill>
                  <a:srgbClr val="000000"/>
                </a:solidFill>
                <a:latin typeface="Arial" pitchFamily="34"/>
                <a:ea typeface="Courier New" pitchFamily="49"/>
                <a:cs typeface="Courier New" pitchFamily="49"/>
              </a:rPr>
              <a:t>(propagation=Propagation.</a:t>
            </a:r>
            <a:r>
              <a:rPr lang="en-US" b="1" i="1">
                <a:solidFill>
                  <a:srgbClr val="0000C0"/>
                </a:solidFill>
                <a:latin typeface="Arial" pitchFamily="34"/>
                <a:ea typeface="Courier New" pitchFamily="49"/>
                <a:cs typeface="Courier New" pitchFamily="49"/>
              </a:rPr>
              <a:t>REQUIRES_NEW</a:t>
            </a:r>
            <a:r>
              <a:rPr lang="en-US" b="1">
                <a:solidFill>
                  <a:srgbClr val="000000"/>
                </a:solidFill>
                <a:latin typeface="Arial" pitchFamily="34"/>
                <a:ea typeface="Courier New" pitchFamily="49"/>
                <a:cs typeface="Courier New" pitchFamily="49"/>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a:solidFill>
                <a:srgbClr val="000000"/>
              </a:solidFill>
              <a:latin typeface="Arial" pitchFamily="34"/>
              <a:ea typeface="ＭＳ Ｐゴシック" pitchFamily="50"/>
              <a:cs typeface="ＭＳ Ｐゴシック" pitchFamily="50"/>
            </a:endParaRPr>
          </a:p>
        </p:txBody>
      </p:sp>
    </p:spTree>
    <p:extLst>
      <p:ext uri="{BB962C8B-B14F-4D97-AF65-F5344CB8AC3E}">
        <p14:creationId xmlns:p14="http://schemas.microsoft.com/office/powerpoint/2010/main" val="1554809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Topics in this session</a:t>
            </a:r>
          </a:p>
        </p:txBody>
      </p:sp>
      <p:sp>
        <p:nvSpPr>
          <p:cNvPr id="3" name="Text Placeholder 2"/>
          <p:cNvSpPr txBox="1">
            <a:spLocks noGrp="1"/>
          </p:cNvSpPr>
          <p:nvPr>
            <p:ph type="body" idx="4294967295"/>
          </p:nvPr>
        </p:nvSpPr>
        <p:spPr>
          <a:xfrm>
            <a:off x="2152200" y="1676519"/>
            <a:ext cx="7867800" cy="4915192"/>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Why use Transactions?</a:t>
            </a:r>
          </a:p>
          <a:p>
            <a:pPr lvl="0">
              <a:buClr>
                <a:srgbClr val="000000"/>
              </a:buClr>
              <a:buSzPct val="100000"/>
              <a:buFont typeface="Verdana" pitchFamily="34"/>
              <a:buChar char="•"/>
            </a:pPr>
            <a:r>
              <a:rPr lang="en-US"/>
              <a:t>Local Transaction Management</a:t>
            </a:r>
          </a:p>
          <a:p>
            <a:pPr lvl="0">
              <a:buClr>
                <a:srgbClr val="000000"/>
              </a:buClr>
              <a:buSzPct val="100000"/>
              <a:buFont typeface="Verdana" pitchFamily="34"/>
              <a:buChar char="•"/>
            </a:pPr>
            <a:r>
              <a:rPr lang="en-US"/>
              <a:t>Spring Transaction Management</a:t>
            </a:r>
          </a:p>
          <a:p>
            <a:pPr lvl="0">
              <a:buClr>
                <a:srgbClr val="000000"/>
              </a:buClr>
              <a:buSzPct val="100000"/>
              <a:buFont typeface="Verdana" pitchFamily="34"/>
              <a:buChar char="•"/>
            </a:pPr>
            <a:r>
              <a:rPr lang="en-US"/>
              <a:t>Transaction Propagation</a:t>
            </a:r>
          </a:p>
          <a:p>
            <a:pPr lvl="0">
              <a:buClr>
                <a:srgbClr val="000000"/>
              </a:buClr>
              <a:buSzPct val="100000"/>
              <a:buFont typeface="Verdana" pitchFamily="34"/>
              <a:buChar char="•"/>
            </a:pPr>
            <a:r>
              <a:rPr lang="en-US" b="1"/>
              <a:t>Rollback rules</a:t>
            </a:r>
          </a:p>
          <a:p>
            <a:pPr lvl="0">
              <a:buClr>
                <a:srgbClr val="000000"/>
              </a:buClr>
              <a:buSzPct val="100000"/>
              <a:buFont typeface="Verdana" pitchFamily="34"/>
              <a:buChar char="•"/>
            </a:pPr>
            <a:r>
              <a:rPr lang="en-US"/>
              <a:t>Testing</a:t>
            </a:r>
          </a:p>
          <a:p>
            <a:pPr lvl="0">
              <a:buClr>
                <a:srgbClr val="000000"/>
              </a:buClr>
              <a:buSzPct val="100000"/>
              <a:buFont typeface="Verdana" pitchFamily="34"/>
              <a:buChar char="•"/>
            </a:pPr>
            <a:r>
              <a:rPr lang="en-US"/>
              <a:t>Advanced topics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Programmatic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Read-only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Distributed transactions</a:t>
            </a:r>
          </a:p>
        </p:txBody>
      </p:sp>
    </p:spTree>
    <p:extLst>
      <p:ext uri="{BB962C8B-B14F-4D97-AF65-F5344CB8AC3E}">
        <p14:creationId xmlns:p14="http://schemas.microsoft.com/office/powerpoint/2010/main" val="3513681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Default behavior</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By default, a transaction is rolled back if a RuntimeException has been thrown</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Could be any kind of RuntimeException: DataAccessException, HibernateException etc.</a:t>
            </a:r>
          </a:p>
        </p:txBody>
      </p:sp>
      <p:sp>
        <p:nvSpPr>
          <p:cNvPr id="4" name="Freeform 3"/>
          <p:cNvSpPr/>
          <p:nvPr/>
        </p:nvSpPr>
        <p:spPr>
          <a:xfrm>
            <a:off x="1829280" y="3425400"/>
            <a:ext cx="8458200" cy="2251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7F0055"/>
                </a:solidFill>
                <a:latin typeface="Arial" pitchFamily="34"/>
                <a:ea typeface="ＭＳ Ｐゴシック" pitchFamily="50"/>
                <a:cs typeface="ＭＳ Ｐゴシック" pitchFamily="50"/>
              </a:rPr>
              <a:t>public class</a:t>
            </a:r>
            <a:r>
              <a:rPr lang="en-US" dirty="0">
                <a:solidFill>
                  <a:srgbClr val="000000"/>
                </a:solidFill>
                <a:latin typeface="Arial" pitchFamily="34"/>
                <a:ea typeface="ＭＳ Ｐゴシック" pitchFamily="50"/>
                <a:cs typeface="ＭＳ Ｐゴシック" pitchFamily="50"/>
              </a:rPr>
              <a:t> </a:t>
            </a:r>
            <a:r>
              <a:rPr lang="en-US" dirty="0" err="1" smtClean="0">
                <a:solidFill>
                  <a:srgbClr val="000000"/>
                </a:solidFill>
                <a:latin typeface="Arial" pitchFamily="34"/>
                <a:ea typeface="ＭＳ Ｐゴシック" pitchFamily="50"/>
                <a:cs typeface="ＭＳ Ｐゴシック" pitchFamily="50"/>
              </a:rPr>
              <a:t>CustomerServiceImpl</a:t>
            </a:r>
            <a:r>
              <a:rPr lang="en-US" dirty="0" smtClean="0">
                <a:solidFill>
                  <a:srgbClr val="000000"/>
                </a:solidFill>
                <a:latin typeface="Arial" pitchFamily="34"/>
                <a:ea typeface="ＭＳ Ｐゴシック" pitchFamily="50"/>
                <a:cs typeface="ＭＳ Ｐゴシック" pitchFamily="50"/>
              </a:rPr>
              <a:t> </a:t>
            </a:r>
            <a:r>
              <a:rPr lang="en-US" dirty="0" smtClean="0">
                <a:solidFill>
                  <a:srgbClr val="7F0055"/>
                </a:solidFill>
                <a:latin typeface="Arial" pitchFamily="34"/>
                <a:ea typeface="ＭＳ Ｐゴシック" pitchFamily="50"/>
                <a:cs typeface="ＭＳ Ｐゴシック" pitchFamily="50"/>
              </a:rPr>
              <a:t>implements</a:t>
            </a:r>
            <a:r>
              <a:rPr lang="en-US" dirty="0" smtClean="0">
                <a:solidFill>
                  <a:srgbClr val="000000"/>
                </a:solidFill>
                <a:latin typeface="Arial" pitchFamily="34"/>
                <a:ea typeface="ＭＳ Ｐゴシック" pitchFamily="50"/>
                <a:cs typeface="ＭＳ Ｐゴシック" pitchFamily="50"/>
              </a:rPr>
              <a:t> </a:t>
            </a:r>
            <a:r>
              <a:rPr lang="en-US" dirty="0" err="1" smtClean="0">
                <a:solidFill>
                  <a:srgbClr val="000000"/>
                </a:solidFill>
                <a:latin typeface="Arial" pitchFamily="34"/>
                <a:ea typeface="ＭＳ Ｐゴシック" pitchFamily="50"/>
                <a:cs typeface="ＭＳ Ｐゴシック" pitchFamily="50"/>
              </a:rPr>
              <a:t>CustomerService</a:t>
            </a:r>
            <a:r>
              <a:rPr lang="en-US" dirty="0" smtClean="0">
                <a:solidFill>
                  <a:srgbClr val="000000"/>
                </a:solidFill>
                <a:latin typeface="Arial" pitchFamily="34"/>
                <a:ea typeface="ＭＳ Ｐゴシック" pitchFamily="50"/>
                <a:cs typeface="ＭＳ Ｐゴシック" pitchFamily="50"/>
              </a:rPr>
              <a:t>{</a:t>
            </a: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000000"/>
                </a:solidFill>
                <a:latin typeface="Arial" pitchFamily="34"/>
                <a:ea typeface="ＭＳ Ｐゴシック" pitchFamily="50"/>
                <a:cs typeface="ＭＳ Ｐゴシック" pitchFamily="50"/>
              </a:rPr>
              <a:t>@Transactional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a:t>
            </a:r>
            <a:r>
              <a:rPr lang="en-US" dirty="0" smtClean="0">
                <a:solidFill>
                  <a:srgbClr val="000000"/>
                </a:solidFill>
                <a:latin typeface="Arial" pitchFamily="34"/>
                <a:ea typeface="ＭＳ Ｐゴシック" pitchFamily="50"/>
                <a:cs typeface="ＭＳ Ｐゴシック" pitchFamily="50"/>
              </a:rPr>
              <a:t>void create(Customer </a:t>
            </a:r>
            <a:r>
              <a:rPr lang="en-US" dirty="0">
                <a:solidFill>
                  <a:srgbClr val="000000"/>
                </a:solidFill>
                <a:latin typeface="Arial" pitchFamily="34"/>
                <a:ea typeface="ＭＳ Ｐゴシック" pitchFamily="50"/>
                <a:cs typeface="ＭＳ Ｐゴシック" pitchFamily="50"/>
              </a:rPr>
              <a:t>d)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3F7F7F"/>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throw new </a:t>
            </a:r>
            <a:r>
              <a:rPr lang="en-US" dirty="0" err="1">
                <a:solidFill>
                  <a:srgbClr val="000000"/>
                </a:solidFill>
                <a:latin typeface="Arial" pitchFamily="34"/>
                <a:ea typeface="ＭＳ Ｐゴシック" pitchFamily="50"/>
                <a:cs typeface="ＭＳ Ｐゴシック" pitchFamily="50"/>
              </a:rPr>
              <a:t>RuntimeException</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grpSp>
        <p:nvGrpSpPr>
          <p:cNvPr id="5" name="Group 4"/>
          <p:cNvGrpSpPr/>
          <p:nvPr/>
        </p:nvGrpSpPr>
        <p:grpSpPr>
          <a:xfrm>
            <a:off x="4152721" y="4800601"/>
            <a:ext cx="3660839" cy="581371"/>
            <a:chOff x="2628720" y="4800600"/>
            <a:chExt cx="3660839" cy="581371"/>
          </a:xfrm>
        </p:grpSpPr>
        <p:sp>
          <p:nvSpPr>
            <p:cNvPr id="6" name="Line 4"/>
            <p:cNvSpPr/>
            <p:nvPr/>
          </p:nvSpPr>
          <p:spPr>
            <a:xfrm flipH="1" flipV="1">
              <a:off x="2628720" y="4800600"/>
              <a:ext cx="1492559" cy="42660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7" name="Text Box 5"/>
            <p:cNvSpPr/>
            <p:nvPr/>
          </p:nvSpPr>
          <p:spPr>
            <a:xfrm>
              <a:off x="4231440" y="5022000"/>
              <a:ext cx="2058119" cy="3599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a:solidFill>
                    <a:srgbClr val="000000"/>
                  </a:solidFill>
                  <a:latin typeface="Arial" pitchFamily="34"/>
                  <a:ea typeface="Lucida Sans Unicode" pitchFamily="34"/>
                  <a:cs typeface="Lucida Sans Unicode" pitchFamily="34"/>
                </a:rPr>
                <a:t>Triggers a rollback</a:t>
              </a:r>
            </a:p>
          </p:txBody>
        </p:sp>
      </p:grpSp>
    </p:spTree>
    <p:extLst>
      <p:ext uri="{BB962C8B-B14F-4D97-AF65-F5344CB8AC3E}">
        <p14:creationId xmlns:p14="http://schemas.microsoft.com/office/powerpoint/2010/main" val="1647136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78844"/>
            <a:ext cx="6291360" cy="1311128"/>
          </a:xfrm>
        </p:spPr>
        <p:txBody>
          <a:bodyPr>
            <a:spAutoFit/>
          </a:bodyPr>
          <a:lstStyle/>
          <a:p>
            <a:pPr lvl="0"/>
            <a:r>
              <a:rPr lang="en-US"/>
              <a:t>rollbackFor and noRollbackFor</a:t>
            </a:r>
          </a:p>
        </p:txBody>
      </p:sp>
      <p:sp>
        <p:nvSpPr>
          <p:cNvPr id="3" name="Text Placeholder 2"/>
          <p:cNvSpPr txBox="1">
            <a:spLocks noGrp="1"/>
          </p:cNvSpPr>
          <p:nvPr>
            <p:ph type="body" idx="4294967295"/>
          </p:nvPr>
        </p:nvSpPr>
        <p:spPr>
          <a:xfrm>
            <a:off x="2152200" y="1676519"/>
            <a:ext cx="7867800" cy="867930"/>
          </a:xfrm>
        </p:spPr>
        <p:txBody>
          <a:bodyPr>
            <a:spAutoFit/>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Default settings can be overridden with </a:t>
            </a:r>
            <a:r>
              <a:rPr lang="en-US" i="1"/>
              <a:t>rollbackFor</a:t>
            </a:r>
            <a:r>
              <a:rPr lang="en-US"/>
              <a:t>/</a:t>
            </a:r>
            <a:r>
              <a:rPr lang="en-US" i="1"/>
              <a:t>noRollbackFor</a:t>
            </a:r>
            <a:r>
              <a:rPr lang="en-US"/>
              <a:t> attributes</a:t>
            </a:r>
          </a:p>
        </p:txBody>
      </p:sp>
      <p:sp>
        <p:nvSpPr>
          <p:cNvPr id="4" name="Freeform 3"/>
          <p:cNvSpPr/>
          <p:nvPr/>
        </p:nvSpPr>
        <p:spPr>
          <a:xfrm>
            <a:off x="1829640" y="2622960"/>
            <a:ext cx="8458200" cy="3854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7F0055"/>
                </a:solidFill>
                <a:latin typeface="Arial" pitchFamily="34"/>
                <a:ea typeface="ＭＳ Ｐゴシック" pitchFamily="50"/>
                <a:cs typeface="ＭＳ Ｐゴシック" pitchFamily="50"/>
              </a:rPr>
              <a:t>public class</a:t>
            </a: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CustomerServiceImpl</a:t>
            </a:r>
            <a:r>
              <a:rPr lang="en-US" dirty="0">
                <a:solidFill>
                  <a:srgbClr val="000000"/>
                </a:solidFill>
                <a:latin typeface="Arial" pitchFamily="34"/>
                <a:ea typeface="ＭＳ Ｐゴシック" pitchFamily="50"/>
                <a:cs typeface="ＭＳ Ｐゴシック" pitchFamily="50"/>
              </a:rPr>
              <a:t> </a:t>
            </a:r>
            <a:r>
              <a:rPr lang="en-US" dirty="0" smtClean="0">
                <a:solidFill>
                  <a:srgbClr val="7F0055"/>
                </a:solidFill>
                <a:latin typeface="Arial" pitchFamily="34"/>
                <a:ea typeface="ＭＳ Ｐゴシック" pitchFamily="50"/>
                <a:cs typeface="ＭＳ Ｐゴシック" pitchFamily="50"/>
              </a:rPr>
              <a:t>implements</a:t>
            </a: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CustomerService</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646464"/>
                </a:solidFill>
                <a:latin typeface="Arial" pitchFamily="34"/>
                <a:ea typeface="Courier New" pitchFamily="49"/>
                <a:cs typeface="Courier New" pitchFamily="49"/>
              </a:rPr>
              <a:t>@Transactional</a:t>
            </a:r>
            <a:r>
              <a:rPr lang="en-US" b="1" dirty="0">
                <a:solidFill>
                  <a:srgbClr val="000000"/>
                </a:solidFill>
                <a:latin typeface="Arial" pitchFamily="34"/>
                <a:ea typeface="Courier New" pitchFamily="49"/>
                <a:cs typeface="Courier New" pitchFamily="49"/>
              </a:rPr>
              <a:t>(</a:t>
            </a:r>
            <a:r>
              <a:rPr lang="en-US" b="1" dirty="0" err="1">
                <a:solidFill>
                  <a:srgbClr val="000000"/>
                </a:solidFill>
                <a:latin typeface="Arial" pitchFamily="34"/>
                <a:ea typeface="Courier New" pitchFamily="49"/>
                <a:cs typeface="Courier New" pitchFamily="49"/>
              </a:rPr>
              <a:t>rollbackFor</a:t>
            </a:r>
            <a:r>
              <a:rPr lang="en-US" b="1" dirty="0">
                <a:solidFill>
                  <a:srgbClr val="000000"/>
                </a:solidFill>
                <a:latin typeface="Arial" pitchFamily="34"/>
                <a:ea typeface="Courier New" pitchFamily="49"/>
                <a:cs typeface="Courier New" pitchFamily="49"/>
              </a:rPr>
              <a:t>=</a:t>
            </a:r>
            <a:r>
              <a:rPr lang="en-US" sz="1600" b="1" dirty="0">
                <a:solidFill>
                  <a:srgbClr val="000000"/>
                </a:solidFill>
                <a:latin typeface="Arial" pitchFamily="34"/>
                <a:ea typeface="Courier New" pitchFamily="49"/>
                <a:cs typeface="Courier New" pitchFamily="49"/>
              </a:rPr>
              <a:t>{</a:t>
            </a:r>
            <a:r>
              <a:rPr lang="en-US" sz="1600" b="1" dirty="0" err="1">
                <a:solidFill>
                  <a:srgbClr val="000000"/>
                </a:solidFill>
                <a:latin typeface="Arial" pitchFamily="34"/>
                <a:ea typeface="Courier New" pitchFamily="49"/>
                <a:cs typeface="Courier New" pitchFamily="49"/>
              </a:rPr>
              <a:t>RemoteException.</a:t>
            </a:r>
            <a:r>
              <a:rPr lang="en-US" sz="1600" b="1" dirty="0" err="1">
                <a:solidFill>
                  <a:srgbClr val="7F0055"/>
                </a:solidFill>
                <a:latin typeface="Arial" pitchFamily="34"/>
                <a:ea typeface="Courier New" pitchFamily="49"/>
                <a:cs typeface="Courier New" pitchFamily="49"/>
              </a:rPr>
              <a:t>class,</a:t>
            </a:r>
            <a:r>
              <a:rPr lang="en-US" sz="1600" b="1" dirty="0" err="1">
                <a:solidFill>
                  <a:srgbClr val="000000"/>
                </a:solidFill>
                <a:latin typeface="Arial" pitchFamily="34"/>
                <a:ea typeface="Courier New" pitchFamily="49"/>
                <a:cs typeface="Courier New" pitchFamily="49"/>
              </a:rPr>
              <a:t>MyOwnException.</a:t>
            </a:r>
            <a:r>
              <a:rPr lang="en-US" sz="1600" b="1" dirty="0" err="1">
                <a:solidFill>
                  <a:srgbClr val="7F0055"/>
                </a:solidFill>
                <a:latin typeface="Arial" pitchFamily="34"/>
                <a:ea typeface="Courier New" pitchFamily="49"/>
                <a:cs typeface="Courier New" pitchFamily="49"/>
              </a:rPr>
              <a:t>class</a:t>
            </a:r>
            <a:r>
              <a:rPr lang="en-US" sz="1600" b="1" dirty="0">
                <a:solidFill>
                  <a:srgbClr val="000000"/>
                </a:solidFill>
                <a:latin typeface="Arial" pitchFamily="34"/>
                <a:ea typeface="Courier New" pitchFamily="49"/>
                <a:cs typeface="Courier New" pitchFamily="49"/>
              </a:rPr>
              <a:t>}</a:t>
            </a:r>
            <a:r>
              <a:rPr lang="en-US" b="1" dirty="0">
                <a:solidFill>
                  <a:srgbClr val="000000"/>
                </a:solidFill>
                <a:latin typeface="Arial" pitchFamily="34"/>
                <a:ea typeface="Courier New" pitchFamily="49"/>
                <a:cs typeface="Courier New" pitchFamily="49"/>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void create(Customer d) throws </a:t>
            </a:r>
            <a:r>
              <a:rPr lang="en-US" dirty="0" err="1">
                <a:solidFill>
                  <a:srgbClr val="000000"/>
                </a:solidFill>
                <a:latin typeface="Arial" pitchFamily="34"/>
                <a:ea typeface="ＭＳ Ｐゴシック" pitchFamily="50"/>
                <a:cs typeface="ＭＳ Ｐゴシック" pitchFamily="50"/>
              </a:rPr>
              <a:t>SQLException</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3F7F7F"/>
                </a:solidFill>
                <a:latin typeface="Arial" pitchFamily="34"/>
                <a:ea typeface="ＭＳ Ｐゴシック" pitchFamily="50"/>
                <a:cs typeface="ＭＳ Ｐゴシック" pitchFamily="50"/>
              </a:rPr>
              <a:t>// ...</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46464"/>
                </a:solidFill>
                <a:latin typeface="Arial" pitchFamily="34"/>
                <a:ea typeface="Courier New" pitchFamily="49"/>
                <a:cs typeface="Courier New" pitchFamily="49"/>
              </a:rPr>
              <a:t>   @Transactional</a:t>
            </a:r>
            <a:r>
              <a:rPr lang="en-US" b="1" dirty="0">
                <a:solidFill>
                  <a:srgbClr val="000000"/>
                </a:solidFill>
                <a:latin typeface="Arial" pitchFamily="34"/>
                <a:ea typeface="Courier New" pitchFamily="49"/>
                <a:cs typeface="Courier New" pitchFamily="49"/>
              </a:rPr>
              <a:t>(</a:t>
            </a:r>
            <a:r>
              <a:rPr lang="en-US" b="1" dirty="0" err="1">
                <a:solidFill>
                  <a:srgbClr val="000000"/>
                </a:solidFill>
                <a:latin typeface="Arial" pitchFamily="34"/>
                <a:ea typeface="Courier New" pitchFamily="49"/>
                <a:cs typeface="Courier New" pitchFamily="49"/>
              </a:rPr>
              <a:t>noRollbackFor</a:t>
            </a:r>
            <a:r>
              <a:rPr lang="en-US" b="1" dirty="0">
                <a:solidFill>
                  <a:srgbClr val="000000"/>
                </a:solidFill>
                <a:latin typeface="Arial" pitchFamily="34"/>
                <a:ea typeface="Courier New" pitchFamily="49"/>
                <a:cs typeface="Courier New" pitchFamily="49"/>
              </a:rPr>
              <a:t>=</a:t>
            </a:r>
            <a:r>
              <a:rPr lang="en-US" b="1" dirty="0" err="1">
                <a:solidFill>
                  <a:srgbClr val="000000"/>
                </a:solidFill>
                <a:latin typeface="Arial" pitchFamily="34"/>
                <a:ea typeface="Courier New" pitchFamily="49"/>
                <a:cs typeface="Courier New" pitchFamily="49"/>
              </a:rPr>
              <a:t>RuntimeException.</a:t>
            </a:r>
            <a:r>
              <a:rPr lang="en-US" b="1" dirty="0" err="1">
                <a:solidFill>
                  <a:srgbClr val="7F0055"/>
                </a:solidFill>
                <a:latin typeface="Arial" pitchFamily="34"/>
                <a:ea typeface="Courier New" pitchFamily="49"/>
                <a:cs typeface="Courier New" pitchFamily="49"/>
              </a:rPr>
              <a:t>class</a:t>
            </a:r>
            <a:r>
              <a:rPr lang="en-US" b="1" dirty="0">
                <a:solidFill>
                  <a:srgbClr val="000000"/>
                </a:solidFill>
                <a:latin typeface="Arial" pitchFamily="34"/>
                <a:ea typeface="Courier New" pitchFamily="49"/>
                <a:cs typeface="Courier New" pitchFamily="49"/>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b="1" dirty="0">
                <a:solidFill>
                  <a:srgbClr val="660066"/>
                </a:solidFill>
                <a:latin typeface="Arial" pitchFamily="34"/>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void update(Customer d)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3F7F7F"/>
                </a:solidFill>
                <a:latin typeface="Arial" pitchFamily="34"/>
                <a:ea typeface="ＭＳ Ｐゴシック" pitchFamily="50"/>
                <a:cs typeface="ＭＳ Ｐゴシック" pitchFamily="50"/>
              </a:rPr>
              <a:t>// ...</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grpSp>
        <p:nvGrpSpPr>
          <p:cNvPr id="5" name="Group 4"/>
          <p:cNvGrpSpPr/>
          <p:nvPr/>
        </p:nvGrpSpPr>
        <p:grpSpPr>
          <a:xfrm>
            <a:off x="3306720" y="5080320"/>
            <a:ext cx="9236160" cy="1200600"/>
            <a:chOff x="1782720" y="5080320"/>
            <a:chExt cx="9236160" cy="1200600"/>
          </a:xfrm>
        </p:grpSpPr>
        <p:sp>
          <p:nvSpPr>
            <p:cNvPr id="6" name="Line 4"/>
            <p:cNvSpPr/>
            <p:nvPr/>
          </p:nvSpPr>
          <p:spPr>
            <a:xfrm flipH="1" flipV="1">
              <a:off x="6740280" y="5080320"/>
              <a:ext cx="359280" cy="59688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7" name="Text Box 5"/>
            <p:cNvSpPr/>
            <p:nvPr/>
          </p:nvSpPr>
          <p:spPr>
            <a:xfrm>
              <a:off x="1782720" y="5639040"/>
              <a:ext cx="9236160" cy="641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a:solidFill>
                    <a:srgbClr val="000000"/>
                  </a:solidFill>
                  <a:latin typeface="Arial" pitchFamily="34"/>
                  <a:ea typeface="Lucida Sans Unicode" pitchFamily="34"/>
                  <a:cs typeface="Lucida Sans Unicode" pitchFamily="34"/>
                </a:rPr>
                <a:t>Overrides default settings: there should not be a rollback in case of this specific Exception</a:t>
              </a:r>
            </a:p>
          </p:txBody>
        </p:sp>
      </p:grpSp>
      <p:grpSp>
        <p:nvGrpSpPr>
          <p:cNvPr id="8" name="Group 7"/>
          <p:cNvGrpSpPr/>
          <p:nvPr/>
        </p:nvGrpSpPr>
        <p:grpSpPr>
          <a:xfrm>
            <a:off x="6252600" y="2924780"/>
            <a:ext cx="3734640" cy="625182"/>
            <a:chOff x="5079960" y="2978169"/>
            <a:chExt cx="3734640" cy="625182"/>
          </a:xfrm>
        </p:grpSpPr>
        <p:sp>
          <p:nvSpPr>
            <p:cNvPr id="9" name="Line 4"/>
            <p:cNvSpPr/>
            <p:nvPr/>
          </p:nvSpPr>
          <p:spPr>
            <a:xfrm flipH="1">
              <a:off x="5079960" y="3228840"/>
              <a:ext cx="1104840" cy="12384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0" name="Text Box 5"/>
            <p:cNvSpPr/>
            <p:nvPr/>
          </p:nvSpPr>
          <p:spPr>
            <a:xfrm>
              <a:off x="6184800" y="2978169"/>
              <a:ext cx="2629800" cy="62518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a:solidFill>
                    <a:srgbClr val="000000"/>
                  </a:solidFill>
                  <a:latin typeface="Arial" pitchFamily="34"/>
                  <a:ea typeface="Lucida Sans Unicode" pitchFamily="34"/>
                  <a:cs typeface="Lucida Sans Unicode" pitchFamily="34"/>
                </a:rPr>
                <a:t>not RuntimeException(s)</a:t>
              </a:r>
            </a:p>
          </p:txBody>
        </p:sp>
      </p:grpSp>
    </p:spTree>
    <p:extLst>
      <p:ext uri="{BB962C8B-B14F-4D97-AF65-F5344CB8AC3E}">
        <p14:creationId xmlns:p14="http://schemas.microsoft.com/office/powerpoint/2010/main" val="4108255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Topics in this session</a:t>
            </a:r>
          </a:p>
        </p:txBody>
      </p:sp>
      <p:sp>
        <p:nvSpPr>
          <p:cNvPr id="3" name="Text Placeholder 2"/>
          <p:cNvSpPr txBox="1">
            <a:spLocks noGrp="1"/>
          </p:cNvSpPr>
          <p:nvPr>
            <p:ph type="body" idx="4294967295"/>
          </p:nvPr>
        </p:nvSpPr>
        <p:spPr>
          <a:xfrm>
            <a:off x="2152200" y="1676519"/>
            <a:ext cx="7867800" cy="4915192"/>
          </a:xfrm>
        </p:spPr>
        <p:txBody>
          <a:bodyPr vert="horz" wrap="square" lIns="91440" tIns="45720" rIns="91440" bIns="45720" rtlCol="0" anchor="t" anchorCtr="0">
            <a:spAutoFit/>
          </a:bodyPr>
          <a:lstStyle/>
          <a:p>
            <a:pPr lvl="0" algn="just">
              <a:buClr>
                <a:srgbClr val="000000"/>
              </a:buClr>
              <a:buSzPct val="100000"/>
              <a:buFont typeface="Verdana" pitchFamily="34"/>
              <a:buChar char="•"/>
            </a:pPr>
            <a:r>
              <a:rPr lang="en-US"/>
              <a:t>Why use Transactions?</a:t>
            </a:r>
          </a:p>
          <a:p>
            <a:pPr lvl="0">
              <a:buClr>
                <a:srgbClr val="000000"/>
              </a:buClr>
              <a:buSzPct val="100000"/>
              <a:buFont typeface="Verdana" pitchFamily="34"/>
              <a:buChar char="•"/>
            </a:pPr>
            <a:r>
              <a:rPr lang="en-US"/>
              <a:t>Local Transaction Management</a:t>
            </a:r>
          </a:p>
          <a:p>
            <a:pPr lvl="0" algn="just">
              <a:buClr>
                <a:srgbClr val="000000"/>
              </a:buClr>
              <a:buSzPct val="100000"/>
              <a:buFont typeface="Verdana" pitchFamily="34"/>
              <a:buChar char="•"/>
            </a:pPr>
            <a:r>
              <a:rPr lang="en-US"/>
              <a:t>Spring Transaction Management</a:t>
            </a:r>
          </a:p>
          <a:p>
            <a:pPr lvl="0">
              <a:buClr>
                <a:srgbClr val="000000"/>
              </a:buClr>
              <a:buSzPct val="100000"/>
              <a:buFont typeface="Verdana" pitchFamily="34"/>
              <a:buChar char="•"/>
            </a:pPr>
            <a:r>
              <a:rPr lang="en-US"/>
              <a:t>Transaction Propagation</a:t>
            </a:r>
          </a:p>
          <a:p>
            <a:pPr lvl="0">
              <a:buClr>
                <a:srgbClr val="000000"/>
              </a:buClr>
              <a:buSzPct val="100000"/>
              <a:buFont typeface="Verdana" pitchFamily="34"/>
              <a:buChar char="•"/>
            </a:pPr>
            <a:r>
              <a:rPr lang="en-US"/>
              <a:t>Rollback rules</a:t>
            </a:r>
          </a:p>
          <a:p>
            <a:pPr lvl="0">
              <a:buClr>
                <a:srgbClr val="000000"/>
              </a:buClr>
              <a:buSzPct val="100000"/>
              <a:buFont typeface="Verdana" pitchFamily="34"/>
              <a:buChar char="•"/>
            </a:pPr>
            <a:r>
              <a:rPr lang="en-US" b="1"/>
              <a:t>Testing</a:t>
            </a:r>
          </a:p>
          <a:p>
            <a:pPr lvl="0">
              <a:buClr>
                <a:srgbClr val="000000"/>
              </a:buClr>
              <a:buSzPct val="100000"/>
              <a:buFont typeface="Verdana" pitchFamily="34"/>
              <a:buChar char="•"/>
            </a:pPr>
            <a:r>
              <a:rPr lang="en-US"/>
              <a:t>Advanced topics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Programmatic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Read-only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Distributed transactions</a:t>
            </a:r>
          </a:p>
        </p:txBody>
      </p:sp>
    </p:spTree>
    <p:extLst>
      <p:ext uri="{BB962C8B-B14F-4D97-AF65-F5344CB8AC3E}">
        <p14:creationId xmlns:p14="http://schemas.microsoft.com/office/powerpoint/2010/main" val="3175092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dirty="0" smtClean="0"/>
              <a:t>Atomicity</a:t>
            </a:r>
            <a:endParaRPr lang="en-US" dirty="0"/>
          </a:p>
        </p:txBody>
      </p:sp>
      <p:sp>
        <p:nvSpPr>
          <p:cNvPr id="4" name="Line 8"/>
          <p:cNvSpPr/>
          <p:nvPr/>
        </p:nvSpPr>
        <p:spPr>
          <a:xfrm>
            <a:off x="2514720" y="3352680"/>
            <a:ext cx="1523881"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 name="Text Box 9"/>
          <p:cNvSpPr/>
          <p:nvPr/>
        </p:nvSpPr>
        <p:spPr>
          <a:xfrm>
            <a:off x="2514000" y="3087720"/>
            <a:ext cx="200270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findByCreditCard(String)</a:t>
            </a:r>
          </a:p>
        </p:txBody>
      </p:sp>
      <p:sp>
        <p:nvSpPr>
          <p:cNvPr id="6" name="Line 10"/>
          <p:cNvSpPr/>
          <p:nvPr/>
        </p:nvSpPr>
        <p:spPr>
          <a:xfrm>
            <a:off x="2514720" y="3733920"/>
            <a:ext cx="2743201"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7" name="Text Box 11"/>
          <p:cNvSpPr/>
          <p:nvPr/>
        </p:nvSpPr>
        <p:spPr>
          <a:xfrm>
            <a:off x="2515800" y="3484440"/>
            <a:ext cx="247302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findByMerchantNumber(String)</a:t>
            </a:r>
          </a:p>
        </p:txBody>
      </p:sp>
      <p:sp>
        <p:nvSpPr>
          <p:cNvPr id="8" name="Line 12"/>
          <p:cNvSpPr/>
          <p:nvPr/>
        </p:nvSpPr>
        <p:spPr>
          <a:xfrm>
            <a:off x="2514719" y="4114800"/>
            <a:ext cx="655308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9" name="Line 13"/>
          <p:cNvSpPr/>
          <p:nvPr/>
        </p:nvSpPr>
        <p:spPr>
          <a:xfrm>
            <a:off x="2514719" y="4495680"/>
            <a:ext cx="533376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0" name="Text Box 14"/>
          <p:cNvSpPr/>
          <p:nvPr/>
        </p:nvSpPr>
        <p:spPr>
          <a:xfrm>
            <a:off x="2516520" y="3865679"/>
            <a:ext cx="2892180"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calculateBenefitFor(Account, Dining)</a:t>
            </a:r>
          </a:p>
        </p:txBody>
      </p:sp>
      <p:sp>
        <p:nvSpPr>
          <p:cNvPr id="11" name="Text Box 15"/>
          <p:cNvSpPr/>
          <p:nvPr/>
        </p:nvSpPr>
        <p:spPr>
          <a:xfrm>
            <a:off x="2517241" y="4246560"/>
            <a:ext cx="2866147"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makeContribution(MonetaryAmount)</a:t>
            </a:r>
          </a:p>
        </p:txBody>
      </p:sp>
      <p:sp>
        <p:nvSpPr>
          <p:cNvPr id="12" name="Line 16"/>
          <p:cNvSpPr/>
          <p:nvPr/>
        </p:nvSpPr>
        <p:spPr>
          <a:xfrm>
            <a:off x="2514720" y="4876920"/>
            <a:ext cx="1523881"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3" name="Text Box 17"/>
          <p:cNvSpPr/>
          <p:nvPr/>
        </p:nvSpPr>
        <p:spPr>
          <a:xfrm>
            <a:off x="2514720" y="4611600"/>
            <a:ext cx="2208082"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err="1" smtClean="0">
                <a:solidFill>
                  <a:srgbClr val="000000"/>
                </a:solidFill>
                <a:latin typeface="Arial" pitchFamily="34"/>
                <a:ea typeface="AR PL ShanHeiSun Uni" pitchFamily="2"/>
                <a:cs typeface="Tahoma" pitchFamily="2"/>
              </a:rPr>
              <a:t>updateCustomers</a:t>
            </a:r>
            <a:r>
              <a:rPr lang="en-US" sz="1200" b="1" dirty="0" smtClean="0">
                <a:solidFill>
                  <a:srgbClr val="000000"/>
                </a:solidFill>
                <a:latin typeface="Arial" pitchFamily="34"/>
                <a:ea typeface="AR PL ShanHeiSun Uni" pitchFamily="2"/>
                <a:cs typeface="Tahoma" pitchFamily="2"/>
              </a:rPr>
              <a:t>(Account</a:t>
            </a:r>
            <a:r>
              <a:rPr lang="en-US" sz="1200" b="1" dirty="0">
                <a:solidFill>
                  <a:srgbClr val="000000"/>
                </a:solidFill>
                <a:latin typeface="Arial" pitchFamily="34"/>
                <a:ea typeface="AR PL ShanHeiSun Uni" pitchFamily="2"/>
                <a:cs typeface="Tahoma" pitchFamily="2"/>
              </a:rPr>
              <a:t>)</a:t>
            </a:r>
          </a:p>
        </p:txBody>
      </p:sp>
      <p:sp>
        <p:nvSpPr>
          <p:cNvPr id="14" name="Line 18"/>
          <p:cNvSpPr/>
          <p:nvPr/>
        </p:nvSpPr>
        <p:spPr>
          <a:xfrm>
            <a:off x="2514720" y="5257800"/>
            <a:ext cx="4038481"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5" name="Text Box 19"/>
          <p:cNvSpPr/>
          <p:nvPr/>
        </p:nvSpPr>
        <p:spPr>
          <a:xfrm>
            <a:off x="2519040" y="4987800"/>
            <a:ext cx="3507220"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confirmReward(AccountContribution, Dining)</a:t>
            </a:r>
          </a:p>
        </p:txBody>
      </p:sp>
      <p:sp>
        <p:nvSpPr>
          <p:cNvPr id="16" name="Text Box 26"/>
          <p:cNvSpPr/>
          <p:nvPr/>
        </p:nvSpPr>
        <p:spPr>
          <a:xfrm>
            <a:off x="9298560" y="5715000"/>
            <a:ext cx="1149840" cy="31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a:solidFill>
                  <a:srgbClr val="000000"/>
                </a:solidFill>
                <a:latin typeface="Verdana" pitchFamily="34"/>
                <a:ea typeface="AR PL ShanHeiSun Uni" pitchFamily="2"/>
                <a:cs typeface="Tahoma" pitchFamily="2"/>
              </a:rPr>
              <a:t>DATABASE</a:t>
            </a:r>
          </a:p>
        </p:txBody>
      </p:sp>
      <p:sp>
        <p:nvSpPr>
          <p:cNvPr id="17" name="Text Box 27"/>
          <p:cNvSpPr/>
          <p:nvPr/>
        </p:nvSpPr>
        <p:spPr>
          <a:xfrm>
            <a:off x="9161040" y="3200400"/>
            <a:ext cx="133740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1. SELECT</a:t>
            </a:r>
          </a:p>
        </p:txBody>
      </p:sp>
      <p:sp>
        <p:nvSpPr>
          <p:cNvPr id="18" name="Text Box 28"/>
          <p:cNvSpPr/>
          <p:nvPr/>
        </p:nvSpPr>
        <p:spPr>
          <a:xfrm>
            <a:off x="9145200" y="3671999"/>
            <a:ext cx="133740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2. SELECT</a:t>
            </a:r>
          </a:p>
        </p:txBody>
      </p:sp>
      <p:sp>
        <p:nvSpPr>
          <p:cNvPr id="19" name="Text Box 29"/>
          <p:cNvSpPr/>
          <p:nvPr/>
        </p:nvSpPr>
        <p:spPr>
          <a:xfrm>
            <a:off x="9145920" y="4191120"/>
            <a:ext cx="136800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3. UPDATE</a:t>
            </a:r>
          </a:p>
        </p:txBody>
      </p:sp>
      <p:sp>
        <p:nvSpPr>
          <p:cNvPr id="20" name="Text Box 30"/>
          <p:cNvSpPr/>
          <p:nvPr/>
        </p:nvSpPr>
        <p:spPr>
          <a:xfrm>
            <a:off x="9145560" y="4662360"/>
            <a:ext cx="127332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4. INSERT</a:t>
            </a:r>
          </a:p>
        </p:txBody>
      </p:sp>
      <p:sp>
        <p:nvSpPr>
          <p:cNvPr id="21" name="Rectangle 33"/>
          <p:cNvSpPr/>
          <p:nvPr/>
        </p:nvSpPr>
        <p:spPr>
          <a:xfrm>
            <a:off x="1981200" y="251460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2" name="Rectangle 34"/>
          <p:cNvSpPr/>
          <p:nvPr/>
        </p:nvSpPr>
        <p:spPr>
          <a:xfrm>
            <a:off x="2121600" y="2514601"/>
            <a:ext cx="914374" cy="44858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err="1" smtClean="0">
                <a:solidFill>
                  <a:srgbClr val="000000"/>
                </a:solidFill>
                <a:latin typeface="Arial" pitchFamily="34"/>
                <a:ea typeface="AR PL ShanHeiSun Uni" pitchFamily="2"/>
                <a:cs typeface="Tahoma" pitchFamily="2"/>
              </a:rPr>
              <a:t>CustomerService</a:t>
            </a:r>
            <a:endParaRPr lang="en-US" sz="1200" b="1" dirty="0">
              <a:solidFill>
                <a:srgbClr val="000000"/>
              </a:solidFill>
              <a:latin typeface="Arial" pitchFamily="34"/>
              <a:ea typeface="AR PL ShanHeiSun Uni" pitchFamily="2"/>
              <a:cs typeface="Tahoma" pitchFamily="2"/>
            </a:endParaRPr>
          </a:p>
        </p:txBody>
      </p:sp>
      <p:sp>
        <p:nvSpPr>
          <p:cNvPr id="23" name="Line 35"/>
          <p:cNvSpPr/>
          <p:nvPr/>
        </p:nvSpPr>
        <p:spPr>
          <a:xfrm>
            <a:off x="2514719" y="2971801"/>
            <a:ext cx="0" cy="268775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4" name="Rectangle 36"/>
          <p:cNvSpPr/>
          <p:nvPr/>
        </p:nvSpPr>
        <p:spPr>
          <a:xfrm>
            <a:off x="3514079" y="2514601"/>
            <a:ext cx="973080" cy="44858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a:solidFill>
                  <a:srgbClr val="000000"/>
                </a:solidFill>
                <a:latin typeface="Arial" pitchFamily="34"/>
                <a:ea typeface="AR PL ShanHeiSun Uni" pitchFamily="2"/>
                <a:cs typeface="Tahoma" pitchFamily="2"/>
              </a:rPr>
              <a:t>Account</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DAO</a:t>
            </a:r>
            <a:endParaRPr lang="en-US" sz="1200" b="1" dirty="0">
              <a:solidFill>
                <a:srgbClr val="000000"/>
              </a:solidFill>
              <a:latin typeface="Arial" pitchFamily="34"/>
              <a:ea typeface="AR PL ShanHeiSun Uni" pitchFamily="2"/>
              <a:cs typeface="Tahoma" pitchFamily="2"/>
            </a:endParaRPr>
          </a:p>
        </p:txBody>
      </p:sp>
      <p:sp>
        <p:nvSpPr>
          <p:cNvPr id="25" name="Rectangle 37"/>
          <p:cNvSpPr/>
          <p:nvPr/>
        </p:nvSpPr>
        <p:spPr>
          <a:xfrm>
            <a:off x="4806841" y="2514601"/>
            <a:ext cx="977759" cy="444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a:solidFill>
                  <a:srgbClr val="000000"/>
                </a:solidFill>
                <a:latin typeface="Arial" pitchFamily="34"/>
                <a:ea typeface="AR PL ShanHeiSun Uni" pitchFamily="2"/>
                <a:cs typeface="Tahoma" pitchFamily="2"/>
              </a:rPr>
              <a:t>Restaurant</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DAO</a:t>
            </a:r>
            <a:endParaRPr lang="en-US" sz="1200" b="1" dirty="0">
              <a:solidFill>
                <a:srgbClr val="000000"/>
              </a:solidFill>
              <a:latin typeface="Arial" pitchFamily="34"/>
              <a:ea typeface="AR PL ShanHeiSun Uni" pitchFamily="2"/>
              <a:cs typeface="Tahoma" pitchFamily="2"/>
            </a:endParaRPr>
          </a:p>
        </p:txBody>
      </p:sp>
      <p:sp>
        <p:nvSpPr>
          <p:cNvPr id="26" name="Rectangle 38"/>
          <p:cNvSpPr/>
          <p:nvPr/>
        </p:nvSpPr>
        <p:spPr>
          <a:xfrm>
            <a:off x="6104639" y="2514601"/>
            <a:ext cx="973080" cy="44858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a:solidFill>
                  <a:srgbClr val="000000"/>
                </a:solidFill>
                <a:latin typeface="Arial" pitchFamily="34"/>
                <a:ea typeface="AR PL ShanHeiSun Uni" pitchFamily="2"/>
                <a:cs typeface="Tahoma" pitchFamily="2"/>
              </a:rPr>
              <a:t>Reward</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DAO</a:t>
            </a:r>
            <a:endParaRPr lang="en-US" sz="1200" b="1" dirty="0">
              <a:solidFill>
                <a:srgbClr val="000000"/>
              </a:solidFill>
              <a:latin typeface="Arial" pitchFamily="34"/>
              <a:ea typeface="AR PL ShanHeiSun Uni" pitchFamily="2"/>
              <a:cs typeface="Tahoma" pitchFamily="2"/>
            </a:endParaRPr>
          </a:p>
        </p:txBody>
      </p:sp>
      <p:sp>
        <p:nvSpPr>
          <p:cNvPr id="27" name="Rectangle 39"/>
          <p:cNvSpPr/>
          <p:nvPr/>
        </p:nvSpPr>
        <p:spPr>
          <a:xfrm>
            <a:off x="8616720" y="2544840"/>
            <a:ext cx="977759"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Restaurant</a:t>
            </a:r>
          </a:p>
        </p:txBody>
      </p:sp>
      <p:sp>
        <p:nvSpPr>
          <p:cNvPr id="28" name="Rectangle 40"/>
          <p:cNvSpPr/>
          <p:nvPr/>
        </p:nvSpPr>
        <p:spPr>
          <a:xfrm>
            <a:off x="7417560" y="2544841"/>
            <a:ext cx="889620"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Account</a:t>
            </a:r>
          </a:p>
        </p:txBody>
      </p:sp>
      <p:sp>
        <p:nvSpPr>
          <p:cNvPr id="29" name="Rectangle 41"/>
          <p:cNvSpPr/>
          <p:nvPr/>
        </p:nvSpPr>
        <p:spPr>
          <a:xfrm>
            <a:off x="3429120" y="251460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0" name="Rectangle 42"/>
          <p:cNvSpPr/>
          <p:nvPr/>
        </p:nvSpPr>
        <p:spPr>
          <a:xfrm>
            <a:off x="4724400" y="251460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1" name="Rectangle 43"/>
          <p:cNvSpPr/>
          <p:nvPr/>
        </p:nvSpPr>
        <p:spPr>
          <a:xfrm>
            <a:off x="6019680" y="251460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2" name="Rectangle 44"/>
          <p:cNvSpPr/>
          <p:nvPr/>
        </p:nvSpPr>
        <p:spPr>
          <a:xfrm>
            <a:off x="8534280" y="251460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3" name="Rectangle 45"/>
          <p:cNvSpPr/>
          <p:nvPr/>
        </p:nvSpPr>
        <p:spPr>
          <a:xfrm>
            <a:off x="7315320" y="251460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4" name="Line 46"/>
          <p:cNvSpPr/>
          <p:nvPr/>
        </p:nvSpPr>
        <p:spPr>
          <a:xfrm>
            <a:off x="9067799" y="2971801"/>
            <a:ext cx="0" cy="268775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5" name="Line 47"/>
          <p:cNvSpPr/>
          <p:nvPr/>
        </p:nvSpPr>
        <p:spPr>
          <a:xfrm>
            <a:off x="7848479" y="2971801"/>
            <a:ext cx="0" cy="268775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6" name="Line 48"/>
          <p:cNvSpPr/>
          <p:nvPr/>
        </p:nvSpPr>
        <p:spPr>
          <a:xfrm>
            <a:off x="6553200" y="2971801"/>
            <a:ext cx="0" cy="268775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7" name="AutoShape 49"/>
          <p:cNvSpPr/>
          <p:nvPr/>
        </p:nvSpPr>
        <p:spPr>
          <a:xfrm>
            <a:off x="9448681" y="5105520"/>
            <a:ext cx="838439" cy="60948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969696"/>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8" name="Line 50"/>
          <p:cNvSpPr/>
          <p:nvPr/>
        </p:nvSpPr>
        <p:spPr>
          <a:xfrm>
            <a:off x="5257920" y="2971801"/>
            <a:ext cx="0" cy="268775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9" name="Line 51"/>
          <p:cNvSpPr/>
          <p:nvPr/>
        </p:nvSpPr>
        <p:spPr>
          <a:xfrm>
            <a:off x="4038600" y="2971801"/>
            <a:ext cx="0" cy="268775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Tree>
    <p:extLst>
      <p:ext uri="{BB962C8B-B14F-4D97-AF65-F5344CB8AC3E}">
        <p14:creationId xmlns:p14="http://schemas.microsoft.com/office/powerpoint/2010/main" val="170512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2440"/>
            <a:ext cx="6291360" cy="988200"/>
          </a:xfrm>
        </p:spPr>
        <p:txBody>
          <a:bodyPr>
            <a:normAutofit fontScale="90000"/>
          </a:bodyPr>
          <a:lstStyle/>
          <a:p>
            <a:pPr lvl="0"/>
            <a:r>
              <a:rPr lang="en-US"/>
              <a:t>@Transactional  in an Integration Test</a:t>
            </a:r>
          </a:p>
        </p:txBody>
      </p:sp>
      <p:sp>
        <p:nvSpPr>
          <p:cNvPr id="3" name="Text Placeholder 2"/>
          <p:cNvSpPr txBox="1">
            <a:spLocks noGrp="1"/>
          </p:cNvSpPr>
          <p:nvPr>
            <p:ph type="body" idx="4294967295"/>
          </p:nvPr>
        </p:nvSpPr>
        <p:spPr>
          <a:xfrm>
            <a:off x="2152200" y="1676519"/>
            <a:ext cx="7867800" cy="3948840"/>
          </a:xfrm>
        </p:spPr>
        <p:txBody>
          <a:bodyPr/>
          <a:lstStyle/>
          <a:p>
            <a:pPr lvl="0">
              <a:lnSpc>
                <a:spcPct val="90000"/>
              </a:lnSpc>
              <a:buClr>
                <a:srgbClr val="000000"/>
              </a:buClr>
              <a:buSzPct val="100000"/>
              <a:buFont typeface="Verdana" pitchFamily="34"/>
              <a:buChar char="•"/>
            </a:pPr>
            <a:r>
              <a:rPr lang="en-US"/>
              <a:t>Annotate test method (or type) with @Transactional to run test methods in a transaction that will be rolled back afterwards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No need to clean up your database after testing!</a:t>
            </a:r>
          </a:p>
        </p:txBody>
      </p:sp>
      <p:sp>
        <p:nvSpPr>
          <p:cNvPr id="4" name="Freeform 3"/>
          <p:cNvSpPr/>
          <p:nvPr/>
        </p:nvSpPr>
        <p:spPr>
          <a:xfrm>
            <a:off x="2247959" y="3376080"/>
            <a:ext cx="8076960" cy="3047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dirty="0">
                <a:solidFill>
                  <a:srgbClr val="646464"/>
                </a:solidFill>
                <a:latin typeface="Arial" pitchFamily="50"/>
                <a:ea typeface="ＭＳ Ｐゴシック" pitchFamily="50"/>
                <a:cs typeface="ＭＳ Ｐゴシック" pitchFamily="50"/>
              </a:rPr>
              <a:t>@</a:t>
            </a:r>
            <a:r>
              <a:rPr lang="en-US" sz="2000" b="1" dirty="0" err="1">
                <a:solidFill>
                  <a:srgbClr val="000000"/>
                </a:solidFill>
                <a:latin typeface="Arial" pitchFamily="50"/>
                <a:ea typeface="ＭＳ Ｐゴシック" pitchFamily="50"/>
                <a:cs typeface="ＭＳ Ｐゴシック" pitchFamily="50"/>
              </a:rPr>
              <a:t>ContextConfiguration</a:t>
            </a:r>
            <a:r>
              <a:rPr lang="en-US" sz="2000" dirty="0">
                <a:solidFill>
                  <a:srgbClr val="000000"/>
                </a:solidFill>
                <a:latin typeface="Arial" pitchFamily="50"/>
                <a:ea typeface="ＭＳ Ｐゴシック" pitchFamily="50"/>
                <a:cs typeface="ＭＳ Ｐゴシック" pitchFamily="50"/>
              </a:rPr>
              <a:t>(locations</a:t>
            </a:r>
            <a:r>
              <a:rPr lang="en-US" sz="2000" dirty="0" smtClean="0">
                <a:solidFill>
                  <a:srgbClr val="000000"/>
                </a:solidFill>
                <a:latin typeface="Arial" pitchFamily="50"/>
                <a:ea typeface="ＭＳ Ｐゴシック" pitchFamily="50"/>
                <a:cs typeface="ＭＳ Ｐゴシック" pitchFamily="50"/>
              </a:rPr>
              <a:t>={</a:t>
            </a:r>
            <a:r>
              <a:rPr lang="en-US" sz="2000" dirty="0" smtClean="0">
                <a:solidFill>
                  <a:srgbClr val="2A00FF"/>
                </a:solidFill>
                <a:latin typeface="Arial" pitchFamily="50"/>
                <a:ea typeface="ＭＳ Ｐゴシック" pitchFamily="50"/>
                <a:cs typeface="ＭＳ Ｐゴシック" pitchFamily="50"/>
              </a:rPr>
              <a:t>"/data-config.xml</a:t>
            </a:r>
            <a:r>
              <a:rPr lang="en-US" sz="2000" dirty="0">
                <a:solidFill>
                  <a:srgbClr val="2A00FF"/>
                </a:solidFill>
                <a:latin typeface="Arial" pitchFamily="50"/>
                <a:ea typeface="ＭＳ Ｐゴシック" pitchFamily="50"/>
                <a:cs typeface="ＭＳ Ｐゴシック" pitchFamily="50"/>
              </a:rPr>
              <a:t>"</a:t>
            </a:r>
            <a:r>
              <a:rPr lang="en-US" sz="2000" dirty="0">
                <a:solidFill>
                  <a:srgbClr val="000000"/>
                </a:solidFill>
                <a:latin typeface="Arial" pitchFamily="50"/>
                <a:ea typeface="ＭＳ Ｐゴシック" pitchFamily="50"/>
                <a:cs typeface="ＭＳ Ｐゴシック" pitchFamily="50"/>
              </a:rPr>
              <a:t>})</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dirty="0">
                <a:solidFill>
                  <a:srgbClr val="646464"/>
                </a:solidFill>
                <a:latin typeface="Arial" pitchFamily="50"/>
                <a:ea typeface="ＭＳ Ｐゴシック" pitchFamily="50"/>
                <a:cs typeface="ＭＳ Ｐゴシック" pitchFamily="50"/>
              </a:rPr>
              <a:t>@</a:t>
            </a:r>
            <a:r>
              <a:rPr lang="en-US" sz="2000" b="1" dirty="0" err="1">
                <a:solidFill>
                  <a:srgbClr val="000000"/>
                </a:solidFill>
                <a:latin typeface="Arial" pitchFamily="50"/>
                <a:ea typeface="ＭＳ Ｐゴシック" pitchFamily="50"/>
                <a:cs typeface="ＭＳ Ｐゴシック" pitchFamily="50"/>
              </a:rPr>
              <a:t>RunWith</a:t>
            </a:r>
            <a:r>
              <a:rPr lang="en-US" sz="2000" dirty="0">
                <a:solidFill>
                  <a:srgbClr val="000000"/>
                </a:solidFill>
                <a:latin typeface="Arial" pitchFamily="50"/>
                <a:ea typeface="ＭＳ Ｐゴシック" pitchFamily="50"/>
                <a:cs typeface="ＭＳ Ｐゴシック" pitchFamily="50"/>
              </a:rPr>
              <a:t>(SpringJUnit4ClassRunner.</a:t>
            </a:r>
            <a:r>
              <a:rPr lang="en-US" sz="2000" b="1" dirty="0">
                <a:solidFill>
                  <a:srgbClr val="7F0055"/>
                </a:solidFill>
                <a:latin typeface="Arial" pitchFamily="50"/>
                <a:ea typeface="ＭＳ Ｐゴシック" pitchFamily="50"/>
                <a:cs typeface="ＭＳ Ｐゴシック" pitchFamily="50"/>
              </a:rPr>
              <a:t>class</a:t>
            </a:r>
            <a:r>
              <a:rPr lang="en-US" sz="2000" dirty="0">
                <a:solidFill>
                  <a:srgbClr val="000000"/>
                </a:solidFill>
                <a:latin typeface="Arial" pitchFamily="50"/>
                <a:ea typeface="ＭＳ Ｐゴシック" pitchFamily="50"/>
                <a:cs typeface="ＭＳ Ｐゴシック" pitchFamily="50"/>
              </a:rPr>
              <a:t>)</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b="1" dirty="0">
                <a:solidFill>
                  <a:srgbClr val="7F0055"/>
                </a:solidFill>
                <a:latin typeface="Arial" pitchFamily="50"/>
                <a:ea typeface="ＭＳ Ｐゴシック" pitchFamily="50"/>
                <a:cs typeface="ＭＳ Ｐゴシック" pitchFamily="50"/>
              </a:rPr>
              <a:t>public</a:t>
            </a:r>
            <a:r>
              <a:rPr lang="en-US" sz="2000" dirty="0">
                <a:solidFill>
                  <a:srgbClr val="000000"/>
                </a:solidFill>
                <a:latin typeface="Arial" pitchFamily="50"/>
                <a:ea typeface="ＭＳ Ｐゴシック" pitchFamily="50"/>
                <a:cs typeface="ＭＳ Ｐゴシック" pitchFamily="50"/>
              </a:rPr>
              <a:t> </a:t>
            </a:r>
            <a:r>
              <a:rPr lang="en-US" sz="2000" b="1" dirty="0">
                <a:solidFill>
                  <a:srgbClr val="7F0055"/>
                </a:solidFill>
                <a:latin typeface="Arial" pitchFamily="50"/>
                <a:ea typeface="ＭＳ Ｐゴシック" pitchFamily="50"/>
                <a:cs typeface="ＭＳ Ｐゴシック" pitchFamily="50"/>
              </a:rPr>
              <a:t>class</a:t>
            </a:r>
            <a:r>
              <a:rPr lang="en-US" sz="2000" dirty="0">
                <a:solidFill>
                  <a:srgbClr val="000000"/>
                </a:solidFill>
                <a:latin typeface="Arial" pitchFamily="50"/>
                <a:ea typeface="ＭＳ Ｐゴシック" pitchFamily="50"/>
                <a:cs typeface="ＭＳ Ｐゴシック" pitchFamily="50"/>
              </a:rPr>
              <a:t> </a:t>
            </a:r>
            <a:r>
              <a:rPr lang="en-US" sz="2000" dirty="0" err="1" smtClean="0">
                <a:solidFill>
                  <a:srgbClr val="000000"/>
                </a:solidFill>
                <a:latin typeface="Arial" pitchFamily="50"/>
                <a:ea typeface="ＭＳ Ｐゴシック" pitchFamily="50"/>
                <a:cs typeface="ＭＳ Ｐゴシック" pitchFamily="50"/>
              </a:rPr>
              <a:t>CustomerTxTest</a:t>
            </a:r>
            <a:r>
              <a:rPr lang="en-US" sz="2000" dirty="0" smtClean="0">
                <a:solidFill>
                  <a:srgbClr val="000000"/>
                </a:solidFill>
                <a:latin typeface="Arial" pitchFamily="50"/>
                <a:ea typeface="ＭＳ Ｐゴシック" pitchFamily="50"/>
                <a:cs typeface="ＭＳ Ｐゴシック" pitchFamily="50"/>
              </a:rPr>
              <a:t> </a:t>
            </a:r>
            <a:r>
              <a:rPr lang="en-US" sz="2000" dirty="0">
                <a:solidFill>
                  <a:srgbClr val="000000"/>
                </a:solidFill>
                <a:latin typeface="Arial" pitchFamily="50"/>
                <a:ea typeface="ＭＳ Ｐゴシック" pitchFamily="50"/>
                <a:cs typeface="ＭＳ Ｐゴシック" pitchFamily="50"/>
              </a:rPr>
              <a:t>{</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2000" dirty="0">
              <a:solidFill>
                <a:srgbClr val="000000"/>
              </a:solidFill>
              <a:latin typeface="Arial" pitchFamily="50"/>
              <a:ea typeface="ＭＳ Ｐゴシック" pitchFamily="50"/>
              <a:cs typeface="ＭＳ Ｐゴシック" pitchFamily="50"/>
            </a:endParaRPr>
          </a:p>
          <a:p>
            <a:pPr marL="342720" indent="-342720">
              <a:spcBef>
                <a:spcPts val="499"/>
              </a:spcBef>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2000" dirty="0">
                <a:solidFill>
                  <a:srgbClr val="000000"/>
                </a:solidFill>
                <a:latin typeface="Arial" pitchFamily="50"/>
                <a:ea typeface="ＭＳ Ｐゴシック" pitchFamily="50"/>
                <a:cs typeface="ＭＳ Ｐゴシック" pitchFamily="50"/>
              </a:rPr>
              <a:t>	</a:t>
            </a:r>
            <a:r>
              <a:rPr lang="en-US" b="1" dirty="0">
                <a:solidFill>
                  <a:srgbClr val="7F0055"/>
                </a:solidFill>
                <a:latin typeface="Arial" pitchFamily="34"/>
                <a:ea typeface="ＭＳ Ｐゴシック" pitchFamily="50"/>
                <a:cs typeface="ＭＳ Ｐゴシック" pitchFamily="50"/>
              </a:rPr>
              <a:t>@Test @Transactional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7F0055"/>
                </a:solidFill>
                <a:latin typeface="Arial" pitchFamily="34"/>
                <a:ea typeface="ＭＳ Ｐゴシック" pitchFamily="50"/>
                <a:cs typeface="ＭＳ Ｐゴシック" pitchFamily="50"/>
              </a:rPr>
              <a:t>	public</a:t>
            </a:r>
            <a:r>
              <a:rPr lang="en-US" dirty="0">
                <a:solidFill>
                  <a:srgbClr val="000000"/>
                </a:solidFill>
                <a:latin typeface="Arial" pitchFamily="34"/>
                <a:ea typeface="ＭＳ Ｐゴシック" pitchFamily="50"/>
                <a:cs typeface="ＭＳ Ｐゴシック" pitchFamily="50"/>
              </a:rPr>
              <a:t> void </a:t>
            </a:r>
            <a:r>
              <a:rPr lang="en-US" dirty="0" err="1" smtClean="0">
                <a:solidFill>
                  <a:srgbClr val="000000"/>
                </a:solidFill>
                <a:latin typeface="Arial" pitchFamily="34"/>
                <a:ea typeface="ＭＳ Ｐゴシック" pitchFamily="50"/>
                <a:cs typeface="ＭＳ Ｐゴシック" pitchFamily="50"/>
              </a:rPr>
              <a:t>testCreate</a:t>
            </a:r>
            <a:r>
              <a:rPr lang="en-US" dirty="0" smtClean="0">
                <a:solidFill>
                  <a:srgbClr val="000000"/>
                </a:solidFill>
                <a:latin typeface="Arial" pitchFamily="34"/>
                <a:ea typeface="ＭＳ Ｐゴシック" pitchFamily="50"/>
                <a:cs typeface="ＭＳ Ｐゴシック" pitchFamily="50"/>
              </a:rPr>
              <a:t>() </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dirty="0">
                <a:solidFill>
                  <a:srgbClr val="000000"/>
                </a:solidFill>
                <a:latin typeface="Arial" pitchFamily="50"/>
                <a:ea typeface="ＭＳ Ｐゴシック" pitchFamily="50"/>
                <a:cs typeface="ＭＳ Ｐゴシック" pitchFamily="50"/>
              </a:rPr>
              <a:t>}</a:t>
            </a:r>
          </a:p>
        </p:txBody>
      </p:sp>
    </p:spTree>
    <p:extLst>
      <p:ext uri="{BB962C8B-B14F-4D97-AF65-F5344CB8AC3E}">
        <p14:creationId xmlns:p14="http://schemas.microsoft.com/office/powerpoint/2010/main" val="641460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2440"/>
            <a:ext cx="6291360" cy="988200"/>
          </a:xfrm>
        </p:spPr>
        <p:txBody>
          <a:bodyPr>
            <a:normAutofit fontScale="90000"/>
          </a:bodyPr>
          <a:lstStyle/>
          <a:p>
            <a:pPr lvl="0"/>
            <a:r>
              <a:rPr lang="en-US"/>
              <a:t>Advanced use of @Transactional in a Unit Test</a:t>
            </a:r>
          </a:p>
        </p:txBody>
      </p:sp>
      <p:sp>
        <p:nvSpPr>
          <p:cNvPr id="3" name="Freeform 2"/>
          <p:cNvSpPr/>
          <p:nvPr/>
        </p:nvSpPr>
        <p:spPr>
          <a:xfrm>
            <a:off x="1930080" y="1495799"/>
            <a:ext cx="8293320" cy="376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4C4C4C"/>
                </a:solidFill>
                <a:latin typeface="Arial" pitchFamily="50"/>
                <a:ea typeface="ＭＳ Ｐゴシック" pitchFamily="50"/>
                <a:cs typeface="ＭＳ Ｐゴシック" pitchFamily="50"/>
              </a:rPr>
              <a:t>@</a:t>
            </a:r>
            <a:r>
              <a:rPr lang="en-US" sz="1600" b="1" dirty="0" err="1">
                <a:solidFill>
                  <a:srgbClr val="4C4C4C"/>
                </a:solidFill>
                <a:latin typeface="Arial" pitchFamily="50"/>
                <a:ea typeface="ＭＳ Ｐゴシック" pitchFamily="50"/>
                <a:cs typeface="ＭＳ Ｐゴシック" pitchFamily="50"/>
              </a:rPr>
              <a:t>ContextConfiguration</a:t>
            </a:r>
            <a:r>
              <a:rPr lang="en-US" sz="1600" dirty="0">
                <a:solidFill>
                  <a:srgbClr val="4C4C4C"/>
                </a:solidFill>
                <a:latin typeface="Arial" pitchFamily="50"/>
                <a:ea typeface="ＭＳ Ｐゴシック" pitchFamily="50"/>
                <a:cs typeface="ＭＳ Ｐゴシック" pitchFamily="50"/>
              </a:rPr>
              <a:t>(locations</a:t>
            </a:r>
            <a:r>
              <a:rPr lang="en-US" sz="1600" dirty="0" smtClean="0">
                <a:solidFill>
                  <a:srgbClr val="4C4C4C"/>
                </a:solidFill>
                <a:latin typeface="Arial" pitchFamily="50"/>
                <a:ea typeface="ＭＳ Ｐゴシック" pitchFamily="50"/>
                <a:cs typeface="ＭＳ Ｐゴシック" pitchFamily="50"/>
              </a:rPr>
              <a:t>={"/date-config.xml</a:t>
            </a:r>
            <a:r>
              <a:rPr lang="en-US" sz="1600" dirty="0">
                <a:solidFill>
                  <a:srgbClr val="4C4C4C"/>
                </a:solidFill>
                <a:latin typeface="Arial" pitchFamily="50"/>
                <a:ea typeface="ＭＳ Ｐゴシック" pitchFamily="50"/>
                <a:cs typeface="ＭＳ Ｐゴシック" pitchFamily="50"/>
              </a:rPr>
              <a:t>"})</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4C4C4C"/>
                </a:solidFill>
                <a:latin typeface="Arial" pitchFamily="50"/>
                <a:ea typeface="ＭＳ Ｐゴシック" pitchFamily="50"/>
                <a:cs typeface="ＭＳ Ｐゴシック" pitchFamily="50"/>
              </a:rPr>
              <a:t>@</a:t>
            </a:r>
            <a:r>
              <a:rPr lang="en-US" sz="1600" b="1" dirty="0" err="1">
                <a:solidFill>
                  <a:srgbClr val="4C4C4C"/>
                </a:solidFill>
                <a:latin typeface="Arial" pitchFamily="50"/>
                <a:ea typeface="ＭＳ Ｐゴシック" pitchFamily="50"/>
                <a:cs typeface="ＭＳ Ｐゴシック" pitchFamily="50"/>
              </a:rPr>
              <a:t>RunWith</a:t>
            </a:r>
            <a:r>
              <a:rPr lang="en-US" sz="1600" dirty="0">
                <a:solidFill>
                  <a:srgbClr val="4C4C4C"/>
                </a:solidFill>
                <a:latin typeface="Arial" pitchFamily="50"/>
                <a:ea typeface="ＭＳ Ｐゴシック" pitchFamily="50"/>
                <a:cs typeface="ＭＳ Ｐゴシック" pitchFamily="50"/>
              </a:rPr>
              <a:t>(SpringJUnit4ClassRunner.</a:t>
            </a:r>
            <a:r>
              <a:rPr lang="en-US" sz="1600" b="1" dirty="0">
                <a:solidFill>
                  <a:srgbClr val="4C4C4C"/>
                </a:solidFill>
                <a:latin typeface="Arial" pitchFamily="50"/>
                <a:ea typeface="ＭＳ Ｐゴシック" pitchFamily="50"/>
                <a:cs typeface="ＭＳ Ｐゴシック" pitchFamily="50"/>
              </a:rPr>
              <a:t>class</a:t>
            </a:r>
            <a:r>
              <a:rPr lang="en-US" sz="1600" dirty="0">
                <a:solidFill>
                  <a:srgbClr val="4C4C4C"/>
                </a:solidFill>
                <a:latin typeface="Arial" pitchFamily="50"/>
                <a:ea typeface="ＭＳ Ｐゴシック" pitchFamily="50"/>
                <a:cs typeface="ＭＳ Ｐゴシック" pitchFamily="50"/>
              </a:rPr>
              <a:t>)</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646464"/>
                </a:solidFill>
                <a:latin typeface="Arial" pitchFamily="50"/>
                <a:ea typeface="ＭＳ Ｐゴシック" pitchFamily="50"/>
                <a:cs typeface="ＭＳ Ｐゴシック" pitchFamily="50"/>
              </a:rPr>
              <a:t>@</a:t>
            </a:r>
            <a:r>
              <a:rPr lang="en-US" sz="1600" b="1" dirty="0" err="1">
                <a:solidFill>
                  <a:srgbClr val="000000"/>
                </a:solidFill>
                <a:latin typeface="Arial" pitchFamily="50"/>
                <a:ea typeface="ＭＳ Ｐゴシック" pitchFamily="50"/>
                <a:cs typeface="ＭＳ Ｐゴシック" pitchFamily="50"/>
              </a:rPr>
              <a:t>TransactionConfiguration</a:t>
            </a:r>
            <a:r>
              <a:rPr lang="en-US" sz="1600" dirty="0">
                <a:solidFill>
                  <a:srgbClr val="000000"/>
                </a:solidFill>
                <a:latin typeface="Arial" pitchFamily="50"/>
                <a:ea typeface="ＭＳ Ｐゴシック" pitchFamily="50"/>
                <a:cs typeface="ＭＳ Ｐゴシック" pitchFamily="50"/>
              </a:rPr>
              <a:t>(</a:t>
            </a:r>
            <a:r>
              <a:rPr lang="en-US" sz="1600" dirty="0" err="1">
                <a:solidFill>
                  <a:srgbClr val="000000"/>
                </a:solidFill>
                <a:latin typeface="Arial" pitchFamily="50"/>
                <a:ea typeface="ＭＳ Ｐゴシック" pitchFamily="50"/>
                <a:cs typeface="ＭＳ Ｐゴシック" pitchFamily="50"/>
              </a:rPr>
              <a:t>defaultRollback</a:t>
            </a:r>
            <a:r>
              <a:rPr lang="en-US" sz="1600" dirty="0">
                <a:solidFill>
                  <a:srgbClr val="000000"/>
                </a:solidFill>
                <a:latin typeface="Arial" pitchFamily="50"/>
                <a:ea typeface="ＭＳ Ｐゴシック" pitchFamily="50"/>
                <a:cs typeface="ＭＳ Ｐゴシック" pitchFamily="50"/>
              </a:rPr>
              <a:t>=false, </a:t>
            </a:r>
            <a:r>
              <a:rPr lang="en-US" sz="1600" dirty="0" err="1">
                <a:solidFill>
                  <a:srgbClr val="000000"/>
                </a:solidFill>
                <a:latin typeface="Arial" pitchFamily="50"/>
                <a:ea typeface="ＭＳ Ｐゴシック" pitchFamily="50"/>
                <a:cs typeface="ＭＳ Ｐゴシック" pitchFamily="50"/>
              </a:rPr>
              <a:t>transactionManager</a:t>
            </a:r>
            <a:r>
              <a:rPr lang="en-US" sz="1600" dirty="0">
                <a:solidFill>
                  <a:srgbClr val="000000"/>
                </a:solidFill>
                <a:latin typeface="Arial" pitchFamily="50"/>
                <a:ea typeface="ＭＳ Ｐゴシック" pitchFamily="50"/>
                <a:cs typeface="ＭＳ Ｐゴシック" pitchFamily="50"/>
              </a:rPr>
              <a:t>="</a:t>
            </a:r>
            <a:r>
              <a:rPr lang="en-US" sz="1600" dirty="0" err="1">
                <a:solidFill>
                  <a:srgbClr val="000000"/>
                </a:solidFill>
                <a:latin typeface="Arial" pitchFamily="50"/>
                <a:ea typeface="ＭＳ Ｐゴシック" pitchFamily="50"/>
                <a:cs typeface="ＭＳ Ｐゴシック" pitchFamily="50"/>
              </a:rPr>
              <a:t>txMgr</a:t>
            </a:r>
            <a:r>
              <a:rPr lang="en-US" sz="1600" dirty="0">
                <a:solidFill>
                  <a:srgbClr val="000000"/>
                </a:solidFill>
                <a:latin typeface="Arial" pitchFamily="50"/>
                <a:ea typeface="ＭＳ Ｐゴシック" pitchFamily="50"/>
                <a:cs typeface="ＭＳ Ｐゴシック" pitchFamily="50"/>
              </a:rPr>
              <a:t>")</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646464"/>
                </a:solidFill>
                <a:latin typeface="Arial" pitchFamily="50"/>
                <a:ea typeface="ＭＳ Ｐゴシック" pitchFamily="50"/>
                <a:cs typeface="ＭＳ Ｐゴシック" pitchFamily="50"/>
              </a:rPr>
              <a:t>@</a:t>
            </a:r>
            <a:r>
              <a:rPr lang="en-US" sz="1600" b="1" dirty="0">
                <a:solidFill>
                  <a:srgbClr val="000000"/>
                </a:solidFill>
                <a:latin typeface="Arial" pitchFamily="50"/>
                <a:ea typeface="ＭＳ Ｐゴシック" pitchFamily="50"/>
                <a:cs typeface="ＭＳ Ｐゴシック" pitchFamily="50"/>
              </a:rPr>
              <a:t>Transactional</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7F0055"/>
                </a:solidFill>
                <a:latin typeface="Arial" pitchFamily="50"/>
                <a:ea typeface="ＭＳ Ｐゴシック" pitchFamily="50"/>
                <a:cs typeface="ＭＳ Ｐゴシック" pitchFamily="50"/>
              </a:rPr>
              <a:t>public</a:t>
            </a:r>
            <a:r>
              <a:rPr lang="en-US" sz="1600" dirty="0">
                <a:solidFill>
                  <a:srgbClr val="000000"/>
                </a:solidFill>
                <a:latin typeface="Arial" pitchFamily="50"/>
                <a:ea typeface="ＭＳ Ｐゴシック" pitchFamily="50"/>
                <a:cs typeface="ＭＳ Ｐゴシック" pitchFamily="50"/>
              </a:rPr>
              <a:t> </a:t>
            </a:r>
            <a:r>
              <a:rPr lang="en-US" sz="1600" b="1" dirty="0">
                <a:solidFill>
                  <a:srgbClr val="7F0055"/>
                </a:solidFill>
                <a:latin typeface="Arial" pitchFamily="50"/>
                <a:ea typeface="ＭＳ Ｐゴシック" pitchFamily="50"/>
                <a:cs typeface="ＭＳ Ｐゴシック" pitchFamily="50"/>
              </a:rPr>
              <a:t>class</a:t>
            </a:r>
            <a:r>
              <a:rPr lang="en-US" sz="1600" dirty="0">
                <a:solidFill>
                  <a:srgbClr val="000000"/>
                </a:solidFill>
                <a:latin typeface="Arial" pitchFamily="50"/>
                <a:ea typeface="ＭＳ Ｐゴシック" pitchFamily="50"/>
                <a:cs typeface="ＭＳ Ｐゴシック" pitchFamily="50"/>
              </a:rPr>
              <a:t> </a:t>
            </a:r>
            <a:r>
              <a:rPr lang="en-US" sz="1600" dirty="0" err="1" smtClean="0">
                <a:solidFill>
                  <a:srgbClr val="000000"/>
                </a:solidFill>
                <a:latin typeface="Arial" pitchFamily="50"/>
                <a:ea typeface="ＭＳ Ｐゴシック" pitchFamily="50"/>
                <a:cs typeface="ＭＳ Ｐゴシック" pitchFamily="50"/>
              </a:rPr>
              <a:t>CustTest</a:t>
            </a:r>
            <a:r>
              <a:rPr lang="en-US" sz="1600" dirty="0" smtClean="0">
                <a:solidFill>
                  <a:srgbClr val="000000"/>
                </a:solidFill>
                <a:latin typeface="Arial" pitchFamily="50"/>
                <a:ea typeface="ＭＳ Ｐゴシック" pitchFamily="50"/>
                <a:cs typeface="ＭＳ Ｐゴシック" pitchFamily="50"/>
              </a:rPr>
              <a:t> </a:t>
            </a:r>
            <a:r>
              <a:rPr lang="en-US" sz="1600" dirty="0">
                <a:solidFill>
                  <a:srgbClr val="000000"/>
                </a:solidFill>
                <a:latin typeface="Arial" pitchFamily="50"/>
                <a:ea typeface="ＭＳ Ｐゴシック" pitchFamily="50"/>
                <a:cs typeface="ＭＳ Ｐゴシック" pitchFamily="50"/>
              </a:rPr>
              <a:t>{</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dirty="0">
              <a:solidFill>
                <a:srgbClr val="000000"/>
              </a:solidFill>
              <a:latin typeface="Arial" pitchFamily="50"/>
              <a:ea typeface="ＭＳ Ｐゴシック" pitchFamily="50"/>
              <a:cs typeface="ＭＳ Ｐゴシック" pitchFamily="50"/>
            </a:endParaRPr>
          </a:p>
          <a:p>
            <a:pPr marL="342720" indent="-342720">
              <a:spcBef>
                <a:spcPts val="499"/>
              </a:spcBef>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600" dirty="0">
                <a:solidFill>
                  <a:srgbClr val="000000"/>
                </a:solidFill>
                <a:latin typeface="Arial" pitchFamily="50"/>
                <a:ea typeface="ＭＳ Ｐゴシック" pitchFamily="50"/>
                <a:cs typeface="ＭＳ Ｐゴシック" pitchFamily="50"/>
              </a:rPr>
              <a:t>	</a:t>
            </a:r>
          </a:p>
          <a:p>
            <a:pPr marL="342720" indent="-342720">
              <a:spcBef>
                <a:spcPts val="499"/>
              </a:spcBef>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600" b="1" dirty="0">
                <a:solidFill>
                  <a:srgbClr val="000000"/>
                </a:solidFill>
                <a:latin typeface="Arial" pitchFamily="50"/>
                <a:ea typeface="ＭＳ Ｐゴシック" pitchFamily="50"/>
                <a:cs typeface="ＭＳ Ｐゴシック" pitchFamily="50"/>
              </a:rPr>
              <a:t>	</a:t>
            </a:r>
            <a:r>
              <a:rPr lang="en-US" sz="1600" b="1" dirty="0">
                <a:solidFill>
                  <a:srgbClr val="7F0055"/>
                </a:solidFill>
                <a:latin typeface="Arial" pitchFamily="34"/>
                <a:ea typeface="ＭＳ Ｐゴシック" pitchFamily="50"/>
                <a:cs typeface="ＭＳ Ｐゴシック" pitchFamily="50"/>
              </a:rPr>
              <a:t>@Test</a:t>
            </a:r>
          </a:p>
          <a:p>
            <a:pPr marL="342720" indent="-342720">
              <a:spcBef>
                <a:spcPts val="499"/>
              </a:spcBef>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600" b="1" dirty="0">
                <a:solidFill>
                  <a:srgbClr val="7F0055"/>
                </a:solidFill>
                <a:latin typeface="Arial" pitchFamily="34"/>
                <a:ea typeface="ＭＳ Ｐゴシック" pitchFamily="50"/>
                <a:cs typeface="ＭＳ Ｐゴシック" pitchFamily="50"/>
              </a:rPr>
              <a:t>	@Rollback(true)</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7F0055"/>
                </a:solidFill>
                <a:latin typeface="Arial" pitchFamily="34"/>
                <a:ea typeface="ＭＳ Ｐゴシック" pitchFamily="50"/>
                <a:cs typeface="ＭＳ Ｐゴシック" pitchFamily="50"/>
              </a:rPr>
              <a:t>	public</a:t>
            </a:r>
            <a:r>
              <a:rPr lang="en-US" sz="1600" dirty="0">
                <a:solidFill>
                  <a:srgbClr val="000000"/>
                </a:solidFill>
                <a:latin typeface="Arial" pitchFamily="34"/>
                <a:ea typeface="ＭＳ Ｐゴシック" pitchFamily="50"/>
                <a:cs typeface="ＭＳ Ｐゴシック" pitchFamily="50"/>
              </a:rPr>
              <a:t> void </a:t>
            </a:r>
            <a:r>
              <a:rPr lang="en-US" sz="1600" dirty="0" err="1" smtClean="0">
                <a:solidFill>
                  <a:srgbClr val="000000"/>
                </a:solidFill>
                <a:latin typeface="Arial" pitchFamily="34"/>
                <a:ea typeface="ＭＳ Ｐゴシック" pitchFamily="50"/>
                <a:cs typeface="ＭＳ Ｐゴシック" pitchFamily="50"/>
              </a:rPr>
              <a:t>testCreate</a:t>
            </a:r>
            <a:r>
              <a:rPr lang="en-US" sz="1600" dirty="0" smtClean="0">
                <a:solidFill>
                  <a:srgbClr val="000000"/>
                </a:solidFill>
                <a:latin typeface="Arial" pitchFamily="34"/>
                <a:ea typeface="ＭＳ Ｐゴシック" pitchFamily="50"/>
                <a:cs typeface="ＭＳ Ｐゴシック" pitchFamily="50"/>
              </a:rPr>
              <a:t>() </a:t>
            </a:r>
            <a:r>
              <a:rPr lang="en-US" sz="1600"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000000"/>
                </a:solidFill>
                <a:latin typeface="Arial" pitchFamily="34"/>
                <a:ea typeface="ＭＳ Ｐゴシック" pitchFamily="50"/>
                <a:cs typeface="ＭＳ Ｐゴシック" pitchFamily="50"/>
              </a:rPr>
              <a:t> 		...</a:t>
            </a:r>
          </a:p>
          <a:p>
            <a:pPr marL="342720" indent="-342720">
              <a:spcBef>
                <a:spcPts val="499"/>
              </a:spcBef>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600" dirty="0">
                <a:solidFill>
                  <a:srgbClr val="000000"/>
                </a:solidFill>
                <a:latin typeface="Arial" pitchFamily="34"/>
                <a:ea typeface="ＭＳ Ｐゴシック" pitchFamily="50"/>
                <a:cs typeface="ＭＳ Ｐゴシック" pitchFamily="50"/>
              </a:rPr>
              <a:t>	}</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000000"/>
                </a:solidFill>
                <a:latin typeface="Arial" pitchFamily="50"/>
                <a:ea typeface="ＭＳ Ｐゴシック" pitchFamily="50"/>
                <a:cs typeface="ＭＳ Ｐゴシック" pitchFamily="50"/>
              </a:rPr>
              <a:t>}</a:t>
            </a:r>
          </a:p>
        </p:txBody>
      </p:sp>
      <p:grpSp>
        <p:nvGrpSpPr>
          <p:cNvPr id="4" name="Group 3"/>
          <p:cNvGrpSpPr/>
          <p:nvPr/>
        </p:nvGrpSpPr>
        <p:grpSpPr>
          <a:xfrm>
            <a:off x="5028600" y="2476441"/>
            <a:ext cx="5162760" cy="686629"/>
            <a:chOff x="3504600" y="2476440"/>
            <a:chExt cx="5162760" cy="686629"/>
          </a:xfrm>
        </p:grpSpPr>
        <p:sp>
          <p:nvSpPr>
            <p:cNvPr id="5" name="Line 4"/>
            <p:cNvSpPr/>
            <p:nvPr/>
          </p:nvSpPr>
          <p:spPr>
            <a:xfrm flipH="1" flipV="1">
              <a:off x="3505319" y="2476440"/>
              <a:ext cx="747361" cy="30060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6" name="Text Box 5"/>
            <p:cNvSpPr/>
            <p:nvPr/>
          </p:nvSpPr>
          <p:spPr>
            <a:xfrm>
              <a:off x="3504600" y="2537640"/>
              <a:ext cx="5162760" cy="6254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a:solidFill>
                    <a:srgbClr val="000000"/>
                  </a:solidFill>
                  <a:latin typeface="Arial" pitchFamily="34"/>
                  <a:ea typeface="Lucida Sans Unicode" pitchFamily="34"/>
                  <a:cs typeface="Lucida Sans Unicode" pitchFamily="34"/>
                </a:rPr>
                <a:t>Transactions does a </a:t>
              </a:r>
              <a:r>
                <a:rPr lang="en-GB" i="1">
                  <a:solidFill>
                    <a:srgbClr val="000000"/>
                  </a:solidFill>
                  <a:latin typeface="Arial" pitchFamily="34"/>
                  <a:ea typeface="Lucida Sans Unicode" pitchFamily="34"/>
                  <a:cs typeface="Lucida Sans Unicode" pitchFamily="34"/>
                </a:rPr>
                <a:t>commit</a:t>
              </a:r>
              <a:r>
                <a:rPr lang="en-GB">
                  <a:solidFill>
                    <a:srgbClr val="000000"/>
                  </a:solidFill>
                  <a:latin typeface="Arial" pitchFamily="34"/>
                  <a:ea typeface="Lucida Sans Unicode" pitchFamily="34"/>
                  <a:cs typeface="Lucida Sans Unicode" pitchFamily="34"/>
                </a:rPr>
                <a:t> at the end by default</a:t>
              </a:r>
            </a:p>
          </p:txBody>
        </p:sp>
      </p:grpSp>
      <p:grpSp>
        <p:nvGrpSpPr>
          <p:cNvPr id="7" name="Group 6"/>
          <p:cNvGrpSpPr/>
          <p:nvPr/>
        </p:nvGrpSpPr>
        <p:grpSpPr>
          <a:xfrm>
            <a:off x="4045081" y="3617641"/>
            <a:ext cx="5487839" cy="625429"/>
            <a:chOff x="2521080" y="3617640"/>
            <a:chExt cx="5487839" cy="625429"/>
          </a:xfrm>
        </p:grpSpPr>
        <p:sp>
          <p:nvSpPr>
            <p:cNvPr id="8" name="Line 4"/>
            <p:cNvSpPr/>
            <p:nvPr/>
          </p:nvSpPr>
          <p:spPr>
            <a:xfrm flipH="1">
              <a:off x="2521080" y="3822840"/>
              <a:ext cx="1600199" cy="13968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9" name="Text Box 5"/>
            <p:cNvSpPr/>
            <p:nvPr/>
          </p:nvSpPr>
          <p:spPr>
            <a:xfrm>
              <a:off x="4391640" y="3617640"/>
              <a:ext cx="3617279" cy="6254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a:solidFill>
                    <a:srgbClr val="000000"/>
                  </a:solidFill>
                  <a:latin typeface="Arial" pitchFamily="34"/>
                  <a:ea typeface="Lucida Sans Unicode" pitchFamily="34"/>
                  <a:cs typeface="Lucida Sans Unicode" pitchFamily="34"/>
                </a:rPr>
                <a:t>Overrides default </a:t>
              </a:r>
              <a:r>
                <a:rPr lang="en-GB" i="1">
                  <a:solidFill>
                    <a:srgbClr val="000000"/>
                  </a:solidFill>
                  <a:latin typeface="Arial" pitchFamily="34"/>
                  <a:ea typeface="Lucida Sans Unicode" pitchFamily="34"/>
                  <a:cs typeface="Lucida Sans Unicode" pitchFamily="34"/>
                </a:rPr>
                <a:t>rollback</a:t>
              </a:r>
              <a:r>
                <a:rPr lang="en-GB">
                  <a:solidFill>
                    <a:srgbClr val="000000"/>
                  </a:solidFill>
                  <a:latin typeface="Arial" pitchFamily="34"/>
                  <a:ea typeface="Lucida Sans Unicode" pitchFamily="34"/>
                  <a:cs typeface="Lucida Sans Unicode" pitchFamily="34"/>
                </a:rPr>
                <a:t> settings</a:t>
              </a:r>
            </a:p>
          </p:txBody>
        </p:sp>
      </p:grpSp>
      <p:grpSp>
        <p:nvGrpSpPr>
          <p:cNvPr id="10" name="Group 9"/>
          <p:cNvGrpSpPr/>
          <p:nvPr/>
        </p:nvGrpSpPr>
        <p:grpSpPr>
          <a:xfrm>
            <a:off x="1936921" y="5401440"/>
            <a:ext cx="8295119" cy="711000"/>
            <a:chOff x="412920" y="5401440"/>
            <a:chExt cx="8295119" cy="711000"/>
          </a:xfrm>
        </p:grpSpPr>
        <p:sp>
          <p:nvSpPr>
            <p:cNvPr id="11" name="Freeform 10"/>
            <p:cNvSpPr/>
            <p:nvPr/>
          </p:nvSpPr>
          <p:spPr>
            <a:xfrm>
              <a:off x="412920" y="5401440"/>
              <a:ext cx="8295119" cy="6987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FF"/>
              </a:solidFill>
              <a:prstDash val="solid"/>
            </a:ln>
          </p:spPr>
          <p:txBody>
            <a:bodyPr vert="horz" lIns="90000" tIns="45000" rIns="90000" bIns="450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pic>
          <p:nvPicPr>
            <p:cNvPr id="12" name="Picture 11"/>
            <p:cNvPicPr>
              <a:picLocks noChangeAspect="1"/>
            </p:cNvPicPr>
            <p:nvPr/>
          </p:nvPicPr>
          <p:blipFill>
            <a:blip r:embed="rId3">
              <a:lum bright="-50000"/>
              <a:alphaModFix/>
            </a:blip>
            <a:stretch>
              <a:fillRect/>
            </a:stretch>
          </p:blipFill>
          <p:spPr>
            <a:xfrm>
              <a:off x="488880" y="5516280"/>
              <a:ext cx="432359" cy="431640"/>
            </a:xfrm>
            <a:prstGeom prst="rect">
              <a:avLst/>
            </a:prstGeom>
            <a:noFill/>
            <a:ln>
              <a:noFill/>
            </a:ln>
          </p:spPr>
        </p:pic>
        <p:sp>
          <p:nvSpPr>
            <p:cNvPr id="13" name="TextBox 12"/>
            <p:cNvSpPr txBox="1"/>
            <p:nvPr/>
          </p:nvSpPr>
          <p:spPr>
            <a:xfrm>
              <a:off x="893519" y="5445720"/>
              <a:ext cx="7780680" cy="666720"/>
            </a:xfrm>
            <a:prstGeom prst="rect">
              <a:avLst/>
            </a:prstGeom>
            <a:noFill/>
            <a:ln>
              <a:noFill/>
            </a:ln>
          </p:spPr>
          <p:txBody>
            <a:bodyPr vert="horz" lIns="90000" tIns="45000" rIns="90000" bIns="45000" compatLnSpc="0"/>
            <a:lstStyle/>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ＭＳ Ｐゴシック" pitchFamily="50"/>
                  <a:cs typeface="ＭＳ Ｐゴシック" pitchFamily="50"/>
                </a:rPr>
                <a:t>Inside </a:t>
              </a:r>
              <a:r>
                <a:rPr lang="en-US" sz="2000" i="1">
                  <a:solidFill>
                    <a:srgbClr val="000000"/>
                  </a:solidFill>
                  <a:latin typeface="Arial" pitchFamily="50"/>
                  <a:ea typeface="ＭＳ Ｐゴシック" pitchFamily="50"/>
                  <a:cs typeface="ＭＳ Ｐゴシック" pitchFamily="50"/>
                </a:rPr>
                <a:t>@TransactionConfiguration</a:t>
              </a:r>
              <a:r>
                <a:rPr lang="en-US" sz="2000">
                  <a:solidFill>
                    <a:srgbClr val="000000"/>
                  </a:solidFill>
                  <a:latin typeface="Arial" pitchFamily="50"/>
                  <a:ea typeface="ＭＳ Ｐゴシック" pitchFamily="50"/>
                  <a:cs typeface="ＭＳ Ｐゴシック" pitchFamily="50"/>
                </a:rPr>
                <a:t>, no need to specify the</a:t>
              </a:r>
            </a:p>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i="1">
                  <a:solidFill>
                    <a:srgbClr val="000000"/>
                  </a:solidFill>
                  <a:latin typeface="Arial" pitchFamily="50"/>
                  <a:ea typeface="AR PL ShanHeiSun Uni" pitchFamily="2"/>
                  <a:cs typeface="Tahoma" pitchFamily="2"/>
                </a:rPr>
                <a:t>transactionManager</a:t>
              </a:r>
              <a:r>
                <a:rPr lang="en-US" sz="2000">
                  <a:solidFill>
                    <a:srgbClr val="000000"/>
                  </a:solidFill>
                  <a:latin typeface="Arial" pitchFamily="50"/>
                  <a:ea typeface="AR PL ShanHeiSun Uni" pitchFamily="2"/>
                  <a:cs typeface="Tahoma" pitchFamily="2"/>
                </a:rPr>
                <a:t> attribute if the bean id is “transactionManager”</a:t>
              </a:r>
            </a:p>
          </p:txBody>
        </p:sp>
      </p:grpSp>
    </p:spTree>
    <p:extLst>
      <p:ext uri="{BB962C8B-B14F-4D97-AF65-F5344CB8AC3E}">
        <p14:creationId xmlns:p14="http://schemas.microsoft.com/office/powerpoint/2010/main" val="49524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sz="2800"/>
              <a:t>@Before vs @BeforeTransaction</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@Before runs in the transaction</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@BeforeTransaction runs before the transaction starts</a:t>
            </a:r>
          </a:p>
        </p:txBody>
      </p:sp>
      <p:sp>
        <p:nvSpPr>
          <p:cNvPr id="4" name="Freeform 3"/>
          <p:cNvSpPr/>
          <p:nvPr/>
        </p:nvSpPr>
        <p:spPr>
          <a:xfrm>
            <a:off x="1930440" y="1495799"/>
            <a:ext cx="8293320" cy="4054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EFFDA"/>
          </a:solidFill>
          <a:ln w="12600">
            <a:solidFill>
              <a:srgbClr val="000000"/>
            </a:solidFill>
            <a:prstDash val="solid"/>
            <a:miter/>
          </a:ln>
          <a:effectLst>
            <a:outerShdw dist="17819" dir="2700000" algn="tl">
              <a:srgbClr val="808080"/>
            </a:outerShdw>
          </a:effectLst>
        </p:spPr>
        <p:txBody>
          <a:bodyPr vert="horz" wrap="square" lIns="90000" tIns="46800" rIns="90000" bIns="46800" anchor="t" anchorCtr="0" compatLnSpc="0">
            <a:noAutofit/>
          </a:bodyPr>
          <a:lstStyle/>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4C4C4C"/>
                </a:solidFill>
                <a:latin typeface="Arial" pitchFamily="50"/>
                <a:ea typeface="ＭＳ Ｐゴシック" pitchFamily="50"/>
                <a:cs typeface="ＭＳ Ｐゴシック" pitchFamily="50"/>
              </a:rPr>
              <a:t>@</a:t>
            </a:r>
            <a:r>
              <a:rPr lang="en-US" sz="1600" b="1" dirty="0" err="1">
                <a:solidFill>
                  <a:srgbClr val="4C4C4C"/>
                </a:solidFill>
                <a:latin typeface="Arial" pitchFamily="50"/>
                <a:ea typeface="ＭＳ Ｐゴシック" pitchFamily="50"/>
                <a:cs typeface="ＭＳ Ｐゴシック" pitchFamily="50"/>
              </a:rPr>
              <a:t>ContextConfiguration</a:t>
            </a:r>
            <a:r>
              <a:rPr lang="en-US" sz="1600" dirty="0">
                <a:solidFill>
                  <a:srgbClr val="4C4C4C"/>
                </a:solidFill>
                <a:latin typeface="Arial" pitchFamily="50"/>
                <a:ea typeface="ＭＳ Ｐゴシック" pitchFamily="50"/>
                <a:cs typeface="ＭＳ Ｐゴシック" pitchFamily="50"/>
              </a:rPr>
              <a:t>(locations</a:t>
            </a:r>
            <a:r>
              <a:rPr lang="en-US" sz="1600" dirty="0" smtClean="0">
                <a:solidFill>
                  <a:srgbClr val="4C4C4C"/>
                </a:solidFill>
                <a:latin typeface="Arial" pitchFamily="50"/>
                <a:ea typeface="ＭＳ Ｐゴシック" pitchFamily="50"/>
                <a:cs typeface="ＭＳ Ｐゴシック" pitchFamily="50"/>
              </a:rPr>
              <a:t>={"/data-config.xml</a:t>
            </a:r>
            <a:r>
              <a:rPr lang="en-US" sz="1600" dirty="0">
                <a:solidFill>
                  <a:srgbClr val="4C4C4C"/>
                </a:solidFill>
                <a:latin typeface="Arial" pitchFamily="50"/>
                <a:ea typeface="ＭＳ Ｐゴシック" pitchFamily="50"/>
                <a:cs typeface="ＭＳ Ｐゴシック" pitchFamily="50"/>
              </a:rPr>
              <a:t>"})</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4C4C4C"/>
                </a:solidFill>
                <a:latin typeface="Arial" pitchFamily="50"/>
                <a:ea typeface="ＭＳ Ｐゴシック" pitchFamily="50"/>
                <a:cs typeface="ＭＳ Ｐゴシック" pitchFamily="50"/>
              </a:rPr>
              <a:t>@</a:t>
            </a:r>
            <a:r>
              <a:rPr lang="en-US" sz="1600" b="1" dirty="0" err="1">
                <a:solidFill>
                  <a:srgbClr val="4C4C4C"/>
                </a:solidFill>
                <a:latin typeface="Arial" pitchFamily="50"/>
                <a:ea typeface="ＭＳ Ｐゴシック" pitchFamily="50"/>
                <a:cs typeface="ＭＳ Ｐゴシック" pitchFamily="50"/>
              </a:rPr>
              <a:t>RunWith</a:t>
            </a:r>
            <a:r>
              <a:rPr lang="en-US" sz="1600" dirty="0">
                <a:solidFill>
                  <a:srgbClr val="4C4C4C"/>
                </a:solidFill>
                <a:latin typeface="Arial" pitchFamily="50"/>
                <a:ea typeface="ＭＳ Ｐゴシック" pitchFamily="50"/>
                <a:cs typeface="ＭＳ Ｐゴシック" pitchFamily="50"/>
              </a:rPr>
              <a:t>(SpringJUnit4ClassRunner.</a:t>
            </a:r>
            <a:r>
              <a:rPr lang="en-US" sz="1600" b="1" dirty="0">
                <a:solidFill>
                  <a:srgbClr val="4C4C4C"/>
                </a:solidFill>
                <a:latin typeface="Arial" pitchFamily="50"/>
                <a:ea typeface="ＭＳ Ｐゴシック" pitchFamily="50"/>
                <a:cs typeface="ＭＳ Ｐゴシック" pitchFamily="50"/>
              </a:rPr>
              <a:t>class</a:t>
            </a:r>
            <a:r>
              <a:rPr lang="en-US" sz="1600" dirty="0">
                <a:solidFill>
                  <a:srgbClr val="4C4C4C"/>
                </a:solidFill>
                <a:latin typeface="Arial" pitchFamily="50"/>
                <a:ea typeface="ＭＳ Ｐゴシック" pitchFamily="50"/>
                <a:cs typeface="ＭＳ Ｐゴシック" pitchFamily="50"/>
              </a:rPr>
              <a:t>)</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b="1" dirty="0">
                <a:solidFill>
                  <a:srgbClr val="7F0055"/>
                </a:solidFill>
                <a:latin typeface="Arial" pitchFamily="50"/>
                <a:ea typeface="ＭＳ Ｐゴシック" pitchFamily="50"/>
                <a:cs typeface="ＭＳ Ｐゴシック" pitchFamily="50"/>
              </a:rPr>
              <a:t>public</a:t>
            </a:r>
            <a:r>
              <a:rPr lang="en-US" sz="1600" dirty="0">
                <a:solidFill>
                  <a:srgbClr val="000000"/>
                </a:solidFill>
                <a:latin typeface="Arial" pitchFamily="50"/>
                <a:ea typeface="ＭＳ Ｐゴシック" pitchFamily="50"/>
                <a:cs typeface="ＭＳ Ｐゴシック" pitchFamily="50"/>
              </a:rPr>
              <a:t> </a:t>
            </a:r>
            <a:r>
              <a:rPr lang="en-US" sz="1600" b="1" dirty="0">
                <a:solidFill>
                  <a:srgbClr val="7F0055"/>
                </a:solidFill>
                <a:latin typeface="Arial" pitchFamily="50"/>
                <a:ea typeface="ＭＳ Ｐゴシック" pitchFamily="50"/>
                <a:cs typeface="ＭＳ Ｐゴシック" pitchFamily="50"/>
              </a:rPr>
              <a:t>class</a:t>
            </a:r>
            <a:r>
              <a:rPr lang="en-US" sz="1600" dirty="0">
                <a:solidFill>
                  <a:srgbClr val="000000"/>
                </a:solidFill>
                <a:latin typeface="Arial" pitchFamily="50"/>
                <a:ea typeface="ＭＳ Ｐゴシック" pitchFamily="50"/>
                <a:cs typeface="ＭＳ Ｐゴシック" pitchFamily="50"/>
              </a:rPr>
              <a:t> </a:t>
            </a:r>
            <a:r>
              <a:rPr lang="en-US" sz="1600" dirty="0" err="1" smtClean="0">
                <a:solidFill>
                  <a:srgbClr val="000000"/>
                </a:solidFill>
                <a:latin typeface="Arial" pitchFamily="50"/>
                <a:ea typeface="ＭＳ Ｐゴシック" pitchFamily="50"/>
                <a:cs typeface="ＭＳ Ｐゴシック" pitchFamily="50"/>
              </a:rPr>
              <a:t>CustTest</a:t>
            </a:r>
            <a:r>
              <a:rPr lang="en-US" sz="1600" dirty="0" smtClean="0">
                <a:solidFill>
                  <a:srgbClr val="000000"/>
                </a:solidFill>
                <a:latin typeface="Arial" pitchFamily="50"/>
                <a:ea typeface="ＭＳ Ｐゴシック" pitchFamily="50"/>
                <a:cs typeface="ＭＳ Ｐゴシック" pitchFamily="50"/>
              </a:rPr>
              <a:t> </a:t>
            </a:r>
            <a:r>
              <a:rPr lang="en-US" sz="1600" dirty="0">
                <a:solidFill>
                  <a:srgbClr val="000000"/>
                </a:solidFill>
                <a:latin typeface="Arial" pitchFamily="50"/>
                <a:ea typeface="ＭＳ Ｐゴシック" pitchFamily="50"/>
                <a:cs typeface="ＭＳ Ｐゴシック" pitchFamily="50"/>
              </a:rPr>
              <a:t>{</a:t>
            </a:r>
          </a:p>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1600" dirty="0">
              <a:solidFill>
                <a:srgbClr val="000000"/>
              </a:solidFill>
              <a:latin typeface="Arial" pitchFamily="50"/>
              <a:ea typeface="ＭＳ Ｐゴシック" pitchFamily="50"/>
              <a:cs typeface="ＭＳ Ｐゴシック" pitchFamily="50"/>
            </a:endParaRP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000000"/>
                </a:solidFill>
                <a:latin typeface="Arial" pitchFamily="50"/>
                <a:ea typeface="ＭＳ Ｐゴシック" pitchFamily="50"/>
                <a:cs typeface="ＭＳ Ｐゴシック" pitchFamily="50"/>
              </a:rPr>
              <a:t>	</a:t>
            </a:r>
            <a:r>
              <a:rPr lang="en-US" sz="1600" b="1" dirty="0">
                <a:solidFill>
                  <a:srgbClr val="7F0055"/>
                </a:solidFill>
                <a:latin typeface="Arial" pitchFamily="34"/>
                <a:ea typeface="ＭＳ Ｐゴシック" pitchFamily="50"/>
                <a:cs typeface="ＭＳ Ｐゴシック" pitchFamily="50"/>
              </a:rPr>
              <a:t>@</a:t>
            </a:r>
            <a:r>
              <a:rPr lang="en-US" sz="1600" b="1" dirty="0" err="1">
                <a:solidFill>
                  <a:srgbClr val="7F0055"/>
                </a:solidFill>
                <a:latin typeface="Arial" pitchFamily="34"/>
                <a:ea typeface="ＭＳ Ｐゴシック" pitchFamily="50"/>
                <a:cs typeface="ＭＳ Ｐゴシック" pitchFamily="50"/>
              </a:rPr>
              <a:t>BeforeTransaction</a:t>
            </a:r>
            <a:endParaRPr lang="en-US" sz="1600" b="1" dirty="0">
              <a:solidFill>
                <a:srgbClr val="7F0055"/>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7F0055"/>
                </a:solidFill>
                <a:latin typeface="Arial" pitchFamily="34"/>
                <a:ea typeface="ＭＳ Ｐゴシック" pitchFamily="50"/>
                <a:cs typeface="ＭＳ Ｐゴシック" pitchFamily="50"/>
              </a:rPr>
              <a:t>	public</a:t>
            </a:r>
            <a:r>
              <a:rPr lang="en-US" sz="1600" dirty="0">
                <a:solidFill>
                  <a:srgbClr val="000000"/>
                </a:solidFill>
                <a:latin typeface="Arial" pitchFamily="34"/>
                <a:ea typeface="ＭＳ Ｐゴシック" pitchFamily="50"/>
                <a:cs typeface="ＭＳ Ｐゴシック" pitchFamily="50"/>
              </a:rPr>
              <a:t> void </a:t>
            </a:r>
            <a:r>
              <a:rPr lang="en-US" sz="1600" dirty="0" err="1">
                <a:solidFill>
                  <a:srgbClr val="000000"/>
                </a:solidFill>
                <a:latin typeface="Arial" pitchFamily="34"/>
                <a:ea typeface="ＭＳ Ｐゴシック" pitchFamily="50"/>
                <a:cs typeface="ＭＳ Ｐゴシック" pitchFamily="50"/>
              </a:rPr>
              <a:t>verifyInitialDatabaseState</a:t>
            </a:r>
            <a:r>
              <a:rPr lang="en-US" sz="1600"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000000"/>
                </a:solidFill>
                <a:latin typeface="Arial" pitchFamily="34"/>
                <a:ea typeface="ＭＳ Ｐゴシック" pitchFamily="50"/>
                <a:cs typeface="ＭＳ Ｐゴシック" pitchFamily="50"/>
              </a:rPr>
              <a:t>	</a:t>
            </a:r>
            <a:r>
              <a:rPr lang="en-US" sz="1600" b="1" dirty="0">
                <a:solidFill>
                  <a:srgbClr val="7F0055"/>
                </a:solidFill>
                <a:latin typeface="Arial" pitchFamily="34"/>
                <a:ea typeface="ＭＳ Ｐゴシック" pitchFamily="50"/>
                <a:cs typeface="ＭＳ Ｐゴシック" pitchFamily="50"/>
              </a:rPr>
              <a:t>@Before</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7F0055"/>
                </a:solidFill>
                <a:latin typeface="Arial" pitchFamily="34"/>
                <a:ea typeface="ＭＳ Ｐゴシック" pitchFamily="50"/>
                <a:cs typeface="ＭＳ Ｐゴシック" pitchFamily="50"/>
              </a:rPr>
              <a:t>	public</a:t>
            </a:r>
            <a:r>
              <a:rPr lang="en-US" sz="1600" dirty="0">
                <a:solidFill>
                  <a:srgbClr val="000000"/>
                </a:solidFill>
                <a:latin typeface="Arial" pitchFamily="34"/>
                <a:ea typeface="ＭＳ Ｐゴシック" pitchFamily="50"/>
                <a:cs typeface="ＭＳ Ｐゴシック" pitchFamily="50"/>
              </a:rPr>
              <a:t> void </a:t>
            </a:r>
            <a:r>
              <a:rPr lang="en-US" sz="1600" dirty="0" err="1">
                <a:solidFill>
                  <a:srgbClr val="000000"/>
                </a:solidFill>
                <a:latin typeface="Arial" pitchFamily="34"/>
                <a:ea typeface="ＭＳ Ｐゴシック" pitchFamily="50"/>
                <a:cs typeface="ＭＳ Ｐゴシック" pitchFamily="50"/>
              </a:rPr>
              <a:t>setUpTestDataInTransaction</a:t>
            </a:r>
            <a:r>
              <a:rPr lang="en-US" sz="1600"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sz="1600" dirty="0">
              <a:solidFill>
                <a:srgbClr val="000000"/>
              </a:solidFill>
              <a:latin typeface="Arial" pitchFamily="34"/>
              <a:ea typeface="ＭＳ Ｐゴシック" pitchFamily="50"/>
              <a:cs typeface="ＭＳ Ｐゴシック" pitchFamily="50"/>
            </a:endParaRPr>
          </a:p>
          <a:p>
            <a:pPr marL="342720" indent="-342720">
              <a:spcBef>
                <a:spcPts val="499"/>
              </a:spcBef>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600" dirty="0">
                <a:solidFill>
                  <a:srgbClr val="000000"/>
                </a:solidFill>
                <a:latin typeface="Arial" pitchFamily="50"/>
                <a:ea typeface="ＭＳ Ｐゴシック" pitchFamily="50"/>
                <a:cs typeface="ＭＳ Ｐゴシック" pitchFamily="50"/>
              </a:rPr>
              <a:t>	</a:t>
            </a:r>
            <a:r>
              <a:rPr lang="en-US" sz="1600" b="1" dirty="0">
                <a:solidFill>
                  <a:srgbClr val="7F0055"/>
                </a:solidFill>
                <a:latin typeface="Arial" pitchFamily="34"/>
                <a:ea typeface="ＭＳ Ｐゴシック" pitchFamily="50"/>
                <a:cs typeface="ＭＳ Ｐゴシック" pitchFamily="50"/>
              </a:rPr>
              <a:t>@Test  @Transactional</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7F0055"/>
                </a:solidFill>
                <a:latin typeface="Arial" pitchFamily="34"/>
                <a:ea typeface="ＭＳ Ｐゴシック" pitchFamily="50"/>
                <a:cs typeface="ＭＳ Ｐゴシック" pitchFamily="50"/>
              </a:rPr>
              <a:t>	public</a:t>
            </a:r>
            <a:r>
              <a:rPr lang="en-US" sz="1600" dirty="0">
                <a:solidFill>
                  <a:srgbClr val="000000"/>
                </a:solidFill>
                <a:latin typeface="Arial" pitchFamily="34"/>
                <a:ea typeface="ＭＳ Ｐゴシック" pitchFamily="50"/>
                <a:cs typeface="ＭＳ Ｐゴシック" pitchFamily="50"/>
              </a:rPr>
              <a:t> void </a:t>
            </a:r>
            <a:r>
              <a:rPr lang="en-US" sz="1600" dirty="0" err="1" smtClean="0">
                <a:solidFill>
                  <a:srgbClr val="000000"/>
                </a:solidFill>
                <a:latin typeface="Arial" pitchFamily="34"/>
                <a:ea typeface="ＭＳ Ｐゴシック" pitchFamily="50"/>
                <a:cs typeface="ＭＳ Ｐゴシック" pitchFamily="50"/>
              </a:rPr>
              <a:t>testCreate</a:t>
            </a:r>
            <a:r>
              <a:rPr lang="en-US" sz="1600" dirty="0" smtClean="0">
                <a:solidFill>
                  <a:srgbClr val="000000"/>
                </a:solidFill>
                <a:latin typeface="Arial" pitchFamily="34"/>
                <a:ea typeface="ＭＳ Ｐゴシック" pitchFamily="50"/>
                <a:cs typeface="ＭＳ Ｐゴシック" pitchFamily="50"/>
              </a:rPr>
              <a:t>() </a:t>
            </a:r>
            <a:r>
              <a:rPr lang="en-US" sz="1600"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000000"/>
                </a:solidFill>
                <a:latin typeface="Arial" pitchFamily="34"/>
                <a:ea typeface="ＭＳ Ｐゴシック" pitchFamily="50"/>
                <a:cs typeface="ＭＳ Ｐゴシック" pitchFamily="50"/>
              </a:rPr>
              <a:t> 		...</a:t>
            </a:r>
          </a:p>
          <a:p>
            <a:pPr marL="342720" indent="-342720">
              <a:spcBef>
                <a:spcPts val="499"/>
              </a:spcBef>
              <a:tabLst>
                <a:tab pos="342720" algn="l"/>
                <a:tab pos="914040" algn="l"/>
                <a:tab pos="1828439" algn="l"/>
                <a:tab pos="2742839" algn="l"/>
                <a:tab pos="3657239" algn="l"/>
                <a:tab pos="4571639" algn="l"/>
                <a:tab pos="5486040" algn="l"/>
                <a:tab pos="6400440" algn="l"/>
                <a:tab pos="7314840" algn="l"/>
                <a:tab pos="8229240" algn="l"/>
                <a:tab pos="9143640" algn="l"/>
                <a:tab pos="10058040" algn="l"/>
              </a:tabLst>
            </a:pPr>
            <a:r>
              <a:rPr lang="en-US" sz="1600" dirty="0">
                <a:solidFill>
                  <a:srgbClr val="000000"/>
                </a:solidFill>
                <a:latin typeface="Arial" pitchFamily="34"/>
                <a:ea typeface="ＭＳ Ｐゴシック" pitchFamily="50"/>
                <a:cs typeface="ＭＳ Ｐゴシック" pitchFamily="50"/>
              </a:rPr>
              <a:t>	}</a:t>
            </a:r>
          </a:p>
          <a:p>
            <a:pPr marL="342720" indent="-342720">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1600" dirty="0">
                <a:solidFill>
                  <a:srgbClr val="000000"/>
                </a:solidFill>
                <a:latin typeface="Arial" pitchFamily="50"/>
                <a:ea typeface="ＭＳ Ｐゴシック" pitchFamily="50"/>
                <a:cs typeface="ＭＳ Ｐゴシック" pitchFamily="50"/>
              </a:rPr>
              <a:t>}</a:t>
            </a:r>
          </a:p>
        </p:txBody>
      </p:sp>
      <p:grpSp>
        <p:nvGrpSpPr>
          <p:cNvPr id="5" name="Group 4"/>
          <p:cNvGrpSpPr/>
          <p:nvPr/>
        </p:nvGrpSpPr>
        <p:grpSpPr>
          <a:xfrm>
            <a:off x="4382761" y="2279161"/>
            <a:ext cx="4842719" cy="625429"/>
            <a:chOff x="2858760" y="2279160"/>
            <a:chExt cx="4842719" cy="625429"/>
          </a:xfrm>
        </p:grpSpPr>
        <p:sp>
          <p:nvSpPr>
            <p:cNvPr id="6" name="Line 4"/>
            <p:cNvSpPr/>
            <p:nvPr/>
          </p:nvSpPr>
          <p:spPr>
            <a:xfrm flipH="1">
              <a:off x="2858760" y="2453760"/>
              <a:ext cx="1250640" cy="33120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7" name="Text Box 5"/>
            <p:cNvSpPr/>
            <p:nvPr/>
          </p:nvSpPr>
          <p:spPr>
            <a:xfrm>
              <a:off x="4222799" y="2279160"/>
              <a:ext cx="3478680" cy="6254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a:solidFill>
                    <a:srgbClr val="000000"/>
                  </a:solidFill>
                  <a:latin typeface="Arial" pitchFamily="34"/>
                  <a:ea typeface="Lucida Sans Unicode" pitchFamily="34"/>
                  <a:cs typeface="Lucida Sans Unicode" pitchFamily="34"/>
                </a:rPr>
                <a:t>Run before transaction is started</a:t>
              </a:r>
            </a:p>
          </p:txBody>
        </p:sp>
      </p:grpSp>
      <p:grpSp>
        <p:nvGrpSpPr>
          <p:cNvPr id="8" name="Group 7"/>
          <p:cNvGrpSpPr/>
          <p:nvPr/>
        </p:nvGrpSpPr>
        <p:grpSpPr>
          <a:xfrm>
            <a:off x="5607120" y="2999521"/>
            <a:ext cx="3685680" cy="625429"/>
            <a:chOff x="4083120" y="2999520"/>
            <a:chExt cx="3685680" cy="625429"/>
          </a:xfrm>
        </p:grpSpPr>
        <p:sp>
          <p:nvSpPr>
            <p:cNvPr id="9" name="Line 4"/>
            <p:cNvSpPr/>
            <p:nvPr/>
          </p:nvSpPr>
          <p:spPr>
            <a:xfrm flipH="1">
              <a:off x="4083120" y="3174120"/>
              <a:ext cx="1250640" cy="331199"/>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0" name="Text Box 5"/>
            <p:cNvSpPr/>
            <p:nvPr/>
          </p:nvSpPr>
          <p:spPr>
            <a:xfrm>
              <a:off x="5393520" y="2999520"/>
              <a:ext cx="2375280" cy="6254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a:solidFill>
                    <a:srgbClr val="000000"/>
                  </a:solidFill>
                  <a:latin typeface="Arial" pitchFamily="34"/>
                  <a:ea typeface="Lucida Sans Unicode" pitchFamily="34"/>
                  <a:cs typeface="Lucida Sans Unicode" pitchFamily="34"/>
                </a:rPr>
                <a:t>Within the transaction</a:t>
              </a:r>
            </a:p>
          </p:txBody>
        </p:sp>
      </p:grpSp>
      <p:grpSp>
        <p:nvGrpSpPr>
          <p:cNvPr id="11" name="Group 10"/>
          <p:cNvGrpSpPr/>
          <p:nvPr/>
        </p:nvGrpSpPr>
        <p:grpSpPr>
          <a:xfrm>
            <a:off x="1936921" y="5653801"/>
            <a:ext cx="8295119" cy="698759"/>
            <a:chOff x="412920" y="5653800"/>
            <a:chExt cx="8295119" cy="698759"/>
          </a:xfrm>
        </p:grpSpPr>
        <p:sp>
          <p:nvSpPr>
            <p:cNvPr id="12" name="Freeform 11"/>
            <p:cNvSpPr/>
            <p:nvPr/>
          </p:nvSpPr>
          <p:spPr>
            <a:xfrm>
              <a:off x="412920" y="5653800"/>
              <a:ext cx="8295119" cy="6987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FF"/>
              </a:solidFill>
              <a:prstDash val="solid"/>
            </a:ln>
          </p:spPr>
          <p:txBody>
            <a:bodyPr vert="horz" lIns="90000" tIns="45000" rIns="90000" bIns="450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pic>
          <p:nvPicPr>
            <p:cNvPr id="13" name="Picture 12"/>
            <p:cNvPicPr>
              <a:picLocks noChangeAspect="1"/>
            </p:cNvPicPr>
            <p:nvPr/>
          </p:nvPicPr>
          <p:blipFill>
            <a:blip r:embed="rId3">
              <a:lum bright="-50000"/>
              <a:alphaModFix/>
            </a:blip>
            <a:stretch>
              <a:fillRect/>
            </a:stretch>
          </p:blipFill>
          <p:spPr>
            <a:xfrm>
              <a:off x="488880" y="5768640"/>
              <a:ext cx="432359" cy="431640"/>
            </a:xfrm>
            <a:prstGeom prst="rect">
              <a:avLst/>
            </a:prstGeom>
            <a:noFill/>
            <a:ln>
              <a:noFill/>
            </a:ln>
          </p:spPr>
        </p:pic>
        <p:sp>
          <p:nvSpPr>
            <p:cNvPr id="14" name="TextBox 13"/>
            <p:cNvSpPr txBox="1"/>
            <p:nvPr/>
          </p:nvSpPr>
          <p:spPr>
            <a:xfrm>
              <a:off x="893519" y="5698080"/>
              <a:ext cx="7780680" cy="578880"/>
            </a:xfrm>
            <a:prstGeom prst="rect">
              <a:avLst/>
            </a:prstGeom>
            <a:noFill/>
            <a:ln>
              <a:noFill/>
            </a:ln>
          </p:spPr>
          <p:txBody>
            <a:bodyPr vert="horz" lIns="90000" tIns="45000" rIns="90000" bIns="45000" compatLnSpc="0"/>
            <a:lstStyle/>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i="1">
                  <a:solidFill>
                    <a:srgbClr val="000000"/>
                  </a:solidFill>
                  <a:latin typeface="Arial" pitchFamily="50"/>
                  <a:ea typeface="ＭＳ Ｐゴシック" pitchFamily="50"/>
                  <a:cs typeface="ＭＳ Ｐゴシック" pitchFamily="50"/>
                </a:rPr>
                <a:t>@After</a:t>
              </a:r>
              <a:r>
                <a:rPr lang="en-US" sz="2000">
                  <a:solidFill>
                    <a:srgbClr val="000000"/>
                  </a:solidFill>
                  <a:latin typeface="Arial" pitchFamily="50"/>
                  <a:ea typeface="ＭＳ Ｐゴシック" pitchFamily="50"/>
                  <a:cs typeface="ＭＳ Ｐゴシック" pitchFamily="50"/>
                </a:rPr>
                <a:t> and </a:t>
              </a:r>
              <a:r>
                <a:rPr lang="en-US" i="1">
                  <a:solidFill>
                    <a:srgbClr val="000000"/>
                  </a:solidFill>
                  <a:latin typeface="Arial" pitchFamily="50"/>
                  <a:ea typeface="ＭＳ Ｐゴシック" pitchFamily="50"/>
                  <a:cs typeface="ＭＳ Ｐゴシック" pitchFamily="50"/>
                </a:rPr>
                <a:t>@AfterTransaction</a:t>
              </a:r>
              <a:r>
                <a:rPr lang="en-US" sz="2000" i="1">
                  <a:solidFill>
                    <a:srgbClr val="000000"/>
                  </a:solidFill>
                  <a:latin typeface="Arial" pitchFamily="50"/>
                  <a:ea typeface="ＭＳ Ｐゴシック" pitchFamily="50"/>
                  <a:cs typeface="ＭＳ Ｐゴシック" pitchFamily="50"/>
                </a:rPr>
                <a:t> </a:t>
              </a:r>
              <a:r>
                <a:rPr lang="en-US" sz="2000">
                  <a:solidFill>
                    <a:srgbClr val="000000"/>
                  </a:solidFill>
                  <a:latin typeface="Arial" pitchFamily="50"/>
                  <a:ea typeface="ＭＳ Ｐゴシック" pitchFamily="50"/>
                  <a:cs typeface="ＭＳ Ｐゴシック" pitchFamily="50"/>
                </a:rPr>
                <a:t>work in the same way as </a:t>
              </a:r>
              <a:r>
                <a:rPr lang="en-US" i="1">
                  <a:solidFill>
                    <a:srgbClr val="000000"/>
                  </a:solidFill>
                  <a:latin typeface="Arial" pitchFamily="50"/>
                  <a:ea typeface="ＭＳ Ｐゴシック" pitchFamily="50"/>
                  <a:cs typeface="ＭＳ Ｐゴシック" pitchFamily="50"/>
                </a:rPr>
                <a:t>@Before</a:t>
              </a:r>
              <a:r>
                <a:rPr lang="en-US" sz="2000">
                  <a:solidFill>
                    <a:srgbClr val="000000"/>
                  </a:solidFill>
                  <a:latin typeface="Arial" pitchFamily="50"/>
                  <a:ea typeface="ＭＳ Ｐゴシック" pitchFamily="50"/>
                  <a:cs typeface="ＭＳ Ｐゴシック" pitchFamily="50"/>
                </a:rPr>
                <a:t> and </a:t>
              </a:r>
              <a:r>
                <a:rPr lang="en-US" i="1">
                  <a:solidFill>
                    <a:srgbClr val="000000"/>
                  </a:solidFill>
                  <a:latin typeface="Arial" pitchFamily="50"/>
                  <a:ea typeface="ＭＳ Ｐゴシック" pitchFamily="50"/>
                  <a:cs typeface="ＭＳ Ｐゴシック" pitchFamily="50"/>
                </a:rPr>
                <a:t>@BeforeTransaction</a:t>
              </a:r>
            </a:p>
          </p:txBody>
        </p:sp>
      </p:grpSp>
    </p:spTree>
    <p:extLst>
      <p:ext uri="{BB962C8B-B14F-4D97-AF65-F5344CB8AC3E}">
        <p14:creationId xmlns:p14="http://schemas.microsoft.com/office/powerpoint/2010/main" val="277714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Topics in this session</a:t>
            </a:r>
          </a:p>
        </p:txBody>
      </p:sp>
      <p:sp>
        <p:nvSpPr>
          <p:cNvPr id="3" name="Text Placeholder 2"/>
          <p:cNvSpPr txBox="1">
            <a:spLocks noGrp="1"/>
          </p:cNvSpPr>
          <p:nvPr>
            <p:ph type="body" idx="4294967295"/>
          </p:nvPr>
        </p:nvSpPr>
        <p:spPr>
          <a:xfrm>
            <a:off x="2152200" y="1676519"/>
            <a:ext cx="7867800" cy="4915192"/>
          </a:xfrm>
        </p:spPr>
        <p:txBody>
          <a:bodyPr vert="horz" wrap="square" lIns="91440" tIns="45720" rIns="91440" bIns="45720" rtlCol="0" anchor="t" anchorCtr="0">
            <a:spAutoFit/>
          </a:bodyPr>
          <a:lstStyle/>
          <a:p>
            <a:pPr lvl="0" algn="just">
              <a:buClr>
                <a:srgbClr val="000000"/>
              </a:buClr>
              <a:buSzPct val="100000"/>
              <a:buFont typeface="Verdana" pitchFamily="34"/>
              <a:buChar char="•"/>
            </a:pPr>
            <a:r>
              <a:rPr lang="en-US"/>
              <a:t>Why use Transactions?</a:t>
            </a:r>
          </a:p>
          <a:p>
            <a:pPr lvl="0">
              <a:buClr>
                <a:srgbClr val="000000"/>
              </a:buClr>
              <a:buSzPct val="100000"/>
              <a:buFont typeface="Verdana" pitchFamily="34"/>
              <a:buChar char="•"/>
            </a:pPr>
            <a:r>
              <a:rPr lang="en-US"/>
              <a:t>Local Transaction Management</a:t>
            </a:r>
          </a:p>
          <a:p>
            <a:pPr lvl="0" algn="just">
              <a:buClr>
                <a:srgbClr val="000000"/>
              </a:buClr>
              <a:buSzPct val="100000"/>
              <a:buFont typeface="Verdana" pitchFamily="34"/>
              <a:buChar char="•"/>
            </a:pPr>
            <a:r>
              <a:rPr lang="en-US"/>
              <a:t>Spring Transaction Management</a:t>
            </a:r>
          </a:p>
          <a:p>
            <a:pPr lvl="0">
              <a:buClr>
                <a:srgbClr val="000000"/>
              </a:buClr>
              <a:buSzPct val="100000"/>
              <a:buFont typeface="Verdana" pitchFamily="34"/>
              <a:buChar char="•"/>
            </a:pPr>
            <a:r>
              <a:rPr lang="en-US"/>
              <a:t>Transaction Propagation</a:t>
            </a:r>
          </a:p>
          <a:p>
            <a:pPr lvl="0">
              <a:buClr>
                <a:srgbClr val="000000"/>
              </a:buClr>
              <a:buSzPct val="100000"/>
              <a:buFont typeface="Verdana" pitchFamily="34"/>
              <a:buChar char="•"/>
            </a:pPr>
            <a:r>
              <a:rPr lang="en-US"/>
              <a:t>Rollback rules</a:t>
            </a:r>
          </a:p>
          <a:p>
            <a:pPr lvl="0" algn="just">
              <a:buClr>
                <a:srgbClr val="000000"/>
              </a:buClr>
              <a:buSzPct val="100000"/>
              <a:buFont typeface="Verdana" pitchFamily="34"/>
              <a:buChar char="•"/>
            </a:pPr>
            <a:r>
              <a:rPr lang="en-US"/>
              <a:t>Testing</a:t>
            </a:r>
          </a:p>
          <a:p>
            <a:pPr lvl="0">
              <a:buClr>
                <a:srgbClr val="000000"/>
              </a:buClr>
              <a:buSzPct val="100000"/>
              <a:buFont typeface="Verdana" pitchFamily="34"/>
              <a:buChar char="•"/>
            </a:pPr>
            <a:r>
              <a:rPr lang="en-US" b="1"/>
              <a:t>Advanced topics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b="1">
                <a:solidFill>
                  <a:srgbClr val="000000"/>
                </a:solidFill>
                <a:latin typeface="Verdana" pitchFamily="34"/>
                <a:ea typeface="ＭＳ Ｐゴシック" pitchFamily="50"/>
              </a:rPr>
              <a:t>Programmatic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b="1">
                <a:solidFill>
                  <a:srgbClr val="000000"/>
                </a:solidFill>
                <a:latin typeface="Verdana" pitchFamily="34"/>
                <a:ea typeface="ＭＳ Ｐゴシック" pitchFamily="50"/>
              </a:rPr>
              <a:t>Read-only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b="1">
                <a:solidFill>
                  <a:srgbClr val="000000"/>
                </a:solidFill>
                <a:latin typeface="Verdana" pitchFamily="34"/>
                <a:ea typeface="ＭＳ Ｐゴシック" pitchFamily="50"/>
              </a:rPr>
              <a:t>Distributed transactions</a:t>
            </a:r>
          </a:p>
        </p:txBody>
      </p:sp>
    </p:spTree>
    <p:extLst>
      <p:ext uri="{BB962C8B-B14F-4D97-AF65-F5344CB8AC3E}">
        <p14:creationId xmlns:p14="http://schemas.microsoft.com/office/powerpoint/2010/main" val="4113274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1"/>
            <a:ext cx="6291360" cy="480131"/>
          </a:xfrm>
        </p:spPr>
        <p:txBody>
          <a:bodyPr vert="horz" wrap="square" lIns="91440" tIns="45720" rIns="91440" bIns="45720" rtlCol="0" anchor="t" anchorCtr="0">
            <a:spAutoFit/>
          </a:bodyPr>
          <a:lstStyle/>
          <a:p>
            <a:pPr lvl="0"/>
            <a:r>
              <a:rPr lang="en-US" sz="2800"/>
              <a:t>Programmatic Transactions with Spring</a:t>
            </a:r>
          </a:p>
        </p:txBody>
      </p:sp>
      <p:sp>
        <p:nvSpPr>
          <p:cNvPr id="3" name="Text Placeholder 2"/>
          <p:cNvSpPr txBox="1">
            <a:spLocks noGrp="1"/>
          </p:cNvSpPr>
          <p:nvPr>
            <p:ph type="body" idx="4294967295"/>
          </p:nvPr>
        </p:nvSpPr>
        <p:spPr>
          <a:xfrm>
            <a:off x="2152200" y="1676520"/>
            <a:ext cx="7867800" cy="2684325"/>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Declarative transaction management is highly recommended</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Clean code</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Flexible configuration</a:t>
            </a:r>
          </a:p>
          <a:p>
            <a:pPr lvl="0">
              <a:buClr>
                <a:srgbClr val="000000"/>
              </a:buClr>
              <a:buSzPct val="100000"/>
              <a:buFont typeface="Verdana" pitchFamily="34"/>
              <a:buChar char="•"/>
            </a:pPr>
            <a:r>
              <a:rPr lang="en-US"/>
              <a:t>Spring does enable programmatic transaction</a:t>
            </a:r>
          </a:p>
          <a:p>
            <a:pPr marL="0" lvl="1" indent="0">
              <a:lnSpc>
                <a:spcPct val="100000"/>
              </a:lnSpc>
              <a:spcBef>
                <a:spcPts val="499"/>
              </a:spcBef>
              <a:buClr>
                <a:srgbClr val="000000"/>
              </a:buClr>
              <a:buSzPct val="100000"/>
              <a:buFont typeface="Arial"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Works with local or JTA transaction manager</a:t>
            </a:r>
          </a:p>
        </p:txBody>
      </p:sp>
      <p:grpSp>
        <p:nvGrpSpPr>
          <p:cNvPr id="4" name="Group 3"/>
          <p:cNvGrpSpPr/>
          <p:nvPr/>
        </p:nvGrpSpPr>
        <p:grpSpPr>
          <a:xfrm>
            <a:off x="1936921" y="5401801"/>
            <a:ext cx="8295119" cy="698759"/>
            <a:chOff x="412920" y="5401800"/>
            <a:chExt cx="8295119" cy="698759"/>
          </a:xfrm>
        </p:grpSpPr>
        <p:sp>
          <p:nvSpPr>
            <p:cNvPr id="5" name="Freeform 4"/>
            <p:cNvSpPr/>
            <p:nvPr/>
          </p:nvSpPr>
          <p:spPr>
            <a:xfrm>
              <a:off x="412920" y="5401800"/>
              <a:ext cx="8295119" cy="69875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0">
              <a:solidFill>
                <a:srgbClr val="0000FF"/>
              </a:solidFill>
              <a:prstDash val="solid"/>
            </a:ln>
          </p:spPr>
          <p:txBody>
            <a:bodyPr vert="horz" lIns="90000" tIns="45000" rIns="90000" bIns="450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pic>
          <p:nvPicPr>
            <p:cNvPr id="6" name="Picture 5"/>
            <p:cNvPicPr>
              <a:picLocks noChangeAspect="1"/>
            </p:cNvPicPr>
            <p:nvPr/>
          </p:nvPicPr>
          <p:blipFill>
            <a:blip r:embed="rId3">
              <a:lum bright="-50000"/>
              <a:alphaModFix/>
            </a:blip>
            <a:stretch>
              <a:fillRect/>
            </a:stretch>
          </p:blipFill>
          <p:spPr>
            <a:xfrm>
              <a:off x="488880" y="5516640"/>
              <a:ext cx="432359" cy="431640"/>
            </a:xfrm>
            <a:prstGeom prst="rect">
              <a:avLst/>
            </a:prstGeom>
            <a:noFill/>
            <a:ln>
              <a:noFill/>
            </a:ln>
          </p:spPr>
        </p:pic>
        <p:sp>
          <p:nvSpPr>
            <p:cNvPr id="7" name="TextBox 6"/>
            <p:cNvSpPr txBox="1"/>
            <p:nvPr/>
          </p:nvSpPr>
          <p:spPr>
            <a:xfrm>
              <a:off x="893519" y="5446079"/>
              <a:ext cx="7780680" cy="603360"/>
            </a:xfrm>
            <a:prstGeom prst="rect">
              <a:avLst/>
            </a:prstGeom>
            <a:noFill/>
            <a:ln>
              <a:noFill/>
            </a:ln>
          </p:spPr>
          <p:txBody>
            <a:bodyPr vert="horz" lIns="90000" tIns="45000" rIns="90000" bIns="45000" compatLnSpc="0"/>
            <a:lstStyle/>
            <a:p>
              <a:pPr marL="342720" indent="-342720">
                <a:lnSpc>
                  <a:spcPct val="80000"/>
                </a:lnSpc>
                <a:spcBef>
                  <a:spcPts val="499"/>
                </a:spcBef>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sz="2000">
                  <a:solidFill>
                    <a:srgbClr val="000000"/>
                  </a:solidFill>
                  <a:latin typeface="Arial" pitchFamily="50"/>
                  <a:ea typeface="ＭＳ Ｐゴシック" pitchFamily="50"/>
                  <a:cs typeface="ＭＳ Ｐゴシック" pitchFamily="50"/>
                </a:rPr>
                <a:t>Can be useful inside a technical framework that would not rely on external configuration</a:t>
              </a:r>
            </a:p>
          </p:txBody>
        </p:sp>
      </p:grpSp>
    </p:spTree>
    <p:extLst>
      <p:ext uri="{BB962C8B-B14F-4D97-AF65-F5344CB8AC3E}">
        <p14:creationId xmlns:p14="http://schemas.microsoft.com/office/powerpoint/2010/main" val="893639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1"/>
            <a:ext cx="6291360" cy="480131"/>
          </a:xfrm>
        </p:spPr>
        <p:txBody>
          <a:bodyPr vert="horz" wrap="square" lIns="91440" tIns="45720" rIns="91440" bIns="45720" rtlCol="0" anchor="t" anchorCtr="0">
            <a:spAutoFit/>
          </a:bodyPr>
          <a:lstStyle/>
          <a:p>
            <a:pPr lvl="0"/>
            <a:r>
              <a:rPr lang="en-US" sz="2800"/>
              <a:t>Programmatic Transactions: example</a:t>
            </a:r>
          </a:p>
        </p:txBody>
      </p:sp>
      <p:sp>
        <p:nvSpPr>
          <p:cNvPr id="3" name="Text Placeholder 2"/>
          <p:cNvSpPr txBox="1">
            <a:spLocks noGrp="1"/>
          </p:cNvSpPr>
          <p:nvPr>
            <p:ph type="body" idx="4294967295"/>
          </p:nvPr>
        </p:nvSpPr>
        <p:spPr>
          <a:xfrm>
            <a:off x="2152200" y="1676520"/>
            <a:ext cx="7867800" cy="480131"/>
          </a:xfrm>
        </p:spPr>
        <p:txBody>
          <a:bodyPr vert="horz" wrap="square" lIns="91440" tIns="45720" rIns="91440" bIns="45720" rtlCol="0" anchor="t" anchorCtr="0">
            <a:spAutoFit/>
          </a:bodyPr>
          <a:lstStyle/>
          <a:p>
            <a:pPr marL="342720" indent="-342720">
              <a:tabLst>
                <a:tab pos="914040" algn="l"/>
                <a:tab pos="1828439" algn="l"/>
                <a:tab pos="2742839" algn="l"/>
                <a:tab pos="3657239" algn="l"/>
                <a:tab pos="4571639" algn="l"/>
                <a:tab pos="5486040" algn="l"/>
                <a:tab pos="6400440" algn="l"/>
                <a:tab pos="7314840" algn="l"/>
                <a:tab pos="8229240" algn="l"/>
                <a:tab pos="9143640" algn="l"/>
                <a:tab pos="10058040" algn="l"/>
              </a:tabLst>
            </a:pPr>
            <a:endParaRPr lang="en-US"/>
          </a:p>
        </p:txBody>
      </p:sp>
      <p:sp>
        <p:nvSpPr>
          <p:cNvPr id="4" name="Freeform 3"/>
          <p:cNvSpPr/>
          <p:nvPr/>
        </p:nvSpPr>
        <p:spPr>
          <a:xfrm>
            <a:off x="1981200" y="1371599"/>
            <a:ext cx="8458200" cy="4622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a:t>
            </a:r>
            <a:r>
              <a:rPr lang="en-US" dirty="0" smtClean="0">
                <a:solidFill>
                  <a:srgbClr val="000000"/>
                </a:solidFill>
                <a:latin typeface="Arial" pitchFamily="34"/>
                <a:ea typeface="ＭＳ Ｐゴシック" pitchFamily="50"/>
                <a:cs typeface="ＭＳ Ｐゴシック" pitchFamily="50"/>
              </a:rPr>
              <a:t>void create(Customer </a:t>
            </a:r>
            <a:r>
              <a:rPr lang="en-US" dirty="0" err="1" smtClean="0">
                <a:solidFill>
                  <a:srgbClr val="000000"/>
                </a:solidFill>
                <a:latin typeface="Arial" pitchFamily="34"/>
                <a:ea typeface="ＭＳ Ｐゴシック" pitchFamily="50"/>
                <a:cs typeface="ＭＳ Ｐゴシック" pitchFamily="50"/>
              </a:rPr>
              <a:t>cust</a:t>
            </a:r>
            <a:r>
              <a:rPr lang="en-US" dirty="0" smtClean="0">
                <a:solidFill>
                  <a:srgbClr val="000000"/>
                </a:solidFill>
                <a:latin typeface="Arial" pitchFamily="34"/>
                <a:ea typeface="ＭＳ Ｐゴシック" pitchFamily="50"/>
                <a:cs typeface="ＭＳ Ｐゴシック" pitchFamily="50"/>
              </a:rPr>
              <a:t>) </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txTemplate</a:t>
            </a:r>
            <a:r>
              <a:rPr lang="en-US" dirty="0">
                <a:solidFill>
                  <a:srgbClr val="000000"/>
                </a:solidFill>
                <a:latin typeface="Arial" pitchFamily="34"/>
                <a:ea typeface="ＭＳ Ｐゴシック" pitchFamily="50"/>
                <a:cs typeface="ＭＳ Ｐゴシック" pitchFamily="50"/>
              </a:rPr>
              <a:t> = </a:t>
            </a:r>
            <a:r>
              <a:rPr lang="en-US" dirty="0">
                <a:solidFill>
                  <a:srgbClr val="7F0055"/>
                </a:solidFill>
                <a:latin typeface="Arial" pitchFamily="34"/>
                <a:ea typeface="ＭＳ Ｐゴシック" pitchFamily="50"/>
                <a:cs typeface="ＭＳ Ｐゴシック" pitchFamily="50"/>
              </a:rPr>
              <a:t>new</a:t>
            </a: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TransactionTemplate</a:t>
            </a:r>
            <a:r>
              <a:rPr lang="en-US" dirty="0">
                <a:solidFill>
                  <a:srgbClr val="000000"/>
                </a:solidFill>
                <a:latin typeface="Arial" pitchFamily="34"/>
                <a:ea typeface="ＭＳ Ｐゴシック" pitchFamily="50"/>
                <a:cs typeface="ＭＳ Ｐゴシック" pitchFamily="50"/>
              </a:rPr>
              <a:t>(</a:t>
            </a:r>
            <a:r>
              <a:rPr lang="en-US" dirty="0" err="1">
                <a:solidFill>
                  <a:srgbClr val="000000"/>
                </a:solidFill>
                <a:latin typeface="Arial" pitchFamily="34"/>
                <a:ea typeface="ＭＳ Ｐゴシック" pitchFamily="50"/>
                <a:cs typeface="ＭＳ Ｐゴシック" pitchFamily="50"/>
              </a:rPr>
              <a:t>txManager</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return</a:t>
            </a: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txTemplate.execute</a:t>
            </a:r>
            <a:r>
              <a:rPr lang="en-US" dirty="0">
                <a:solidFill>
                  <a:srgbClr val="000000"/>
                </a:solidFill>
                <a:latin typeface="Arial" pitchFamily="34"/>
                <a:ea typeface="ＭＳ Ｐゴシック" pitchFamily="50"/>
                <a:cs typeface="ＭＳ Ｐゴシック" pitchFamily="50"/>
              </a:rPr>
              <a:t>(new </a:t>
            </a:r>
            <a:r>
              <a:rPr lang="en-US" dirty="0" err="1">
                <a:solidFill>
                  <a:srgbClr val="000000"/>
                </a:solidFill>
                <a:latin typeface="Arial" pitchFamily="34"/>
                <a:ea typeface="ＭＳ Ｐゴシック" pitchFamily="50"/>
                <a:cs typeface="ＭＳ Ｐゴシック" pitchFamily="50"/>
              </a:rPr>
              <a:t>TransactionCallback</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Object </a:t>
            </a:r>
            <a:r>
              <a:rPr lang="en-US" dirty="0" err="1">
                <a:solidFill>
                  <a:srgbClr val="000000"/>
                </a:solidFill>
                <a:latin typeface="Arial" pitchFamily="34"/>
                <a:ea typeface="ＭＳ Ｐゴシック" pitchFamily="50"/>
                <a:cs typeface="ＭＳ Ｐゴシック" pitchFamily="50"/>
              </a:rPr>
              <a:t>doInTransaction</a:t>
            </a:r>
            <a:r>
              <a:rPr lang="en-US" dirty="0">
                <a:solidFill>
                  <a:srgbClr val="000000"/>
                </a:solidFill>
                <a:latin typeface="Arial" pitchFamily="34"/>
                <a:ea typeface="ＭＳ Ｐゴシック" pitchFamily="50"/>
                <a:cs typeface="ＭＳ Ｐゴシック" pitchFamily="50"/>
              </a:rPr>
              <a:t>(</a:t>
            </a:r>
            <a:r>
              <a:rPr lang="en-US" dirty="0" err="1">
                <a:solidFill>
                  <a:srgbClr val="000000"/>
                </a:solidFill>
                <a:latin typeface="Arial" pitchFamily="34"/>
                <a:ea typeface="ＭＳ Ｐゴシック" pitchFamily="50"/>
                <a:cs typeface="ＭＳ Ｐゴシック" pitchFamily="50"/>
              </a:rPr>
              <a:t>TransactionStatus</a:t>
            </a:r>
            <a:r>
              <a:rPr lang="en-US" dirty="0">
                <a:solidFill>
                  <a:srgbClr val="000000"/>
                </a:solidFill>
                <a:latin typeface="Arial" pitchFamily="34"/>
                <a:ea typeface="ＭＳ Ｐゴシック" pitchFamily="50"/>
                <a:cs typeface="ＭＳ Ｐゴシック" pitchFamily="50"/>
              </a:rPr>
              <a:t> status)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try</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0000C0"/>
                </a:solidFill>
                <a:latin typeface="Arial" pitchFamily="34"/>
                <a:ea typeface="ＭＳ Ｐゴシック" pitchFamily="50"/>
                <a:cs typeface="ＭＳ Ｐゴシック" pitchFamily="50"/>
              </a:rPr>
              <a:t>custDAO.</a:t>
            </a:r>
            <a:r>
              <a:rPr lang="en-US" dirty="0" err="1" smtClean="0">
                <a:solidFill>
                  <a:srgbClr val="000000"/>
                </a:solidFill>
                <a:latin typeface="Arial" pitchFamily="34"/>
                <a:ea typeface="ＭＳ Ｐゴシック" pitchFamily="50"/>
                <a:cs typeface="ＭＳ Ｐゴシック" pitchFamily="50"/>
              </a:rPr>
              <a:t>create</a:t>
            </a:r>
            <a:r>
              <a:rPr lang="en-US" dirty="0" smtClean="0">
                <a:solidFill>
                  <a:srgbClr val="000000"/>
                </a:solidFill>
                <a:latin typeface="Arial" pitchFamily="34"/>
                <a:ea typeface="ＭＳ Ｐゴシック" pitchFamily="50"/>
                <a:cs typeface="ＭＳ Ｐゴシック" pitchFamily="50"/>
              </a:rPr>
              <a:t>(</a:t>
            </a:r>
            <a:r>
              <a:rPr lang="en-US" dirty="0" err="1" smtClean="0">
                <a:solidFill>
                  <a:srgbClr val="000000"/>
                </a:solidFill>
                <a:latin typeface="Arial" pitchFamily="34"/>
                <a:ea typeface="ＭＳ Ｐゴシック" pitchFamily="50"/>
                <a:cs typeface="ＭＳ Ｐゴシック" pitchFamily="50"/>
              </a:rPr>
              <a:t>cust</a:t>
            </a:r>
            <a:r>
              <a:rPr lang="en-US" dirty="0" smtClean="0">
                <a:solidFill>
                  <a:srgbClr val="000000"/>
                </a:solidFill>
                <a:latin typeface="Arial" pitchFamily="34"/>
                <a:ea typeface="ＭＳ Ｐゴシック" pitchFamily="50"/>
                <a:cs typeface="ＭＳ Ｐゴシック" pitchFamily="50"/>
              </a:rPr>
              <a:t>);</a:t>
            </a: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smtClean="0">
                <a:solidFill>
                  <a:srgbClr val="000000"/>
                </a:solidFill>
                <a:latin typeface="Arial" pitchFamily="34"/>
                <a:ea typeface="ＭＳ Ｐゴシック" pitchFamily="50"/>
                <a:cs typeface="ＭＳ Ｐゴシック" pitchFamily="50"/>
              </a:rPr>
              <a:t>            </a:t>
            </a:r>
            <a:r>
              <a:rPr lang="en-US" dirty="0" err="1" smtClean="0">
                <a:solidFill>
                  <a:srgbClr val="0000C0"/>
                </a:solidFill>
                <a:latin typeface="Arial" pitchFamily="34"/>
                <a:ea typeface="ＭＳ Ｐゴシック" pitchFamily="50"/>
                <a:cs typeface="ＭＳ Ｐゴシック" pitchFamily="50"/>
              </a:rPr>
              <a:t>accountDAO</a:t>
            </a:r>
            <a:r>
              <a:rPr lang="en-US" dirty="0" err="1" smtClean="0">
                <a:solidFill>
                  <a:srgbClr val="000000"/>
                </a:solidFill>
                <a:latin typeface="Arial" pitchFamily="34"/>
                <a:ea typeface="ＭＳ Ｐゴシック" pitchFamily="50"/>
                <a:cs typeface="ＭＳ Ｐゴシック" pitchFamily="50"/>
              </a:rPr>
              <a:t>.updateCustomer</a:t>
            </a:r>
            <a:r>
              <a:rPr lang="en-US" dirty="0" smtClean="0">
                <a:solidFill>
                  <a:srgbClr val="000000"/>
                </a:solidFill>
                <a:latin typeface="Arial" pitchFamily="34"/>
                <a:ea typeface="ＭＳ Ｐゴシック" pitchFamily="50"/>
                <a:cs typeface="ＭＳ Ｐゴシック" pitchFamily="50"/>
              </a:rPr>
              <a:t>(account);</a:t>
            </a: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catch</a:t>
            </a:r>
            <a:r>
              <a:rPr lang="en-US" dirty="0">
                <a:solidFill>
                  <a:srgbClr val="000000"/>
                </a:solidFill>
                <a:latin typeface="Arial" pitchFamily="34"/>
                <a:ea typeface="ＭＳ Ｐゴシック" pitchFamily="50"/>
                <a:cs typeface="ＭＳ Ｐゴシック" pitchFamily="50"/>
              </a:rPr>
              <a:t> </a:t>
            </a:r>
            <a:r>
              <a:rPr lang="en-US" dirty="0" smtClean="0">
                <a:solidFill>
                  <a:srgbClr val="000000"/>
                </a:solidFill>
                <a:latin typeface="Arial" pitchFamily="34"/>
                <a:ea typeface="ＭＳ Ｐゴシック" pitchFamily="50"/>
                <a:cs typeface="ＭＳ Ｐゴシック" pitchFamily="50"/>
              </a:rPr>
              <a:t>(</a:t>
            </a:r>
            <a:r>
              <a:rPr lang="en-US" dirty="0" err="1" smtClean="0">
                <a:solidFill>
                  <a:srgbClr val="000000"/>
                </a:solidFill>
                <a:latin typeface="Arial" pitchFamily="34"/>
                <a:ea typeface="ＭＳ Ｐゴシック" pitchFamily="50"/>
                <a:cs typeface="ＭＳ Ｐゴシック" pitchFamily="50"/>
              </a:rPr>
              <a:t>CustomerException</a:t>
            </a:r>
            <a:r>
              <a:rPr lang="en-US" dirty="0" smtClean="0">
                <a:solidFill>
                  <a:srgbClr val="000000"/>
                </a:solidFill>
                <a:latin typeface="Arial" pitchFamily="34"/>
                <a:ea typeface="ＭＳ Ｐゴシック" pitchFamily="50"/>
                <a:cs typeface="ＭＳ Ｐゴシック" pitchFamily="50"/>
              </a:rPr>
              <a:t> </a:t>
            </a:r>
            <a:r>
              <a:rPr lang="en-US" dirty="0">
                <a:solidFill>
                  <a:srgbClr val="000000"/>
                </a:solidFill>
                <a:latin typeface="Arial" pitchFamily="34"/>
                <a:ea typeface="ＭＳ Ｐゴシック" pitchFamily="50"/>
                <a:cs typeface="ＭＳ Ｐゴシック" pitchFamily="50"/>
              </a:rPr>
              <a:t>e)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b="1" dirty="0" err="1">
                <a:solidFill>
                  <a:srgbClr val="000000"/>
                </a:solidFill>
                <a:latin typeface="Arial" pitchFamily="34"/>
                <a:ea typeface="ＭＳ Ｐゴシック" pitchFamily="50"/>
                <a:cs typeface="ＭＳ Ｐゴシック" pitchFamily="50"/>
              </a:rPr>
              <a:t>status.setRollbackOnly</a:t>
            </a:r>
            <a:r>
              <a:rPr lang="en-US" b="1"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return</a:t>
            </a:r>
            <a:r>
              <a:rPr lang="en-US" dirty="0">
                <a:solidFill>
                  <a:srgbClr val="000000"/>
                </a:solidFill>
                <a:latin typeface="Arial" pitchFamily="34"/>
                <a:ea typeface="ＭＳ Ｐゴシック" pitchFamily="50"/>
                <a:cs typeface="ＭＳ Ｐゴシック" pitchFamily="50"/>
              </a:rPr>
              <a:t> confirmation;</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spTree>
    <p:extLst>
      <p:ext uri="{BB962C8B-B14F-4D97-AF65-F5344CB8AC3E}">
        <p14:creationId xmlns:p14="http://schemas.microsoft.com/office/powerpoint/2010/main" val="2034680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Read-only transactions (1)</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Why use transactions if you're only planning to read data?</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Performance: allows Spring to optimize the transactional resource for read-only data access</a:t>
            </a:r>
          </a:p>
        </p:txBody>
      </p:sp>
      <p:sp>
        <p:nvSpPr>
          <p:cNvPr id="4" name="Freeform 3"/>
          <p:cNvSpPr/>
          <p:nvPr/>
        </p:nvSpPr>
        <p:spPr>
          <a:xfrm>
            <a:off x="1981921" y="3286800"/>
            <a:ext cx="6857279" cy="30351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12600">
            <a:solidFill>
              <a:srgbClr val="000000"/>
            </a:solidFill>
            <a:prstDash val="solid"/>
            <a:miter/>
          </a:ln>
        </p:spPr>
        <p:txBody>
          <a:bodyPr vert="horz" wrap="square" lIns="90000" tIns="46800" rIns="90000" bIns="46800" anchor="t" anchorCtr="0" compatLnSpc="0">
            <a:noAutofit/>
          </a:bodyPr>
          <a:lstStyle/>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7F0055"/>
                </a:solidFill>
                <a:latin typeface="Arial" pitchFamily="34"/>
                <a:ea typeface="ＭＳ Ｐゴシック" pitchFamily="50"/>
                <a:cs typeface="ＭＳ Ｐゴシック" pitchFamily="50"/>
              </a:rPr>
              <a:t>public</a:t>
            </a:r>
            <a:r>
              <a:rPr lang="en-US" dirty="0">
                <a:solidFill>
                  <a:srgbClr val="000000"/>
                </a:solidFill>
                <a:latin typeface="Arial" pitchFamily="34"/>
                <a:ea typeface="ＭＳ Ｐゴシック" pitchFamily="50"/>
                <a:cs typeface="ＭＳ Ｐゴシック" pitchFamily="50"/>
              </a:rPr>
              <a:t> void </a:t>
            </a:r>
            <a:r>
              <a:rPr lang="en-US" dirty="0" smtClean="0">
                <a:solidFill>
                  <a:srgbClr val="000000"/>
                </a:solidFill>
                <a:latin typeface="Arial" pitchFamily="34"/>
                <a:ea typeface="ＭＳ Ｐゴシック" pitchFamily="50"/>
                <a:cs typeface="ＭＳ Ｐゴシック" pitchFamily="50"/>
              </a:rPr>
              <a:t>update1() </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jdbcTemplate.queryForObject</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000000"/>
                </a:solidFill>
                <a:latin typeface="Arial" pitchFamily="34"/>
                <a:ea typeface="ＭＳ Ｐゴシック" pitchFamily="50"/>
                <a:cs typeface="ＭＳ Ｐゴシック" pitchFamily="50"/>
              </a:rPr>
              <a:t>jdbcTemplate.update</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a:solidFill>
                  <a:srgbClr val="666666"/>
                </a:solidFill>
                <a:latin typeface="Arial" pitchFamily="34"/>
                <a:ea typeface="ＭＳ Ｐゴシック" pitchFamily="50"/>
                <a:cs typeface="ＭＳ Ｐゴシック" pitchFamily="50"/>
              </a:rPr>
              <a:t>@Transactional(</a:t>
            </a:r>
            <a:r>
              <a:rPr lang="en-US" dirty="0" err="1">
                <a:solidFill>
                  <a:srgbClr val="666666"/>
                </a:solidFill>
                <a:latin typeface="Arial" pitchFamily="34"/>
                <a:ea typeface="ＭＳ Ｐゴシック" pitchFamily="50"/>
                <a:cs typeface="ＭＳ Ｐゴシック" pitchFamily="50"/>
              </a:rPr>
              <a:t>readOnly</a:t>
            </a:r>
            <a:r>
              <a:rPr lang="en-US" dirty="0">
                <a:solidFill>
                  <a:srgbClr val="666666"/>
                </a:solidFill>
                <a:latin typeface="Arial" pitchFamily="34"/>
                <a:ea typeface="ＭＳ Ｐゴシック" pitchFamily="50"/>
                <a:cs typeface="ＭＳ Ｐゴシック" pitchFamily="50"/>
              </a:rPr>
              <a:t>=true)</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public void </a:t>
            </a:r>
            <a:r>
              <a:rPr lang="en-US" dirty="0" smtClean="0">
                <a:solidFill>
                  <a:srgbClr val="000000"/>
                </a:solidFill>
                <a:latin typeface="Arial" pitchFamily="34"/>
                <a:ea typeface="ＭＳ Ｐゴシック" pitchFamily="50"/>
                <a:cs typeface="ＭＳ Ｐゴシック" pitchFamily="50"/>
              </a:rPr>
              <a:t>update2</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280099"/>
                </a:solidFill>
                <a:latin typeface="Arial" pitchFamily="34"/>
                <a:ea typeface="ＭＳ Ｐゴシック" pitchFamily="50"/>
                <a:cs typeface="ＭＳ Ｐゴシック" pitchFamily="50"/>
              </a:rPr>
              <a:t>jdbcTemplate</a:t>
            </a:r>
            <a:r>
              <a:rPr lang="en-US" dirty="0" err="1">
                <a:solidFill>
                  <a:srgbClr val="000000"/>
                </a:solidFill>
                <a:latin typeface="Arial" pitchFamily="34"/>
                <a:ea typeface="ＭＳ Ｐゴシック" pitchFamily="50"/>
                <a:cs typeface="ＭＳ Ｐゴシック" pitchFamily="50"/>
              </a:rPr>
              <a:t>.queryForObject</a:t>
            </a:r>
            <a:r>
              <a:rPr lang="en-US" dirty="0">
                <a:solidFill>
                  <a:srgbClr val="000000"/>
                </a:solidFill>
                <a:latin typeface="Arial" pitchFamily="34"/>
                <a:ea typeface="ＭＳ Ｐゴシック" pitchFamily="50"/>
                <a:cs typeface="ＭＳ Ｐゴシック" pitchFamily="50"/>
              </a:rPr>
              <a:t>(…);</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r>
              <a:rPr lang="en-US" dirty="0" err="1">
                <a:solidFill>
                  <a:srgbClr val="280099"/>
                </a:solidFill>
                <a:latin typeface="Arial" pitchFamily="34"/>
                <a:ea typeface="ＭＳ Ｐゴシック" pitchFamily="50"/>
                <a:cs typeface="ＭＳ Ｐゴシック" pitchFamily="50"/>
              </a:rPr>
              <a:t>jdbcTemplate</a:t>
            </a:r>
            <a:r>
              <a:rPr lang="en-US" dirty="0" err="1">
                <a:solidFill>
                  <a:srgbClr val="000000"/>
                </a:solidFill>
                <a:latin typeface="Arial" pitchFamily="34"/>
                <a:ea typeface="ＭＳ Ｐゴシック" pitchFamily="50"/>
                <a:cs typeface="ＭＳ Ｐゴシック" pitchFamily="50"/>
              </a:rPr>
              <a:t>.update</a:t>
            </a: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r>
              <a:rPr lang="en-US" dirty="0">
                <a:solidFill>
                  <a:srgbClr val="000000"/>
                </a:solidFill>
                <a:latin typeface="Arial" pitchFamily="34"/>
                <a:ea typeface="ＭＳ Ｐゴシック" pitchFamily="50"/>
                <a:cs typeface="ＭＳ Ｐゴシック" pitchFamily="50"/>
              </a:rPr>
              <a:t>     </a:t>
            </a:r>
          </a:p>
          <a:p>
            <a:pPr marL="342720" indent="-342720">
              <a:tabLst>
                <a:tab pos="342720" algn="l"/>
                <a:tab pos="1257120" algn="l"/>
                <a:tab pos="2171520" algn="l"/>
                <a:tab pos="3085919" algn="l"/>
                <a:tab pos="4000320" algn="l"/>
                <a:tab pos="4914720" algn="l"/>
                <a:tab pos="5829119" algn="l"/>
                <a:tab pos="6743519" algn="l"/>
                <a:tab pos="7657920" algn="l"/>
                <a:tab pos="8572320" algn="l"/>
                <a:tab pos="9486720" algn="l"/>
                <a:tab pos="10401120" algn="l"/>
              </a:tabLst>
            </a:pPr>
            <a:endParaRPr lang="en-US" dirty="0">
              <a:solidFill>
                <a:srgbClr val="000000"/>
              </a:solidFill>
              <a:latin typeface="Arial" pitchFamily="34"/>
              <a:ea typeface="ＭＳ Ｐゴシック" pitchFamily="50"/>
              <a:cs typeface="ＭＳ Ｐゴシック" pitchFamily="50"/>
            </a:endParaRPr>
          </a:p>
        </p:txBody>
      </p:sp>
      <p:grpSp>
        <p:nvGrpSpPr>
          <p:cNvPr id="5" name="Group 4"/>
          <p:cNvGrpSpPr/>
          <p:nvPr/>
        </p:nvGrpSpPr>
        <p:grpSpPr>
          <a:xfrm>
            <a:off x="5787120" y="4547881"/>
            <a:ext cx="3470040" cy="625429"/>
            <a:chOff x="4263120" y="4547880"/>
            <a:chExt cx="3470040" cy="625429"/>
          </a:xfrm>
        </p:grpSpPr>
        <p:sp>
          <p:nvSpPr>
            <p:cNvPr id="6" name="Line 4"/>
            <p:cNvSpPr/>
            <p:nvPr/>
          </p:nvSpPr>
          <p:spPr>
            <a:xfrm flipH="1">
              <a:off x="4263120" y="4722479"/>
              <a:ext cx="1250640" cy="33120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7" name="Text Box 5"/>
            <p:cNvSpPr/>
            <p:nvPr/>
          </p:nvSpPr>
          <p:spPr>
            <a:xfrm>
              <a:off x="5601600" y="4547880"/>
              <a:ext cx="2131560" cy="6254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a:solidFill>
                    <a:srgbClr val="000000"/>
                  </a:solidFill>
                  <a:latin typeface="Arial" pitchFamily="34"/>
                  <a:ea typeface="Lucida Sans Unicode" pitchFamily="34"/>
                  <a:cs typeface="Lucida Sans Unicode" pitchFamily="34"/>
                </a:rPr>
                <a:t>1 single connection</a:t>
              </a:r>
            </a:p>
          </p:txBody>
        </p:sp>
      </p:grpSp>
      <p:grpSp>
        <p:nvGrpSpPr>
          <p:cNvPr id="8" name="Group 7"/>
          <p:cNvGrpSpPr/>
          <p:nvPr/>
        </p:nvGrpSpPr>
        <p:grpSpPr>
          <a:xfrm>
            <a:off x="6183120" y="3288240"/>
            <a:ext cx="2925000" cy="625429"/>
            <a:chOff x="4659120" y="3288239"/>
            <a:chExt cx="2925000" cy="625429"/>
          </a:xfrm>
        </p:grpSpPr>
        <p:sp>
          <p:nvSpPr>
            <p:cNvPr id="9" name="Line 4"/>
            <p:cNvSpPr/>
            <p:nvPr/>
          </p:nvSpPr>
          <p:spPr>
            <a:xfrm flipH="1">
              <a:off x="4659120" y="3462840"/>
              <a:ext cx="1250640" cy="331200"/>
            </a:xfrm>
            <a:prstGeom prst="line">
              <a:avLst/>
            </a:prstGeom>
            <a:noFill/>
            <a:ln w="1260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0" name="Text Box 5"/>
            <p:cNvSpPr/>
            <p:nvPr/>
          </p:nvSpPr>
          <p:spPr>
            <a:xfrm>
              <a:off x="5996880" y="3288239"/>
              <a:ext cx="1587240" cy="62542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12600">
              <a:solidFill>
                <a:srgbClr val="000000"/>
              </a:solidFill>
              <a:prstDash val="solid"/>
              <a:miter/>
            </a:ln>
          </p:spPr>
          <p:txBody>
            <a:bodyPr vert="horz" wrap="square" lIns="90000" tIns="46800" rIns="90000" bIns="46800" anchor="t" anchorCtr="0" compatLnSpc="0">
              <a:spAutoFit/>
            </a:bodyPr>
            <a:lstStyle/>
            <a:p>
              <a:pP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GB">
                  <a:solidFill>
                    <a:srgbClr val="000000"/>
                  </a:solidFill>
                  <a:latin typeface="Arial" pitchFamily="34"/>
                  <a:ea typeface="Lucida Sans Unicode" pitchFamily="34"/>
                  <a:cs typeface="Lucida Sans Unicode" pitchFamily="34"/>
                </a:rPr>
                <a:t>2 connections</a:t>
              </a:r>
            </a:p>
          </p:txBody>
        </p:sp>
      </p:grpSp>
    </p:spTree>
    <p:extLst>
      <p:ext uri="{BB962C8B-B14F-4D97-AF65-F5344CB8AC3E}">
        <p14:creationId xmlns:p14="http://schemas.microsoft.com/office/powerpoint/2010/main" val="186716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Read-only transactions (2)</a:t>
            </a:r>
          </a:p>
        </p:txBody>
      </p:sp>
      <p:sp>
        <p:nvSpPr>
          <p:cNvPr id="3" name="Text Placeholder 2"/>
          <p:cNvSpPr txBox="1">
            <a:spLocks noGrp="1"/>
          </p:cNvSpPr>
          <p:nvPr>
            <p:ph type="body" idx="4294967295"/>
          </p:nvPr>
        </p:nvSpPr>
        <p:spPr>
          <a:xfrm>
            <a:off x="2152200" y="1676519"/>
            <a:ext cx="7867800" cy="394884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Why use transactions if you're only planning to read data?</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Isolation: with a high isolation level, a readOnly transaction prevents data from being modified until the transaction commits</a:t>
            </a:r>
          </a:p>
        </p:txBody>
      </p:sp>
    </p:spTree>
    <p:extLst>
      <p:ext uri="{BB962C8B-B14F-4D97-AF65-F5344CB8AC3E}">
        <p14:creationId xmlns:p14="http://schemas.microsoft.com/office/powerpoint/2010/main" val="50706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7120"/>
            <a:ext cx="6291360" cy="978840"/>
          </a:xfrm>
        </p:spPr>
        <p:txBody>
          <a:bodyPr/>
          <a:lstStyle/>
          <a:p>
            <a:pPr lvl="0"/>
            <a:r>
              <a:rPr lang="en-US"/>
              <a:t>Distributed transactions</a:t>
            </a:r>
          </a:p>
        </p:txBody>
      </p:sp>
      <p:sp>
        <p:nvSpPr>
          <p:cNvPr id="3" name="Text Placeholder 2"/>
          <p:cNvSpPr txBox="1">
            <a:spLocks noGrp="1"/>
          </p:cNvSpPr>
          <p:nvPr>
            <p:ph type="body" idx="4294967295"/>
          </p:nvPr>
        </p:nvSpPr>
        <p:spPr>
          <a:xfrm>
            <a:off x="2152200" y="1676519"/>
            <a:ext cx="7867800" cy="443628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A transaction might involve several data sources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2 different databases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1 database and 1 JMS queue</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Distributed transactions often require specific drivers (XA drivers)</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In Java, Distributed transactions often rely on JTA</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Java Transaction API</a:t>
            </a:r>
          </a:p>
        </p:txBody>
      </p:sp>
    </p:spTree>
    <p:extLst>
      <p:ext uri="{BB962C8B-B14F-4D97-AF65-F5344CB8AC3E}">
        <p14:creationId xmlns:p14="http://schemas.microsoft.com/office/powerpoint/2010/main" val="918747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2440"/>
            <a:ext cx="6291360" cy="988200"/>
          </a:xfrm>
        </p:spPr>
        <p:txBody>
          <a:bodyPr>
            <a:normAutofit fontScale="90000"/>
          </a:bodyPr>
          <a:lstStyle/>
          <a:p>
            <a:pPr lvl="0"/>
            <a:r>
              <a:rPr lang="en-US"/>
              <a:t>Distributed transactions – Spring integration</a:t>
            </a:r>
          </a:p>
        </p:txBody>
      </p:sp>
      <p:sp>
        <p:nvSpPr>
          <p:cNvPr id="3" name="Text Placeholder 2"/>
          <p:cNvSpPr txBox="1">
            <a:spLocks noGrp="1"/>
          </p:cNvSpPr>
          <p:nvPr>
            <p:ph type="body" idx="4294967295"/>
          </p:nvPr>
        </p:nvSpPr>
        <p:spPr>
          <a:xfrm>
            <a:off x="2152200" y="1676519"/>
            <a:ext cx="7867800" cy="4436280"/>
          </a:xfrm>
        </p:spPr>
        <p:txBody>
          <a:bodyPr/>
          <a:lstStyle/>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Many possible strategies</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Spring allows you to switch easily from a non-JTA to a JTA transaction policy</a:t>
            </a:r>
          </a:p>
          <a:p>
            <a:pPr marL="342720" indent="-342720">
              <a:buClr>
                <a:srgbClr val="000000"/>
              </a:buClr>
              <a:buSzPct val="100000"/>
              <a:buFont typeface="Verdana"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pPr>
            <a:r>
              <a:rPr lang="en-US"/>
              <a:t>Reference: Distributed transactions with Spring, with and without XA (Dr. Dave Syer)</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 http://www.javaworld.com/javaworld/jw-01-2009/jw-01-spring-transactions.html</a:t>
            </a:r>
          </a:p>
        </p:txBody>
      </p:sp>
    </p:spTree>
    <p:extLst>
      <p:ext uri="{BB962C8B-B14F-4D97-AF65-F5344CB8AC3E}">
        <p14:creationId xmlns:p14="http://schemas.microsoft.com/office/powerpoint/2010/main" val="943329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82167" y="437905"/>
            <a:ext cx="7234537" cy="757130"/>
          </a:xfrm>
        </p:spPr>
        <p:txBody>
          <a:bodyPr vert="horz" wrap="square" lIns="91440" tIns="45720" rIns="91440" bIns="45720" rtlCol="0" anchor="t" anchorCtr="0">
            <a:spAutoFit/>
          </a:bodyPr>
          <a:lstStyle/>
          <a:p>
            <a:pPr lvl="0"/>
            <a:r>
              <a:rPr lang="en-US" sz="2400" dirty="0"/>
              <a:t>Naïve Approach: </a:t>
            </a:r>
            <a:br>
              <a:rPr lang="en-US" sz="2400" dirty="0"/>
            </a:br>
            <a:r>
              <a:rPr lang="en-US" sz="2400" dirty="0"/>
              <a:t>Connection per Data Access Operation</a:t>
            </a:r>
          </a:p>
        </p:txBody>
      </p:sp>
      <p:sp>
        <p:nvSpPr>
          <p:cNvPr id="3" name="Text Placeholder 2"/>
          <p:cNvSpPr txBox="1">
            <a:spLocks noGrp="1"/>
          </p:cNvSpPr>
          <p:nvPr>
            <p:ph type="body" idx="4294967295"/>
          </p:nvPr>
        </p:nvSpPr>
        <p:spPr>
          <a:xfrm>
            <a:off x="2152200" y="1676519"/>
            <a:ext cx="7867800" cy="1900007"/>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This unit-of-work contains 4 data access operations</a:t>
            </a:r>
          </a:p>
          <a:p>
            <a:pPr lvl="0">
              <a:buClr>
                <a:srgbClr val="000000"/>
              </a:buClr>
              <a:buSzPct val="100000"/>
              <a:buFont typeface="Verdana" pitchFamily="34"/>
              <a:buChar char="•"/>
            </a:pPr>
            <a:r>
              <a:rPr lang="en-US"/>
              <a:t>Each acquires, uses, and releases a distinct Connection</a:t>
            </a:r>
          </a:p>
          <a:p>
            <a:pPr lvl="0">
              <a:buClr>
                <a:srgbClr val="000000"/>
              </a:buClr>
              <a:buSzPct val="100000"/>
              <a:buFont typeface="Verdana" pitchFamily="34"/>
              <a:buChar char="•"/>
            </a:pPr>
            <a:r>
              <a:rPr lang="en-US"/>
              <a:t>The unit-of-work is </a:t>
            </a:r>
            <a:r>
              <a:rPr lang="en-US" b="1" i="1"/>
              <a:t>non-transactional</a:t>
            </a:r>
          </a:p>
        </p:txBody>
      </p:sp>
    </p:spTree>
    <p:extLst>
      <p:ext uri="{BB962C8B-B14F-4D97-AF65-F5344CB8AC3E}">
        <p14:creationId xmlns:p14="http://schemas.microsoft.com/office/powerpoint/2010/main" val="2833473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2442" y="2033516"/>
            <a:ext cx="4230806" cy="646331"/>
          </a:xfrm>
          <a:prstGeom prst="rect">
            <a:avLst/>
          </a:prstGeom>
          <a:noFill/>
        </p:spPr>
        <p:txBody>
          <a:bodyPr wrap="square" rtlCol="0">
            <a:spAutoFit/>
          </a:bodyPr>
          <a:lstStyle/>
          <a:p>
            <a:r>
              <a:rPr lang="en-IN" sz="3600" dirty="0" smtClean="0"/>
              <a:t>LAB</a:t>
            </a:r>
            <a:endParaRPr lang="en-IN" sz="3600" dirty="0"/>
          </a:p>
        </p:txBody>
      </p:sp>
    </p:spTree>
    <p:extLst>
      <p:ext uri="{BB962C8B-B14F-4D97-AF65-F5344CB8AC3E}">
        <p14:creationId xmlns:p14="http://schemas.microsoft.com/office/powerpoint/2010/main" val="18613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1311128"/>
          </a:xfrm>
        </p:spPr>
        <p:txBody>
          <a:bodyPr vert="horz" wrap="square" lIns="91440" tIns="45720" rIns="91440" bIns="45720" rtlCol="0" anchor="t" anchorCtr="0">
            <a:spAutoFit/>
          </a:bodyPr>
          <a:lstStyle/>
          <a:p>
            <a:pPr lvl="0"/>
            <a:r>
              <a:rPr lang="en-US"/>
              <a:t>Running non-Transactionally</a:t>
            </a:r>
          </a:p>
        </p:txBody>
      </p:sp>
      <p:sp>
        <p:nvSpPr>
          <p:cNvPr id="3" name="Line 4"/>
          <p:cNvSpPr/>
          <p:nvPr/>
        </p:nvSpPr>
        <p:spPr>
          <a:xfrm>
            <a:off x="2514720" y="2819520"/>
            <a:ext cx="1523881"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 name="Text Box 5"/>
          <p:cNvSpPr/>
          <p:nvPr/>
        </p:nvSpPr>
        <p:spPr>
          <a:xfrm>
            <a:off x="2514000" y="2554200"/>
            <a:ext cx="200270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findByCreditCard(String)</a:t>
            </a:r>
          </a:p>
        </p:txBody>
      </p:sp>
      <p:sp>
        <p:nvSpPr>
          <p:cNvPr id="5" name="Line 6"/>
          <p:cNvSpPr/>
          <p:nvPr/>
        </p:nvSpPr>
        <p:spPr>
          <a:xfrm>
            <a:off x="2514720" y="3632040"/>
            <a:ext cx="2743201"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6" name="Text Box 7"/>
          <p:cNvSpPr/>
          <p:nvPr/>
        </p:nvSpPr>
        <p:spPr>
          <a:xfrm>
            <a:off x="2515800" y="3382920"/>
            <a:ext cx="247302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findByMerchantNumber(String)</a:t>
            </a:r>
          </a:p>
        </p:txBody>
      </p:sp>
      <p:sp>
        <p:nvSpPr>
          <p:cNvPr id="7" name="Line 12"/>
          <p:cNvSpPr/>
          <p:nvPr/>
        </p:nvSpPr>
        <p:spPr>
          <a:xfrm>
            <a:off x="2514720" y="4486320"/>
            <a:ext cx="1523881"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8" name="Text Box 13"/>
          <p:cNvSpPr/>
          <p:nvPr/>
        </p:nvSpPr>
        <p:spPr>
          <a:xfrm>
            <a:off x="2514720" y="4221000"/>
            <a:ext cx="2362355"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updateBeneficiaries(Account)</a:t>
            </a:r>
          </a:p>
        </p:txBody>
      </p:sp>
      <p:sp>
        <p:nvSpPr>
          <p:cNvPr id="9" name="Line 14"/>
          <p:cNvSpPr/>
          <p:nvPr/>
        </p:nvSpPr>
        <p:spPr>
          <a:xfrm>
            <a:off x="2514720" y="5405400"/>
            <a:ext cx="4038481"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0" name="Text Box 15"/>
          <p:cNvSpPr/>
          <p:nvPr/>
        </p:nvSpPr>
        <p:spPr>
          <a:xfrm>
            <a:off x="2519040" y="5135400"/>
            <a:ext cx="3507220"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confirmReward(AccountContribution, Dining)</a:t>
            </a:r>
          </a:p>
        </p:txBody>
      </p:sp>
      <p:sp>
        <p:nvSpPr>
          <p:cNvPr id="11" name="Text Box 16"/>
          <p:cNvSpPr/>
          <p:nvPr/>
        </p:nvSpPr>
        <p:spPr>
          <a:xfrm>
            <a:off x="9298560" y="5791320"/>
            <a:ext cx="1149840" cy="31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a:solidFill>
                  <a:srgbClr val="000000"/>
                </a:solidFill>
                <a:latin typeface="Verdana" pitchFamily="34"/>
                <a:ea typeface="AR PL ShanHeiSun Uni" pitchFamily="2"/>
                <a:cs typeface="Tahoma" pitchFamily="2"/>
              </a:rPr>
              <a:t>DATABASE</a:t>
            </a:r>
          </a:p>
        </p:txBody>
      </p:sp>
      <p:sp>
        <p:nvSpPr>
          <p:cNvPr id="12" name="Text Box 17"/>
          <p:cNvSpPr/>
          <p:nvPr/>
        </p:nvSpPr>
        <p:spPr>
          <a:xfrm>
            <a:off x="9161040" y="3200400"/>
            <a:ext cx="133740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1. SELECT</a:t>
            </a:r>
          </a:p>
        </p:txBody>
      </p:sp>
      <p:sp>
        <p:nvSpPr>
          <p:cNvPr id="13" name="Text Box 18"/>
          <p:cNvSpPr/>
          <p:nvPr/>
        </p:nvSpPr>
        <p:spPr>
          <a:xfrm>
            <a:off x="9145200" y="3747960"/>
            <a:ext cx="133740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2. SELECT</a:t>
            </a:r>
          </a:p>
        </p:txBody>
      </p:sp>
      <p:sp>
        <p:nvSpPr>
          <p:cNvPr id="14" name="Text Box 19"/>
          <p:cNvSpPr/>
          <p:nvPr/>
        </p:nvSpPr>
        <p:spPr>
          <a:xfrm>
            <a:off x="9145920" y="4267080"/>
            <a:ext cx="136800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3. UPDATE</a:t>
            </a:r>
          </a:p>
        </p:txBody>
      </p:sp>
      <p:sp>
        <p:nvSpPr>
          <p:cNvPr id="15" name="Text Box 20"/>
          <p:cNvSpPr/>
          <p:nvPr/>
        </p:nvSpPr>
        <p:spPr>
          <a:xfrm>
            <a:off x="9145560" y="4815000"/>
            <a:ext cx="127332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4. INSERT</a:t>
            </a:r>
          </a:p>
        </p:txBody>
      </p:sp>
      <p:sp>
        <p:nvSpPr>
          <p:cNvPr id="16" name="Rectangle 21"/>
          <p:cNvSpPr/>
          <p:nvPr/>
        </p:nvSpPr>
        <p:spPr>
          <a:xfrm>
            <a:off x="1981200" y="198108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7" name="Rectangle 22"/>
          <p:cNvSpPr/>
          <p:nvPr/>
        </p:nvSpPr>
        <p:spPr>
          <a:xfrm>
            <a:off x="1981201" y="1981081"/>
            <a:ext cx="999358" cy="44858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Customer</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Service</a:t>
            </a:r>
            <a:endParaRPr lang="en-US" sz="1200" b="1" dirty="0">
              <a:solidFill>
                <a:srgbClr val="000000"/>
              </a:solidFill>
              <a:latin typeface="Arial" pitchFamily="34"/>
              <a:ea typeface="AR PL ShanHeiSun Uni" pitchFamily="2"/>
              <a:cs typeface="Tahoma" pitchFamily="2"/>
            </a:endParaRPr>
          </a:p>
        </p:txBody>
      </p:sp>
      <p:sp>
        <p:nvSpPr>
          <p:cNvPr id="18" name="Line 23"/>
          <p:cNvSpPr/>
          <p:nvPr/>
        </p:nvSpPr>
        <p:spPr>
          <a:xfrm>
            <a:off x="2514719"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9" name="Rectangle 24"/>
          <p:cNvSpPr/>
          <p:nvPr/>
        </p:nvSpPr>
        <p:spPr>
          <a:xfrm>
            <a:off x="3514079" y="1981081"/>
            <a:ext cx="973080" cy="44858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a:solidFill>
                  <a:srgbClr val="000000"/>
                </a:solidFill>
                <a:latin typeface="Arial" pitchFamily="34"/>
                <a:ea typeface="AR PL ShanHeiSun Uni" pitchFamily="2"/>
                <a:cs typeface="Tahoma" pitchFamily="2"/>
              </a:rPr>
              <a:t>Account</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DAO</a:t>
            </a:r>
            <a:endParaRPr lang="en-US" sz="1200" b="1" dirty="0">
              <a:solidFill>
                <a:srgbClr val="000000"/>
              </a:solidFill>
              <a:latin typeface="Arial" pitchFamily="34"/>
              <a:ea typeface="AR PL ShanHeiSun Uni" pitchFamily="2"/>
              <a:cs typeface="Tahoma" pitchFamily="2"/>
            </a:endParaRPr>
          </a:p>
        </p:txBody>
      </p:sp>
      <p:sp>
        <p:nvSpPr>
          <p:cNvPr id="20" name="Rectangle 25"/>
          <p:cNvSpPr/>
          <p:nvPr/>
        </p:nvSpPr>
        <p:spPr>
          <a:xfrm>
            <a:off x="4806841" y="1981081"/>
            <a:ext cx="977759" cy="444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a:solidFill>
                  <a:srgbClr val="000000"/>
                </a:solidFill>
                <a:latin typeface="Arial" pitchFamily="34"/>
                <a:ea typeface="AR PL ShanHeiSun Uni" pitchFamily="2"/>
                <a:cs typeface="Tahoma" pitchFamily="2"/>
              </a:rPr>
              <a:t>Restaurant</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DAO</a:t>
            </a:r>
            <a:endParaRPr lang="en-US" sz="1200" b="1" dirty="0">
              <a:solidFill>
                <a:srgbClr val="000000"/>
              </a:solidFill>
              <a:latin typeface="Arial" pitchFamily="34"/>
              <a:ea typeface="AR PL ShanHeiSun Uni" pitchFamily="2"/>
              <a:cs typeface="Tahoma" pitchFamily="2"/>
            </a:endParaRPr>
          </a:p>
        </p:txBody>
      </p:sp>
      <p:sp>
        <p:nvSpPr>
          <p:cNvPr id="21" name="Rectangle 26"/>
          <p:cNvSpPr/>
          <p:nvPr/>
        </p:nvSpPr>
        <p:spPr>
          <a:xfrm>
            <a:off x="6104639" y="1981081"/>
            <a:ext cx="973080" cy="44858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a:solidFill>
                  <a:srgbClr val="000000"/>
                </a:solidFill>
                <a:latin typeface="Arial" pitchFamily="34"/>
                <a:ea typeface="AR PL ShanHeiSun Uni" pitchFamily="2"/>
                <a:cs typeface="Tahoma" pitchFamily="2"/>
              </a:rPr>
              <a:t>Reward</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DAO</a:t>
            </a:r>
            <a:endParaRPr lang="en-US" sz="1200" b="1" dirty="0">
              <a:solidFill>
                <a:srgbClr val="000000"/>
              </a:solidFill>
              <a:latin typeface="Arial" pitchFamily="34"/>
              <a:ea typeface="AR PL ShanHeiSun Uni" pitchFamily="2"/>
              <a:cs typeface="Tahoma" pitchFamily="2"/>
            </a:endParaRPr>
          </a:p>
        </p:txBody>
      </p:sp>
      <p:sp>
        <p:nvSpPr>
          <p:cNvPr id="22" name="Rectangle 27"/>
          <p:cNvSpPr/>
          <p:nvPr/>
        </p:nvSpPr>
        <p:spPr>
          <a:xfrm>
            <a:off x="8596201" y="2011320"/>
            <a:ext cx="1018799"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Connection</a:t>
            </a:r>
          </a:p>
        </p:txBody>
      </p:sp>
      <p:sp>
        <p:nvSpPr>
          <p:cNvPr id="23" name="Rectangle 28"/>
          <p:cNvSpPr/>
          <p:nvPr/>
        </p:nvSpPr>
        <p:spPr>
          <a:xfrm>
            <a:off x="7295520" y="2011320"/>
            <a:ext cx="102960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DataSource</a:t>
            </a:r>
          </a:p>
        </p:txBody>
      </p:sp>
      <p:sp>
        <p:nvSpPr>
          <p:cNvPr id="24" name="Rectangle 29"/>
          <p:cNvSpPr/>
          <p:nvPr/>
        </p:nvSpPr>
        <p:spPr>
          <a:xfrm>
            <a:off x="3429120" y="198108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5" name="Rectangle 30"/>
          <p:cNvSpPr/>
          <p:nvPr/>
        </p:nvSpPr>
        <p:spPr>
          <a:xfrm>
            <a:off x="4724400" y="198108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6" name="Rectangle 31"/>
          <p:cNvSpPr/>
          <p:nvPr/>
        </p:nvSpPr>
        <p:spPr>
          <a:xfrm>
            <a:off x="6019680" y="198108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7" name="Rectangle 32"/>
          <p:cNvSpPr/>
          <p:nvPr/>
        </p:nvSpPr>
        <p:spPr>
          <a:xfrm>
            <a:off x="8534280" y="198108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8" name="Rectangle 33"/>
          <p:cNvSpPr/>
          <p:nvPr/>
        </p:nvSpPr>
        <p:spPr>
          <a:xfrm>
            <a:off x="7315320" y="198108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9" name="Line 34"/>
          <p:cNvSpPr/>
          <p:nvPr/>
        </p:nvSpPr>
        <p:spPr>
          <a:xfrm>
            <a:off x="9067799" y="2438280"/>
            <a:ext cx="0" cy="35053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0" name="Line 35"/>
          <p:cNvSpPr/>
          <p:nvPr/>
        </p:nvSpPr>
        <p:spPr>
          <a:xfrm>
            <a:off x="7848479"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1" name="Line 36"/>
          <p:cNvSpPr/>
          <p:nvPr/>
        </p:nvSpPr>
        <p:spPr>
          <a:xfrm>
            <a:off x="6553200"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2" name="AutoShape 37"/>
          <p:cNvSpPr/>
          <p:nvPr/>
        </p:nvSpPr>
        <p:spPr>
          <a:xfrm>
            <a:off x="9448681" y="5181480"/>
            <a:ext cx="838439" cy="60984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969696"/>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3" name="Line 38"/>
          <p:cNvSpPr/>
          <p:nvPr/>
        </p:nvSpPr>
        <p:spPr>
          <a:xfrm>
            <a:off x="5257920"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4" name="Line 39"/>
          <p:cNvSpPr/>
          <p:nvPr/>
        </p:nvSpPr>
        <p:spPr>
          <a:xfrm>
            <a:off x="4038600"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5" name="Text Box 41"/>
          <p:cNvSpPr/>
          <p:nvPr/>
        </p:nvSpPr>
        <p:spPr>
          <a:xfrm>
            <a:off x="4059120" y="2819520"/>
            <a:ext cx="136137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getConnection()</a:t>
            </a:r>
          </a:p>
        </p:txBody>
      </p:sp>
      <p:sp>
        <p:nvSpPr>
          <p:cNvPr id="36" name="Line 42"/>
          <p:cNvSpPr/>
          <p:nvPr/>
        </p:nvSpPr>
        <p:spPr>
          <a:xfrm>
            <a:off x="4038601" y="3276720"/>
            <a:ext cx="5029199"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7" name="Text Box 43"/>
          <p:cNvSpPr/>
          <p:nvPr/>
        </p:nvSpPr>
        <p:spPr>
          <a:xfrm>
            <a:off x="4039320" y="3048120"/>
            <a:ext cx="6728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close()</a:t>
            </a:r>
          </a:p>
        </p:txBody>
      </p:sp>
      <p:sp>
        <p:nvSpPr>
          <p:cNvPr id="38" name="Line 44"/>
          <p:cNvSpPr/>
          <p:nvPr/>
        </p:nvSpPr>
        <p:spPr>
          <a:xfrm>
            <a:off x="4038601" y="3048120"/>
            <a:ext cx="3809879"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9" name="Text Box 45"/>
          <p:cNvSpPr/>
          <p:nvPr/>
        </p:nvSpPr>
        <p:spPr>
          <a:xfrm>
            <a:off x="4059120" y="3611520"/>
            <a:ext cx="136137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getConnection()</a:t>
            </a:r>
          </a:p>
        </p:txBody>
      </p:sp>
      <p:sp>
        <p:nvSpPr>
          <p:cNvPr id="40" name="Line 46"/>
          <p:cNvSpPr/>
          <p:nvPr/>
        </p:nvSpPr>
        <p:spPr>
          <a:xfrm>
            <a:off x="4038601" y="4068720"/>
            <a:ext cx="5029199"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1" name="Text Box 47"/>
          <p:cNvSpPr/>
          <p:nvPr/>
        </p:nvSpPr>
        <p:spPr>
          <a:xfrm>
            <a:off x="4039320" y="3840120"/>
            <a:ext cx="6728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close()</a:t>
            </a:r>
          </a:p>
        </p:txBody>
      </p:sp>
      <p:sp>
        <p:nvSpPr>
          <p:cNvPr id="42" name="Line 48"/>
          <p:cNvSpPr/>
          <p:nvPr/>
        </p:nvSpPr>
        <p:spPr>
          <a:xfrm>
            <a:off x="4038601" y="3840120"/>
            <a:ext cx="3809879"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3" name="Text Box 49"/>
          <p:cNvSpPr/>
          <p:nvPr/>
        </p:nvSpPr>
        <p:spPr>
          <a:xfrm>
            <a:off x="4059120" y="4525920"/>
            <a:ext cx="136137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getConnection()</a:t>
            </a:r>
          </a:p>
        </p:txBody>
      </p:sp>
      <p:sp>
        <p:nvSpPr>
          <p:cNvPr id="44" name="Line 50"/>
          <p:cNvSpPr/>
          <p:nvPr/>
        </p:nvSpPr>
        <p:spPr>
          <a:xfrm>
            <a:off x="4038601" y="4983120"/>
            <a:ext cx="5029199"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5" name="Text Box 51"/>
          <p:cNvSpPr/>
          <p:nvPr/>
        </p:nvSpPr>
        <p:spPr>
          <a:xfrm>
            <a:off x="4039320" y="4754520"/>
            <a:ext cx="6728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close()</a:t>
            </a:r>
          </a:p>
        </p:txBody>
      </p:sp>
      <p:sp>
        <p:nvSpPr>
          <p:cNvPr id="46" name="Line 52"/>
          <p:cNvSpPr/>
          <p:nvPr/>
        </p:nvSpPr>
        <p:spPr>
          <a:xfrm>
            <a:off x="4038601" y="4754520"/>
            <a:ext cx="3809879"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7" name="Text Box 53"/>
          <p:cNvSpPr/>
          <p:nvPr/>
        </p:nvSpPr>
        <p:spPr>
          <a:xfrm>
            <a:off x="4059120" y="5410079"/>
            <a:ext cx="136137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getConnection()</a:t>
            </a:r>
          </a:p>
        </p:txBody>
      </p:sp>
      <p:sp>
        <p:nvSpPr>
          <p:cNvPr id="48" name="Line 54"/>
          <p:cNvSpPr/>
          <p:nvPr/>
        </p:nvSpPr>
        <p:spPr>
          <a:xfrm>
            <a:off x="4038601" y="5867279"/>
            <a:ext cx="5029199"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9" name="Text Box 55"/>
          <p:cNvSpPr/>
          <p:nvPr/>
        </p:nvSpPr>
        <p:spPr>
          <a:xfrm>
            <a:off x="4039320" y="5638680"/>
            <a:ext cx="6728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close()</a:t>
            </a:r>
          </a:p>
        </p:txBody>
      </p:sp>
      <p:sp>
        <p:nvSpPr>
          <p:cNvPr id="50" name="Line 56"/>
          <p:cNvSpPr/>
          <p:nvPr/>
        </p:nvSpPr>
        <p:spPr>
          <a:xfrm>
            <a:off x="4038601" y="5638680"/>
            <a:ext cx="3809879"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1" name="Line 58"/>
          <p:cNvSpPr/>
          <p:nvPr/>
        </p:nvSpPr>
        <p:spPr>
          <a:xfrm>
            <a:off x="9067799" y="3048120"/>
            <a:ext cx="0" cy="228600"/>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2" name="Line 59"/>
          <p:cNvSpPr/>
          <p:nvPr/>
        </p:nvSpPr>
        <p:spPr>
          <a:xfrm>
            <a:off x="9067799" y="3809881"/>
            <a:ext cx="0" cy="228599"/>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3" name="Line 60"/>
          <p:cNvSpPr/>
          <p:nvPr/>
        </p:nvSpPr>
        <p:spPr>
          <a:xfrm>
            <a:off x="9067799" y="4724280"/>
            <a:ext cx="0" cy="228600"/>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4" name="Line 61"/>
          <p:cNvSpPr/>
          <p:nvPr/>
        </p:nvSpPr>
        <p:spPr>
          <a:xfrm>
            <a:off x="9067799" y="5638681"/>
            <a:ext cx="0" cy="228599"/>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5" name="Text Box 62"/>
          <p:cNvSpPr/>
          <p:nvPr/>
        </p:nvSpPr>
        <p:spPr>
          <a:xfrm>
            <a:off x="7926599" y="3048120"/>
            <a:ext cx="11300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connection-1</a:t>
            </a:r>
          </a:p>
        </p:txBody>
      </p:sp>
      <p:sp>
        <p:nvSpPr>
          <p:cNvPr id="56" name="Text Box 63"/>
          <p:cNvSpPr/>
          <p:nvPr/>
        </p:nvSpPr>
        <p:spPr>
          <a:xfrm>
            <a:off x="7935960" y="3840120"/>
            <a:ext cx="11300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connection-2</a:t>
            </a:r>
          </a:p>
        </p:txBody>
      </p:sp>
      <p:sp>
        <p:nvSpPr>
          <p:cNvPr id="57" name="Text Box 64"/>
          <p:cNvSpPr/>
          <p:nvPr/>
        </p:nvSpPr>
        <p:spPr>
          <a:xfrm>
            <a:off x="7935960" y="4754520"/>
            <a:ext cx="11300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connection-3</a:t>
            </a:r>
          </a:p>
        </p:txBody>
      </p:sp>
      <p:sp>
        <p:nvSpPr>
          <p:cNvPr id="58" name="Text Box 65"/>
          <p:cNvSpPr/>
          <p:nvPr/>
        </p:nvSpPr>
        <p:spPr>
          <a:xfrm>
            <a:off x="7935960" y="5638680"/>
            <a:ext cx="11300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connection-4</a:t>
            </a:r>
          </a:p>
        </p:txBody>
      </p:sp>
    </p:spTree>
    <p:extLst>
      <p:ext uri="{BB962C8B-B14F-4D97-AF65-F5344CB8AC3E}">
        <p14:creationId xmlns:p14="http://schemas.microsoft.com/office/powerpoint/2010/main" val="1919917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867930"/>
          </a:xfrm>
        </p:spPr>
        <p:txBody>
          <a:bodyPr vert="horz" wrap="square" lIns="91440" tIns="45720" rIns="91440" bIns="45720" rtlCol="0" anchor="t" anchorCtr="0">
            <a:spAutoFit/>
          </a:bodyPr>
          <a:lstStyle/>
          <a:p>
            <a:pPr lvl="0"/>
            <a:r>
              <a:rPr lang="en-US" sz="2800"/>
              <a:t>Correct Approach:</a:t>
            </a:r>
            <a:br>
              <a:rPr lang="en-US" sz="2800"/>
            </a:br>
            <a:r>
              <a:rPr lang="en-US" sz="2800"/>
              <a:t>Connection per Unit-of-Work</a:t>
            </a:r>
          </a:p>
        </p:txBody>
      </p:sp>
      <p:sp>
        <p:nvSpPr>
          <p:cNvPr id="3" name="Text Placeholder 2"/>
          <p:cNvSpPr txBox="1">
            <a:spLocks noGrp="1"/>
          </p:cNvSpPr>
          <p:nvPr>
            <p:ph type="body" idx="4294967295"/>
          </p:nvPr>
        </p:nvSpPr>
        <p:spPr>
          <a:xfrm>
            <a:off x="2152200" y="1676520"/>
            <a:ext cx="7867800" cy="2379113"/>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More efficient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Same Connection reused for each operation</a:t>
            </a:r>
          </a:p>
          <a:p>
            <a:pPr lvl="0">
              <a:buClr>
                <a:srgbClr val="000000"/>
              </a:buClr>
              <a:buSzPct val="100000"/>
              <a:buFont typeface="Verdana" pitchFamily="34"/>
              <a:buChar char="•"/>
            </a:pPr>
            <a:r>
              <a:rPr lang="en-US"/>
              <a:t>Operations complete as an atomic unit</a:t>
            </a:r>
          </a:p>
          <a:p>
            <a:pPr marL="0" lvl="1" indent="0">
              <a:lnSpc>
                <a:spcPct val="100000"/>
              </a:lnSpc>
              <a:spcBef>
                <a:spcPts val="499"/>
              </a:spcBef>
              <a:buClr>
                <a:srgbClr val="000000"/>
              </a:buClr>
              <a:buSzPct val="100000"/>
              <a:buFont typeface="Verdana" pitchFamily="34"/>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a:solidFill>
                  <a:srgbClr val="000000"/>
                </a:solidFill>
                <a:latin typeface="Verdana" pitchFamily="34"/>
                <a:ea typeface="ＭＳ Ｐゴシック" pitchFamily="50"/>
              </a:rPr>
              <a:t>Either all succeed or all fail</a:t>
            </a:r>
          </a:p>
          <a:p>
            <a:pPr lvl="0">
              <a:buClr>
                <a:srgbClr val="000000"/>
              </a:buClr>
              <a:buSzPct val="100000"/>
              <a:buFont typeface="Verdana" pitchFamily="34"/>
              <a:buChar char="•"/>
            </a:pPr>
            <a:r>
              <a:rPr lang="en-US"/>
              <a:t>The unit-of-work can run in a </a:t>
            </a:r>
            <a:r>
              <a:rPr lang="en-US" b="1" i="1"/>
              <a:t>transaction</a:t>
            </a:r>
          </a:p>
        </p:txBody>
      </p:sp>
    </p:spTree>
    <p:extLst>
      <p:ext uri="{BB962C8B-B14F-4D97-AF65-F5344CB8AC3E}">
        <p14:creationId xmlns:p14="http://schemas.microsoft.com/office/powerpoint/2010/main" val="1990423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81000"/>
            <a:ext cx="6291360" cy="701731"/>
          </a:xfrm>
        </p:spPr>
        <p:txBody>
          <a:bodyPr vert="horz" wrap="square" lIns="91440" tIns="45720" rIns="91440" bIns="45720" rtlCol="0" anchor="t" anchorCtr="0">
            <a:spAutoFit/>
          </a:bodyPr>
          <a:lstStyle/>
          <a:p>
            <a:pPr lvl="0"/>
            <a:r>
              <a:rPr lang="en-US"/>
              <a:t>Running in a Transaction</a:t>
            </a:r>
          </a:p>
        </p:txBody>
      </p:sp>
      <p:sp>
        <p:nvSpPr>
          <p:cNvPr id="3" name="Line 3"/>
          <p:cNvSpPr/>
          <p:nvPr/>
        </p:nvSpPr>
        <p:spPr>
          <a:xfrm>
            <a:off x="2819280" y="3200400"/>
            <a:ext cx="1219320" cy="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 name="Text Box 4"/>
          <p:cNvSpPr/>
          <p:nvPr/>
        </p:nvSpPr>
        <p:spPr>
          <a:xfrm>
            <a:off x="2821800" y="2895479"/>
            <a:ext cx="200270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findByCreditCard(String)</a:t>
            </a:r>
          </a:p>
        </p:txBody>
      </p:sp>
      <p:sp>
        <p:nvSpPr>
          <p:cNvPr id="5" name="Line 5"/>
          <p:cNvSpPr/>
          <p:nvPr/>
        </p:nvSpPr>
        <p:spPr>
          <a:xfrm flipV="1">
            <a:off x="2819280" y="3782160"/>
            <a:ext cx="2467800" cy="252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6" name="Text Box 6"/>
          <p:cNvSpPr/>
          <p:nvPr/>
        </p:nvSpPr>
        <p:spPr>
          <a:xfrm>
            <a:off x="2820360" y="3535200"/>
            <a:ext cx="247302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findByMerchantNumber(String)</a:t>
            </a:r>
          </a:p>
        </p:txBody>
      </p:sp>
      <p:sp>
        <p:nvSpPr>
          <p:cNvPr id="7" name="Line 7"/>
          <p:cNvSpPr/>
          <p:nvPr/>
        </p:nvSpPr>
        <p:spPr>
          <a:xfrm flipV="1">
            <a:off x="2819280" y="4482360"/>
            <a:ext cx="1216440" cy="396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8" name="Text Box 8"/>
          <p:cNvSpPr/>
          <p:nvPr/>
        </p:nvSpPr>
        <p:spPr>
          <a:xfrm>
            <a:off x="2819281" y="4191120"/>
            <a:ext cx="2208082"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err="1" smtClean="0">
                <a:solidFill>
                  <a:srgbClr val="000000"/>
                </a:solidFill>
                <a:latin typeface="Arial" pitchFamily="34"/>
                <a:ea typeface="AR PL ShanHeiSun Uni" pitchFamily="2"/>
                <a:cs typeface="Tahoma" pitchFamily="2"/>
              </a:rPr>
              <a:t>updateCustomers</a:t>
            </a:r>
            <a:r>
              <a:rPr lang="en-US" sz="1200" b="1" dirty="0" smtClean="0">
                <a:solidFill>
                  <a:srgbClr val="000000"/>
                </a:solidFill>
                <a:latin typeface="Arial" pitchFamily="34"/>
                <a:ea typeface="AR PL ShanHeiSun Uni" pitchFamily="2"/>
                <a:cs typeface="Tahoma" pitchFamily="2"/>
              </a:rPr>
              <a:t>(Account</a:t>
            </a:r>
            <a:r>
              <a:rPr lang="en-US" sz="1200" b="1" dirty="0">
                <a:solidFill>
                  <a:srgbClr val="000000"/>
                </a:solidFill>
                <a:latin typeface="Arial" pitchFamily="34"/>
                <a:ea typeface="AR PL ShanHeiSun Uni" pitchFamily="2"/>
                <a:cs typeface="Tahoma" pitchFamily="2"/>
              </a:rPr>
              <a:t>)</a:t>
            </a:r>
          </a:p>
        </p:txBody>
      </p:sp>
      <p:sp>
        <p:nvSpPr>
          <p:cNvPr id="9" name="Line 9"/>
          <p:cNvSpPr/>
          <p:nvPr/>
        </p:nvSpPr>
        <p:spPr>
          <a:xfrm flipV="1">
            <a:off x="2819280" y="5173560"/>
            <a:ext cx="3737880" cy="3240"/>
          </a:xfrm>
          <a:prstGeom prst="line">
            <a:avLst/>
          </a:prstGeom>
          <a:noFill/>
          <a:ln w="9360">
            <a:solidFill>
              <a:srgbClr val="0000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0" name="Text Box 10"/>
          <p:cNvSpPr/>
          <p:nvPr/>
        </p:nvSpPr>
        <p:spPr>
          <a:xfrm>
            <a:off x="2823600" y="4906800"/>
            <a:ext cx="3507220"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confirmReward(AccountContribution, Dining)</a:t>
            </a:r>
          </a:p>
        </p:txBody>
      </p:sp>
      <p:sp>
        <p:nvSpPr>
          <p:cNvPr id="11" name="Text Box 11"/>
          <p:cNvSpPr/>
          <p:nvPr/>
        </p:nvSpPr>
        <p:spPr>
          <a:xfrm>
            <a:off x="9298560" y="5791320"/>
            <a:ext cx="1149840" cy="310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400">
                <a:solidFill>
                  <a:srgbClr val="000000"/>
                </a:solidFill>
                <a:latin typeface="Verdana" pitchFamily="34"/>
                <a:ea typeface="AR PL ShanHeiSun Uni" pitchFamily="2"/>
                <a:cs typeface="Tahoma" pitchFamily="2"/>
              </a:rPr>
              <a:t>DATABASE</a:t>
            </a:r>
          </a:p>
        </p:txBody>
      </p:sp>
      <p:sp>
        <p:nvSpPr>
          <p:cNvPr id="12" name="Text Box 12"/>
          <p:cNvSpPr/>
          <p:nvPr/>
        </p:nvSpPr>
        <p:spPr>
          <a:xfrm>
            <a:off x="9161040" y="3214800"/>
            <a:ext cx="133740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1. SELECT</a:t>
            </a:r>
          </a:p>
        </p:txBody>
      </p:sp>
      <p:sp>
        <p:nvSpPr>
          <p:cNvPr id="13" name="Text Box 13"/>
          <p:cNvSpPr/>
          <p:nvPr/>
        </p:nvSpPr>
        <p:spPr>
          <a:xfrm>
            <a:off x="9145200" y="3733920"/>
            <a:ext cx="133740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2. SELECT</a:t>
            </a:r>
          </a:p>
        </p:txBody>
      </p:sp>
      <p:sp>
        <p:nvSpPr>
          <p:cNvPr id="14" name="Text Box 14"/>
          <p:cNvSpPr/>
          <p:nvPr/>
        </p:nvSpPr>
        <p:spPr>
          <a:xfrm>
            <a:off x="9145920" y="4267080"/>
            <a:ext cx="136800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3. UPDATE</a:t>
            </a:r>
          </a:p>
        </p:txBody>
      </p:sp>
      <p:sp>
        <p:nvSpPr>
          <p:cNvPr id="15" name="Text Box 15"/>
          <p:cNvSpPr/>
          <p:nvPr/>
        </p:nvSpPr>
        <p:spPr>
          <a:xfrm>
            <a:off x="9145560" y="4800600"/>
            <a:ext cx="1273320" cy="357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b="1">
                <a:solidFill>
                  <a:srgbClr val="009900"/>
                </a:solidFill>
                <a:latin typeface="Arial" pitchFamily="34"/>
                <a:ea typeface="AR PL ShanHeiSun Uni" pitchFamily="2"/>
                <a:cs typeface="Tahoma" pitchFamily="2"/>
              </a:rPr>
              <a:t>4. INSERT</a:t>
            </a:r>
          </a:p>
        </p:txBody>
      </p:sp>
      <p:sp>
        <p:nvSpPr>
          <p:cNvPr id="16" name="Rectangle 16"/>
          <p:cNvSpPr/>
          <p:nvPr/>
        </p:nvSpPr>
        <p:spPr>
          <a:xfrm>
            <a:off x="2286120" y="198108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7" name="Rectangle 17"/>
          <p:cNvSpPr/>
          <p:nvPr/>
        </p:nvSpPr>
        <p:spPr>
          <a:xfrm>
            <a:off x="2426520" y="1981081"/>
            <a:ext cx="909360" cy="44858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err="1">
                <a:solidFill>
                  <a:srgbClr val="000000"/>
                </a:solidFill>
                <a:latin typeface="Arial" pitchFamily="34"/>
                <a:ea typeface="AR PL ShanHeiSun Uni" pitchFamily="2"/>
                <a:cs typeface="Tahoma" pitchFamily="2"/>
              </a:rPr>
              <a:t>CustomerService</a:t>
            </a:r>
            <a:endParaRPr lang="en-US" sz="1200" b="1" dirty="0">
              <a:solidFill>
                <a:srgbClr val="000000"/>
              </a:solidFill>
              <a:latin typeface="Arial" pitchFamily="34"/>
              <a:ea typeface="AR PL ShanHeiSun Uni" pitchFamily="2"/>
              <a:cs typeface="Tahoma" pitchFamily="2"/>
            </a:endParaRPr>
          </a:p>
        </p:txBody>
      </p:sp>
      <p:sp>
        <p:nvSpPr>
          <p:cNvPr id="18" name="Line 18"/>
          <p:cNvSpPr/>
          <p:nvPr/>
        </p:nvSpPr>
        <p:spPr>
          <a:xfrm>
            <a:off x="2819280"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19" name="Rectangle 19"/>
          <p:cNvSpPr/>
          <p:nvPr/>
        </p:nvSpPr>
        <p:spPr>
          <a:xfrm>
            <a:off x="3514079" y="1981081"/>
            <a:ext cx="973080" cy="44858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a:solidFill>
                  <a:srgbClr val="000000"/>
                </a:solidFill>
                <a:latin typeface="Arial" pitchFamily="34"/>
                <a:ea typeface="AR PL ShanHeiSun Uni" pitchFamily="2"/>
                <a:cs typeface="Tahoma" pitchFamily="2"/>
              </a:rPr>
              <a:t>Account</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DAO</a:t>
            </a:r>
            <a:endParaRPr lang="en-US" sz="1200" b="1" dirty="0">
              <a:solidFill>
                <a:srgbClr val="000000"/>
              </a:solidFill>
              <a:latin typeface="Arial" pitchFamily="34"/>
              <a:ea typeface="AR PL ShanHeiSun Uni" pitchFamily="2"/>
              <a:cs typeface="Tahoma" pitchFamily="2"/>
            </a:endParaRPr>
          </a:p>
        </p:txBody>
      </p:sp>
      <p:sp>
        <p:nvSpPr>
          <p:cNvPr id="20" name="Rectangle 20"/>
          <p:cNvSpPr/>
          <p:nvPr/>
        </p:nvSpPr>
        <p:spPr>
          <a:xfrm>
            <a:off x="4806841" y="1981081"/>
            <a:ext cx="977759" cy="444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a:solidFill>
                  <a:srgbClr val="000000"/>
                </a:solidFill>
                <a:latin typeface="Arial" pitchFamily="34"/>
                <a:ea typeface="AR PL ShanHeiSun Uni" pitchFamily="2"/>
                <a:cs typeface="Tahoma" pitchFamily="2"/>
              </a:rPr>
              <a:t>Restaurant</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DAO</a:t>
            </a:r>
            <a:endParaRPr lang="en-US" sz="1200" b="1" dirty="0">
              <a:solidFill>
                <a:srgbClr val="000000"/>
              </a:solidFill>
              <a:latin typeface="Arial" pitchFamily="34"/>
              <a:ea typeface="AR PL ShanHeiSun Uni" pitchFamily="2"/>
              <a:cs typeface="Tahoma" pitchFamily="2"/>
            </a:endParaRPr>
          </a:p>
        </p:txBody>
      </p:sp>
      <p:sp>
        <p:nvSpPr>
          <p:cNvPr id="21" name="Rectangle 21"/>
          <p:cNvSpPr/>
          <p:nvPr/>
        </p:nvSpPr>
        <p:spPr>
          <a:xfrm>
            <a:off x="6104639" y="1981081"/>
            <a:ext cx="973080" cy="44858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a:solidFill>
                  <a:srgbClr val="000000"/>
                </a:solidFill>
                <a:latin typeface="Arial" pitchFamily="34"/>
                <a:ea typeface="AR PL ShanHeiSun Uni" pitchFamily="2"/>
                <a:cs typeface="Tahoma" pitchFamily="2"/>
              </a:rPr>
              <a:t>Reward</a:t>
            </a:r>
          </a:p>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dirty="0" smtClean="0">
                <a:solidFill>
                  <a:srgbClr val="000000"/>
                </a:solidFill>
                <a:latin typeface="Arial" pitchFamily="34"/>
                <a:ea typeface="AR PL ShanHeiSun Uni" pitchFamily="2"/>
                <a:cs typeface="Tahoma" pitchFamily="2"/>
              </a:rPr>
              <a:t>DAO</a:t>
            </a:r>
            <a:endParaRPr lang="en-US" sz="1200" b="1" dirty="0">
              <a:solidFill>
                <a:srgbClr val="000000"/>
              </a:solidFill>
              <a:latin typeface="Arial" pitchFamily="34"/>
              <a:ea typeface="AR PL ShanHeiSun Uni" pitchFamily="2"/>
              <a:cs typeface="Tahoma" pitchFamily="2"/>
            </a:endParaRPr>
          </a:p>
        </p:txBody>
      </p:sp>
      <p:sp>
        <p:nvSpPr>
          <p:cNvPr id="22" name="Rectangle 22"/>
          <p:cNvSpPr/>
          <p:nvPr/>
        </p:nvSpPr>
        <p:spPr>
          <a:xfrm>
            <a:off x="8596201" y="2011320"/>
            <a:ext cx="1018799"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Connection</a:t>
            </a:r>
          </a:p>
        </p:txBody>
      </p:sp>
      <p:sp>
        <p:nvSpPr>
          <p:cNvPr id="23" name="Rectangle 23"/>
          <p:cNvSpPr/>
          <p:nvPr/>
        </p:nvSpPr>
        <p:spPr>
          <a:xfrm>
            <a:off x="7295520" y="2011320"/>
            <a:ext cx="102960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spAutoFit/>
          </a:bodyPr>
          <a:lstStyle/>
          <a:p>
            <a:pPr algn="ct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0000"/>
                </a:solidFill>
                <a:latin typeface="Arial" pitchFamily="34"/>
                <a:ea typeface="AR PL ShanHeiSun Uni" pitchFamily="2"/>
                <a:cs typeface="Tahoma" pitchFamily="2"/>
              </a:rPr>
              <a:t>DataSource</a:t>
            </a:r>
          </a:p>
        </p:txBody>
      </p:sp>
      <p:sp>
        <p:nvSpPr>
          <p:cNvPr id="24" name="Rectangle 24"/>
          <p:cNvSpPr/>
          <p:nvPr/>
        </p:nvSpPr>
        <p:spPr>
          <a:xfrm>
            <a:off x="3429120" y="198108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5" name="Rectangle 25"/>
          <p:cNvSpPr/>
          <p:nvPr/>
        </p:nvSpPr>
        <p:spPr>
          <a:xfrm>
            <a:off x="4724400" y="198108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6" name="Rectangle 26"/>
          <p:cNvSpPr/>
          <p:nvPr/>
        </p:nvSpPr>
        <p:spPr>
          <a:xfrm>
            <a:off x="6019680" y="198108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7" name="Rectangle 27"/>
          <p:cNvSpPr/>
          <p:nvPr/>
        </p:nvSpPr>
        <p:spPr>
          <a:xfrm>
            <a:off x="8534280" y="1981080"/>
            <a:ext cx="11430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8" name="Rectangle 28"/>
          <p:cNvSpPr/>
          <p:nvPr/>
        </p:nvSpPr>
        <p:spPr>
          <a:xfrm>
            <a:off x="7315320" y="1981080"/>
            <a:ext cx="106668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2600">
            <a:solidFill>
              <a:srgbClr val="0000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29" name="Line 29"/>
          <p:cNvSpPr/>
          <p:nvPr/>
        </p:nvSpPr>
        <p:spPr>
          <a:xfrm>
            <a:off x="9067799" y="2438280"/>
            <a:ext cx="0" cy="3505320"/>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0" name="Line 30"/>
          <p:cNvSpPr/>
          <p:nvPr/>
        </p:nvSpPr>
        <p:spPr>
          <a:xfrm>
            <a:off x="7848479"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1" name="Line 31"/>
          <p:cNvSpPr/>
          <p:nvPr/>
        </p:nvSpPr>
        <p:spPr>
          <a:xfrm>
            <a:off x="6553200"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2" name="AutoShape 32"/>
          <p:cNvSpPr/>
          <p:nvPr/>
        </p:nvSpPr>
        <p:spPr>
          <a:xfrm>
            <a:off x="9448681" y="5181480"/>
            <a:ext cx="838439" cy="609840"/>
          </a:xfrm>
          <a:custGeom>
            <a:avLst/>
            <a:gdLst>
              <a:gd name="f0" fmla="val 10800000"/>
              <a:gd name="f1" fmla="val 5400000"/>
              <a:gd name="f2" fmla="val 16200000"/>
              <a:gd name="f3" fmla="val 180"/>
              <a:gd name="f4" fmla="val w"/>
              <a:gd name="f5" fmla="val h"/>
              <a:gd name="f6" fmla="val 0"/>
              <a:gd name="f7" fmla="val 21600"/>
              <a:gd name="f8" fmla="val 3400"/>
              <a:gd name="f9" fmla="+- 21600 0 10800"/>
              <a:gd name="f10" fmla="+- 3400 0 0"/>
              <a:gd name="f11" fmla="val 18200"/>
              <a:gd name="f12" fmla="+- 0 0 10800"/>
              <a:gd name="f13" fmla="+- 18200 0 21600"/>
              <a:gd name="f14" fmla="+- 3400 0 6800"/>
              <a:gd name="f15" fmla="+- 0 0 0"/>
              <a:gd name="f16" fmla="*/ f4 1 21600"/>
              <a:gd name="f17" fmla="*/ f5 1 21600"/>
              <a:gd name="f18" fmla="+- 10800 0 f6"/>
              <a:gd name="f19" fmla="+- 0 0 f8"/>
              <a:gd name="f20" fmla="+- 0 0 f1"/>
              <a:gd name="f21" fmla="abs f9"/>
              <a:gd name="f22" fmla="abs f10"/>
              <a:gd name="f23" fmla="?: f9 f2 f1"/>
              <a:gd name="f24" fmla="?: f9 f1 f2"/>
              <a:gd name="f25" fmla="+- 10800 0 f7"/>
              <a:gd name="f26" fmla="+- 21600 0 f11"/>
              <a:gd name="f27" fmla="abs f12"/>
              <a:gd name="f28" fmla="abs f13"/>
              <a:gd name="f29" fmla="?: f12 f2 f1"/>
              <a:gd name="f30" fmla="?: f12 f1 f2"/>
              <a:gd name="f31" fmla="+- 6800 0 f8"/>
              <a:gd name="f32" fmla="abs f14"/>
              <a:gd name="f33" fmla="*/ f15 f0 1"/>
              <a:gd name="f34" fmla="*/ 0 f16 1"/>
              <a:gd name="f35" fmla="*/ 21600 f16 1"/>
              <a:gd name="f36" fmla="*/ 18200 f17 1"/>
              <a:gd name="f37" fmla="*/ 6800 f17 1"/>
              <a:gd name="f38" fmla="abs f18"/>
              <a:gd name="f39" fmla="abs f19"/>
              <a:gd name="f40" fmla="?: f18 f20 f1"/>
              <a:gd name="f41" fmla="?: f18 f1 f20"/>
              <a:gd name="f42" fmla="?: f19 0 f0"/>
              <a:gd name="f43" fmla="?: f19 f0 0"/>
              <a:gd name="f44" fmla="?: f9 f20 f1"/>
              <a:gd name="f45" fmla="?: f9 f1 f20"/>
              <a:gd name="f46" fmla="?: f9 f24 f23"/>
              <a:gd name="f47" fmla="?: f9 f23 f24"/>
              <a:gd name="f48" fmla="abs f25"/>
              <a:gd name="f49" fmla="abs f26"/>
              <a:gd name="f50" fmla="?: f25 f20 f1"/>
              <a:gd name="f51" fmla="?: f25 f1 f20"/>
              <a:gd name="f52" fmla="?: f26 0 f0"/>
              <a:gd name="f53" fmla="?: f26 f0 0"/>
              <a:gd name="f54" fmla="?: f12 f20 f1"/>
              <a:gd name="f55" fmla="?: f12 f1 f20"/>
              <a:gd name="f56" fmla="?: f12 f30 f29"/>
              <a:gd name="f57" fmla="?: f12 f29 f30"/>
              <a:gd name="f58" fmla="abs f31"/>
              <a:gd name="f59" fmla="?: f31 0 f0"/>
              <a:gd name="f60" fmla="?: f31 f0 0"/>
              <a:gd name="f61" fmla="*/ 10800 f16 1"/>
              <a:gd name="f62" fmla="*/ f33 1 f3"/>
              <a:gd name="f63" fmla="*/ 0 f17 1"/>
              <a:gd name="f64" fmla="*/ 10800 f17 1"/>
              <a:gd name="f65" fmla="*/ 21600 f17 1"/>
              <a:gd name="f66" fmla="?: f18 f43 f42"/>
              <a:gd name="f67" fmla="?: f18 f42 f43"/>
              <a:gd name="f68" fmla="?: f19 f40 f41"/>
              <a:gd name="f69" fmla="?: f10 f47 f46"/>
              <a:gd name="f70" fmla="?: f10 f45 f44"/>
              <a:gd name="f71" fmla="?: f25 f53 f52"/>
              <a:gd name="f72" fmla="?: f25 f52 f53"/>
              <a:gd name="f73" fmla="?: f26 f50 f51"/>
              <a:gd name="f74" fmla="?: f13 f57 f56"/>
              <a:gd name="f75" fmla="?: f13 f55 f54"/>
              <a:gd name="f76" fmla="?: f18 f60 f59"/>
              <a:gd name="f77" fmla="?: f18 f59 f60"/>
              <a:gd name="f78" fmla="?: f31 f40 f41"/>
              <a:gd name="f79" fmla="?: f14 f47 f46"/>
              <a:gd name="f80" fmla="?: f14 f45 f44"/>
              <a:gd name="f81" fmla="+- f62 0 f1"/>
              <a:gd name="f82" fmla="?: f19 f66 f67"/>
              <a:gd name="f83" fmla="?: f26 f71 f72"/>
              <a:gd name="f84" fmla="?: f31 f76 f77"/>
            </a:gdLst>
            <a:ahLst/>
            <a:cxnLst>
              <a:cxn ang="3cd4">
                <a:pos x="hc" y="t"/>
              </a:cxn>
              <a:cxn ang="0">
                <a:pos x="r" y="vc"/>
              </a:cxn>
              <a:cxn ang="cd4">
                <a:pos x="hc" y="b"/>
              </a:cxn>
              <a:cxn ang="cd2">
                <a:pos x="l" y="vc"/>
              </a:cxn>
              <a:cxn ang="f81">
                <a:pos x="f61" y="f37"/>
              </a:cxn>
              <a:cxn ang="f81">
                <a:pos x="f61" y="f63"/>
              </a:cxn>
              <a:cxn ang="f81">
                <a:pos x="f34" y="f64"/>
              </a:cxn>
              <a:cxn ang="f81">
                <a:pos x="f61" y="f65"/>
              </a:cxn>
              <a:cxn ang="f81">
                <a:pos x="f35" y="f64"/>
              </a:cxn>
            </a:cxnLst>
            <a:rect l="f34" t="f37" r="f35" b="f36"/>
            <a:pathLst>
              <a:path w="21600" h="21600">
                <a:moveTo>
                  <a:pt x="f6" y="f8"/>
                </a:moveTo>
                <a:arcTo wR="f38" hR="f39" stAng="f82" swAng="f68"/>
                <a:arcTo wR="f21" hR="f22" stAng="f69" swAng="f70"/>
                <a:lnTo>
                  <a:pt x="f7" y="f11"/>
                </a:lnTo>
                <a:arcTo wR="f48" hR="f49" stAng="f83" swAng="f73"/>
                <a:arcTo wR="f27" hR="f28" stAng="f74" swAng="f75"/>
                <a:close/>
              </a:path>
              <a:path w="21600" h="21600">
                <a:moveTo>
                  <a:pt x="f6" y="f8"/>
                </a:moveTo>
                <a:arcTo wR="f38" hR="f58" stAng="f84" swAng="f78"/>
                <a:arcTo wR="f21" hR="f32" stAng="f79" swAng="f80"/>
              </a:path>
            </a:pathLst>
          </a:custGeom>
          <a:solidFill>
            <a:srgbClr val="969696"/>
          </a:solidFill>
          <a:ln w="9360">
            <a:solidFill>
              <a:srgbClr val="000000"/>
            </a:solidFill>
            <a:prstDash val="solid"/>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3" name="Line 33"/>
          <p:cNvSpPr/>
          <p:nvPr/>
        </p:nvSpPr>
        <p:spPr>
          <a:xfrm>
            <a:off x="5257920"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4" name="Line 34"/>
          <p:cNvSpPr/>
          <p:nvPr/>
        </p:nvSpPr>
        <p:spPr>
          <a:xfrm>
            <a:off x="4038600" y="2438281"/>
            <a:ext cx="0" cy="3581639"/>
          </a:xfrm>
          <a:prstGeom prst="line">
            <a:avLst/>
          </a:prstGeom>
          <a:noFill/>
          <a:ln w="12600">
            <a:solidFill>
              <a:srgbClr val="000000"/>
            </a:solidFill>
            <a:custDash>
              <a:ds d="402857" sp="100000"/>
            </a:custDash>
            <a:miter/>
          </a:ln>
        </p:spPr>
        <p:txBody>
          <a:bodyPr vert="horz" wrap="none" lIns="90000" tIns="46800" rIns="90000" bIns="46800" anchor="ctr"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5" name="Text Box 35"/>
          <p:cNvSpPr/>
          <p:nvPr/>
        </p:nvSpPr>
        <p:spPr>
          <a:xfrm>
            <a:off x="2822160" y="2514600"/>
            <a:ext cx="1361376" cy="2715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getConnection()</a:t>
            </a:r>
          </a:p>
        </p:txBody>
      </p:sp>
      <p:sp>
        <p:nvSpPr>
          <p:cNvPr id="36" name="Line 38"/>
          <p:cNvSpPr/>
          <p:nvPr/>
        </p:nvSpPr>
        <p:spPr>
          <a:xfrm>
            <a:off x="2819281" y="2743199"/>
            <a:ext cx="5029199" cy="0"/>
          </a:xfrm>
          <a:prstGeom prst="line">
            <a:avLst/>
          </a:prstGeom>
          <a:noFill/>
          <a:ln w="9360">
            <a:solidFill>
              <a:srgbClr val="0099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7" name="Line 48"/>
          <p:cNvSpPr/>
          <p:nvPr/>
        </p:nvSpPr>
        <p:spPr>
          <a:xfrm>
            <a:off x="2819281" y="5867279"/>
            <a:ext cx="6248519" cy="0"/>
          </a:xfrm>
          <a:prstGeom prst="line">
            <a:avLst/>
          </a:prstGeom>
          <a:noFill/>
          <a:ln w="9360">
            <a:solidFill>
              <a:srgbClr val="009900"/>
            </a:solidFill>
            <a:prstDash val="solid"/>
            <a:miter/>
            <a:tailEnd type="arrow"/>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38" name="Text Box 49"/>
          <p:cNvSpPr/>
          <p:nvPr/>
        </p:nvSpPr>
        <p:spPr>
          <a:xfrm>
            <a:off x="2896319" y="5638680"/>
            <a:ext cx="6728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close()</a:t>
            </a:r>
          </a:p>
        </p:txBody>
      </p:sp>
      <p:sp>
        <p:nvSpPr>
          <p:cNvPr id="39" name="Text Box 51"/>
          <p:cNvSpPr/>
          <p:nvPr/>
        </p:nvSpPr>
        <p:spPr>
          <a:xfrm>
            <a:off x="1715521" y="1981081"/>
            <a:ext cx="575071" cy="44839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2400" b="1">
                <a:solidFill>
                  <a:srgbClr val="009900"/>
                </a:solidFill>
                <a:latin typeface="Arial" pitchFamily="34"/>
                <a:ea typeface="AR PL ShanHeiSun Uni" pitchFamily="2"/>
                <a:cs typeface="Tahoma" pitchFamily="2"/>
              </a:rPr>
              <a:t>TX</a:t>
            </a:r>
          </a:p>
        </p:txBody>
      </p:sp>
      <p:sp>
        <p:nvSpPr>
          <p:cNvPr id="40" name="Line 52"/>
          <p:cNvSpPr/>
          <p:nvPr/>
        </p:nvSpPr>
        <p:spPr>
          <a:xfrm>
            <a:off x="1981200" y="2438281"/>
            <a:ext cx="0" cy="304919"/>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1" name="Line 53"/>
          <p:cNvSpPr/>
          <p:nvPr/>
        </p:nvSpPr>
        <p:spPr>
          <a:xfrm>
            <a:off x="1981200" y="2743200"/>
            <a:ext cx="0" cy="457201"/>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2" name="Line 54"/>
          <p:cNvSpPr/>
          <p:nvPr/>
        </p:nvSpPr>
        <p:spPr>
          <a:xfrm>
            <a:off x="1981200" y="3200400"/>
            <a:ext cx="0" cy="533520"/>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3" name="Line 55"/>
          <p:cNvSpPr/>
          <p:nvPr/>
        </p:nvSpPr>
        <p:spPr>
          <a:xfrm>
            <a:off x="1981200" y="3733920"/>
            <a:ext cx="0" cy="685800"/>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4" name="Line 56"/>
          <p:cNvSpPr/>
          <p:nvPr/>
        </p:nvSpPr>
        <p:spPr>
          <a:xfrm>
            <a:off x="1981200" y="4419720"/>
            <a:ext cx="0" cy="761760"/>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5" name="Line 57"/>
          <p:cNvSpPr/>
          <p:nvPr/>
        </p:nvSpPr>
        <p:spPr>
          <a:xfrm>
            <a:off x="1981200" y="5105521"/>
            <a:ext cx="0" cy="761759"/>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6" name="Line 58"/>
          <p:cNvSpPr/>
          <p:nvPr/>
        </p:nvSpPr>
        <p:spPr>
          <a:xfrm>
            <a:off x="1752601" y="5867279"/>
            <a:ext cx="457199" cy="0"/>
          </a:xfrm>
          <a:prstGeom prst="line">
            <a:avLst/>
          </a:prstGeom>
          <a:noFill/>
          <a:ln w="936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7" name="Text Box 60"/>
          <p:cNvSpPr/>
          <p:nvPr/>
        </p:nvSpPr>
        <p:spPr>
          <a:xfrm>
            <a:off x="7926599" y="2666880"/>
            <a:ext cx="1130040" cy="269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200" b="1">
                <a:solidFill>
                  <a:srgbClr val="008000"/>
                </a:solidFill>
                <a:latin typeface="Arial" pitchFamily="34"/>
                <a:ea typeface="AR PL ShanHeiSun Uni" pitchFamily="2"/>
                <a:cs typeface="Tahoma" pitchFamily="2"/>
              </a:rPr>
              <a:t>connection-1</a:t>
            </a:r>
          </a:p>
        </p:txBody>
      </p:sp>
      <p:sp>
        <p:nvSpPr>
          <p:cNvPr id="48" name="Line 61"/>
          <p:cNvSpPr/>
          <p:nvPr/>
        </p:nvSpPr>
        <p:spPr>
          <a:xfrm>
            <a:off x="9067799" y="2743200"/>
            <a:ext cx="0" cy="457201"/>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49" name="Line 62"/>
          <p:cNvSpPr/>
          <p:nvPr/>
        </p:nvSpPr>
        <p:spPr>
          <a:xfrm>
            <a:off x="9067799" y="3200400"/>
            <a:ext cx="0" cy="533520"/>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0" name="Line 63"/>
          <p:cNvSpPr/>
          <p:nvPr/>
        </p:nvSpPr>
        <p:spPr>
          <a:xfrm>
            <a:off x="9067799" y="3733920"/>
            <a:ext cx="0" cy="685800"/>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1" name="Line 64"/>
          <p:cNvSpPr/>
          <p:nvPr/>
        </p:nvSpPr>
        <p:spPr>
          <a:xfrm>
            <a:off x="9067799" y="4419720"/>
            <a:ext cx="0" cy="761760"/>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
        <p:nvSpPr>
          <p:cNvPr id="52" name="Line 65"/>
          <p:cNvSpPr/>
          <p:nvPr/>
        </p:nvSpPr>
        <p:spPr>
          <a:xfrm>
            <a:off x="9067799" y="5105521"/>
            <a:ext cx="0" cy="761759"/>
          </a:xfrm>
          <a:prstGeom prst="line">
            <a:avLst/>
          </a:prstGeom>
          <a:noFill/>
          <a:ln w="57240">
            <a:solidFill>
              <a:srgbClr val="009900"/>
            </a:solidFill>
            <a:prstDash val="solid"/>
            <a:miter/>
          </a:ln>
        </p:spPr>
        <p:txBody>
          <a:bodyPr vert="horz" wrap="square" lIns="90000" tIns="46800" rIns="90000" bIns="46800" anchor="t" anchorCtr="0" compatLnSpc="0">
            <a:noAutofit/>
          </a:bodyPr>
          <a:lstStyle/>
          <a:p>
            <a:pPr hangingPunct="0">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a:solidFill>
                <a:srgbClr val="000000"/>
              </a:solidFill>
              <a:latin typeface="Times" pitchFamily="18"/>
              <a:ea typeface="AR PL ShanHeiSun Uni" pitchFamily="2"/>
              <a:cs typeface="Tahoma" pitchFamily="2"/>
            </a:endParaRPr>
          </a:p>
        </p:txBody>
      </p:sp>
    </p:spTree>
    <p:extLst>
      <p:ext uri="{BB962C8B-B14F-4D97-AF65-F5344CB8AC3E}">
        <p14:creationId xmlns:p14="http://schemas.microsoft.com/office/powerpoint/2010/main" val="2617393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68520" y="42120"/>
            <a:ext cx="6291360" cy="701731"/>
          </a:xfrm>
        </p:spPr>
        <p:txBody>
          <a:bodyPr vert="horz" wrap="square" lIns="91440" tIns="45720" rIns="91440" bIns="45720" rtlCol="0" anchor="t" anchorCtr="0">
            <a:spAutoFit/>
          </a:bodyPr>
          <a:lstStyle/>
          <a:p>
            <a:pPr lvl="0"/>
            <a:r>
              <a:rPr lang="en-US"/>
              <a:t>Topics in this session</a:t>
            </a:r>
          </a:p>
        </p:txBody>
      </p:sp>
      <p:sp>
        <p:nvSpPr>
          <p:cNvPr id="3" name="Text Placeholder 2"/>
          <p:cNvSpPr txBox="1">
            <a:spLocks noGrp="1"/>
          </p:cNvSpPr>
          <p:nvPr>
            <p:ph type="body" idx="4294967295"/>
          </p:nvPr>
        </p:nvSpPr>
        <p:spPr>
          <a:xfrm>
            <a:off x="2152200" y="1676519"/>
            <a:ext cx="7867800" cy="4915192"/>
          </a:xfrm>
        </p:spPr>
        <p:txBody>
          <a:bodyPr vert="horz" wrap="square" lIns="91440" tIns="45720" rIns="91440" bIns="45720" rtlCol="0" anchor="t" anchorCtr="0">
            <a:spAutoFit/>
          </a:bodyPr>
          <a:lstStyle/>
          <a:p>
            <a:pPr lvl="0">
              <a:buClr>
                <a:srgbClr val="000000"/>
              </a:buClr>
              <a:buSzPct val="100000"/>
              <a:buFont typeface="Verdana" pitchFamily="34"/>
              <a:buChar char="•"/>
            </a:pPr>
            <a:r>
              <a:rPr lang="en-US"/>
              <a:t>Why use Transactions?</a:t>
            </a:r>
          </a:p>
          <a:p>
            <a:pPr lvl="0">
              <a:buClr>
                <a:srgbClr val="000000"/>
              </a:buClr>
              <a:buSzPct val="100000"/>
              <a:buFont typeface="Verdana" pitchFamily="34"/>
              <a:buChar char="•"/>
            </a:pPr>
            <a:r>
              <a:rPr lang="en-US" b="1"/>
              <a:t>Local Transaction Management</a:t>
            </a:r>
          </a:p>
          <a:p>
            <a:pPr lvl="0">
              <a:buClr>
                <a:srgbClr val="000000"/>
              </a:buClr>
              <a:buSzPct val="100000"/>
              <a:buFont typeface="Verdana" pitchFamily="34"/>
              <a:buChar char="•"/>
            </a:pPr>
            <a:r>
              <a:rPr lang="en-US"/>
              <a:t>Spring Transaction Management</a:t>
            </a:r>
          </a:p>
          <a:p>
            <a:pPr lvl="0">
              <a:buClr>
                <a:srgbClr val="000000"/>
              </a:buClr>
              <a:buSzPct val="100000"/>
              <a:buFont typeface="Verdana" pitchFamily="34"/>
              <a:buChar char="•"/>
            </a:pPr>
            <a:r>
              <a:rPr lang="en-US"/>
              <a:t>Transaction Propagation</a:t>
            </a:r>
          </a:p>
          <a:p>
            <a:pPr lvl="0">
              <a:buClr>
                <a:srgbClr val="000000"/>
              </a:buClr>
              <a:buSzPct val="100000"/>
              <a:buFont typeface="Verdana" pitchFamily="34"/>
              <a:buChar char="•"/>
            </a:pPr>
            <a:r>
              <a:rPr lang="en-US"/>
              <a:t>Rollback rules</a:t>
            </a:r>
          </a:p>
          <a:p>
            <a:pPr lvl="0">
              <a:buClr>
                <a:srgbClr val="000000"/>
              </a:buClr>
              <a:buSzPct val="100000"/>
              <a:buFont typeface="Verdana" pitchFamily="34"/>
              <a:buChar char="•"/>
            </a:pPr>
            <a:r>
              <a:rPr lang="en-US"/>
              <a:t>Testing</a:t>
            </a:r>
          </a:p>
          <a:p>
            <a:pPr lvl="0">
              <a:buClr>
                <a:srgbClr val="000000"/>
              </a:buClr>
              <a:buSzPct val="100000"/>
              <a:buFont typeface="Verdana" pitchFamily="34"/>
              <a:buChar char="•"/>
            </a:pPr>
            <a:r>
              <a:rPr lang="en-US"/>
              <a:t>Advanced topics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Programmatic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Read-only transactions</a:t>
            </a:r>
          </a:p>
          <a:p>
            <a:pPr marL="742680" lvl="1" indent="-285480">
              <a:lnSpc>
                <a:spcPct val="100000"/>
              </a:lnSpc>
              <a:spcBef>
                <a:spcPts val="598"/>
              </a:spcBef>
              <a:buClr>
                <a:srgbClr val="000000"/>
              </a:buClr>
              <a:buSzPct val="100000"/>
              <a:buFont typeface="Verdana" pitchFamily="34"/>
              <a:buChar char="–"/>
              <a:tabLst>
                <a:tab pos="1314000" algn="l"/>
                <a:tab pos="2228399" algn="l"/>
                <a:tab pos="3142799" algn="l"/>
                <a:tab pos="4057199" algn="l"/>
                <a:tab pos="4971599" algn="l"/>
                <a:tab pos="5886000" algn="l"/>
                <a:tab pos="6800400" algn="l"/>
                <a:tab pos="7714800" algn="l"/>
                <a:tab pos="8629200" algn="l"/>
                <a:tab pos="9543600" algn="l"/>
                <a:tab pos="10458000" algn="l"/>
              </a:tabLst>
            </a:pPr>
            <a:r>
              <a:rPr lang="en-US">
                <a:solidFill>
                  <a:srgbClr val="000000"/>
                </a:solidFill>
                <a:latin typeface="Verdana" pitchFamily="34"/>
                <a:ea typeface="ＭＳ Ｐゴシック" pitchFamily="50"/>
              </a:rPr>
              <a:t>Distributed transactions</a:t>
            </a:r>
          </a:p>
        </p:txBody>
      </p:sp>
    </p:spTree>
    <p:extLst>
      <p:ext uri="{BB962C8B-B14F-4D97-AF65-F5344CB8AC3E}">
        <p14:creationId xmlns:p14="http://schemas.microsoft.com/office/powerpoint/2010/main" val="3067016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2518</Words>
  <Application>Microsoft Office PowerPoint</Application>
  <PresentationFormat>Widescreen</PresentationFormat>
  <Paragraphs>688</Paragraphs>
  <Slides>50</Slides>
  <Notes>48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ＭＳ Ｐゴシック</vt:lpstr>
      <vt:lpstr>AR PL ShanHeiSun Uni</vt:lpstr>
      <vt:lpstr>Arial</vt:lpstr>
      <vt:lpstr>Calibri</vt:lpstr>
      <vt:lpstr>Calibri Light</vt:lpstr>
      <vt:lpstr>Courier New</vt:lpstr>
      <vt:lpstr>Lucida Sans Unicode</vt:lpstr>
      <vt:lpstr>Tahoma</vt:lpstr>
      <vt:lpstr>Times</vt:lpstr>
      <vt:lpstr>Verdana</vt:lpstr>
      <vt:lpstr>Office Theme</vt:lpstr>
      <vt:lpstr>Transactions </vt:lpstr>
      <vt:lpstr>Topics in this session</vt:lpstr>
      <vt:lpstr>Why use Transactions? To Enforce the ACID Principles:</vt:lpstr>
      <vt:lpstr>Atomicity</vt:lpstr>
      <vt:lpstr>Naïve Approach:  Connection per Data Access Operation</vt:lpstr>
      <vt:lpstr>Running non-Transactionally</vt:lpstr>
      <vt:lpstr>Correct Approach: Connection per Unit-of-Work</vt:lpstr>
      <vt:lpstr>Running in a Transaction</vt:lpstr>
      <vt:lpstr>Topics in this session</vt:lpstr>
      <vt:lpstr>Local Transaction Management</vt:lpstr>
      <vt:lpstr>Local Transaction Management Example</vt:lpstr>
      <vt:lpstr>Problems with Local Transactions</vt:lpstr>
      <vt:lpstr>Topics in this session</vt:lpstr>
      <vt:lpstr>Spring Transaction Management</vt:lpstr>
      <vt:lpstr>PlatformTransactionManager</vt:lpstr>
      <vt:lpstr>Deploying the Transaction Manager</vt:lpstr>
      <vt:lpstr>Declarative Transactions with Spring</vt:lpstr>
      <vt:lpstr>@Transactional configuration</vt:lpstr>
      <vt:lpstr>@Transactional: what happens exactly?</vt:lpstr>
      <vt:lpstr>@Transactional at the class level</vt:lpstr>
      <vt:lpstr>@Transactional at the class and method levels</vt:lpstr>
      <vt:lpstr>XML-based Spring Transactions</vt:lpstr>
      <vt:lpstr>Declarative Transactions: XML</vt:lpstr>
      <vt:lpstr>Topics in this session</vt:lpstr>
      <vt:lpstr>Isolation levels</vt:lpstr>
      <vt:lpstr>Dirty Reads</vt:lpstr>
      <vt:lpstr>READ_UNCOMMITTED</vt:lpstr>
      <vt:lpstr>READ_COMMITTED</vt:lpstr>
      <vt:lpstr>Highest isolation levels</vt:lpstr>
      <vt:lpstr>Topics in this session</vt:lpstr>
      <vt:lpstr>Understanding Transaction Propagation: Example</vt:lpstr>
      <vt:lpstr>Understanding Transaction Propagation</vt:lpstr>
      <vt:lpstr>Transaction propagation with Spring</vt:lpstr>
      <vt:lpstr>REQUIRED</vt:lpstr>
      <vt:lpstr>REQUIRES_NEW</vt:lpstr>
      <vt:lpstr>Topics in this session</vt:lpstr>
      <vt:lpstr>Default behavior</vt:lpstr>
      <vt:lpstr>rollbackFor and noRollbackFor</vt:lpstr>
      <vt:lpstr>Topics in this session</vt:lpstr>
      <vt:lpstr>@Transactional  in an Integration Test</vt:lpstr>
      <vt:lpstr>Advanced use of @Transactional in a Unit Test</vt:lpstr>
      <vt:lpstr>@Before vs @BeforeTransaction</vt:lpstr>
      <vt:lpstr>Topics in this session</vt:lpstr>
      <vt:lpstr>Programmatic Transactions with Spring</vt:lpstr>
      <vt:lpstr>Programmatic Transactions: example</vt:lpstr>
      <vt:lpstr>Read-only transactions (1)</vt:lpstr>
      <vt:lpstr>Read-only transactions (2)</vt:lpstr>
      <vt:lpstr>Distributed transactions</vt:lpstr>
      <vt:lpstr>Distributed transactions – Spring integration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Radhika</dc:creator>
  <cp:lastModifiedBy>Radhika</cp:lastModifiedBy>
  <cp:revision>74</cp:revision>
  <dcterms:created xsi:type="dcterms:W3CDTF">2014-10-28T18:25:43Z</dcterms:created>
  <dcterms:modified xsi:type="dcterms:W3CDTF">2014-10-29T06:08:27Z</dcterms:modified>
</cp:coreProperties>
</file>