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8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6" y="-5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wath\AppData\Local\Microsoft\Windows\INetCache\IE\UYMNLEN1\saranya.b%5b1%5d.xlsx" TargetMode="External" /><Relationship Id="rId2" Type="http://schemas.microsoft.com/office/2011/relationships/chartColorStyle" Target="colors1.xml" /><Relationship Id="rId1" Type="http://schemas.microsoft.com/office/2011/relationships/chartStyle" Target="style1.xml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[saranya.b(1).xlsx]Sheet2!PivotTable1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EMPLOYEE CLASIFICATION</a:t>
            </a:r>
            <a:endParaRPr lang="en-IN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252656252193084"/>
          <c:y val="0.27404673374161576"/>
          <c:w val="0.2806686597330415"/>
          <c:h val="0.54671916010498689"/>
        </c:manualLayout>
      </c:layout>
      <c:pieChart>
        <c:varyColors val="1"/>
        <c:ser>
          <c:idx val="0"/>
          <c:order val="0"/>
          <c:tx>
            <c:strRef>
              <c:f>Sheet2!$B$3:$B$4</c:f>
              <c:strCache>
                <c:ptCount val="1"/>
                <c:pt idx="0">
                  <c:v>Full-Time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Sheet2!$B$5:$B$15</c:f>
              <c:numCache>
                <c:formatCode>General</c:formatCode>
                <c:ptCount val="10"/>
                <c:pt idx="0">
                  <c:v>41</c:v>
                </c:pt>
                <c:pt idx="1">
                  <c:v>57</c:v>
                </c:pt>
                <c:pt idx="2">
                  <c:v>54</c:v>
                </c:pt>
                <c:pt idx="3">
                  <c:v>39</c:v>
                </c:pt>
                <c:pt idx="4">
                  <c:v>50</c:v>
                </c:pt>
                <c:pt idx="5">
                  <c:v>57</c:v>
                </c:pt>
                <c:pt idx="6">
                  <c:v>50</c:v>
                </c:pt>
                <c:pt idx="7">
                  <c:v>56</c:v>
                </c:pt>
                <c:pt idx="8">
                  <c:v>52</c:v>
                </c:pt>
                <c:pt idx="9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F8-4116-BE0B-0B5E434F943A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Part-Time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Sheet2!$C$5:$C$15</c:f>
              <c:numCache>
                <c:formatCode>General</c:formatCode>
                <c:ptCount val="10"/>
                <c:pt idx="0">
                  <c:v>40</c:v>
                </c:pt>
                <c:pt idx="1">
                  <c:v>44</c:v>
                </c:pt>
                <c:pt idx="2">
                  <c:v>53</c:v>
                </c:pt>
                <c:pt idx="3">
                  <c:v>55</c:v>
                </c:pt>
                <c:pt idx="4">
                  <c:v>50</c:v>
                </c:pt>
                <c:pt idx="5">
                  <c:v>40</c:v>
                </c:pt>
                <c:pt idx="6">
                  <c:v>51</c:v>
                </c:pt>
                <c:pt idx="7">
                  <c:v>48</c:v>
                </c:pt>
                <c:pt idx="8">
                  <c:v>49</c:v>
                </c:pt>
                <c:pt idx="9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BF8-4116-BE0B-0B5E434F943A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Temporary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hade val="51000"/>
                      <a:satMod val="130000"/>
                    </a:schemeClr>
                  </a:gs>
                  <a:gs pos="80000">
                    <a:schemeClr val="accent1">
                      <a:shade val="93000"/>
                      <a:satMod val="130000"/>
                    </a:schemeClr>
                  </a:gs>
                  <a:gs pos="100000">
                    <a:schemeClr val="accent1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hade val="51000"/>
                      <a:satMod val="130000"/>
                    </a:schemeClr>
                  </a:gs>
                  <a:gs pos="80000">
                    <a:schemeClr val="accent2">
                      <a:shade val="93000"/>
                      <a:satMod val="130000"/>
                    </a:schemeClr>
                  </a:gs>
                  <a:gs pos="100000">
                    <a:schemeClr val="accent2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hade val="51000"/>
                      <a:satMod val="130000"/>
                    </a:schemeClr>
                  </a:gs>
                  <a:gs pos="80000">
                    <a:schemeClr val="accent3">
                      <a:shade val="93000"/>
                      <a:satMod val="130000"/>
                    </a:schemeClr>
                  </a:gs>
                  <a:gs pos="100000">
                    <a:schemeClr val="accent3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hade val="51000"/>
                      <a:satMod val="130000"/>
                    </a:schemeClr>
                  </a:gs>
                  <a:gs pos="80000">
                    <a:schemeClr val="accent4">
                      <a:shade val="93000"/>
                      <a:satMod val="130000"/>
                    </a:schemeClr>
                  </a:gs>
                  <a:gs pos="100000">
                    <a:schemeClr val="accent4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hade val="51000"/>
                      <a:satMod val="130000"/>
                    </a:schemeClr>
                  </a:gs>
                  <a:gs pos="80000">
                    <a:schemeClr val="accent5">
                      <a:shade val="93000"/>
                      <a:satMod val="130000"/>
                    </a:schemeClr>
                  </a:gs>
                  <a:gs pos="100000">
                    <a:schemeClr val="accent5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51000"/>
                      <a:satMod val="130000"/>
                    </a:schemeClr>
                  </a:gs>
                  <a:gs pos="80000">
                    <a:schemeClr val="accent6">
                      <a:shade val="93000"/>
                      <a:satMod val="130000"/>
                    </a:schemeClr>
                  </a:gs>
                  <a:gs pos="100000">
                    <a:schemeClr val="accent6"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1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1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2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2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3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3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51000"/>
                      <a:satMod val="130000"/>
                    </a:schemeClr>
                  </a:gs>
                  <a:gs pos="80000">
                    <a:schemeClr val="accent4">
                      <a:lumMod val="60000"/>
                      <a:shade val="93000"/>
                      <a:satMod val="130000"/>
                    </a:schemeClr>
                  </a:gs>
                  <a:gs pos="100000">
                    <a:schemeClr val="accent4">
                      <a:lumMod val="60000"/>
                      <a:shade val="94000"/>
                      <a:satMod val="135000"/>
                    </a:schemeClr>
                  </a:gs>
                </a:gsLst>
                <a:lin ang="16200000" scaled="0"/>
              </a:gradFill>
              <a:ln>
                <a:noFill/>
              </a:ln>
              <a:effectLst>
                <a:outerShdw blurRad="40000" dist="23000" dir="5400000" rotWithShape="0">
                  <a:srgbClr val="000000">
                    <a:alpha val="3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200000"/>
                </a:lightRig>
              </a:scene3d>
              <a:sp3d>
                <a:bevelT w="63500" h="25400"/>
              </a:sp3d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Sheet2!$D$5:$D$15</c:f>
              <c:numCache>
                <c:formatCode>General</c:formatCode>
                <c:ptCount val="10"/>
                <c:pt idx="0">
                  <c:v>69</c:v>
                </c:pt>
                <c:pt idx="1">
                  <c:v>44</c:v>
                </c:pt>
                <c:pt idx="2">
                  <c:v>47</c:v>
                </c:pt>
                <c:pt idx="3">
                  <c:v>63</c:v>
                </c:pt>
                <c:pt idx="4">
                  <c:v>54</c:v>
                </c:pt>
                <c:pt idx="5">
                  <c:v>46</c:v>
                </c:pt>
                <c:pt idx="6">
                  <c:v>56</c:v>
                </c:pt>
                <c:pt idx="7">
                  <c:v>63</c:v>
                </c:pt>
                <c:pt idx="8">
                  <c:v>49</c:v>
                </c:pt>
                <c:pt idx="9">
                  <c:v>61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BF8-4116-BE0B-0B5E434F943A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11-09-2024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/>
              <a:t>: GUNASEKARAN.K</a:t>
            </a:r>
            <a:endParaRPr lang="en-US" sz="2400" dirty="0"/>
          </a:p>
          <a:p>
            <a:r>
              <a:rPr lang="en-US" sz="2400" dirty="0"/>
              <a:t>REGISTER NO: 312204880</a:t>
            </a:r>
          </a:p>
          <a:p>
            <a:r>
              <a:rPr lang="en-US" sz="2400" dirty="0"/>
              <a:t>DEPARTMENT: B.COM (GENERAL)</a:t>
            </a:r>
          </a:p>
          <a:p>
            <a:r>
              <a:rPr lang="en-US" sz="2400" dirty="0"/>
              <a:t>COLLEGE: NAZARETH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1DC46-A4B4-33BB-109C-9CAAF76E4A97}"/>
              </a:ext>
            </a:extLst>
          </p:cNvPr>
          <p:cNvSpPr txBox="1"/>
          <p:nvPr/>
        </p:nvSpPr>
        <p:spPr>
          <a:xfrm>
            <a:off x="739775" y="1371600"/>
            <a:ext cx="82518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REGRESSION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   </a:t>
            </a:r>
            <a:r>
              <a:rPr lang="en-IN" dirty="0">
                <a:latin typeface="Aptos Display" panose="020B0004020202020204" pitchFamily="34" charset="0"/>
              </a:rPr>
              <a:t>PREDICT EMPLOYEE PERFORMANCE BASED ON HYSTORICAL DATA.</a:t>
            </a:r>
          </a:p>
          <a:p>
            <a:r>
              <a:rPr lang="en-IN" dirty="0"/>
              <a:t>     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CLUSTER ANALYSIS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</a:t>
            </a:r>
          </a:p>
          <a:p>
            <a:r>
              <a:rPr lang="en-IN" dirty="0"/>
              <a:t>                                            GROUP EMPLOYEES WITH SIMILAR PERFORMANCE</a:t>
            </a:r>
          </a:p>
          <a:p>
            <a:r>
              <a:rPr lang="en-IN" dirty="0"/>
              <a:t> CHARACTERISTICS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DECISION TREES</a:t>
            </a:r>
            <a:r>
              <a:rPr lang="en-IN" dirty="0"/>
              <a:t>:</a:t>
            </a:r>
          </a:p>
          <a:p>
            <a:r>
              <a:rPr lang="en-IN" dirty="0"/>
              <a:t>                                        IDENTIFY KEY FACTORS INFLUENCING EMPLOYE PERFORMANCE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</a:t>
            </a:r>
            <a:r>
              <a:rPr lang="en-IN" b="1" dirty="0"/>
              <a:t>CONDITIONAL FORMATTING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    HIGHLIGHT PERFORMANCE TREND &amp; OUTLINES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       </a:t>
            </a:r>
            <a:r>
              <a:rPr lang="en-IN" b="1" dirty="0"/>
              <a:t>PIVOT TABLES</a:t>
            </a:r>
            <a:r>
              <a:rPr lang="en-IN" dirty="0"/>
              <a:t>: </a:t>
            </a:r>
          </a:p>
          <a:p>
            <a:r>
              <a:rPr lang="en-IN" dirty="0"/>
              <a:t>                                     ANALYZE &amp; SUMMARIZE LARGE DATASETS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6260633"/>
              </p:ext>
            </p:extLst>
          </p:nvPr>
        </p:nvGraphicFramePr>
        <p:xfrm>
          <a:off x="1666875" y="1600200"/>
          <a:ext cx="683514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AC3F60-EFA1-176C-A774-06D3BD827DDC}"/>
              </a:ext>
            </a:extLst>
          </p:cNvPr>
          <p:cNvSpPr txBox="1"/>
          <p:nvPr/>
        </p:nvSpPr>
        <p:spPr>
          <a:xfrm>
            <a:off x="723377" y="1447800"/>
            <a:ext cx="846486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EMPOWERS DATA DRIVEN DECISION MAKING ENHANCE PERFORMANCE MANAGEMENT BOOSTS EMPLOYEE ENGAGEMENT AND GROWTH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Aptos Display" panose="020B00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 BY LEVERAGING EXCEL FOR EMPLOYEE PERFORMANCE ANALYSIS , ORGANIZATION.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UNLOCK EMPLOYEE POTENTIAL DRIVE BUSINESSSUCESS STAY COMPETITIVE IN THE MARKET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  EMBRACE DATA DRIVEN PERFORMANCE MANAGEMENT &amp; EMPOWER YOUR WORK FORCE TO EXCE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4F57B9-29EF-0B2E-50E7-EEDA122A1E12}"/>
              </a:ext>
            </a:extLst>
          </p:cNvPr>
          <p:cNvSpPr txBox="1"/>
          <p:nvPr/>
        </p:nvSpPr>
        <p:spPr>
          <a:xfrm>
            <a:off x="1150068" y="1857374"/>
            <a:ext cx="63175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• DATA COLECTION &amp; MANAGEMENT OF EMPLOYEE PERFORMANCE DATA.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VISUALIZATION OF EMPLOYEE PERFORMANCE TRENDS &amp; COMPARISIONS USING CHART, GRAPH &amp; DASHBOARD.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>
                <a:latin typeface="Aptos Display" panose="020B0004020202020204" pitchFamily="34" charset="0"/>
              </a:rPr>
              <a:t> • ANALYSIS OF PERFORMANCE MATRICS BY DEPARTMENT, TEAM, OR INDIVIDUAL.</a:t>
            </a:r>
            <a:endParaRPr lang="en-IN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3E3316-D49F-6816-D602-F5F45ACD3667}"/>
              </a:ext>
            </a:extLst>
          </p:cNvPr>
          <p:cNvSpPr txBox="1"/>
          <p:nvPr/>
        </p:nvSpPr>
        <p:spPr>
          <a:xfrm>
            <a:off x="914400" y="1908994"/>
            <a:ext cx="83629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9DC3AF-53B3-8BBD-E567-F72A3BC7224D}"/>
              </a:ext>
            </a:extLst>
          </p:cNvPr>
          <p:cNvSpPr txBox="1"/>
          <p:nvPr/>
        </p:nvSpPr>
        <p:spPr>
          <a:xfrm>
            <a:off x="609600" y="1908994"/>
            <a:ext cx="82369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IDENTIFICATION OF TOP PRFORMERS, UNDERPERFORMER, &amp; TRAINING NEEDS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DEPARTMENTAL &amp; TEAM PERFORMANCE COMPARAISION.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PERFORMANCE MATIRIC CALCULATION &amp; ANALYSIS.</a:t>
            </a:r>
          </a:p>
          <a:p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  DATA COLLECTION &amp; MANAGEMENT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2E21C7-F8D7-19EB-99E8-A7FBF256E405}"/>
              </a:ext>
            </a:extLst>
          </p:cNvPr>
          <p:cNvSpPr txBox="1"/>
          <p:nvPr/>
        </p:nvSpPr>
        <p:spPr>
          <a:xfrm>
            <a:off x="838200" y="1857375"/>
            <a:ext cx="81607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HR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DEPARTMENT HEADS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TEAM LEAD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EMPLOYEES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TALENT MANAGEMENT TEAMS</a:t>
            </a:r>
          </a:p>
          <a:p>
            <a:endParaRPr lang="en-US" dirty="0">
              <a:latin typeface="Aptos Display" panose="020B0004020202020204" pitchFamily="34" charset="0"/>
            </a:endParaRPr>
          </a:p>
          <a:p>
            <a:r>
              <a:rPr lang="en-US" dirty="0"/>
              <a:t> BY CONSIDERING THE NEEDS &amp; REQUIREMENTS OF THESE END USERS, YOU CAN DESIGN AN EFFECTIVE EMPLOYEE PERFORMANCE ANALYSIS SYSTEM IN EXCEL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8E78FE-987F-A5ED-19BE-5C95A991ED41}"/>
              </a:ext>
            </a:extLst>
          </p:cNvPr>
          <p:cNvSpPr txBox="1"/>
          <p:nvPr/>
        </p:nvSpPr>
        <p:spPr>
          <a:xfrm>
            <a:off x="3048000" y="1817925"/>
            <a:ext cx="594359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AUTOMATED PERFORMANCE TRACKING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CUSTOMIZABLE DASHBOARDS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DATA-DRIVEN INSIGHT</a:t>
            </a:r>
          </a:p>
          <a:p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ENHANCED DECISION-MAKING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IMPROVED EMPLOYEE ENGAGEMENT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 STREAMLINED PERFORMANCE MANAGEMENT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 err="1"/>
              <a:t>vSTRATEGIC</a:t>
            </a:r>
            <a:r>
              <a:rPr lang="en-IN" dirty="0"/>
              <a:t> WORKFORCE PLANNING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FEBC0-FF3B-2B0B-9797-D1050F38473E}"/>
              </a:ext>
            </a:extLst>
          </p:cNvPr>
          <p:cNvSpPr txBox="1"/>
          <p:nvPr/>
        </p:nvSpPr>
        <p:spPr>
          <a:xfrm>
            <a:off x="1828800" y="1582340"/>
            <a:ext cx="61009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/>
              <a:t> </a:t>
            </a:r>
            <a:r>
              <a:rPr lang="en-IN" dirty="0">
                <a:latin typeface="Aptos Display" panose="020B0004020202020204" pitchFamily="34" charset="0"/>
              </a:rPr>
              <a:t>EMPLOYEE INFORMATION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METRICS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PERFORMANCE EVALUATIONS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TRAINING &amp; DEVELOPMENT TABLE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FEEDBACK &amp; SURVEYS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latin typeface="Aptos Display" panose="020B0004020202020204" pitchFamily="34" charset="0"/>
              </a:rPr>
              <a:t> SALES/PRODUCTION DATA TABLE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IN" dirty="0">
              <a:latin typeface="Aptos Display" panose="020B0004020202020204" pitchFamily="34" charset="0"/>
            </a:endParaRPr>
          </a:p>
          <a:p>
            <a:r>
              <a:rPr lang="en-IN" dirty="0"/>
              <a:t>               </a:t>
            </a:r>
            <a:r>
              <a:rPr lang="en-IN" dirty="0">
                <a:latin typeface="Arial Black" panose="020B0A04020102020204" pitchFamily="34" charset="0"/>
              </a:rPr>
              <a:t>DATA TYPE INCLUEDS:                 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A.  EMPLOYEER ID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B.   DEPARTMENT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C.  RATINGS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D.  GOAL </a:t>
            </a:r>
          </a:p>
          <a:p>
            <a:r>
              <a:rPr lang="en-IN" dirty="0">
                <a:latin typeface="Aptos Display" panose="020B0004020202020204" pitchFamily="34" charset="0"/>
              </a:rPr>
              <a:t>                        E.  COMMENTS   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E8F9B-9B48-6FB1-2861-50D8F0678D93}"/>
              </a:ext>
            </a:extLst>
          </p:cNvPr>
          <p:cNvSpPr txBox="1"/>
          <p:nvPr/>
        </p:nvSpPr>
        <p:spPr>
          <a:xfrm>
            <a:off x="2381250" y="1695451"/>
            <a:ext cx="67701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b="1" dirty="0"/>
              <a:t>      AUTOMATED PERFORMANCE TRACKING</a:t>
            </a:r>
            <a:r>
              <a:rPr lang="en-IN" dirty="0"/>
              <a:t>:</a:t>
            </a:r>
          </a:p>
          <a:p>
            <a:r>
              <a:rPr lang="en-IN" dirty="0"/>
              <a:t>                    </a:t>
            </a:r>
            <a:r>
              <a:rPr lang="en-IN" dirty="0">
                <a:latin typeface="Aptos Display" panose="020B0004020202020204" pitchFamily="34" charset="0"/>
              </a:rPr>
              <a:t>EFFORTLESSLY MONITOR EMPLOYEE PERFORMANCE METRICS, ELIMINATING MANUAL DATA ENTRY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PREDICTIVE ANALYTICS</a:t>
            </a:r>
            <a:r>
              <a:rPr lang="en-IN" dirty="0"/>
              <a:t>: </a:t>
            </a:r>
          </a:p>
          <a:p>
            <a:r>
              <a:rPr lang="en-IN" dirty="0"/>
              <a:t>                   </a:t>
            </a:r>
            <a:r>
              <a:rPr lang="en-IN" dirty="0">
                <a:latin typeface="Aptos Display" panose="020B0004020202020204" pitchFamily="34" charset="0"/>
              </a:rPr>
              <a:t>IDENTIFY POTENTIAL PERFORMANCE ISSUES BEFORE THEY ARISE, ENABLING PROACTIVE INTERVENTIONS                 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CUSTOMIZABLE PERFORMANCE METRICS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ALIGN METRICS WITH ORGANIZATION GOALS, ENSURING RELEVANT PERFORMANCE MEASUEMENT. </a:t>
            </a:r>
          </a:p>
          <a:p>
            <a:r>
              <a:rPr lang="en-IN" dirty="0"/>
              <a:t>         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/>
              <a:t>        </a:t>
            </a:r>
            <a:r>
              <a:rPr lang="en-IN" b="1" dirty="0"/>
              <a:t>REAL TIME REPORTING</a:t>
            </a:r>
            <a:r>
              <a:rPr lang="en-IN" dirty="0"/>
              <a:t>:</a:t>
            </a:r>
          </a:p>
          <a:p>
            <a:r>
              <a:rPr lang="en-IN" dirty="0"/>
              <a:t>                     </a:t>
            </a:r>
            <a:r>
              <a:rPr lang="en-IN" dirty="0">
                <a:latin typeface="Aptos Display" panose="020B0004020202020204" pitchFamily="34" charset="0"/>
              </a:rPr>
              <a:t>GENERATE INSTANT REPORTS, FACILITATING TIMELY DECISION-MAKING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</TotalTime>
  <Words>450</Words>
  <Application>Microsoft Office PowerPoint</Application>
  <PresentationFormat>Widescreen</PresentationFormat>
  <Paragraphs>124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Varshini Nandagopal</cp:lastModifiedBy>
  <cp:revision>24</cp:revision>
  <dcterms:created xsi:type="dcterms:W3CDTF">2024-03-29T15:07:22Z</dcterms:created>
  <dcterms:modified xsi:type="dcterms:W3CDTF">2024-09-11T08:33:05Z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