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
      <p:font typeface="Playfair Display"/>
      <p:regular r:id="rId25"/>
      <p:bold r:id="rId26"/>
      <p:italic r:id="rId27"/>
      <p:boldItalic r:id="rId28"/>
    </p:embeddedFont>
    <p:embeddedFont>
      <p:font typeface="Montserrat"/>
      <p:regular r:id="rId29"/>
      <p:bold r:id="rId30"/>
      <p:italic r:id="rId31"/>
      <p:boldItalic r:id="rId32"/>
    </p:embeddedFont>
    <p:embeddedFont>
      <p:font typeface="Lexend"/>
      <p:regular r:id="rId33"/>
      <p:bold r:id="rId34"/>
    </p:embeddedFont>
    <p:embeddedFont>
      <p:font typeface="Oswald"/>
      <p:regular r:id="rId35"/>
      <p:bold r:id="rId36"/>
    </p:embeddedFont>
    <p:embeddedFont>
      <p:font typeface="Roboto Serif SemiBold"/>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41" roundtripDataSignature="AMtx7mhc1U77gWADl2NEMWxC2rVL3JN1b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SerifSemiBold-boldItalic.fntdata"/><Relationship Id="rId20" Type="http://schemas.openxmlformats.org/officeDocument/2006/relationships/slide" Target="slides/slide15.xml"/><Relationship Id="rId41" Type="http://customschemas.google.com/relationships/presentationmetadata" Target="metadata"/><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layfairDisplay-bold.fntdata"/><Relationship Id="rId25" Type="http://schemas.openxmlformats.org/officeDocument/2006/relationships/font" Target="fonts/PlayfairDisplay-regular.fntdata"/><Relationship Id="rId28" Type="http://schemas.openxmlformats.org/officeDocument/2006/relationships/font" Target="fonts/PlayfairDisplay-boldItalic.fntdata"/><Relationship Id="rId27" Type="http://schemas.openxmlformats.org/officeDocument/2006/relationships/font" Target="fonts/PlayfairDisplay-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italic.fntdata"/><Relationship Id="rId30" Type="http://schemas.openxmlformats.org/officeDocument/2006/relationships/font" Target="fonts/Montserrat-bold.fntdata"/><Relationship Id="rId11" Type="http://schemas.openxmlformats.org/officeDocument/2006/relationships/slide" Target="slides/slide6.xml"/><Relationship Id="rId33" Type="http://schemas.openxmlformats.org/officeDocument/2006/relationships/font" Target="fonts/Lexend-regular.fntdata"/><Relationship Id="rId10" Type="http://schemas.openxmlformats.org/officeDocument/2006/relationships/slide" Target="slides/slide5.xml"/><Relationship Id="rId32" Type="http://schemas.openxmlformats.org/officeDocument/2006/relationships/font" Target="fonts/Montserrat-boldItalic.fntdata"/><Relationship Id="rId13" Type="http://schemas.openxmlformats.org/officeDocument/2006/relationships/slide" Target="slides/slide8.xml"/><Relationship Id="rId35" Type="http://schemas.openxmlformats.org/officeDocument/2006/relationships/font" Target="fonts/Oswald-regular.fntdata"/><Relationship Id="rId12" Type="http://schemas.openxmlformats.org/officeDocument/2006/relationships/slide" Target="slides/slide7.xml"/><Relationship Id="rId34" Type="http://schemas.openxmlformats.org/officeDocument/2006/relationships/font" Target="fonts/Lexend-bold.fntdata"/><Relationship Id="rId15" Type="http://schemas.openxmlformats.org/officeDocument/2006/relationships/slide" Target="slides/slide10.xml"/><Relationship Id="rId37" Type="http://schemas.openxmlformats.org/officeDocument/2006/relationships/font" Target="fonts/RobotoSerifSemiBold-regular.fntdata"/><Relationship Id="rId14" Type="http://schemas.openxmlformats.org/officeDocument/2006/relationships/slide" Target="slides/slide9.xml"/><Relationship Id="rId36" Type="http://schemas.openxmlformats.org/officeDocument/2006/relationships/font" Target="fonts/Oswald-bold.fntdata"/><Relationship Id="rId17" Type="http://schemas.openxmlformats.org/officeDocument/2006/relationships/slide" Target="slides/slide12.xml"/><Relationship Id="rId39" Type="http://schemas.openxmlformats.org/officeDocument/2006/relationships/font" Target="fonts/RobotoSerifSemiBold-italic.fntdata"/><Relationship Id="rId16" Type="http://schemas.openxmlformats.org/officeDocument/2006/relationships/slide" Target="slides/slide11.xml"/><Relationship Id="rId38" Type="http://schemas.openxmlformats.org/officeDocument/2006/relationships/font" Target="fonts/RobotoSerifSemiBold-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 name="Google Shape;5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8b32140ae9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8b32140ae9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8b32140ae9_3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8b32140ae9_3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8b32140ae9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8b32140ae9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8b32140ae9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8b32140ae9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8b32140ae9_3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8b32140ae9_3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8b32140ae9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8b32140ae9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8b4e8b43df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8b4e8b43df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8b32140ae9_3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8b32140ae9_3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8b32140ae9_4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8b32140ae9_4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8b32140ae9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8b32140ae9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g28b4e8b43df_0_4"/>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g28b4e8b43df_0_4"/>
          <p:cNvSpPr/>
          <p:nvPr/>
        </p:nvSpPr>
        <p:spPr>
          <a:xfrm>
            <a:off x="4358475" y="0"/>
            <a:ext cx="3853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g28b4e8b43df_0_4"/>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g28b4e8b43df_0_4"/>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rm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g28b4e8b43df_0_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g28b4e8b43df_0_43"/>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g28b4e8b43df_0_43"/>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0"/>
              </a:spcBef>
              <a:spcAft>
                <a:spcPts val="0"/>
              </a:spcAft>
              <a:buSzPts val="1400"/>
              <a:buChar char="○"/>
              <a:defRPr>
                <a:highlight>
                  <a:schemeClr val="dk1"/>
                </a:highlight>
              </a:defRPr>
            </a:lvl2pPr>
            <a:lvl3pPr indent="-317500" lvl="2" marL="1371600" algn="ctr">
              <a:spcBef>
                <a:spcPts val="0"/>
              </a:spcBef>
              <a:spcAft>
                <a:spcPts val="0"/>
              </a:spcAft>
              <a:buSzPts val="1400"/>
              <a:buChar char="■"/>
              <a:defRPr>
                <a:highlight>
                  <a:schemeClr val="dk1"/>
                </a:highlight>
              </a:defRPr>
            </a:lvl3pPr>
            <a:lvl4pPr indent="-317500" lvl="3" marL="1828800" algn="ctr">
              <a:spcBef>
                <a:spcPts val="0"/>
              </a:spcBef>
              <a:spcAft>
                <a:spcPts val="0"/>
              </a:spcAft>
              <a:buSzPts val="1400"/>
              <a:buChar char="●"/>
              <a:defRPr>
                <a:highlight>
                  <a:schemeClr val="dk1"/>
                </a:highlight>
              </a:defRPr>
            </a:lvl4pPr>
            <a:lvl5pPr indent="-317500" lvl="4" marL="2286000" algn="ctr">
              <a:spcBef>
                <a:spcPts val="0"/>
              </a:spcBef>
              <a:spcAft>
                <a:spcPts val="0"/>
              </a:spcAft>
              <a:buSzPts val="1400"/>
              <a:buChar char="○"/>
              <a:defRPr>
                <a:highlight>
                  <a:schemeClr val="dk1"/>
                </a:highlight>
              </a:defRPr>
            </a:lvl5pPr>
            <a:lvl6pPr indent="-317500" lvl="5" marL="2743200" algn="ctr">
              <a:spcBef>
                <a:spcPts val="0"/>
              </a:spcBef>
              <a:spcAft>
                <a:spcPts val="0"/>
              </a:spcAft>
              <a:buSzPts val="1400"/>
              <a:buChar char="■"/>
              <a:defRPr>
                <a:highlight>
                  <a:schemeClr val="dk1"/>
                </a:highlight>
              </a:defRPr>
            </a:lvl6pPr>
            <a:lvl7pPr indent="-317500" lvl="6" marL="3200400" algn="ctr">
              <a:spcBef>
                <a:spcPts val="0"/>
              </a:spcBef>
              <a:spcAft>
                <a:spcPts val="0"/>
              </a:spcAft>
              <a:buSzPts val="1400"/>
              <a:buChar char="●"/>
              <a:defRPr>
                <a:highlight>
                  <a:schemeClr val="dk1"/>
                </a:highlight>
              </a:defRPr>
            </a:lvl7pPr>
            <a:lvl8pPr indent="-317500" lvl="7" marL="3657600" algn="ctr">
              <a:spcBef>
                <a:spcPts val="0"/>
              </a:spcBef>
              <a:spcAft>
                <a:spcPts val="0"/>
              </a:spcAft>
              <a:buSzPts val="1400"/>
              <a:buChar char="○"/>
              <a:defRPr>
                <a:highlight>
                  <a:schemeClr val="dk1"/>
                </a:highlight>
              </a:defRPr>
            </a:lvl8pPr>
            <a:lvl9pPr indent="-317500" lvl="8" marL="4114800" algn="ctr">
              <a:spcBef>
                <a:spcPts val="0"/>
              </a:spcBef>
              <a:spcAft>
                <a:spcPts val="0"/>
              </a:spcAft>
              <a:buSzPts val="1400"/>
              <a:buChar char="■"/>
              <a:defRPr>
                <a:highlight>
                  <a:schemeClr val="dk1"/>
                </a:highlight>
              </a:defRPr>
            </a:lvl9pPr>
          </a:lstStyle>
          <a:p/>
        </p:txBody>
      </p:sp>
      <p:sp>
        <p:nvSpPr>
          <p:cNvPr id="51" name="Google Shape;51;g28b4e8b43df_0_4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g28b4e8b43df_0_4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5" name="Shape 15"/>
        <p:cNvGrpSpPr/>
        <p:nvPr/>
      </p:nvGrpSpPr>
      <p:grpSpPr>
        <a:xfrm>
          <a:off x="0" y="0"/>
          <a:ext cx="0" cy="0"/>
          <a:chOff x="0" y="0"/>
          <a:chExt cx="0" cy="0"/>
        </a:xfrm>
      </p:grpSpPr>
      <p:sp>
        <p:nvSpPr>
          <p:cNvPr id="16" name="Google Shape;16;g28b4e8b43df_0_10"/>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g28b4e8b43df_0_10"/>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g28b4e8b43df_0_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g28b4e8b43df_0_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g28b4e8b43df_0_1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g28b4e8b43df_0_1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g28b4e8b43df_0_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g28b4e8b43df_0_18"/>
          <p:cNvSpPr txBox="1"/>
          <p:nvPr>
            <p:ph idx="1" type="body"/>
          </p:nvPr>
        </p:nvSpPr>
        <p:spPr>
          <a:xfrm>
            <a:off x="3117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g28b4e8b43df_0_18"/>
          <p:cNvSpPr txBox="1"/>
          <p:nvPr>
            <p:ph idx="2" type="body"/>
          </p:nvPr>
        </p:nvSpPr>
        <p:spPr>
          <a:xfrm>
            <a:off x="48324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g28b4e8b43df_0_1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g28b4e8b43df_0_2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g28b4e8b43df_0_2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g28b4e8b43df_0_26"/>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g28b4e8b43df_0_26"/>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g28b4e8b43df_0_2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g28b4e8b43df_0_30"/>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g28b4e8b43df_0_3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g28b4e8b43df_0_33"/>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g28b4e8b43df_0_33"/>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g28b4e8b43df_0_33"/>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g28b4e8b43df_0_33"/>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g28b4e8b43df_0_33"/>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highlight>
                  <a:schemeClr val="lt1"/>
                </a:highlight>
              </a:defRPr>
            </a:lvl1pPr>
            <a:lvl2pPr indent="-317500" lvl="1" marL="914400">
              <a:spcBef>
                <a:spcPts val="0"/>
              </a:spcBef>
              <a:spcAft>
                <a:spcPts val="0"/>
              </a:spcAft>
              <a:buSzPts val="1400"/>
              <a:buChar char="○"/>
              <a:defRPr>
                <a:highlight>
                  <a:schemeClr val="lt1"/>
                </a:highlight>
              </a:defRPr>
            </a:lvl2pPr>
            <a:lvl3pPr indent="-317500" lvl="2" marL="1371600">
              <a:spcBef>
                <a:spcPts val="0"/>
              </a:spcBef>
              <a:spcAft>
                <a:spcPts val="0"/>
              </a:spcAft>
              <a:buSzPts val="1400"/>
              <a:buChar char="■"/>
              <a:defRPr>
                <a:highlight>
                  <a:schemeClr val="lt1"/>
                </a:highlight>
              </a:defRPr>
            </a:lvl3pPr>
            <a:lvl4pPr indent="-317500" lvl="3" marL="1828800">
              <a:spcBef>
                <a:spcPts val="0"/>
              </a:spcBef>
              <a:spcAft>
                <a:spcPts val="0"/>
              </a:spcAft>
              <a:buSzPts val="1400"/>
              <a:buChar char="●"/>
              <a:defRPr>
                <a:highlight>
                  <a:schemeClr val="lt1"/>
                </a:highlight>
              </a:defRPr>
            </a:lvl4pPr>
            <a:lvl5pPr indent="-317500" lvl="4" marL="2286000">
              <a:spcBef>
                <a:spcPts val="0"/>
              </a:spcBef>
              <a:spcAft>
                <a:spcPts val="0"/>
              </a:spcAft>
              <a:buSzPts val="1400"/>
              <a:buChar char="○"/>
              <a:defRPr>
                <a:highlight>
                  <a:schemeClr val="lt1"/>
                </a:highlight>
              </a:defRPr>
            </a:lvl5pPr>
            <a:lvl6pPr indent="-317500" lvl="5" marL="2743200">
              <a:spcBef>
                <a:spcPts val="0"/>
              </a:spcBef>
              <a:spcAft>
                <a:spcPts val="0"/>
              </a:spcAft>
              <a:buSzPts val="1400"/>
              <a:buChar char="■"/>
              <a:defRPr>
                <a:highlight>
                  <a:schemeClr val="lt1"/>
                </a:highlight>
              </a:defRPr>
            </a:lvl6pPr>
            <a:lvl7pPr indent="-317500" lvl="6" marL="3200400">
              <a:spcBef>
                <a:spcPts val="0"/>
              </a:spcBef>
              <a:spcAft>
                <a:spcPts val="0"/>
              </a:spcAft>
              <a:buSzPts val="1400"/>
              <a:buChar char="●"/>
              <a:defRPr>
                <a:highlight>
                  <a:schemeClr val="lt1"/>
                </a:highlight>
              </a:defRPr>
            </a:lvl7pPr>
            <a:lvl8pPr indent="-317500" lvl="7" marL="3657600">
              <a:spcBef>
                <a:spcPts val="0"/>
              </a:spcBef>
              <a:spcAft>
                <a:spcPts val="0"/>
              </a:spcAft>
              <a:buSzPts val="1400"/>
              <a:buChar char="○"/>
              <a:defRPr>
                <a:highlight>
                  <a:schemeClr val="lt1"/>
                </a:highlight>
              </a:defRPr>
            </a:lvl8pPr>
            <a:lvl9pPr indent="-317500" lvl="8" marL="4114800">
              <a:spcBef>
                <a:spcPts val="0"/>
              </a:spcBef>
              <a:spcAft>
                <a:spcPts val="0"/>
              </a:spcAft>
              <a:buSzPts val="1400"/>
              <a:buChar char="■"/>
              <a:defRPr>
                <a:highlight>
                  <a:schemeClr val="lt1"/>
                </a:highlight>
              </a:defRPr>
            </a:lvl9pPr>
          </a:lstStyle>
          <a:p/>
        </p:txBody>
      </p:sp>
      <p:sp>
        <p:nvSpPr>
          <p:cNvPr id="44" name="Google Shape;44;g28b4e8b43df_0_3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g28b4e8b43df_0_4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g28b4e8b43df_0_4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g28b4e8b43df_0_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g28b4e8b43df_0_0"/>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g28b4e8b43df_0_0"/>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
          <p:cNvSpPr txBox="1"/>
          <p:nvPr>
            <p:ph type="ctrTitle"/>
          </p:nvPr>
        </p:nvSpPr>
        <p:spPr>
          <a:xfrm>
            <a:off x="587000" y="454125"/>
            <a:ext cx="8157900" cy="2227500"/>
          </a:xfrm>
          <a:prstGeom prst="rect">
            <a:avLst/>
          </a:pr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rgbClr val="000000"/>
              </a:buClr>
              <a:buSzPts val="990"/>
              <a:buFont typeface="Arial"/>
              <a:buNone/>
            </a:pPr>
            <a:r>
              <a:t/>
            </a:r>
            <a:endParaRPr b="0" sz="3559">
              <a:latin typeface="Roboto Serif SemiBold"/>
              <a:ea typeface="Roboto Serif SemiBold"/>
              <a:cs typeface="Roboto Serif SemiBold"/>
              <a:sym typeface="Roboto Serif SemiBold"/>
            </a:endParaRPr>
          </a:p>
          <a:p>
            <a:pPr indent="0" lvl="0" marL="0" rtl="0" algn="ctr">
              <a:lnSpc>
                <a:spcPct val="90000"/>
              </a:lnSpc>
              <a:spcBef>
                <a:spcPts val="0"/>
              </a:spcBef>
              <a:spcAft>
                <a:spcPts val="0"/>
              </a:spcAft>
              <a:buClr>
                <a:srgbClr val="000000"/>
              </a:buClr>
              <a:buSzPts val="990"/>
              <a:buFont typeface="Arial"/>
              <a:buNone/>
            </a:pPr>
            <a:r>
              <a:rPr b="0" lang="en" sz="3559">
                <a:solidFill>
                  <a:srgbClr val="FF00FF"/>
                </a:solidFill>
                <a:latin typeface="Roboto Serif SemiBold"/>
                <a:ea typeface="Roboto Serif SemiBold"/>
                <a:cs typeface="Roboto Serif SemiBold"/>
                <a:sym typeface="Roboto Serif SemiBold"/>
              </a:rPr>
              <a:t>IMPROVING PREDICTION ACCURACY WITH ADVANCE MACHINE LEARNING TECHNIQUE</a:t>
            </a:r>
            <a:endParaRPr b="0" sz="3559">
              <a:solidFill>
                <a:srgbClr val="FF00FF"/>
              </a:solidFill>
              <a:latin typeface="Roboto Serif SemiBold"/>
              <a:ea typeface="Roboto Serif SemiBold"/>
              <a:cs typeface="Roboto Serif SemiBold"/>
              <a:sym typeface="Roboto Serif SemiBold"/>
            </a:endParaRPr>
          </a:p>
          <a:p>
            <a:pPr indent="0" lvl="0" marL="0" rtl="0" algn="ctr">
              <a:lnSpc>
                <a:spcPct val="100000"/>
              </a:lnSpc>
              <a:spcBef>
                <a:spcPts val="0"/>
              </a:spcBef>
              <a:spcAft>
                <a:spcPts val="0"/>
              </a:spcAft>
              <a:buSzPts val="990"/>
              <a:buNone/>
            </a:pPr>
            <a:r>
              <a:t/>
            </a:r>
            <a:endParaRPr sz="2840">
              <a:solidFill>
                <a:srgbClr val="FF00FF"/>
              </a:solidFill>
            </a:endParaRPr>
          </a:p>
        </p:txBody>
      </p:sp>
      <p:sp>
        <p:nvSpPr>
          <p:cNvPr id="59" name="Google Shape;59;p1"/>
          <p:cNvSpPr txBox="1"/>
          <p:nvPr/>
        </p:nvSpPr>
        <p:spPr>
          <a:xfrm>
            <a:off x="0" y="3401425"/>
            <a:ext cx="4240500" cy="1611600"/>
          </a:xfrm>
          <a:prstGeom prst="rect">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361950" lvl="0" marL="457200" rtl="0" algn="l">
              <a:spcBef>
                <a:spcPts val="0"/>
              </a:spcBef>
              <a:spcAft>
                <a:spcPts val="0"/>
              </a:spcAft>
              <a:buSzPts val="2100"/>
              <a:buFont typeface="Playfair Display"/>
              <a:buAutoNum type="arabicPeriod"/>
            </a:pPr>
            <a:r>
              <a:rPr b="1" lang="en" sz="2100">
                <a:latin typeface="Playfair Display"/>
                <a:ea typeface="Playfair Display"/>
                <a:cs typeface="Playfair Display"/>
                <a:sym typeface="Playfair Display"/>
              </a:rPr>
              <a:t>SENTHIL VEL S (LEADER)</a:t>
            </a:r>
            <a:endParaRPr b="1" sz="2100">
              <a:latin typeface="Playfair Display"/>
              <a:ea typeface="Playfair Display"/>
              <a:cs typeface="Playfair Display"/>
              <a:sym typeface="Playfair Display"/>
            </a:endParaRPr>
          </a:p>
          <a:p>
            <a:pPr indent="-361950" lvl="0" marL="457200" rtl="0" algn="l">
              <a:spcBef>
                <a:spcPts val="0"/>
              </a:spcBef>
              <a:spcAft>
                <a:spcPts val="0"/>
              </a:spcAft>
              <a:buSzPts val="2100"/>
              <a:buFont typeface="Playfair Display"/>
              <a:buAutoNum type="arabicPeriod"/>
            </a:pPr>
            <a:r>
              <a:rPr b="1" lang="en" sz="2100">
                <a:latin typeface="Playfair Display"/>
                <a:ea typeface="Playfair Display"/>
                <a:cs typeface="Playfair Display"/>
                <a:sym typeface="Playfair Display"/>
              </a:rPr>
              <a:t>VIGNESH M</a:t>
            </a:r>
            <a:endParaRPr b="1" sz="2100">
              <a:latin typeface="Playfair Display"/>
              <a:ea typeface="Playfair Display"/>
              <a:cs typeface="Playfair Display"/>
              <a:sym typeface="Playfair Display"/>
            </a:endParaRPr>
          </a:p>
          <a:p>
            <a:pPr indent="-361950" lvl="0" marL="457200" rtl="0" algn="l">
              <a:spcBef>
                <a:spcPts val="0"/>
              </a:spcBef>
              <a:spcAft>
                <a:spcPts val="0"/>
              </a:spcAft>
              <a:buSzPts val="2100"/>
              <a:buFont typeface="Playfair Display"/>
              <a:buAutoNum type="arabicPeriod"/>
            </a:pPr>
            <a:r>
              <a:rPr b="1" lang="en" sz="2100">
                <a:latin typeface="Playfair Display"/>
                <a:ea typeface="Playfair Display"/>
                <a:cs typeface="Playfair Display"/>
                <a:sym typeface="Playfair Display"/>
              </a:rPr>
              <a:t>GUNASEKARAN P</a:t>
            </a:r>
            <a:endParaRPr b="1" sz="2100">
              <a:latin typeface="Playfair Display"/>
              <a:ea typeface="Playfair Display"/>
              <a:cs typeface="Playfair Display"/>
              <a:sym typeface="Playfair Display"/>
            </a:endParaRPr>
          </a:p>
          <a:p>
            <a:pPr indent="-361950" lvl="0" marL="457200" rtl="0" algn="l">
              <a:spcBef>
                <a:spcPts val="0"/>
              </a:spcBef>
              <a:spcAft>
                <a:spcPts val="0"/>
              </a:spcAft>
              <a:buClr>
                <a:schemeClr val="dk2"/>
              </a:buClr>
              <a:buSzPts val="2100"/>
              <a:buFont typeface="Playfair Display"/>
              <a:buAutoNum type="arabicPeriod"/>
            </a:pPr>
            <a:r>
              <a:rPr b="1" lang="en" sz="2100">
                <a:solidFill>
                  <a:schemeClr val="dk2"/>
                </a:solidFill>
                <a:latin typeface="Playfair Display"/>
                <a:ea typeface="Playfair Display"/>
                <a:cs typeface="Playfair Display"/>
                <a:sym typeface="Playfair Display"/>
              </a:rPr>
              <a:t>GUNASEKARAN S</a:t>
            </a:r>
            <a:endParaRPr b="1" sz="2100">
              <a:solidFill>
                <a:schemeClr val="dk2"/>
              </a:solidFill>
              <a:latin typeface="Playfair Display"/>
              <a:ea typeface="Playfair Display"/>
              <a:cs typeface="Playfair Display"/>
              <a:sym typeface="Playfair Display"/>
            </a:endParaRPr>
          </a:p>
          <a:p>
            <a:pPr indent="-361950" lvl="0" marL="457200" rtl="0" algn="l">
              <a:spcBef>
                <a:spcPts val="0"/>
              </a:spcBef>
              <a:spcAft>
                <a:spcPts val="0"/>
              </a:spcAft>
              <a:buClr>
                <a:schemeClr val="dk2"/>
              </a:buClr>
              <a:buSzPts val="2100"/>
              <a:buFont typeface="Playfair Display"/>
              <a:buAutoNum type="arabicPeriod"/>
            </a:pPr>
            <a:r>
              <a:rPr b="1" lang="en" sz="2100">
                <a:solidFill>
                  <a:schemeClr val="dk2"/>
                </a:solidFill>
                <a:latin typeface="Playfair Display"/>
                <a:ea typeface="Playfair Display"/>
                <a:cs typeface="Playfair Display"/>
                <a:sym typeface="Playfair Display"/>
              </a:rPr>
              <a:t>KAMALESH K</a:t>
            </a:r>
            <a:endParaRPr b="1" sz="2100">
              <a:solidFill>
                <a:schemeClr val="dk2"/>
              </a:solidFill>
              <a:latin typeface="Playfair Display"/>
              <a:ea typeface="Playfair Display"/>
              <a:cs typeface="Playfair Display"/>
              <a:sym typeface="Playfair Display"/>
            </a:endParaRPr>
          </a:p>
        </p:txBody>
      </p:sp>
      <p:sp>
        <p:nvSpPr>
          <p:cNvPr id="60" name="Google Shape;60;p1"/>
          <p:cNvSpPr txBox="1"/>
          <p:nvPr/>
        </p:nvSpPr>
        <p:spPr>
          <a:xfrm>
            <a:off x="0" y="2873513"/>
            <a:ext cx="23547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Playfair Display"/>
                <a:ea typeface="Playfair Display"/>
                <a:cs typeface="Playfair Display"/>
                <a:sym typeface="Playfair Display"/>
              </a:rPr>
              <a:t>TEAM MEMBERS:</a:t>
            </a:r>
            <a:endParaRPr b="1" sz="1800">
              <a:latin typeface="Playfair Display"/>
              <a:ea typeface="Playfair Display"/>
              <a:cs typeface="Playfair Display"/>
              <a:sym typeface="Playfair Displ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28b32140ae9_4_5"/>
          <p:cNvSpPr txBox="1"/>
          <p:nvPr>
            <p:ph type="title"/>
          </p:nvPr>
        </p:nvSpPr>
        <p:spPr>
          <a:xfrm>
            <a:off x="-45725" y="1107975"/>
            <a:ext cx="8520600" cy="4275600"/>
          </a:xfrm>
          <a:prstGeom prst="rect">
            <a:avLst/>
          </a:prstGeom>
        </p:spPr>
        <p:txBody>
          <a:bodyPr anchorCtr="0" anchor="t" bIns="91425" lIns="91425" spcFirstLastPara="1" rIns="91425" wrap="square" tIns="91425">
            <a:normAutofit/>
          </a:bodyPr>
          <a:lstStyle/>
          <a:p>
            <a:pPr indent="-228600" lvl="0" marL="457200" rtl="0" algn="l">
              <a:lnSpc>
                <a:spcPct val="115000"/>
              </a:lnSpc>
              <a:spcBef>
                <a:spcPts val="1500"/>
              </a:spcBef>
              <a:spcAft>
                <a:spcPts val="0"/>
              </a:spcAft>
              <a:buClr>
                <a:srgbClr val="374151"/>
              </a:buClr>
              <a:buSzPts val="1780"/>
              <a:buFont typeface="Times New Roman"/>
              <a:buNone/>
            </a:pPr>
            <a:r>
              <a:rPr b="1" lang="en" sz="1779">
                <a:solidFill>
                  <a:srgbClr val="374151"/>
                </a:solidFill>
                <a:highlight>
                  <a:schemeClr val="lt1"/>
                </a:highlight>
                <a:latin typeface="Times New Roman"/>
                <a:ea typeface="Times New Roman"/>
                <a:cs typeface="Times New Roman"/>
                <a:sym typeface="Times New Roman"/>
              </a:rPr>
              <a:t>Feature Engineering:</a:t>
            </a:r>
            <a:endParaRPr b="1" sz="1779">
              <a:solidFill>
                <a:srgbClr val="374151"/>
              </a:solidFill>
              <a:highlight>
                <a:schemeClr val="lt1"/>
              </a:highlight>
              <a:latin typeface="Times New Roman"/>
              <a:ea typeface="Times New Roman"/>
              <a:cs typeface="Times New Roman"/>
              <a:sym typeface="Times New Roman"/>
            </a:endParaRPr>
          </a:p>
          <a:p>
            <a:pPr indent="-341630" lvl="1" marL="914400" rtl="0" algn="l">
              <a:lnSpc>
                <a:spcPct val="115000"/>
              </a:lnSpc>
              <a:spcBef>
                <a:spcPts val="0"/>
              </a:spcBef>
              <a:spcAft>
                <a:spcPts val="0"/>
              </a:spcAft>
              <a:buClr>
                <a:srgbClr val="374151"/>
              </a:buClr>
              <a:buSzPts val="1780"/>
              <a:buFont typeface="Times New Roman"/>
              <a:buChar char="●"/>
            </a:pPr>
            <a:r>
              <a:rPr lang="en" sz="1779">
                <a:solidFill>
                  <a:srgbClr val="374151"/>
                </a:solidFill>
                <a:highlight>
                  <a:schemeClr val="lt1"/>
                </a:highlight>
                <a:latin typeface="Times New Roman"/>
                <a:ea typeface="Times New Roman"/>
                <a:cs typeface="Times New Roman"/>
                <a:sym typeface="Times New Roman"/>
              </a:rPr>
              <a:t>Create new features or transform existing ones to extract valuable insights. Some common features for churn prediction include customer lifetime value, churn risk scores, and engagement metrics.</a:t>
            </a:r>
            <a:endParaRPr sz="1779">
              <a:solidFill>
                <a:srgbClr val="374151"/>
              </a:solidFill>
              <a:highlight>
                <a:schemeClr val="lt1"/>
              </a:highlight>
              <a:latin typeface="Times New Roman"/>
              <a:ea typeface="Times New Roman"/>
              <a:cs typeface="Times New Roman"/>
              <a:sym typeface="Times New Roman"/>
            </a:endParaRPr>
          </a:p>
          <a:p>
            <a:pPr indent="-228600" lvl="0" marL="457200" rtl="0" algn="l">
              <a:lnSpc>
                <a:spcPct val="115000"/>
              </a:lnSpc>
              <a:spcBef>
                <a:spcPts val="0"/>
              </a:spcBef>
              <a:spcAft>
                <a:spcPts val="0"/>
              </a:spcAft>
              <a:buClr>
                <a:srgbClr val="374151"/>
              </a:buClr>
              <a:buSzPts val="1780"/>
              <a:buFont typeface="Times New Roman"/>
              <a:buNone/>
            </a:pPr>
            <a:r>
              <a:rPr b="1" lang="en" sz="1779">
                <a:solidFill>
                  <a:srgbClr val="374151"/>
                </a:solidFill>
                <a:highlight>
                  <a:schemeClr val="lt1"/>
                </a:highlight>
                <a:latin typeface="Times New Roman"/>
                <a:ea typeface="Times New Roman"/>
                <a:cs typeface="Times New Roman"/>
                <a:sym typeface="Times New Roman"/>
              </a:rPr>
              <a:t>Data Splitting:</a:t>
            </a:r>
            <a:endParaRPr b="1" sz="1779">
              <a:solidFill>
                <a:srgbClr val="374151"/>
              </a:solidFill>
              <a:highlight>
                <a:schemeClr val="lt1"/>
              </a:highlight>
              <a:latin typeface="Times New Roman"/>
              <a:ea typeface="Times New Roman"/>
              <a:cs typeface="Times New Roman"/>
              <a:sym typeface="Times New Roman"/>
            </a:endParaRPr>
          </a:p>
          <a:p>
            <a:pPr indent="-341630" lvl="1" marL="914400" rtl="0" algn="l">
              <a:lnSpc>
                <a:spcPct val="115000"/>
              </a:lnSpc>
              <a:spcBef>
                <a:spcPts val="0"/>
              </a:spcBef>
              <a:spcAft>
                <a:spcPts val="0"/>
              </a:spcAft>
              <a:buClr>
                <a:srgbClr val="374151"/>
              </a:buClr>
              <a:buSzPts val="1780"/>
              <a:buFont typeface="Times New Roman"/>
              <a:buChar char="●"/>
            </a:pPr>
            <a:r>
              <a:rPr lang="en" sz="1779">
                <a:solidFill>
                  <a:srgbClr val="374151"/>
                </a:solidFill>
                <a:highlight>
                  <a:schemeClr val="lt1"/>
                </a:highlight>
                <a:latin typeface="Times New Roman"/>
                <a:ea typeface="Times New Roman"/>
                <a:cs typeface="Times New Roman"/>
                <a:sym typeface="Times New Roman"/>
              </a:rPr>
              <a:t>Divide the dataset into training, validation, and test sets. The training set is used to train the model, the validation set is used for hyperparameter tuning and model selection, and the test set is used to evaluate the model's performance.</a:t>
            </a:r>
            <a:endParaRPr sz="1779">
              <a:solidFill>
                <a:srgbClr val="374151"/>
              </a:solidFill>
              <a:highlight>
                <a:schemeClr val="lt1"/>
              </a:highlight>
              <a:latin typeface="Times New Roman"/>
              <a:ea typeface="Times New Roman"/>
              <a:cs typeface="Times New Roman"/>
              <a:sym typeface="Times New Roman"/>
            </a:endParaRPr>
          </a:p>
          <a:p>
            <a:pPr indent="-228600" lvl="0" marL="457200" rtl="0" algn="l">
              <a:lnSpc>
                <a:spcPct val="115000"/>
              </a:lnSpc>
              <a:spcBef>
                <a:spcPts val="0"/>
              </a:spcBef>
              <a:spcAft>
                <a:spcPts val="0"/>
              </a:spcAft>
              <a:buClr>
                <a:srgbClr val="374151"/>
              </a:buClr>
              <a:buSzPts val="1780"/>
              <a:buFont typeface="Times New Roman"/>
              <a:buNone/>
            </a:pPr>
            <a:r>
              <a:rPr b="1" lang="en" sz="1779">
                <a:solidFill>
                  <a:srgbClr val="374151"/>
                </a:solidFill>
                <a:highlight>
                  <a:schemeClr val="lt1"/>
                </a:highlight>
                <a:latin typeface="Times New Roman"/>
                <a:ea typeface="Times New Roman"/>
                <a:cs typeface="Times New Roman"/>
                <a:sym typeface="Times New Roman"/>
              </a:rPr>
              <a:t>Model Selection:</a:t>
            </a:r>
            <a:endParaRPr b="1" sz="1779">
              <a:solidFill>
                <a:srgbClr val="374151"/>
              </a:solidFill>
              <a:highlight>
                <a:schemeClr val="lt1"/>
              </a:highlight>
              <a:latin typeface="Times New Roman"/>
              <a:ea typeface="Times New Roman"/>
              <a:cs typeface="Times New Roman"/>
              <a:sym typeface="Times New Roman"/>
            </a:endParaRPr>
          </a:p>
          <a:p>
            <a:pPr indent="-341630" lvl="1" marL="914400" rtl="0" algn="l">
              <a:lnSpc>
                <a:spcPct val="115000"/>
              </a:lnSpc>
              <a:spcBef>
                <a:spcPts val="0"/>
              </a:spcBef>
              <a:spcAft>
                <a:spcPts val="0"/>
              </a:spcAft>
              <a:buClr>
                <a:srgbClr val="374151"/>
              </a:buClr>
              <a:buSzPts val="1780"/>
              <a:buFont typeface="Times New Roman"/>
              <a:buChar char="●"/>
            </a:pPr>
            <a:r>
              <a:rPr lang="en" sz="1779">
                <a:solidFill>
                  <a:srgbClr val="374151"/>
                </a:solidFill>
                <a:highlight>
                  <a:schemeClr val="lt1"/>
                </a:highlight>
                <a:latin typeface="Times New Roman"/>
                <a:ea typeface="Times New Roman"/>
                <a:cs typeface="Times New Roman"/>
                <a:sym typeface="Times New Roman"/>
              </a:rPr>
              <a:t>Choose appropriate machine learning algorithms and models. Common choices for customer churn prediction include logistic regression, decision trees, random forests, support vector machines, and neural networks.</a:t>
            </a:r>
            <a:endParaRPr sz="3400">
              <a:highlight>
                <a:schemeClr val="lt1"/>
              </a:highlight>
              <a:latin typeface="Times New Roman"/>
              <a:ea typeface="Times New Roman"/>
              <a:cs typeface="Times New Roman"/>
              <a:sym typeface="Times New Roman"/>
            </a:endParaRPr>
          </a:p>
        </p:txBody>
      </p:sp>
      <p:sp>
        <p:nvSpPr>
          <p:cNvPr id="116" name="Google Shape;116;g28b32140ae9_4_5"/>
          <p:cNvSpPr txBox="1"/>
          <p:nvPr/>
        </p:nvSpPr>
        <p:spPr>
          <a:xfrm>
            <a:off x="57150" y="80000"/>
            <a:ext cx="5715000" cy="42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layfair Display"/>
              <a:ea typeface="Playfair Display"/>
              <a:cs typeface="Playfair Display"/>
              <a:sym typeface="Playfair Display"/>
            </a:endParaRPr>
          </a:p>
        </p:txBody>
      </p:sp>
      <p:sp>
        <p:nvSpPr>
          <p:cNvPr id="117" name="Google Shape;117;g28b32140ae9_4_5"/>
          <p:cNvSpPr txBox="1"/>
          <p:nvPr/>
        </p:nvSpPr>
        <p:spPr>
          <a:xfrm>
            <a:off x="22850" y="34300"/>
            <a:ext cx="5497800" cy="67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highlight>
                  <a:schemeClr val="dk1"/>
                </a:highlight>
                <a:latin typeface="Oswald"/>
                <a:ea typeface="Oswald"/>
                <a:cs typeface="Oswald"/>
                <a:sym typeface="Oswald"/>
              </a:rPr>
              <a:t>WORKING….</a:t>
            </a:r>
            <a:endParaRPr b="1" sz="3000">
              <a:highlight>
                <a:schemeClr val="dk1"/>
              </a:highlight>
              <a:latin typeface="Oswald"/>
              <a:ea typeface="Oswald"/>
              <a:cs typeface="Oswald"/>
              <a:sym typeface="Oswa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28b32140ae9_3_40"/>
          <p:cNvSpPr txBox="1"/>
          <p:nvPr>
            <p:ph type="title"/>
          </p:nvPr>
        </p:nvSpPr>
        <p:spPr>
          <a:xfrm>
            <a:off x="0" y="1245125"/>
            <a:ext cx="9041100" cy="3303900"/>
          </a:xfrm>
          <a:prstGeom prst="rect">
            <a:avLst/>
          </a:prstGeom>
        </p:spPr>
        <p:txBody>
          <a:bodyPr anchorCtr="0" anchor="t" bIns="91425" lIns="91425" spcFirstLastPara="1" rIns="91425" wrap="square" tIns="91425">
            <a:noAutofit/>
          </a:bodyPr>
          <a:lstStyle/>
          <a:p>
            <a:pPr indent="-228600" lvl="0" marL="457200" rtl="0" algn="just">
              <a:lnSpc>
                <a:spcPct val="115000"/>
              </a:lnSpc>
              <a:spcBef>
                <a:spcPts val="1500"/>
              </a:spcBef>
              <a:spcAft>
                <a:spcPts val="0"/>
              </a:spcAft>
              <a:buClr>
                <a:srgbClr val="374151"/>
              </a:buClr>
              <a:buSzPts val="2000"/>
              <a:buFont typeface="Times New Roman"/>
              <a:buNone/>
            </a:pPr>
            <a:r>
              <a:rPr b="1" lang="en" sz="2000" u="sng">
                <a:solidFill>
                  <a:srgbClr val="374151"/>
                </a:solidFill>
                <a:highlight>
                  <a:srgbClr val="F7F7F8"/>
                </a:highlight>
                <a:latin typeface="Times New Roman"/>
                <a:ea typeface="Times New Roman"/>
                <a:cs typeface="Times New Roman"/>
                <a:sym typeface="Times New Roman"/>
              </a:rPr>
              <a:t>Monitoring and Updating:</a:t>
            </a:r>
            <a:endParaRPr b="1" sz="2000" u="sng">
              <a:solidFill>
                <a:srgbClr val="374151"/>
              </a:solidFill>
              <a:highlight>
                <a:srgbClr val="F7F7F8"/>
              </a:highlight>
              <a:latin typeface="Times New Roman"/>
              <a:ea typeface="Times New Roman"/>
              <a:cs typeface="Times New Roman"/>
              <a:sym typeface="Times New Roman"/>
            </a:endParaRPr>
          </a:p>
          <a:p>
            <a:pPr indent="-355600" lvl="1" marL="914400" rtl="0" algn="just">
              <a:lnSpc>
                <a:spcPct val="115000"/>
              </a:lnSpc>
              <a:spcBef>
                <a:spcPts val="0"/>
              </a:spcBef>
              <a:spcAft>
                <a:spcPts val="0"/>
              </a:spcAft>
              <a:buClr>
                <a:srgbClr val="374151"/>
              </a:buClr>
              <a:buSzPts val="2000"/>
              <a:buFont typeface="Times New Roman"/>
              <a:buChar char="●"/>
            </a:pPr>
            <a:r>
              <a:rPr lang="en" sz="2000">
                <a:solidFill>
                  <a:srgbClr val="374151"/>
                </a:solidFill>
                <a:highlight>
                  <a:srgbClr val="F7F7F8"/>
                </a:highlight>
                <a:latin typeface="Times New Roman"/>
                <a:ea typeface="Times New Roman"/>
                <a:cs typeface="Times New Roman"/>
                <a:sym typeface="Times New Roman"/>
              </a:rPr>
              <a:t>Continuously monitor the model's performance and update it as needed. Customer behavior and churn patterns can change over time.</a:t>
            </a:r>
            <a:endParaRPr sz="2000">
              <a:solidFill>
                <a:srgbClr val="374151"/>
              </a:solidFill>
              <a:highlight>
                <a:srgbClr val="F7F7F8"/>
              </a:highlight>
              <a:latin typeface="Times New Roman"/>
              <a:ea typeface="Times New Roman"/>
              <a:cs typeface="Times New Roman"/>
              <a:sym typeface="Times New Roman"/>
            </a:endParaRPr>
          </a:p>
          <a:p>
            <a:pPr indent="-228600" lvl="0" marL="457200" rtl="0" algn="just">
              <a:lnSpc>
                <a:spcPct val="115000"/>
              </a:lnSpc>
              <a:spcBef>
                <a:spcPts val="0"/>
              </a:spcBef>
              <a:spcAft>
                <a:spcPts val="0"/>
              </a:spcAft>
              <a:buClr>
                <a:srgbClr val="374151"/>
              </a:buClr>
              <a:buSzPts val="2000"/>
              <a:buFont typeface="Times New Roman"/>
              <a:buNone/>
            </a:pPr>
            <a:r>
              <a:rPr b="1" lang="en" sz="2000" u="sng">
                <a:solidFill>
                  <a:srgbClr val="374151"/>
                </a:solidFill>
                <a:highlight>
                  <a:srgbClr val="F7F7F8"/>
                </a:highlight>
                <a:latin typeface="Times New Roman"/>
                <a:ea typeface="Times New Roman"/>
                <a:cs typeface="Times New Roman"/>
                <a:sym typeface="Times New Roman"/>
              </a:rPr>
              <a:t>Feedback Loop:</a:t>
            </a:r>
            <a:endParaRPr b="1" sz="2000" u="sng">
              <a:solidFill>
                <a:srgbClr val="374151"/>
              </a:solidFill>
              <a:highlight>
                <a:srgbClr val="F7F7F8"/>
              </a:highlight>
              <a:latin typeface="Times New Roman"/>
              <a:ea typeface="Times New Roman"/>
              <a:cs typeface="Times New Roman"/>
              <a:sym typeface="Times New Roman"/>
            </a:endParaRPr>
          </a:p>
          <a:p>
            <a:pPr indent="-355600" lvl="1" marL="914400" rtl="0" algn="just">
              <a:lnSpc>
                <a:spcPct val="115000"/>
              </a:lnSpc>
              <a:spcBef>
                <a:spcPts val="0"/>
              </a:spcBef>
              <a:spcAft>
                <a:spcPts val="0"/>
              </a:spcAft>
              <a:buClr>
                <a:srgbClr val="374151"/>
              </a:buClr>
              <a:buSzPts val="2000"/>
              <a:buFont typeface="Times New Roman"/>
              <a:buChar char="●"/>
            </a:pPr>
            <a:r>
              <a:rPr lang="en" sz="2000">
                <a:solidFill>
                  <a:srgbClr val="374151"/>
                </a:solidFill>
                <a:highlight>
                  <a:srgbClr val="F7F7F8"/>
                </a:highlight>
                <a:latin typeface="Times New Roman"/>
                <a:ea typeface="Times New Roman"/>
                <a:cs typeface="Times New Roman"/>
                <a:sym typeface="Times New Roman"/>
              </a:rPr>
              <a:t>Create a feedback loop to learn from the outcomes of your retention efforts and improve the model accordingly.</a:t>
            </a:r>
            <a:endParaRPr sz="2000">
              <a:solidFill>
                <a:srgbClr val="374151"/>
              </a:solidFill>
              <a:highlight>
                <a:srgbClr val="F7F7F8"/>
              </a:highlight>
              <a:latin typeface="Times New Roman"/>
              <a:ea typeface="Times New Roman"/>
              <a:cs typeface="Times New Roman"/>
              <a:sym typeface="Times New Roman"/>
            </a:endParaRPr>
          </a:p>
          <a:p>
            <a:pPr indent="-228600" lvl="0" marL="457200" rtl="0" algn="just">
              <a:lnSpc>
                <a:spcPct val="115000"/>
              </a:lnSpc>
              <a:spcBef>
                <a:spcPts val="0"/>
              </a:spcBef>
              <a:spcAft>
                <a:spcPts val="0"/>
              </a:spcAft>
              <a:buClr>
                <a:srgbClr val="374151"/>
              </a:buClr>
              <a:buSzPts val="2000"/>
              <a:buFont typeface="Times New Roman"/>
              <a:buNone/>
            </a:pPr>
            <a:r>
              <a:rPr b="1" lang="en" sz="2000" u="sng">
                <a:solidFill>
                  <a:srgbClr val="374151"/>
                </a:solidFill>
                <a:highlight>
                  <a:srgbClr val="F7F7F8"/>
                </a:highlight>
                <a:latin typeface="Times New Roman"/>
                <a:ea typeface="Times New Roman"/>
                <a:cs typeface="Times New Roman"/>
                <a:sym typeface="Times New Roman"/>
              </a:rPr>
              <a:t>Cross-Validation:</a:t>
            </a:r>
            <a:endParaRPr b="1" sz="2000" u="sng">
              <a:solidFill>
                <a:srgbClr val="374151"/>
              </a:solidFill>
              <a:highlight>
                <a:srgbClr val="F7F7F8"/>
              </a:highlight>
              <a:latin typeface="Times New Roman"/>
              <a:ea typeface="Times New Roman"/>
              <a:cs typeface="Times New Roman"/>
              <a:sym typeface="Times New Roman"/>
            </a:endParaRPr>
          </a:p>
          <a:p>
            <a:pPr indent="-355600" lvl="1" marL="914400" rtl="0" algn="just">
              <a:lnSpc>
                <a:spcPct val="115000"/>
              </a:lnSpc>
              <a:spcBef>
                <a:spcPts val="0"/>
              </a:spcBef>
              <a:spcAft>
                <a:spcPts val="0"/>
              </a:spcAft>
              <a:buClr>
                <a:srgbClr val="374151"/>
              </a:buClr>
              <a:buSzPts val="2000"/>
              <a:buFont typeface="Times New Roman"/>
              <a:buChar char="●"/>
            </a:pPr>
            <a:r>
              <a:rPr lang="en" sz="2000">
                <a:solidFill>
                  <a:srgbClr val="374151"/>
                </a:solidFill>
                <a:highlight>
                  <a:srgbClr val="F7F7F8"/>
                </a:highlight>
                <a:latin typeface="Times New Roman"/>
                <a:ea typeface="Times New Roman"/>
                <a:cs typeface="Times New Roman"/>
                <a:sym typeface="Times New Roman"/>
              </a:rPr>
              <a:t>Use cross-validation techniques to assess the model's stability and generalization performance. K-fold cross-validation is a common choice.</a:t>
            </a:r>
            <a:endParaRPr sz="3800">
              <a:latin typeface="Times New Roman"/>
              <a:ea typeface="Times New Roman"/>
              <a:cs typeface="Times New Roman"/>
              <a:sym typeface="Times New Roman"/>
            </a:endParaRPr>
          </a:p>
        </p:txBody>
      </p:sp>
      <p:sp>
        <p:nvSpPr>
          <p:cNvPr id="123" name="Google Shape;123;g28b32140ae9_3_40"/>
          <p:cNvSpPr txBox="1"/>
          <p:nvPr/>
        </p:nvSpPr>
        <p:spPr>
          <a:xfrm>
            <a:off x="34300" y="45725"/>
            <a:ext cx="4914900" cy="69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700">
                <a:highlight>
                  <a:schemeClr val="dk1"/>
                </a:highlight>
                <a:latin typeface="Oswald"/>
                <a:ea typeface="Oswald"/>
                <a:cs typeface="Oswald"/>
                <a:sym typeface="Oswald"/>
              </a:rPr>
              <a:t>WORKING….</a:t>
            </a:r>
            <a:endParaRPr b="1" sz="3200">
              <a:highlight>
                <a:schemeClr val="dk1"/>
              </a:highlight>
              <a:latin typeface="Oswald"/>
              <a:ea typeface="Oswald"/>
              <a:cs typeface="Oswald"/>
              <a:sym typeface="Oswa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28b32140ae9_3_30"/>
          <p:cNvSpPr txBox="1"/>
          <p:nvPr>
            <p:ph type="title"/>
          </p:nvPr>
        </p:nvSpPr>
        <p:spPr>
          <a:xfrm>
            <a:off x="0" y="230825"/>
            <a:ext cx="8881200" cy="4286400"/>
          </a:xfrm>
          <a:prstGeom prst="rect">
            <a:avLst/>
          </a:prstGeom>
        </p:spPr>
        <p:txBody>
          <a:bodyPr anchorCtr="0" anchor="t" bIns="91425" lIns="91425" spcFirstLastPara="1" rIns="91425" wrap="square" tIns="91425">
            <a:noAutofit/>
          </a:bodyPr>
          <a:lstStyle/>
          <a:p>
            <a:pPr indent="0" lvl="0" marL="0" rtl="0" algn="just">
              <a:lnSpc>
                <a:spcPct val="115000"/>
              </a:lnSpc>
              <a:spcBef>
                <a:spcPts val="1500"/>
              </a:spcBef>
              <a:spcAft>
                <a:spcPts val="0"/>
              </a:spcAft>
              <a:buNone/>
            </a:pPr>
            <a:r>
              <a:t/>
            </a:r>
            <a:endParaRPr sz="1879">
              <a:solidFill>
                <a:srgbClr val="374151"/>
              </a:solidFill>
              <a:highlight>
                <a:srgbClr val="F7F7F8"/>
              </a:highlight>
              <a:latin typeface="Times New Roman"/>
              <a:ea typeface="Times New Roman"/>
              <a:cs typeface="Times New Roman"/>
              <a:sym typeface="Times New Roman"/>
            </a:endParaRPr>
          </a:p>
          <a:p>
            <a:pPr indent="-228600" lvl="0" marL="457200" rtl="0" algn="just">
              <a:lnSpc>
                <a:spcPct val="115000"/>
              </a:lnSpc>
              <a:spcBef>
                <a:spcPts val="1500"/>
              </a:spcBef>
              <a:spcAft>
                <a:spcPts val="0"/>
              </a:spcAft>
              <a:buClr>
                <a:srgbClr val="374151"/>
              </a:buClr>
              <a:buSzPts val="1880"/>
              <a:buFont typeface="Times New Roman"/>
              <a:buNone/>
            </a:pPr>
            <a:r>
              <a:rPr b="1" lang="en" sz="1879" u="sng">
                <a:solidFill>
                  <a:srgbClr val="374151"/>
                </a:solidFill>
                <a:highlight>
                  <a:srgbClr val="F7F7F8"/>
                </a:highlight>
                <a:latin typeface="Times New Roman"/>
                <a:ea typeface="Times New Roman"/>
                <a:cs typeface="Times New Roman"/>
                <a:sym typeface="Times New Roman"/>
              </a:rPr>
              <a:t>Feature Selection:</a:t>
            </a:r>
            <a:endParaRPr b="1" sz="1879" u="sng">
              <a:solidFill>
                <a:srgbClr val="374151"/>
              </a:solidFill>
              <a:highlight>
                <a:srgbClr val="F7F7F8"/>
              </a:highlight>
              <a:latin typeface="Times New Roman"/>
              <a:ea typeface="Times New Roman"/>
              <a:cs typeface="Times New Roman"/>
              <a:sym typeface="Times New Roman"/>
            </a:endParaRPr>
          </a:p>
          <a:p>
            <a:pPr indent="-347980" lvl="1" marL="914400" rtl="0" algn="just">
              <a:lnSpc>
                <a:spcPct val="115000"/>
              </a:lnSpc>
              <a:spcBef>
                <a:spcPts val="0"/>
              </a:spcBef>
              <a:spcAft>
                <a:spcPts val="0"/>
              </a:spcAft>
              <a:buClr>
                <a:srgbClr val="374151"/>
              </a:buClr>
              <a:buSzPts val="1880"/>
              <a:buFont typeface="Times New Roman"/>
              <a:buChar char="●"/>
            </a:pPr>
            <a:r>
              <a:rPr lang="en" sz="1879">
                <a:solidFill>
                  <a:srgbClr val="374151"/>
                </a:solidFill>
                <a:highlight>
                  <a:srgbClr val="F7F7F8"/>
                </a:highlight>
                <a:latin typeface="Times New Roman"/>
                <a:ea typeface="Times New Roman"/>
                <a:cs typeface="Times New Roman"/>
                <a:sym typeface="Times New Roman"/>
              </a:rPr>
              <a:t>Identify and select the most relevant features. Feature selection helps avoid overfitting and improves model interpretability.</a:t>
            </a:r>
            <a:endParaRPr sz="1879">
              <a:solidFill>
                <a:srgbClr val="374151"/>
              </a:solidFill>
              <a:highlight>
                <a:srgbClr val="F7F7F8"/>
              </a:highlight>
              <a:latin typeface="Times New Roman"/>
              <a:ea typeface="Times New Roman"/>
              <a:cs typeface="Times New Roman"/>
              <a:sym typeface="Times New Roman"/>
            </a:endParaRPr>
          </a:p>
          <a:p>
            <a:pPr indent="-228600" lvl="0" marL="457200" rtl="0" algn="just">
              <a:lnSpc>
                <a:spcPct val="115000"/>
              </a:lnSpc>
              <a:spcBef>
                <a:spcPts val="0"/>
              </a:spcBef>
              <a:spcAft>
                <a:spcPts val="0"/>
              </a:spcAft>
              <a:buClr>
                <a:srgbClr val="374151"/>
              </a:buClr>
              <a:buSzPts val="1880"/>
              <a:buFont typeface="Times New Roman"/>
              <a:buNone/>
            </a:pPr>
            <a:r>
              <a:rPr b="1" lang="en" sz="1879" u="sng">
                <a:solidFill>
                  <a:srgbClr val="374151"/>
                </a:solidFill>
                <a:highlight>
                  <a:srgbClr val="F7F7F8"/>
                </a:highlight>
                <a:latin typeface="Times New Roman"/>
                <a:ea typeface="Times New Roman"/>
                <a:cs typeface="Times New Roman"/>
                <a:sym typeface="Times New Roman"/>
              </a:rPr>
              <a:t>Regularization:</a:t>
            </a:r>
            <a:endParaRPr b="1" sz="1879" u="sng">
              <a:solidFill>
                <a:srgbClr val="374151"/>
              </a:solidFill>
              <a:highlight>
                <a:srgbClr val="F7F7F8"/>
              </a:highlight>
              <a:latin typeface="Times New Roman"/>
              <a:ea typeface="Times New Roman"/>
              <a:cs typeface="Times New Roman"/>
              <a:sym typeface="Times New Roman"/>
            </a:endParaRPr>
          </a:p>
          <a:p>
            <a:pPr indent="-347980" lvl="1" marL="914400" rtl="0" algn="just">
              <a:lnSpc>
                <a:spcPct val="115000"/>
              </a:lnSpc>
              <a:spcBef>
                <a:spcPts val="0"/>
              </a:spcBef>
              <a:spcAft>
                <a:spcPts val="0"/>
              </a:spcAft>
              <a:buClr>
                <a:srgbClr val="374151"/>
              </a:buClr>
              <a:buSzPts val="1880"/>
              <a:buFont typeface="Times New Roman"/>
              <a:buChar char="●"/>
            </a:pPr>
            <a:r>
              <a:rPr lang="en" sz="1879">
                <a:solidFill>
                  <a:srgbClr val="374151"/>
                </a:solidFill>
                <a:highlight>
                  <a:srgbClr val="F7F7F8"/>
                </a:highlight>
                <a:latin typeface="Times New Roman"/>
                <a:ea typeface="Times New Roman"/>
                <a:cs typeface="Times New Roman"/>
                <a:sym typeface="Times New Roman"/>
              </a:rPr>
              <a:t>Apply regularization techniques (e.g., L1 or L2 regularization) to prevent overfitting, especially for complex models.</a:t>
            </a:r>
            <a:endParaRPr sz="1879">
              <a:solidFill>
                <a:srgbClr val="374151"/>
              </a:solidFill>
              <a:highlight>
                <a:srgbClr val="F7F7F8"/>
              </a:highlight>
              <a:latin typeface="Times New Roman"/>
              <a:ea typeface="Times New Roman"/>
              <a:cs typeface="Times New Roman"/>
              <a:sym typeface="Times New Roman"/>
            </a:endParaRPr>
          </a:p>
          <a:p>
            <a:pPr indent="-228600" lvl="0" marL="457200" rtl="0" algn="just">
              <a:lnSpc>
                <a:spcPct val="115000"/>
              </a:lnSpc>
              <a:spcBef>
                <a:spcPts val="0"/>
              </a:spcBef>
              <a:spcAft>
                <a:spcPts val="0"/>
              </a:spcAft>
              <a:buClr>
                <a:srgbClr val="374151"/>
              </a:buClr>
              <a:buSzPts val="1880"/>
              <a:buFont typeface="Times New Roman"/>
              <a:buNone/>
            </a:pPr>
            <a:r>
              <a:rPr b="1" lang="en" sz="1879" u="sng">
                <a:solidFill>
                  <a:srgbClr val="374151"/>
                </a:solidFill>
                <a:highlight>
                  <a:srgbClr val="F7F7F8"/>
                </a:highlight>
                <a:latin typeface="Times New Roman"/>
                <a:ea typeface="Times New Roman"/>
                <a:cs typeface="Times New Roman"/>
                <a:sym typeface="Times New Roman"/>
              </a:rPr>
              <a:t>Ensemble Models:</a:t>
            </a:r>
            <a:endParaRPr b="1" sz="1879" u="sng">
              <a:solidFill>
                <a:srgbClr val="374151"/>
              </a:solidFill>
              <a:highlight>
                <a:srgbClr val="F7F7F8"/>
              </a:highlight>
              <a:latin typeface="Times New Roman"/>
              <a:ea typeface="Times New Roman"/>
              <a:cs typeface="Times New Roman"/>
              <a:sym typeface="Times New Roman"/>
            </a:endParaRPr>
          </a:p>
          <a:p>
            <a:pPr indent="-347980" lvl="1" marL="914400" rtl="0" algn="just">
              <a:lnSpc>
                <a:spcPct val="115000"/>
              </a:lnSpc>
              <a:spcBef>
                <a:spcPts val="0"/>
              </a:spcBef>
              <a:spcAft>
                <a:spcPts val="0"/>
              </a:spcAft>
              <a:buClr>
                <a:srgbClr val="374151"/>
              </a:buClr>
              <a:buSzPts val="1880"/>
              <a:buFont typeface="Times New Roman"/>
              <a:buChar char="●"/>
            </a:pPr>
            <a:r>
              <a:rPr lang="en" sz="1879">
                <a:solidFill>
                  <a:srgbClr val="374151"/>
                </a:solidFill>
                <a:highlight>
                  <a:srgbClr val="F7F7F8"/>
                </a:highlight>
                <a:latin typeface="Times New Roman"/>
                <a:ea typeface="Times New Roman"/>
                <a:cs typeface="Times New Roman"/>
                <a:sym typeface="Times New Roman"/>
              </a:rPr>
              <a:t>Consider using ensemble methods, such as stacking or bagging, to combine predictions from multiple models for improved accuracy and robustness.</a:t>
            </a:r>
            <a:endParaRPr sz="1879">
              <a:solidFill>
                <a:srgbClr val="374151"/>
              </a:solidFill>
              <a:highlight>
                <a:srgbClr val="F7F7F8"/>
              </a:highlight>
              <a:latin typeface="Times New Roman"/>
              <a:ea typeface="Times New Roman"/>
              <a:cs typeface="Times New Roman"/>
              <a:sym typeface="Times New Roman"/>
            </a:endParaRPr>
          </a:p>
          <a:p>
            <a:pPr indent="-228600" lvl="0" marL="457200" rtl="0" algn="just">
              <a:lnSpc>
                <a:spcPct val="115000"/>
              </a:lnSpc>
              <a:spcBef>
                <a:spcPts val="0"/>
              </a:spcBef>
              <a:spcAft>
                <a:spcPts val="0"/>
              </a:spcAft>
              <a:buClr>
                <a:srgbClr val="374151"/>
              </a:buClr>
              <a:buSzPts val="1880"/>
              <a:buFont typeface="Times New Roman"/>
              <a:buNone/>
            </a:pPr>
            <a:r>
              <a:rPr b="1" lang="en" sz="1879" u="sng">
                <a:solidFill>
                  <a:srgbClr val="374151"/>
                </a:solidFill>
                <a:highlight>
                  <a:srgbClr val="F7F7F8"/>
                </a:highlight>
                <a:latin typeface="Times New Roman"/>
                <a:ea typeface="Times New Roman"/>
                <a:cs typeface="Times New Roman"/>
                <a:sym typeface="Times New Roman"/>
              </a:rPr>
              <a:t>Model Interpretability:</a:t>
            </a:r>
            <a:endParaRPr b="1" sz="1879" u="sng">
              <a:solidFill>
                <a:srgbClr val="374151"/>
              </a:solidFill>
              <a:highlight>
                <a:srgbClr val="F7F7F8"/>
              </a:highlight>
              <a:latin typeface="Times New Roman"/>
              <a:ea typeface="Times New Roman"/>
              <a:cs typeface="Times New Roman"/>
              <a:sym typeface="Times New Roman"/>
            </a:endParaRPr>
          </a:p>
          <a:p>
            <a:pPr indent="-347980" lvl="1" marL="914400" rtl="0" algn="just">
              <a:lnSpc>
                <a:spcPct val="115000"/>
              </a:lnSpc>
              <a:spcBef>
                <a:spcPts val="0"/>
              </a:spcBef>
              <a:spcAft>
                <a:spcPts val="0"/>
              </a:spcAft>
              <a:buClr>
                <a:srgbClr val="374151"/>
              </a:buClr>
              <a:buSzPts val="1880"/>
              <a:buFont typeface="Times New Roman"/>
              <a:buChar char="●"/>
            </a:pPr>
            <a:r>
              <a:rPr lang="en" sz="1879">
                <a:solidFill>
                  <a:srgbClr val="374151"/>
                </a:solidFill>
                <a:highlight>
                  <a:srgbClr val="F7F7F8"/>
                </a:highlight>
                <a:latin typeface="Times New Roman"/>
                <a:ea typeface="Times New Roman"/>
                <a:cs typeface="Times New Roman"/>
                <a:sym typeface="Times New Roman"/>
              </a:rPr>
              <a:t>Ensure that your model is interpretable and can provide explanations for its predictions. This is valuable for understanding why customers are likely to churn.</a:t>
            </a:r>
            <a:endParaRPr sz="3500">
              <a:latin typeface="Times New Roman"/>
              <a:ea typeface="Times New Roman"/>
              <a:cs typeface="Times New Roman"/>
              <a:sym typeface="Times New Roman"/>
            </a:endParaRPr>
          </a:p>
        </p:txBody>
      </p:sp>
      <p:sp>
        <p:nvSpPr>
          <p:cNvPr id="129" name="Google Shape;129;g28b32140ae9_3_30"/>
          <p:cNvSpPr txBox="1"/>
          <p:nvPr/>
        </p:nvSpPr>
        <p:spPr>
          <a:xfrm>
            <a:off x="0" y="152300"/>
            <a:ext cx="4549200" cy="56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highlight>
                  <a:schemeClr val="dk1"/>
                </a:highlight>
                <a:latin typeface="Oswald"/>
                <a:ea typeface="Oswald"/>
                <a:cs typeface="Oswald"/>
                <a:sym typeface="Oswald"/>
              </a:rPr>
              <a:t>WORKING….</a:t>
            </a:r>
            <a:endParaRPr b="1" sz="2500">
              <a:highlight>
                <a:schemeClr val="dk1"/>
              </a:highlight>
              <a:latin typeface="Oswald"/>
              <a:ea typeface="Oswald"/>
              <a:cs typeface="Oswald"/>
              <a:sym typeface="Oswa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28b32140ae9_3_25"/>
          <p:cNvSpPr txBox="1"/>
          <p:nvPr>
            <p:ph type="title"/>
          </p:nvPr>
        </p:nvSpPr>
        <p:spPr>
          <a:xfrm>
            <a:off x="0" y="686200"/>
            <a:ext cx="8832300" cy="4125900"/>
          </a:xfrm>
          <a:prstGeom prst="rect">
            <a:avLst/>
          </a:prstGeom>
        </p:spPr>
        <p:txBody>
          <a:bodyPr anchorCtr="0" anchor="t" bIns="91425" lIns="91425" spcFirstLastPara="1" rIns="91425" wrap="square" tIns="91425">
            <a:noAutofit/>
          </a:bodyPr>
          <a:lstStyle/>
          <a:p>
            <a:pPr indent="-228600" lvl="0" marL="457200" rtl="0" algn="l">
              <a:lnSpc>
                <a:spcPct val="115000"/>
              </a:lnSpc>
              <a:spcBef>
                <a:spcPts val="1500"/>
              </a:spcBef>
              <a:spcAft>
                <a:spcPts val="0"/>
              </a:spcAft>
              <a:buClr>
                <a:srgbClr val="374151"/>
              </a:buClr>
              <a:buSzPts val="1880"/>
              <a:buFont typeface="Times New Roman"/>
              <a:buNone/>
            </a:pPr>
            <a:r>
              <a:rPr b="1" lang="en" sz="1879">
                <a:solidFill>
                  <a:srgbClr val="374151"/>
                </a:solidFill>
                <a:highlight>
                  <a:schemeClr val="lt1"/>
                </a:highlight>
                <a:latin typeface="Times New Roman"/>
                <a:ea typeface="Times New Roman"/>
                <a:cs typeface="Times New Roman"/>
                <a:sym typeface="Times New Roman"/>
              </a:rPr>
              <a:t>Model Training:</a:t>
            </a:r>
            <a:endParaRPr b="1" sz="1879">
              <a:solidFill>
                <a:srgbClr val="374151"/>
              </a:solidFill>
              <a:highlight>
                <a:schemeClr val="lt1"/>
              </a:highlight>
              <a:latin typeface="Times New Roman"/>
              <a:ea typeface="Times New Roman"/>
              <a:cs typeface="Times New Roman"/>
              <a:sym typeface="Times New Roman"/>
            </a:endParaRPr>
          </a:p>
          <a:p>
            <a:pPr indent="-347980" lvl="1" marL="914400" rtl="0" algn="l">
              <a:lnSpc>
                <a:spcPct val="115000"/>
              </a:lnSpc>
              <a:spcBef>
                <a:spcPts val="0"/>
              </a:spcBef>
              <a:spcAft>
                <a:spcPts val="0"/>
              </a:spcAft>
              <a:buClr>
                <a:srgbClr val="374151"/>
              </a:buClr>
              <a:buSzPts val="1880"/>
              <a:buFont typeface="Times New Roman"/>
              <a:buChar char="●"/>
            </a:pPr>
            <a:r>
              <a:rPr lang="en" sz="1879">
                <a:solidFill>
                  <a:srgbClr val="374151"/>
                </a:solidFill>
                <a:highlight>
                  <a:schemeClr val="lt1"/>
                </a:highlight>
                <a:latin typeface="Times New Roman"/>
                <a:ea typeface="Times New Roman"/>
                <a:cs typeface="Times New Roman"/>
                <a:sym typeface="Times New Roman"/>
              </a:rPr>
              <a:t>Train the selected model using the training dataset. Experiment with different hyperparameters to optimize the model's performance.</a:t>
            </a:r>
            <a:endParaRPr sz="1879">
              <a:solidFill>
                <a:srgbClr val="374151"/>
              </a:solidFill>
              <a:highlight>
                <a:schemeClr val="lt1"/>
              </a:highlight>
              <a:latin typeface="Times New Roman"/>
              <a:ea typeface="Times New Roman"/>
              <a:cs typeface="Times New Roman"/>
              <a:sym typeface="Times New Roman"/>
            </a:endParaRPr>
          </a:p>
          <a:p>
            <a:pPr indent="-228600" lvl="0" marL="457200" rtl="0" algn="l">
              <a:lnSpc>
                <a:spcPct val="115000"/>
              </a:lnSpc>
              <a:spcBef>
                <a:spcPts val="0"/>
              </a:spcBef>
              <a:spcAft>
                <a:spcPts val="0"/>
              </a:spcAft>
              <a:buClr>
                <a:srgbClr val="374151"/>
              </a:buClr>
              <a:buSzPts val="1880"/>
              <a:buFont typeface="Times New Roman"/>
              <a:buNone/>
            </a:pPr>
            <a:r>
              <a:rPr b="1" lang="en" sz="1879">
                <a:solidFill>
                  <a:srgbClr val="374151"/>
                </a:solidFill>
                <a:highlight>
                  <a:schemeClr val="lt1"/>
                </a:highlight>
                <a:latin typeface="Times New Roman"/>
                <a:ea typeface="Times New Roman"/>
                <a:cs typeface="Times New Roman"/>
                <a:sym typeface="Times New Roman"/>
              </a:rPr>
              <a:t>Model Evaluation:</a:t>
            </a:r>
            <a:endParaRPr b="1" sz="1879">
              <a:solidFill>
                <a:srgbClr val="374151"/>
              </a:solidFill>
              <a:highlight>
                <a:schemeClr val="lt1"/>
              </a:highlight>
              <a:latin typeface="Times New Roman"/>
              <a:ea typeface="Times New Roman"/>
              <a:cs typeface="Times New Roman"/>
              <a:sym typeface="Times New Roman"/>
            </a:endParaRPr>
          </a:p>
          <a:p>
            <a:pPr indent="-347980" lvl="1" marL="914400" rtl="0" algn="l">
              <a:lnSpc>
                <a:spcPct val="115000"/>
              </a:lnSpc>
              <a:spcBef>
                <a:spcPts val="0"/>
              </a:spcBef>
              <a:spcAft>
                <a:spcPts val="0"/>
              </a:spcAft>
              <a:buClr>
                <a:srgbClr val="374151"/>
              </a:buClr>
              <a:buSzPts val="1880"/>
              <a:buFont typeface="Times New Roman"/>
              <a:buChar char="●"/>
            </a:pPr>
            <a:r>
              <a:rPr lang="en" sz="1879">
                <a:solidFill>
                  <a:srgbClr val="374151"/>
                </a:solidFill>
                <a:highlight>
                  <a:schemeClr val="lt1"/>
                </a:highlight>
                <a:latin typeface="Times New Roman"/>
                <a:ea typeface="Times New Roman"/>
                <a:cs typeface="Times New Roman"/>
                <a:sym typeface="Times New Roman"/>
              </a:rPr>
              <a:t>Assess the model's performance using appropriate evaluation metrics such as accuracy, precision, recall, F1-score, ROC AUC, or others, depending on the problem's specific requirements.</a:t>
            </a:r>
            <a:endParaRPr sz="1879">
              <a:solidFill>
                <a:srgbClr val="374151"/>
              </a:solidFill>
              <a:highlight>
                <a:schemeClr val="lt1"/>
              </a:highlight>
              <a:latin typeface="Times New Roman"/>
              <a:ea typeface="Times New Roman"/>
              <a:cs typeface="Times New Roman"/>
              <a:sym typeface="Times New Roman"/>
            </a:endParaRPr>
          </a:p>
          <a:p>
            <a:pPr indent="-347980" lvl="1" marL="914400" rtl="0" algn="l">
              <a:lnSpc>
                <a:spcPct val="115000"/>
              </a:lnSpc>
              <a:spcBef>
                <a:spcPts val="0"/>
              </a:spcBef>
              <a:spcAft>
                <a:spcPts val="0"/>
              </a:spcAft>
              <a:buClr>
                <a:srgbClr val="374151"/>
              </a:buClr>
              <a:buSzPts val="1880"/>
              <a:buFont typeface="Times New Roman"/>
              <a:buChar char="●"/>
            </a:pPr>
            <a:r>
              <a:rPr lang="en" sz="1879">
                <a:solidFill>
                  <a:srgbClr val="374151"/>
                </a:solidFill>
                <a:highlight>
                  <a:schemeClr val="lt1"/>
                </a:highlight>
                <a:latin typeface="Times New Roman"/>
                <a:ea typeface="Times New Roman"/>
                <a:cs typeface="Times New Roman"/>
                <a:sym typeface="Times New Roman"/>
              </a:rPr>
              <a:t>Conduct cross-validation to ensure the model's generalization ability.</a:t>
            </a:r>
            <a:endParaRPr sz="1879">
              <a:solidFill>
                <a:srgbClr val="374151"/>
              </a:solidFill>
              <a:highlight>
                <a:schemeClr val="lt1"/>
              </a:highlight>
              <a:latin typeface="Times New Roman"/>
              <a:ea typeface="Times New Roman"/>
              <a:cs typeface="Times New Roman"/>
              <a:sym typeface="Times New Roman"/>
            </a:endParaRPr>
          </a:p>
          <a:p>
            <a:pPr indent="-228600" lvl="0" marL="457200" rtl="0" algn="l">
              <a:lnSpc>
                <a:spcPct val="115000"/>
              </a:lnSpc>
              <a:spcBef>
                <a:spcPts val="0"/>
              </a:spcBef>
              <a:spcAft>
                <a:spcPts val="0"/>
              </a:spcAft>
              <a:buClr>
                <a:srgbClr val="374151"/>
              </a:buClr>
              <a:buSzPts val="1880"/>
              <a:buFont typeface="Times New Roman"/>
              <a:buNone/>
            </a:pPr>
            <a:r>
              <a:rPr b="1" lang="en" sz="1879">
                <a:solidFill>
                  <a:srgbClr val="374151"/>
                </a:solidFill>
                <a:highlight>
                  <a:schemeClr val="lt1"/>
                </a:highlight>
                <a:latin typeface="Times New Roman"/>
                <a:ea typeface="Times New Roman"/>
                <a:cs typeface="Times New Roman"/>
                <a:sym typeface="Times New Roman"/>
              </a:rPr>
              <a:t>Hyperparameter Tuning:</a:t>
            </a:r>
            <a:endParaRPr b="1" sz="1879">
              <a:solidFill>
                <a:srgbClr val="374151"/>
              </a:solidFill>
              <a:highlight>
                <a:schemeClr val="lt1"/>
              </a:highlight>
              <a:latin typeface="Times New Roman"/>
              <a:ea typeface="Times New Roman"/>
              <a:cs typeface="Times New Roman"/>
              <a:sym typeface="Times New Roman"/>
            </a:endParaRPr>
          </a:p>
          <a:p>
            <a:pPr indent="-347980" lvl="1" marL="914400" rtl="0" algn="l">
              <a:lnSpc>
                <a:spcPct val="115000"/>
              </a:lnSpc>
              <a:spcBef>
                <a:spcPts val="0"/>
              </a:spcBef>
              <a:spcAft>
                <a:spcPts val="0"/>
              </a:spcAft>
              <a:buClr>
                <a:srgbClr val="374151"/>
              </a:buClr>
              <a:buSzPts val="1880"/>
              <a:buFont typeface="Times New Roman"/>
              <a:buChar char="●"/>
            </a:pPr>
            <a:r>
              <a:rPr lang="en" sz="1879">
                <a:solidFill>
                  <a:srgbClr val="374151"/>
                </a:solidFill>
                <a:highlight>
                  <a:schemeClr val="lt1"/>
                </a:highlight>
                <a:latin typeface="Times New Roman"/>
                <a:ea typeface="Times New Roman"/>
                <a:cs typeface="Times New Roman"/>
                <a:sym typeface="Times New Roman"/>
              </a:rPr>
              <a:t>Fine-tune the hyperparameters of the model to improve its performance. This can be done using techniques like grid search, random search, or Bayesian optimization.</a:t>
            </a:r>
            <a:endParaRPr sz="1879">
              <a:solidFill>
                <a:srgbClr val="374151"/>
              </a:solidFill>
              <a:highlight>
                <a:schemeClr val="lt1"/>
              </a:highlight>
              <a:latin typeface="Times New Roman"/>
              <a:ea typeface="Times New Roman"/>
              <a:cs typeface="Times New Roman"/>
              <a:sym typeface="Times New Roman"/>
            </a:endParaRPr>
          </a:p>
        </p:txBody>
      </p:sp>
      <p:sp>
        <p:nvSpPr>
          <p:cNvPr id="135" name="Google Shape;135;g28b32140ae9_3_25"/>
          <p:cNvSpPr txBox="1"/>
          <p:nvPr/>
        </p:nvSpPr>
        <p:spPr>
          <a:xfrm>
            <a:off x="0" y="34300"/>
            <a:ext cx="4766400" cy="65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700">
                <a:highlight>
                  <a:schemeClr val="dk1"/>
                </a:highlight>
                <a:latin typeface="Oswald"/>
                <a:ea typeface="Oswald"/>
                <a:cs typeface="Oswald"/>
                <a:sym typeface="Oswald"/>
              </a:rPr>
              <a:t>WORKING….</a:t>
            </a:r>
            <a:endParaRPr b="1" sz="2700">
              <a:highlight>
                <a:schemeClr val="dk1"/>
              </a:highlight>
              <a:latin typeface="Oswald"/>
              <a:ea typeface="Oswald"/>
              <a:cs typeface="Oswald"/>
              <a:sym typeface="Oswa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28b32140ae9_3_45"/>
          <p:cNvSpPr txBox="1"/>
          <p:nvPr>
            <p:ph type="title"/>
          </p:nvPr>
        </p:nvSpPr>
        <p:spPr>
          <a:xfrm>
            <a:off x="311700" y="1418700"/>
            <a:ext cx="8718000" cy="3724800"/>
          </a:xfrm>
          <a:prstGeom prst="rect">
            <a:avLst/>
          </a:prstGeom>
        </p:spPr>
        <p:txBody>
          <a:bodyPr anchorCtr="0" anchor="t" bIns="91425" lIns="91425" spcFirstLastPara="1" rIns="91425" wrap="square" tIns="91425">
            <a:normAutofit/>
          </a:bodyPr>
          <a:lstStyle/>
          <a:p>
            <a:pPr indent="-228600" lvl="0" marL="457200" rtl="0" algn="just">
              <a:lnSpc>
                <a:spcPct val="115000"/>
              </a:lnSpc>
              <a:spcBef>
                <a:spcPts val="1500"/>
              </a:spcBef>
              <a:spcAft>
                <a:spcPts val="0"/>
              </a:spcAft>
              <a:buClr>
                <a:srgbClr val="374151"/>
              </a:buClr>
              <a:buSzPts val="2200"/>
              <a:buFont typeface="Times New Roman"/>
              <a:buNone/>
            </a:pPr>
            <a:r>
              <a:rPr b="1" lang="en" sz="2200" u="sng">
                <a:solidFill>
                  <a:srgbClr val="374151"/>
                </a:solidFill>
                <a:highlight>
                  <a:srgbClr val="F7F7F8"/>
                </a:highlight>
                <a:latin typeface="Times New Roman"/>
                <a:ea typeface="Times New Roman"/>
                <a:cs typeface="Times New Roman"/>
                <a:sym typeface="Times New Roman"/>
              </a:rPr>
              <a:t>Testing on Unseen Data:</a:t>
            </a:r>
            <a:endParaRPr b="1" sz="2200" u="sng">
              <a:solidFill>
                <a:srgbClr val="374151"/>
              </a:solidFill>
              <a:highlight>
                <a:srgbClr val="F7F7F8"/>
              </a:highlight>
              <a:latin typeface="Times New Roman"/>
              <a:ea typeface="Times New Roman"/>
              <a:cs typeface="Times New Roman"/>
              <a:sym typeface="Times New Roman"/>
            </a:endParaRPr>
          </a:p>
          <a:p>
            <a:pPr indent="-368300" lvl="1" marL="914400" rtl="0" algn="just">
              <a:lnSpc>
                <a:spcPct val="115000"/>
              </a:lnSpc>
              <a:spcBef>
                <a:spcPts val="0"/>
              </a:spcBef>
              <a:spcAft>
                <a:spcPts val="0"/>
              </a:spcAft>
              <a:buClr>
                <a:srgbClr val="374151"/>
              </a:buClr>
              <a:buSzPts val="2200"/>
              <a:buFont typeface="Times New Roman"/>
              <a:buChar char="●"/>
            </a:pPr>
            <a:r>
              <a:rPr lang="en" sz="2200">
                <a:solidFill>
                  <a:srgbClr val="374151"/>
                </a:solidFill>
                <a:highlight>
                  <a:srgbClr val="F7F7F8"/>
                </a:highlight>
                <a:latin typeface="Times New Roman"/>
                <a:ea typeface="Times New Roman"/>
                <a:cs typeface="Times New Roman"/>
                <a:sym typeface="Times New Roman"/>
              </a:rPr>
              <a:t>After model selection and training, evaluate its performance on the test set to get an accurate estimate of its real-world predictive power.</a:t>
            </a:r>
            <a:endParaRPr sz="2200">
              <a:solidFill>
                <a:srgbClr val="374151"/>
              </a:solidFill>
              <a:highlight>
                <a:srgbClr val="F7F7F8"/>
              </a:highlight>
              <a:latin typeface="Times New Roman"/>
              <a:ea typeface="Times New Roman"/>
              <a:cs typeface="Times New Roman"/>
              <a:sym typeface="Times New Roman"/>
            </a:endParaRPr>
          </a:p>
          <a:p>
            <a:pPr indent="-228600" lvl="0" marL="457200" rtl="0" algn="just">
              <a:lnSpc>
                <a:spcPct val="115000"/>
              </a:lnSpc>
              <a:spcBef>
                <a:spcPts val="0"/>
              </a:spcBef>
              <a:spcAft>
                <a:spcPts val="0"/>
              </a:spcAft>
              <a:buClr>
                <a:srgbClr val="374151"/>
              </a:buClr>
              <a:buSzPts val="2200"/>
              <a:buFont typeface="Times New Roman"/>
              <a:buNone/>
            </a:pPr>
            <a:r>
              <a:rPr b="1" lang="en" sz="2200" u="sng">
                <a:solidFill>
                  <a:srgbClr val="374151"/>
                </a:solidFill>
                <a:highlight>
                  <a:srgbClr val="F7F7F8"/>
                </a:highlight>
                <a:latin typeface="Times New Roman"/>
                <a:ea typeface="Times New Roman"/>
                <a:cs typeface="Times New Roman"/>
                <a:sym typeface="Times New Roman"/>
              </a:rPr>
              <a:t>T</a:t>
            </a:r>
            <a:r>
              <a:rPr b="1" lang="en" sz="2200" u="sng">
                <a:solidFill>
                  <a:srgbClr val="374151"/>
                </a:solidFill>
                <a:highlight>
                  <a:srgbClr val="F7F7F8"/>
                </a:highlight>
                <a:latin typeface="Times New Roman"/>
                <a:ea typeface="Times New Roman"/>
                <a:cs typeface="Times New Roman"/>
                <a:sym typeface="Times New Roman"/>
              </a:rPr>
              <a:t>esting:</a:t>
            </a:r>
            <a:endParaRPr b="1" sz="2200" u="sng">
              <a:solidFill>
                <a:srgbClr val="374151"/>
              </a:solidFill>
              <a:highlight>
                <a:srgbClr val="F7F7F8"/>
              </a:highlight>
              <a:latin typeface="Times New Roman"/>
              <a:ea typeface="Times New Roman"/>
              <a:cs typeface="Times New Roman"/>
              <a:sym typeface="Times New Roman"/>
            </a:endParaRPr>
          </a:p>
          <a:p>
            <a:pPr indent="-368300" lvl="1" marL="914400" rtl="0" algn="just">
              <a:lnSpc>
                <a:spcPct val="115000"/>
              </a:lnSpc>
              <a:spcBef>
                <a:spcPts val="0"/>
              </a:spcBef>
              <a:spcAft>
                <a:spcPts val="0"/>
              </a:spcAft>
              <a:buClr>
                <a:srgbClr val="374151"/>
              </a:buClr>
              <a:buSzPts val="2200"/>
              <a:buFont typeface="Times New Roman"/>
              <a:buChar char="●"/>
            </a:pPr>
            <a:r>
              <a:rPr lang="en" sz="2200">
                <a:solidFill>
                  <a:srgbClr val="374151"/>
                </a:solidFill>
                <a:highlight>
                  <a:srgbClr val="F7F7F8"/>
                </a:highlight>
                <a:latin typeface="Times New Roman"/>
                <a:ea typeface="Times New Roman"/>
                <a:cs typeface="Times New Roman"/>
                <a:sym typeface="Times New Roman"/>
              </a:rPr>
              <a:t>Implement  tests to validate the effectiveness of your predictions and interventions. This can help determine the real impact of your churn prediction efforts.</a:t>
            </a:r>
            <a:endParaRPr sz="4000">
              <a:latin typeface="Times New Roman"/>
              <a:ea typeface="Times New Roman"/>
              <a:cs typeface="Times New Roman"/>
              <a:sym typeface="Times New Roman"/>
            </a:endParaRPr>
          </a:p>
        </p:txBody>
      </p:sp>
      <p:sp>
        <p:nvSpPr>
          <p:cNvPr id="141" name="Google Shape;141;g28b32140ae9_3_45"/>
          <p:cNvSpPr txBox="1"/>
          <p:nvPr/>
        </p:nvSpPr>
        <p:spPr>
          <a:xfrm>
            <a:off x="0" y="247600"/>
            <a:ext cx="3449400" cy="68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highlight>
                  <a:schemeClr val="dk1"/>
                </a:highlight>
                <a:latin typeface="Oswald"/>
                <a:ea typeface="Oswald"/>
                <a:cs typeface="Oswald"/>
                <a:sym typeface="Oswald"/>
              </a:rPr>
              <a:t>WORKING….</a:t>
            </a:r>
            <a:endParaRPr b="1" sz="2400">
              <a:highlight>
                <a:schemeClr val="dk1"/>
              </a:highlight>
              <a:latin typeface="Oswald"/>
              <a:ea typeface="Oswald"/>
              <a:cs typeface="Oswald"/>
              <a:sym typeface="Oswa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1"/>
          <p:cNvSpPr txBox="1"/>
          <p:nvPr>
            <p:ph type="title"/>
          </p:nvPr>
        </p:nvSpPr>
        <p:spPr>
          <a:xfrm>
            <a:off x="1938150" y="2483275"/>
            <a:ext cx="5267700" cy="829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6400">
                <a:highlight>
                  <a:srgbClr val="FFFF00"/>
                </a:highlight>
              </a:rPr>
              <a:t>THANK YOU ! </a:t>
            </a:r>
            <a:endParaRPr sz="6400">
              <a:highlight>
                <a:srgbClr val="FFFF00"/>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g28b32140ae9_3_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IMPROVE CUSTOMER CHURN PREDICTION ACCURACY:</a:t>
            </a:r>
            <a:endParaRPr/>
          </a:p>
        </p:txBody>
      </p:sp>
      <p:sp>
        <p:nvSpPr>
          <p:cNvPr id="66" name="Google Shape;66;g28b32140ae9_3_0"/>
          <p:cNvSpPr txBox="1"/>
          <p:nvPr>
            <p:ph idx="1" type="body"/>
          </p:nvPr>
        </p:nvSpPr>
        <p:spPr>
          <a:xfrm>
            <a:off x="181225" y="1482000"/>
            <a:ext cx="8520600" cy="3334800"/>
          </a:xfrm>
          <a:prstGeom prst="rect">
            <a:avLst/>
          </a:prstGeom>
        </p:spPr>
        <p:txBody>
          <a:bodyPr anchorCtr="0" anchor="t" bIns="91425" lIns="91425" spcFirstLastPara="1" rIns="91425" wrap="square" tIns="91425">
            <a:normAutofit/>
          </a:bodyPr>
          <a:lstStyle/>
          <a:p>
            <a:pPr indent="-374650" lvl="0" marL="457200" rtl="0" algn="just">
              <a:spcBef>
                <a:spcPts val="0"/>
              </a:spcBef>
              <a:spcAft>
                <a:spcPts val="0"/>
              </a:spcAft>
              <a:buClr>
                <a:srgbClr val="374151"/>
              </a:buClr>
              <a:buSzPts val="2300"/>
              <a:buFont typeface="Times New Roman"/>
              <a:buChar char="➢"/>
            </a:pPr>
            <a:r>
              <a:rPr lang="en" sz="2300">
                <a:solidFill>
                  <a:srgbClr val="374151"/>
                </a:solidFill>
                <a:highlight>
                  <a:srgbClr val="F7F7F8"/>
                </a:highlight>
                <a:latin typeface="Times New Roman"/>
                <a:ea typeface="Times New Roman"/>
                <a:cs typeface="Times New Roman"/>
                <a:sym typeface="Times New Roman"/>
              </a:rPr>
              <a:t>Incorporating advanced machine learning techniques like ensemble models .</a:t>
            </a:r>
            <a:endParaRPr sz="2300">
              <a:solidFill>
                <a:srgbClr val="374151"/>
              </a:solidFill>
              <a:highlight>
                <a:srgbClr val="F7F7F8"/>
              </a:highlight>
              <a:latin typeface="Times New Roman"/>
              <a:ea typeface="Times New Roman"/>
              <a:cs typeface="Times New Roman"/>
              <a:sym typeface="Times New Roman"/>
            </a:endParaRPr>
          </a:p>
          <a:p>
            <a:pPr indent="-374650" lvl="0" marL="457200" rtl="0" algn="just">
              <a:spcBef>
                <a:spcPts val="0"/>
              </a:spcBef>
              <a:spcAft>
                <a:spcPts val="0"/>
              </a:spcAft>
              <a:buClr>
                <a:srgbClr val="374151"/>
              </a:buClr>
              <a:buSzPts val="2300"/>
              <a:buFont typeface="Times New Roman"/>
              <a:buChar char="➢"/>
            </a:pPr>
            <a:r>
              <a:rPr lang="en" sz="2300">
                <a:solidFill>
                  <a:srgbClr val="374151"/>
                </a:solidFill>
                <a:highlight>
                  <a:srgbClr val="F7F7F8"/>
                </a:highlight>
                <a:latin typeface="Times New Roman"/>
                <a:ea typeface="Times New Roman"/>
                <a:cs typeface="Times New Roman"/>
                <a:sym typeface="Times New Roman"/>
              </a:rPr>
              <a:t>feature engineering can indeed improve the prediction accuracy of customer churn models.</a:t>
            </a:r>
            <a:endParaRPr sz="2300">
              <a:solidFill>
                <a:srgbClr val="374151"/>
              </a:solidFill>
              <a:highlight>
                <a:srgbClr val="F7F7F8"/>
              </a:highlight>
              <a:latin typeface="Times New Roman"/>
              <a:ea typeface="Times New Roman"/>
              <a:cs typeface="Times New Roman"/>
              <a:sym typeface="Times New Roman"/>
            </a:endParaRPr>
          </a:p>
          <a:p>
            <a:pPr indent="-374650" lvl="0" marL="457200" rtl="0" algn="just">
              <a:spcBef>
                <a:spcPts val="0"/>
              </a:spcBef>
              <a:spcAft>
                <a:spcPts val="0"/>
              </a:spcAft>
              <a:buClr>
                <a:srgbClr val="374151"/>
              </a:buClr>
              <a:buSzPts val="2300"/>
              <a:buFont typeface="Times New Roman"/>
              <a:buChar char="➢"/>
            </a:pPr>
            <a:r>
              <a:rPr lang="en" sz="2300">
                <a:solidFill>
                  <a:srgbClr val="374151"/>
                </a:solidFill>
                <a:highlight>
                  <a:srgbClr val="F7F7F8"/>
                </a:highlight>
                <a:latin typeface="Times New Roman"/>
                <a:ea typeface="Times New Roman"/>
                <a:cs typeface="Times New Roman"/>
                <a:sym typeface="Times New Roman"/>
              </a:rPr>
              <a:t>Customer churn prediction is a critical task for businesses, as it helps in retaining customers and increasing profitability. </a:t>
            </a:r>
            <a:endParaRPr sz="29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87719"/>
              <a:buNone/>
            </a:pPr>
            <a:r>
              <a:rPr lang="en" u="sng">
                <a:highlight>
                  <a:srgbClr val="FFFF00"/>
                </a:highlight>
              </a:rPr>
              <a:t>ENSEMBLE MODELS</a:t>
            </a:r>
            <a:r>
              <a:rPr lang="en" sz="3800" u="sng">
                <a:highlight>
                  <a:srgbClr val="FFFF00"/>
                </a:highlight>
              </a:rPr>
              <a:t>:</a:t>
            </a:r>
            <a:endParaRPr sz="3800" u="sng">
              <a:highlight>
                <a:srgbClr val="FFFF00"/>
              </a:highlight>
            </a:endParaRPr>
          </a:p>
        </p:txBody>
      </p:sp>
      <p:sp>
        <p:nvSpPr>
          <p:cNvPr id="72" name="Google Shape;72;p3"/>
          <p:cNvSpPr txBox="1"/>
          <p:nvPr>
            <p:ph idx="1" type="body"/>
          </p:nvPr>
        </p:nvSpPr>
        <p:spPr>
          <a:xfrm>
            <a:off x="311700" y="1829800"/>
            <a:ext cx="8222100" cy="2710200"/>
          </a:xfrm>
          <a:prstGeom prst="rect">
            <a:avLst/>
          </a:prstGeom>
          <a:noFill/>
          <a:ln>
            <a:noFill/>
          </a:ln>
        </p:spPr>
        <p:txBody>
          <a:bodyPr anchorCtr="0" anchor="t" bIns="91425" lIns="91425" spcFirstLastPara="1" rIns="91425" wrap="square" tIns="91425">
            <a:noAutofit/>
          </a:bodyPr>
          <a:lstStyle/>
          <a:p>
            <a:pPr indent="-387350" lvl="0" marL="457200" rtl="0" algn="just">
              <a:lnSpc>
                <a:spcPct val="105000"/>
              </a:lnSpc>
              <a:spcBef>
                <a:spcPts val="0"/>
              </a:spcBef>
              <a:spcAft>
                <a:spcPts val="0"/>
              </a:spcAft>
              <a:buSzPts val="2500"/>
              <a:buFont typeface="Times New Roman"/>
              <a:buChar char="❖"/>
            </a:pPr>
            <a:r>
              <a:rPr lang="en" sz="2500">
                <a:solidFill>
                  <a:srgbClr val="202124"/>
                </a:solidFill>
                <a:highlight>
                  <a:srgbClr val="FFFFFF"/>
                </a:highlight>
                <a:latin typeface="Times New Roman"/>
                <a:ea typeface="Times New Roman"/>
                <a:cs typeface="Times New Roman"/>
                <a:sym typeface="Times New Roman"/>
              </a:rPr>
              <a:t>Ensemble modeling is </a:t>
            </a:r>
            <a:r>
              <a:rPr lang="en" sz="2500">
                <a:solidFill>
                  <a:srgbClr val="040C28"/>
                </a:solidFill>
                <a:latin typeface="Times New Roman"/>
                <a:ea typeface="Times New Roman"/>
                <a:cs typeface="Times New Roman"/>
                <a:sym typeface="Times New Roman"/>
              </a:rPr>
              <a:t>a process where multiple diverse models are created to predict an outcome, either by using many different modeling algorithms or using different training data sets</a:t>
            </a:r>
            <a:r>
              <a:rPr lang="en" sz="2500">
                <a:solidFill>
                  <a:srgbClr val="202124"/>
                </a:solidFill>
                <a:highlight>
                  <a:srgbClr val="FFFFFF"/>
                </a:highlight>
                <a:latin typeface="Times New Roman"/>
                <a:ea typeface="Times New Roman"/>
                <a:cs typeface="Times New Roman"/>
                <a:sym typeface="Times New Roman"/>
              </a:rPr>
              <a:t>. </a:t>
            </a:r>
            <a:endParaRPr sz="2500">
              <a:solidFill>
                <a:srgbClr val="202124"/>
              </a:solidFill>
              <a:highlight>
                <a:srgbClr val="FFFFFF"/>
              </a:highlight>
              <a:latin typeface="Times New Roman"/>
              <a:ea typeface="Times New Roman"/>
              <a:cs typeface="Times New Roman"/>
              <a:sym typeface="Times New Roman"/>
            </a:endParaRPr>
          </a:p>
          <a:p>
            <a:pPr indent="-387350" lvl="0" marL="457200" rtl="0" algn="just">
              <a:lnSpc>
                <a:spcPct val="105000"/>
              </a:lnSpc>
              <a:spcBef>
                <a:spcPts val="0"/>
              </a:spcBef>
              <a:spcAft>
                <a:spcPts val="0"/>
              </a:spcAft>
              <a:buClr>
                <a:srgbClr val="202124"/>
              </a:buClr>
              <a:buSzPts val="2500"/>
              <a:buFont typeface="Times New Roman"/>
              <a:buChar char="❖"/>
            </a:pPr>
            <a:r>
              <a:rPr lang="en" sz="2500">
                <a:solidFill>
                  <a:srgbClr val="202124"/>
                </a:solidFill>
                <a:highlight>
                  <a:srgbClr val="FFFFFF"/>
                </a:highlight>
                <a:latin typeface="Times New Roman"/>
                <a:ea typeface="Times New Roman"/>
                <a:cs typeface="Times New Roman"/>
                <a:sym typeface="Times New Roman"/>
              </a:rPr>
              <a:t>The ensemble model then aggregates the prediction of each base model and results in once final prediction for the unseen data.</a:t>
            </a:r>
            <a:endParaRPr sz="28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7"/>
          <p:cNvSpPr txBox="1"/>
          <p:nvPr>
            <p:ph type="title"/>
          </p:nvPr>
        </p:nvSpPr>
        <p:spPr>
          <a:xfrm>
            <a:off x="195675" y="600600"/>
            <a:ext cx="8520600" cy="572700"/>
          </a:xfrm>
          <a:prstGeom prst="rect">
            <a:avLst/>
          </a:prstGeom>
          <a:solidFill>
            <a:schemeClr val="accent4"/>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2300">
                <a:solidFill>
                  <a:srgbClr val="374151"/>
                </a:solidFill>
                <a:highlight>
                  <a:srgbClr val="F7F7F8"/>
                </a:highlight>
              </a:rPr>
              <a:t>Ensemble model techniques : </a:t>
            </a:r>
            <a:endParaRPr sz="4100"/>
          </a:p>
        </p:txBody>
      </p:sp>
      <p:sp>
        <p:nvSpPr>
          <p:cNvPr id="78" name="Google Shape;78;p7"/>
          <p:cNvSpPr txBox="1"/>
          <p:nvPr>
            <p:ph idx="1" type="body"/>
          </p:nvPr>
        </p:nvSpPr>
        <p:spPr>
          <a:xfrm>
            <a:off x="152300" y="1710900"/>
            <a:ext cx="8520600" cy="3334800"/>
          </a:xfrm>
          <a:prstGeom prst="rect">
            <a:avLst/>
          </a:prstGeom>
          <a:noFill/>
          <a:ln>
            <a:noFill/>
          </a:ln>
        </p:spPr>
        <p:txBody>
          <a:bodyPr anchorCtr="0" anchor="t" bIns="91425" lIns="91425" spcFirstLastPara="1" rIns="91425" wrap="square" tIns="91425">
            <a:noAutofit/>
          </a:bodyPr>
          <a:lstStyle/>
          <a:p>
            <a:pPr indent="-349250" lvl="0" marL="457200" rtl="0" algn="just">
              <a:lnSpc>
                <a:spcPct val="115000"/>
              </a:lnSpc>
              <a:spcBef>
                <a:spcPts val="0"/>
              </a:spcBef>
              <a:spcAft>
                <a:spcPts val="0"/>
              </a:spcAft>
              <a:buClr>
                <a:srgbClr val="374151"/>
              </a:buClr>
              <a:buSzPts val="1900"/>
              <a:buFont typeface="Lexend"/>
              <a:buChar char="●"/>
            </a:pPr>
            <a:r>
              <a:rPr b="1" lang="en" sz="1900">
                <a:solidFill>
                  <a:srgbClr val="374151"/>
                </a:solidFill>
                <a:highlight>
                  <a:srgbClr val="F7F7F8"/>
                </a:highlight>
                <a:latin typeface="Times New Roman"/>
                <a:ea typeface="Times New Roman"/>
                <a:cs typeface="Times New Roman"/>
                <a:sym typeface="Times New Roman"/>
              </a:rPr>
              <a:t>Bagging (Bootstrap Aggregating):</a:t>
            </a:r>
            <a:r>
              <a:rPr lang="en" sz="1900">
                <a:solidFill>
                  <a:srgbClr val="374151"/>
                </a:solidFill>
                <a:highlight>
                  <a:srgbClr val="F7F7F8"/>
                </a:highlight>
                <a:latin typeface="Times New Roman"/>
                <a:ea typeface="Times New Roman"/>
                <a:cs typeface="Times New Roman"/>
                <a:sym typeface="Times New Roman"/>
              </a:rPr>
              <a:t> Use algorithms like Random Forest to train multiple decision trees on different subsets of the data and aggregate their predictions.</a:t>
            </a:r>
            <a:endParaRPr sz="1900">
              <a:solidFill>
                <a:srgbClr val="374151"/>
              </a:solidFill>
              <a:highlight>
                <a:srgbClr val="F7F7F8"/>
              </a:highlight>
              <a:latin typeface="Times New Roman"/>
              <a:ea typeface="Times New Roman"/>
              <a:cs typeface="Times New Roman"/>
              <a:sym typeface="Times New Roman"/>
            </a:endParaRPr>
          </a:p>
          <a:p>
            <a:pPr indent="-349250" lvl="0" marL="457200" rtl="0" algn="just">
              <a:lnSpc>
                <a:spcPct val="115000"/>
              </a:lnSpc>
              <a:spcBef>
                <a:spcPts val="0"/>
              </a:spcBef>
              <a:spcAft>
                <a:spcPts val="0"/>
              </a:spcAft>
              <a:buClr>
                <a:srgbClr val="374151"/>
              </a:buClr>
              <a:buSzPts val="1900"/>
              <a:buFont typeface="Lexend"/>
              <a:buChar char="●"/>
            </a:pPr>
            <a:r>
              <a:rPr b="1" lang="en" sz="1900">
                <a:solidFill>
                  <a:srgbClr val="374151"/>
                </a:solidFill>
                <a:highlight>
                  <a:srgbClr val="F7F7F8"/>
                </a:highlight>
                <a:latin typeface="Times New Roman"/>
                <a:ea typeface="Times New Roman"/>
                <a:cs typeface="Times New Roman"/>
                <a:sym typeface="Times New Roman"/>
              </a:rPr>
              <a:t>Boosting:</a:t>
            </a:r>
            <a:r>
              <a:rPr lang="en" sz="1900">
                <a:solidFill>
                  <a:srgbClr val="374151"/>
                </a:solidFill>
                <a:highlight>
                  <a:srgbClr val="F7F7F8"/>
                </a:highlight>
                <a:latin typeface="Times New Roman"/>
                <a:ea typeface="Times New Roman"/>
                <a:cs typeface="Times New Roman"/>
                <a:sym typeface="Times New Roman"/>
              </a:rPr>
              <a:t> Algorithms like AdaBoost, Gradient Boosting, or XGBoost can be used to sequentially train models, giving more weight to misclassified instances, which helps in improving accuracy.</a:t>
            </a:r>
            <a:endParaRPr sz="1900">
              <a:solidFill>
                <a:srgbClr val="374151"/>
              </a:solidFill>
              <a:highlight>
                <a:srgbClr val="F7F7F8"/>
              </a:highlight>
              <a:latin typeface="Times New Roman"/>
              <a:ea typeface="Times New Roman"/>
              <a:cs typeface="Times New Roman"/>
              <a:sym typeface="Times New Roman"/>
            </a:endParaRPr>
          </a:p>
          <a:p>
            <a:pPr indent="-349250" lvl="0" marL="457200" rtl="0" algn="just">
              <a:lnSpc>
                <a:spcPct val="115000"/>
              </a:lnSpc>
              <a:spcBef>
                <a:spcPts val="0"/>
              </a:spcBef>
              <a:spcAft>
                <a:spcPts val="0"/>
              </a:spcAft>
              <a:buClr>
                <a:srgbClr val="374151"/>
              </a:buClr>
              <a:buSzPts val="1900"/>
              <a:buFont typeface="Lexend"/>
              <a:buChar char="●"/>
            </a:pPr>
            <a:r>
              <a:rPr b="1" lang="en" sz="1900">
                <a:solidFill>
                  <a:srgbClr val="374151"/>
                </a:solidFill>
                <a:highlight>
                  <a:srgbClr val="F7F7F8"/>
                </a:highlight>
                <a:latin typeface="Times New Roman"/>
                <a:ea typeface="Times New Roman"/>
                <a:cs typeface="Times New Roman"/>
                <a:sym typeface="Times New Roman"/>
              </a:rPr>
              <a:t>Stacking: </a:t>
            </a:r>
            <a:r>
              <a:rPr lang="en" sz="1900">
                <a:solidFill>
                  <a:srgbClr val="374151"/>
                </a:solidFill>
                <a:highlight>
                  <a:srgbClr val="F7F7F8"/>
                </a:highlight>
                <a:latin typeface="Times New Roman"/>
                <a:ea typeface="Times New Roman"/>
                <a:cs typeface="Times New Roman"/>
                <a:sym typeface="Times New Roman"/>
              </a:rPr>
              <a:t>Combine predictions from multiple diverse models (e.g., decision trees, SVMs, neural networks) using another model (meta-learner) to make the final prediction.</a:t>
            </a:r>
            <a:endParaRPr sz="1900">
              <a:solidFill>
                <a:srgbClr val="374151"/>
              </a:solidFill>
              <a:highlight>
                <a:srgbClr val="F7F7F8"/>
              </a:highlight>
              <a:latin typeface="Times New Roman"/>
              <a:ea typeface="Times New Roman"/>
              <a:cs typeface="Times New Roman"/>
              <a:sym typeface="Times New Roman"/>
            </a:endParaRPr>
          </a:p>
          <a:p>
            <a:pPr indent="0" lvl="0" marL="0" rtl="0" algn="just">
              <a:lnSpc>
                <a:spcPct val="115000"/>
              </a:lnSpc>
              <a:spcBef>
                <a:spcPts val="0"/>
              </a:spcBef>
              <a:spcAft>
                <a:spcPts val="1200"/>
              </a:spcAft>
              <a:buSzPts val="1800"/>
              <a:buNone/>
            </a:pPr>
            <a:r>
              <a:t/>
            </a:r>
            <a:endParaRPr sz="2500">
              <a:latin typeface="Lexend"/>
              <a:ea typeface="Lexend"/>
              <a:cs typeface="Lexend"/>
              <a:sym typeface="Lexen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g28b4e8b43df_0_4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sp>
        <p:nvSpPr>
          <p:cNvPr id="84" name="Google Shape;84;g28b4e8b43df_0_49"/>
          <p:cNvSpPr txBox="1"/>
          <p:nvPr>
            <p:ph idx="1" type="subTitle"/>
          </p:nvPr>
        </p:nvSpPr>
        <p:spPr>
          <a:xfrm>
            <a:off x="-90000" y="1461500"/>
            <a:ext cx="4662000" cy="3232800"/>
          </a:xfrm>
          <a:prstGeom prst="rect">
            <a:avLst/>
          </a:prstGeom>
        </p:spPr>
        <p:txBody>
          <a:bodyPr anchorCtr="0" anchor="t" bIns="91425" lIns="91425" spcFirstLastPara="1" rIns="91425" wrap="square" tIns="91425">
            <a:noAutofit/>
          </a:bodyPr>
          <a:lstStyle/>
          <a:p>
            <a:pPr indent="-315595" lvl="0" marL="647700" rtl="0" algn="just">
              <a:lnSpc>
                <a:spcPct val="130000"/>
              </a:lnSpc>
              <a:spcBef>
                <a:spcPts val="0"/>
              </a:spcBef>
              <a:spcAft>
                <a:spcPts val="0"/>
              </a:spcAft>
              <a:buClr>
                <a:srgbClr val="51565E"/>
              </a:buClr>
              <a:buSzPts val="1370"/>
              <a:buFont typeface="Times New Roman"/>
              <a:buChar char="●"/>
            </a:pPr>
            <a:r>
              <a:rPr b="1" lang="en" sz="1370">
                <a:solidFill>
                  <a:srgbClr val="51565E"/>
                </a:solidFill>
                <a:highlight>
                  <a:srgbClr val="FFFFFF"/>
                </a:highlight>
                <a:latin typeface="Times New Roman"/>
                <a:ea typeface="Times New Roman"/>
                <a:cs typeface="Times New Roman"/>
                <a:sym typeface="Times New Roman"/>
              </a:rPr>
              <a:t>Consider there are n observations and m features in the training set. You need to select a random sample from the training dataset without replacement</a:t>
            </a:r>
            <a:endParaRPr b="1" sz="1370">
              <a:solidFill>
                <a:srgbClr val="51565E"/>
              </a:solidFill>
              <a:highlight>
                <a:srgbClr val="FFFFFF"/>
              </a:highlight>
              <a:latin typeface="Times New Roman"/>
              <a:ea typeface="Times New Roman"/>
              <a:cs typeface="Times New Roman"/>
              <a:sym typeface="Times New Roman"/>
            </a:endParaRPr>
          </a:p>
          <a:p>
            <a:pPr indent="-315595" lvl="0" marL="647700" rtl="0" algn="just">
              <a:lnSpc>
                <a:spcPct val="130000"/>
              </a:lnSpc>
              <a:spcBef>
                <a:spcPts val="0"/>
              </a:spcBef>
              <a:spcAft>
                <a:spcPts val="0"/>
              </a:spcAft>
              <a:buClr>
                <a:srgbClr val="51565E"/>
              </a:buClr>
              <a:buSzPts val="1370"/>
              <a:buFont typeface="Times New Roman"/>
              <a:buChar char="●"/>
            </a:pPr>
            <a:r>
              <a:rPr b="1" lang="en" sz="1370">
                <a:solidFill>
                  <a:srgbClr val="51565E"/>
                </a:solidFill>
                <a:highlight>
                  <a:srgbClr val="FFFFFF"/>
                </a:highlight>
                <a:latin typeface="Times New Roman"/>
                <a:ea typeface="Times New Roman"/>
                <a:cs typeface="Times New Roman"/>
                <a:sym typeface="Times New Roman"/>
              </a:rPr>
              <a:t>A subset of m features is chosen randomly to create a model using sample observations</a:t>
            </a:r>
            <a:endParaRPr b="1" sz="1370">
              <a:solidFill>
                <a:srgbClr val="51565E"/>
              </a:solidFill>
              <a:highlight>
                <a:srgbClr val="FFFFFF"/>
              </a:highlight>
              <a:latin typeface="Times New Roman"/>
              <a:ea typeface="Times New Roman"/>
              <a:cs typeface="Times New Roman"/>
              <a:sym typeface="Times New Roman"/>
            </a:endParaRPr>
          </a:p>
          <a:p>
            <a:pPr indent="-315595" lvl="0" marL="647700" rtl="0" algn="just">
              <a:lnSpc>
                <a:spcPct val="130000"/>
              </a:lnSpc>
              <a:spcBef>
                <a:spcPts val="0"/>
              </a:spcBef>
              <a:spcAft>
                <a:spcPts val="0"/>
              </a:spcAft>
              <a:buClr>
                <a:srgbClr val="51565E"/>
              </a:buClr>
              <a:buSzPts val="1370"/>
              <a:buFont typeface="Times New Roman"/>
              <a:buChar char="●"/>
            </a:pPr>
            <a:r>
              <a:rPr b="1" lang="en" sz="1370">
                <a:solidFill>
                  <a:srgbClr val="51565E"/>
                </a:solidFill>
                <a:highlight>
                  <a:srgbClr val="FFFFFF"/>
                </a:highlight>
                <a:latin typeface="Times New Roman"/>
                <a:ea typeface="Times New Roman"/>
                <a:cs typeface="Times New Roman"/>
                <a:sym typeface="Times New Roman"/>
              </a:rPr>
              <a:t>The feature offering the best split out of the lot is used to split the nodes</a:t>
            </a:r>
            <a:endParaRPr b="1" sz="1370">
              <a:solidFill>
                <a:srgbClr val="51565E"/>
              </a:solidFill>
              <a:highlight>
                <a:srgbClr val="FFFFFF"/>
              </a:highlight>
              <a:latin typeface="Times New Roman"/>
              <a:ea typeface="Times New Roman"/>
              <a:cs typeface="Times New Roman"/>
              <a:sym typeface="Times New Roman"/>
            </a:endParaRPr>
          </a:p>
          <a:p>
            <a:pPr indent="-315595" lvl="0" marL="647700" rtl="0" algn="just">
              <a:lnSpc>
                <a:spcPct val="130000"/>
              </a:lnSpc>
              <a:spcBef>
                <a:spcPts val="0"/>
              </a:spcBef>
              <a:spcAft>
                <a:spcPts val="0"/>
              </a:spcAft>
              <a:buClr>
                <a:srgbClr val="51565E"/>
              </a:buClr>
              <a:buSzPts val="1370"/>
              <a:buFont typeface="Times New Roman"/>
              <a:buChar char="●"/>
            </a:pPr>
            <a:r>
              <a:rPr b="1" lang="en" sz="1370">
                <a:solidFill>
                  <a:srgbClr val="51565E"/>
                </a:solidFill>
                <a:highlight>
                  <a:srgbClr val="FFFFFF"/>
                </a:highlight>
                <a:latin typeface="Times New Roman"/>
                <a:ea typeface="Times New Roman"/>
                <a:cs typeface="Times New Roman"/>
                <a:sym typeface="Times New Roman"/>
              </a:rPr>
              <a:t>The tree is grown, so you have the best root nodes</a:t>
            </a:r>
            <a:endParaRPr b="1" sz="1370">
              <a:solidFill>
                <a:srgbClr val="51565E"/>
              </a:solidFill>
              <a:highlight>
                <a:srgbClr val="FFFFFF"/>
              </a:highlight>
              <a:latin typeface="Times New Roman"/>
              <a:ea typeface="Times New Roman"/>
              <a:cs typeface="Times New Roman"/>
              <a:sym typeface="Times New Roman"/>
            </a:endParaRPr>
          </a:p>
          <a:p>
            <a:pPr indent="-315595" lvl="0" marL="647700" rtl="0" algn="just">
              <a:lnSpc>
                <a:spcPct val="130000"/>
              </a:lnSpc>
              <a:spcBef>
                <a:spcPts val="0"/>
              </a:spcBef>
              <a:spcAft>
                <a:spcPts val="0"/>
              </a:spcAft>
              <a:buClr>
                <a:srgbClr val="51565E"/>
              </a:buClr>
              <a:buSzPts val="1370"/>
              <a:buFont typeface="Times New Roman"/>
              <a:buChar char="●"/>
            </a:pPr>
            <a:r>
              <a:rPr b="1" lang="en" sz="1370">
                <a:solidFill>
                  <a:srgbClr val="51565E"/>
                </a:solidFill>
                <a:highlight>
                  <a:srgbClr val="FFFFFF"/>
                </a:highlight>
                <a:latin typeface="Times New Roman"/>
                <a:ea typeface="Times New Roman"/>
                <a:cs typeface="Times New Roman"/>
                <a:sym typeface="Times New Roman"/>
              </a:rPr>
              <a:t>The above steps are repeated n times. It aggregates the output of individual decision trees to give the best prediction</a:t>
            </a:r>
            <a:endParaRPr b="1" sz="1654">
              <a:solidFill>
                <a:srgbClr val="272C37"/>
              </a:solidFill>
              <a:highlight>
                <a:srgbClr val="FFFFFF"/>
              </a:highlight>
              <a:latin typeface="Times New Roman"/>
              <a:ea typeface="Times New Roman"/>
              <a:cs typeface="Times New Roman"/>
              <a:sym typeface="Times New Roman"/>
            </a:endParaRPr>
          </a:p>
          <a:p>
            <a:pPr indent="0" lvl="0" marL="0" rtl="0" algn="just">
              <a:lnSpc>
                <a:spcPct val="80000"/>
              </a:lnSpc>
              <a:spcBef>
                <a:spcPts val="2300"/>
              </a:spcBef>
              <a:spcAft>
                <a:spcPts val="0"/>
              </a:spcAft>
              <a:buSzPts val="523"/>
              <a:buNone/>
            </a:pPr>
            <a:r>
              <a:t/>
            </a:r>
            <a:endParaRPr b="1" sz="1797">
              <a:latin typeface="Roboto"/>
              <a:ea typeface="Roboto"/>
              <a:cs typeface="Roboto"/>
              <a:sym typeface="Roboto"/>
            </a:endParaRPr>
          </a:p>
        </p:txBody>
      </p:sp>
      <p:sp>
        <p:nvSpPr>
          <p:cNvPr id="85" name="Google Shape;85;g28b4e8b43df_0_49"/>
          <p:cNvSpPr txBox="1"/>
          <p:nvPr/>
        </p:nvSpPr>
        <p:spPr>
          <a:xfrm>
            <a:off x="-150" y="814050"/>
            <a:ext cx="4482300" cy="455100"/>
          </a:xfrm>
          <a:prstGeom prst="rect">
            <a:avLst/>
          </a:prstGeom>
          <a:solidFill>
            <a:srgbClr val="00FF00"/>
          </a:solid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u="sng">
                <a:highlight>
                  <a:srgbClr val="00FF00"/>
                </a:highlight>
                <a:latin typeface="Oswald"/>
                <a:ea typeface="Oswald"/>
                <a:cs typeface="Oswald"/>
                <a:sym typeface="Oswald"/>
              </a:rPr>
              <a:t>STEP TO PERFORM BAGGING :</a:t>
            </a:r>
            <a:endParaRPr b="1" u="sng">
              <a:highlight>
                <a:srgbClr val="00FF00"/>
              </a:highlight>
              <a:latin typeface="Oswald"/>
              <a:ea typeface="Oswald"/>
              <a:cs typeface="Oswald"/>
              <a:sym typeface="Oswald"/>
            </a:endParaRPr>
          </a:p>
        </p:txBody>
      </p:sp>
      <p:pic>
        <p:nvPicPr>
          <p:cNvPr id="86" name="Google Shape;86;g28b4e8b43df_0_49"/>
          <p:cNvPicPr preferRelativeResize="0"/>
          <p:nvPr/>
        </p:nvPicPr>
        <p:blipFill>
          <a:blip r:embed="rId3">
            <a:alphaModFix/>
          </a:blip>
          <a:stretch>
            <a:fillRect/>
          </a:stretch>
        </p:blipFill>
        <p:spPr>
          <a:xfrm>
            <a:off x="4572000" y="0"/>
            <a:ext cx="4572001" cy="5197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4"/>
          <p:cNvSpPr txBox="1"/>
          <p:nvPr>
            <p:ph type="title"/>
          </p:nvPr>
        </p:nvSpPr>
        <p:spPr>
          <a:xfrm>
            <a:off x="117375" y="506725"/>
            <a:ext cx="8222100" cy="767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83333"/>
              <a:buNone/>
            </a:pPr>
            <a:r>
              <a:rPr lang="en" u="sng">
                <a:highlight>
                  <a:srgbClr val="00FF00"/>
                </a:highlight>
              </a:rPr>
              <a:t>FEATURE ENGINEERING </a:t>
            </a:r>
            <a:r>
              <a:rPr lang="en" sz="4000" u="sng">
                <a:highlight>
                  <a:srgbClr val="00FF00"/>
                </a:highlight>
              </a:rPr>
              <a:t>:</a:t>
            </a:r>
            <a:endParaRPr sz="4000" u="sng">
              <a:highlight>
                <a:srgbClr val="00FF00"/>
              </a:highlight>
            </a:endParaRPr>
          </a:p>
        </p:txBody>
      </p:sp>
      <p:sp>
        <p:nvSpPr>
          <p:cNvPr id="92" name="Google Shape;92;p4"/>
          <p:cNvSpPr txBox="1"/>
          <p:nvPr>
            <p:ph idx="1" type="body"/>
          </p:nvPr>
        </p:nvSpPr>
        <p:spPr>
          <a:xfrm>
            <a:off x="37675" y="1969175"/>
            <a:ext cx="8635800" cy="2710200"/>
          </a:xfrm>
          <a:prstGeom prst="rect">
            <a:avLst/>
          </a:prstGeom>
          <a:noFill/>
          <a:ln>
            <a:noFill/>
          </a:ln>
        </p:spPr>
        <p:txBody>
          <a:bodyPr anchorCtr="0" anchor="t" bIns="91425" lIns="91425" spcFirstLastPara="1" rIns="91425" wrap="square" tIns="91425">
            <a:normAutofit/>
          </a:bodyPr>
          <a:lstStyle/>
          <a:p>
            <a:pPr indent="-355600" lvl="0" marL="457200" rtl="0" algn="just">
              <a:lnSpc>
                <a:spcPct val="115000"/>
              </a:lnSpc>
              <a:spcBef>
                <a:spcPts val="0"/>
              </a:spcBef>
              <a:spcAft>
                <a:spcPts val="0"/>
              </a:spcAft>
              <a:buClr>
                <a:srgbClr val="242424"/>
              </a:buClr>
              <a:buSzPts val="2000"/>
              <a:buFont typeface="Times New Roman"/>
              <a:buChar char="➢"/>
            </a:pPr>
            <a:r>
              <a:rPr lang="en" sz="2000">
                <a:solidFill>
                  <a:srgbClr val="242424"/>
                </a:solidFill>
                <a:highlight>
                  <a:srgbClr val="FFFFFF"/>
                </a:highlight>
                <a:latin typeface="Times New Roman"/>
                <a:ea typeface="Times New Roman"/>
                <a:cs typeface="Times New Roman"/>
                <a:sym typeface="Times New Roman"/>
              </a:rPr>
              <a:t>Feature engineering is a machine learning technique that leverages data to create new variables that aren’t in the training set. </a:t>
            </a:r>
            <a:endParaRPr sz="2000">
              <a:solidFill>
                <a:srgbClr val="242424"/>
              </a:solidFill>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0"/>
              </a:spcAft>
              <a:buSzPts val="1800"/>
              <a:buNone/>
            </a:pPr>
            <a:r>
              <a:t/>
            </a:r>
            <a:endParaRPr sz="2000">
              <a:solidFill>
                <a:srgbClr val="242424"/>
              </a:solidFill>
              <a:highlight>
                <a:srgbClr val="FFFFFF"/>
              </a:highlight>
              <a:latin typeface="Times New Roman"/>
              <a:ea typeface="Times New Roman"/>
              <a:cs typeface="Times New Roman"/>
              <a:sym typeface="Times New Roman"/>
            </a:endParaRPr>
          </a:p>
          <a:p>
            <a:pPr indent="-355600" lvl="0" marL="457200" rtl="0" algn="just">
              <a:lnSpc>
                <a:spcPct val="115000"/>
              </a:lnSpc>
              <a:spcBef>
                <a:spcPts val="1200"/>
              </a:spcBef>
              <a:spcAft>
                <a:spcPts val="0"/>
              </a:spcAft>
              <a:buClr>
                <a:srgbClr val="242424"/>
              </a:buClr>
              <a:buSzPts val="2000"/>
              <a:buFont typeface="Georgia"/>
              <a:buChar char="➢"/>
            </a:pPr>
            <a:r>
              <a:rPr lang="en" sz="2000">
                <a:solidFill>
                  <a:srgbClr val="242424"/>
                </a:solidFill>
                <a:highlight>
                  <a:srgbClr val="FFFFFF"/>
                </a:highlight>
                <a:latin typeface="Times New Roman"/>
                <a:ea typeface="Times New Roman"/>
                <a:cs typeface="Times New Roman"/>
                <a:sym typeface="Times New Roman"/>
              </a:rPr>
              <a:t>It can produce new features for both supervised and unsupervised learning, with the goal of </a:t>
            </a:r>
            <a:r>
              <a:rPr b="1" lang="en" sz="2000">
                <a:solidFill>
                  <a:srgbClr val="242424"/>
                </a:solidFill>
                <a:highlight>
                  <a:srgbClr val="FFFFFF"/>
                </a:highlight>
                <a:latin typeface="Times New Roman"/>
                <a:ea typeface="Times New Roman"/>
                <a:cs typeface="Times New Roman"/>
                <a:sym typeface="Times New Roman"/>
              </a:rPr>
              <a:t>simplifying and speeding up data transformations</a:t>
            </a:r>
            <a:r>
              <a:rPr lang="en" sz="2000">
                <a:solidFill>
                  <a:srgbClr val="242424"/>
                </a:solidFill>
                <a:highlight>
                  <a:srgbClr val="FFFFFF"/>
                </a:highlight>
                <a:latin typeface="Times New Roman"/>
                <a:ea typeface="Times New Roman"/>
                <a:cs typeface="Times New Roman"/>
                <a:sym typeface="Times New Roman"/>
              </a:rPr>
              <a:t> while also </a:t>
            </a:r>
            <a:r>
              <a:rPr b="1" lang="en" sz="2000">
                <a:solidFill>
                  <a:srgbClr val="242424"/>
                </a:solidFill>
                <a:highlight>
                  <a:srgbClr val="FFFFFF"/>
                </a:highlight>
                <a:latin typeface="Times New Roman"/>
                <a:ea typeface="Times New Roman"/>
                <a:cs typeface="Times New Roman"/>
                <a:sym typeface="Times New Roman"/>
              </a:rPr>
              <a:t>enhancing model accuracy</a:t>
            </a:r>
            <a:endParaRPr sz="23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28b32140ae9_3_57"/>
          <p:cNvSpPr txBox="1"/>
          <p:nvPr/>
        </p:nvSpPr>
        <p:spPr>
          <a:xfrm>
            <a:off x="0" y="1135125"/>
            <a:ext cx="8835300" cy="3653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1500"/>
              </a:spcBef>
              <a:spcAft>
                <a:spcPts val="0"/>
              </a:spcAft>
              <a:buClr>
                <a:srgbClr val="374151"/>
              </a:buClr>
              <a:buSzPts val="1700"/>
              <a:buFont typeface="Times New Roman"/>
              <a:buNone/>
            </a:pPr>
            <a:r>
              <a:rPr b="1" lang="en" sz="1700" u="sng">
                <a:solidFill>
                  <a:srgbClr val="374151"/>
                </a:solidFill>
                <a:highlight>
                  <a:schemeClr val="lt1"/>
                </a:highlight>
                <a:latin typeface="Times New Roman"/>
                <a:ea typeface="Times New Roman"/>
                <a:cs typeface="Times New Roman"/>
                <a:sym typeface="Times New Roman"/>
              </a:rPr>
              <a:t>Demographic Information:</a:t>
            </a:r>
            <a:endParaRPr b="1" sz="1700" u="sng">
              <a:solidFill>
                <a:srgbClr val="374151"/>
              </a:solidFill>
              <a:highlight>
                <a:schemeClr val="lt1"/>
              </a:highlight>
              <a:latin typeface="Times New Roman"/>
              <a:ea typeface="Times New Roman"/>
              <a:cs typeface="Times New Roman"/>
              <a:sym typeface="Times New Roman"/>
            </a:endParaRPr>
          </a:p>
          <a:p>
            <a:pPr indent="-336550" lvl="1" marL="914400" rtl="0" algn="l">
              <a:lnSpc>
                <a:spcPct val="115000"/>
              </a:lnSpc>
              <a:spcBef>
                <a:spcPts val="0"/>
              </a:spcBef>
              <a:spcAft>
                <a:spcPts val="0"/>
              </a:spcAft>
              <a:buClr>
                <a:srgbClr val="374151"/>
              </a:buClr>
              <a:buSzPts val="1700"/>
              <a:buFont typeface="Times New Roman"/>
              <a:buChar char="●"/>
            </a:pPr>
            <a:r>
              <a:rPr lang="en" sz="1700">
                <a:solidFill>
                  <a:srgbClr val="374151"/>
                </a:solidFill>
                <a:highlight>
                  <a:schemeClr val="lt1"/>
                </a:highlight>
                <a:latin typeface="Times New Roman"/>
                <a:ea typeface="Times New Roman"/>
                <a:cs typeface="Times New Roman"/>
                <a:sym typeface="Times New Roman"/>
              </a:rPr>
              <a:t>Age: The age of the customer can be a relevant factor. Younger customers might be more tech-savvy or less risk-averse.</a:t>
            </a:r>
            <a:endParaRPr sz="1700">
              <a:solidFill>
                <a:srgbClr val="374151"/>
              </a:solidFill>
              <a:highlight>
                <a:schemeClr val="lt1"/>
              </a:highlight>
              <a:latin typeface="Times New Roman"/>
              <a:ea typeface="Times New Roman"/>
              <a:cs typeface="Times New Roman"/>
              <a:sym typeface="Times New Roman"/>
            </a:endParaRPr>
          </a:p>
          <a:p>
            <a:pPr indent="-336550" lvl="1" marL="914400" rtl="0" algn="l">
              <a:lnSpc>
                <a:spcPct val="115000"/>
              </a:lnSpc>
              <a:spcBef>
                <a:spcPts val="0"/>
              </a:spcBef>
              <a:spcAft>
                <a:spcPts val="0"/>
              </a:spcAft>
              <a:buClr>
                <a:srgbClr val="374151"/>
              </a:buClr>
              <a:buSzPts val="1700"/>
              <a:buFont typeface="Times New Roman"/>
              <a:buChar char="●"/>
            </a:pPr>
            <a:r>
              <a:rPr lang="en" sz="1700">
                <a:solidFill>
                  <a:srgbClr val="374151"/>
                </a:solidFill>
                <a:highlight>
                  <a:schemeClr val="lt1"/>
                </a:highlight>
                <a:latin typeface="Times New Roman"/>
                <a:ea typeface="Times New Roman"/>
                <a:cs typeface="Times New Roman"/>
                <a:sym typeface="Times New Roman"/>
              </a:rPr>
              <a:t>Gender: Gender can also play a role in predicting churn, as preferences may vary by gender.</a:t>
            </a:r>
            <a:endParaRPr sz="1700">
              <a:solidFill>
                <a:srgbClr val="374151"/>
              </a:solidFill>
              <a:highlight>
                <a:schemeClr val="lt1"/>
              </a:highlight>
              <a:latin typeface="Times New Roman"/>
              <a:ea typeface="Times New Roman"/>
              <a:cs typeface="Times New Roman"/>
              <a:sym typeface="Times New Roman"/>
            </a:endParaRPr>
          </a:p>
          <a:p>
            <a:pPr indent="-336550" lvl="1" marL="914400" rtl="0" algn="l">
              <a:lnSpc>
                <a:spcPct val="115000"/>
              </a:lnSpc>
              <a:spcBef>
                <a:spcPts val="0"/>
              </a:spcBef>
              <a:spcAft>
                <a:spcPts val="0"/>
              </a:spcAft>
              <a:buClr>
                <a:srgbClr val="374151"/>
              </a:buClr>
              <a:buSzPts val="1700"/>
              <a:buFont typeface="Times New Roman"/>
              <a:buChar char="●"/>
            </a:pPr>
            <a:r>
              <a:rPr lang="en" sz="1700">
                <a:solidFill>
                  <a:srgbClr val="374151"/>
                </a:solidFill>
                <a:highlight>
                  <a:schemeClr val="lt1"/>
                </a:highlight>
                <a:latin typeface="Times New Roman"/>
                <a:ea typeface="Times New Roman"/>
                <a:cs typeface="Times New Roman"/>
                <a:sym typeface="Times New Roman"/>
              </a:rPr>
              <a:t>Income: Higher-income customers might be less price-sensitive and less likely to churn.</a:t>
            </a:r>
            <a:endParaRPr sz="1700">
              <a:solidFill>
                <a:srgbClr val="374151"/>
              </a:solidFill>
              <a:highlight>
                <a:schemeClr val="lt1"/>
              </a:highlight>
              <a:latin typeface="Times New Roman"/>
              <a:ea typeface="Times New Roman"/>
              <a:cs typeface="Times New Roman"/>
              <a:sym typeface="Times New Roman"/>
            </a:endParaRPr>
          </a:p>
          <a:p>
            <a:pPr indent="-228600" lvl="0" marL="457200" rtl="0" algn="l">
              <a:lnSpc>
                <a:spcPct val="115000"/>
              </a:lnSpc>
              <a:spcBef>
                <a:spcPts val="0"/>
              </a:spcBef>
              <a:spcAft>
                <a:spcPts val="0"/>
              </a:spcAft>
              <a:buClr>
                <a:srgbClr val="374151"/>
              </a:buClr>
              <a:buSzPts val="1700"/>
              <a:buFont typeface="Times New Roman"/>
              <a:buNone/>
            </a:pPr>
            <a:r>
              <a:rPr b="1" lang="en" sz="1700" u="sng">
                <a:solidFill>
                  <a:srgbClr val="374151"/>
                </a:solidFill>
                <a:highlight>
                  <a:schemeClr val="lt1"/>
                </a:highlight>
                <a:latin typeface="Times New Roman"/>
                <a:ea typeface="Times New Roman"/>
                <a:cs typeface="Times New Roman"/>
                <a:sym typeface="Times New Roman"/>
              </a:rPr>
              <a:t>Usage Patterns:</a:t>
            </a:r>
            <a:endParaRPr b="1" sz="1700" u="sng">
              <a:solidFill>
                <a:srgbClr val="374151"/>
              </a:solidFill>
              <a:highlight>
                <a:schemeClr val="lt1"/>
              </a:highlight>
              <a:latin typeface="Times New Roman"/>
              <a:ea typeface="Times New Roman"/>
              <a:cs typeface="Times New Roman"/>
              <a:sym typeface="Times New Roman"/>
            </a:endParaRPr>
          </a:p>
          <a:p>
            <a:pPr indent="-336550" lvl="1" marL="914400" rtl="0" algn="l">
              <a:lnSpc>
                <a:spcPct val="115000"/>
              </a:lnSpc>
              <a:spcBef>
                <a:spcPts val="0"/>
              </a:spcBef>
              <a:spcAft>
                <a:spcPts val="0"/>
              </a:spcAft>
              <a:buClr>
                <a:srgbClr val="374151"/>
              </a:buClr>
              <a:buSzPts val="1700"/>
              <a:buFont typeface="Times New Roman"/>
              <a:buChar char="●"/>
            </a:pPr>
            <a:r>
              <a:rPr lang="en" sz="1700">
                <a:solidFill>
                  <a:srgbClr val="374151"/>
                </a:solidFill>
                <a:highlight>
                  <a:schemeClr val="lt1"/>
                </a:highlight>
                <a:latin typeface="Times New Roman"/>
                <a:ea typeface="Times New Roman"/>
                <a:cs typeface="Times New Roman"/>
                <a:sym typeface="Times New Roman"/>
              </a:rPr>
              <a:t>Frequency of Use: How often a customer uses the service or product can be a strong indicator. Frequent users are less likely to churn.</a:t>
            </a:r>
            <a:endParaRPr sz="1700">
              <a:solidFill>
                <a:srgbClr val="374151"/>
              </a:solidFill>
              <a:highlight>
                <a:schemeClr val="lt1"/>
              </a:highlight>
              <a:latin typeface="Times New Roman"/>
              <a:ea typeface="Times New Roman"/>
              <a:cs typeface="Times New Roman"/>
              <a:sym typeface="Times New Roman"/>
            </a:endParaRPr>
          </a:p>
          <a:p>
            <a:pPr indent="-336550" lvl="1" marL="914400" rtl="0" algn="l">
              <a:lnSpc>
                <a:spcPct val="115000"/>
              </a:lnSpc>
              <a:spcBef>
                <a:spcPts val="0"/>
              </a:spcBef>
              <a:spcAft>
                <a:spcPts val="0"/>
              </a:spcAft>
              <a:buClr>
                <a:srgbClr val="374151"/>
              </a:buClr>
              <a:buSzPts val="1700"/>
              <a:buFont typeface="Times New Roman"/>
              <a:buChar char="●"/>
            </a:pPr>
            <a:r>
              <a:rPr lang="en" sz="1700">
                <a:solidFill>
                  <a:srgbClr val="374151"/>
                </a:solidFill>
                <a:highlight>
                  <a:schemeClr val="lt1"/>
                </a:highlight>
                <a:latin typeface="Times New Roman"/>
                <a:ea typeface="Times New Roman"/>
                <a:cs typeface="Times New Roman"/>
                <a:sym typeface="Times New Roman"/>
              </a:rPr>
              <a:t>Recency of Use: When was the last time the customer used the service? Inactive users may be more likely to churn.</a:t>
            </a:r>
            <a:endParaRPr sz="1700">
              <a:solidFill>
                <a:srgbClr val="374151"/>
              </a:solidFill>
              <a:highlight>
                <a:schemeClr val="lt1"/>
              </a:highlight>
              <a:latin typeface="Times New Roman"/>
              <a:ea typeface="Times New Roman"/>
              <a:cs typeface="Times New Roman"/>
              <a:sym typeface="Times New Roman"/>
            </a:endParaRPr>
          </a:p>
          <a:p>
            <a:pPr indent="-336550" lvl="1" marL="914400" rtl="0" algn="l">
              <a:lnSpc>
                <a:spcPct val="115000"/>
              </a:lnSpc>
              <a:spcBef>
                <a:spcPts val="0"/>
              </a:spcBef>
              <a:spcAft>
                <a:spcPts val="0"/>
              </a:spcAft>
              <a:buClr>
                <a:srgbClr val="374151"/>
              </a:buClr>
              <a:buSzPts val="1700"/>
              <a:buFont typeface="Times New Roman"/>
              <a:buChar char="●"/>
            </a:pPr>
            <a:r>
              <a:rPr lang="en" sz="1700">
                <a:solidFill>
                  <a:srgbClr val="374151"/>
                </a:solidFill>
                <a:highlight>
                  <a:schemeClr val="lt1"/>
                </a:highlight>
                <a:latin typeface="Times New Roman"/>
                <a:ea typeface="Times New Roman"/>
                <a:cs typeface="Times New Roman"/>
                <a:sym typeface="Times New Roman"/>
              </a:rPr>
              <a:t>Usage Volume: The amount or volume of product or service used can be a valuable feature. Higher usage can indicate customer satisfaction.</a:t>
            </a:r>
            <a:endParaRPr sz="1900">
              <a:highlight>
                <a:schemeClr val="lt1"/>
              </a:highlight>
              <a:latin typeface="Times New Roman"/>
              <a:ea typeface="Times New Roman"/>
              <a:cs typeface="Times New Roman"/>
              <a:sym typeface="Times New Roman"/>
            </a:endParaRPr>
          </a:p>
        </p:txBody>
      </p:sp>
      <p:sp>
        <p:nvSpPr>
          <p:cNvPr id="98" name="Google Shape;98;g28b32140ae9_3_57"/>
          <p:cNvSpPr txBox="1"/>
          <p:nvPr/>
        </p:nvSpPr>
        <p:spPr>
          <a:xfrm>
            <a:off x="205750" y="285750"/>
            <a:ext cx="4892100" cy="6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highlight>
                  <a:srgbClr val="00FFFF"/>
                </a:highlight>
                <a:latin typeface="Oswald"/>
                <a:ea typeface="Oswald"/>
                <a:cs typeface="Oswald"/>
                <a:sym typeface="Oswald"/>
              </a:rPr>
              <a:t>FEATURE:</a:t>
            </a:r>
            <a:endParaRPr b="1" sz="2500">
              <a:highlight>
                <a:srgbClr val="00FFFF"/>
              </a:highlight>
              <a:latin typeface="Oswald"/>
              <a:ea typeface="Oswald"/>
              <a:cs typeface="Oswald"/>
              <a:sym typeface="Oswa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28b32140ae9_4_47"/>
          <p:cNvSpPr txBox="1"/>
          <p:nvPr>
            <p:ph type="title"/>
          </p:nvPr>
        </p:nvSpPr>
        <p:spPr>
          <a:xfrm>
            <a:off x="56400" y="1012025"/>
            <a:ext cx="8520600" cy="3826500"/>
          </a:xfrm>
          <a:prstGeom prst="rect">
            <a:avLst/>
          </a:prstGeom>
        </p:spPr>
        <p:txBody>
          <a:bodyPr anchorCtr="0" anchor="t" bIns="91425" lIns="91425" spcFirstLastPara="1" rIns="91425" wrap="square" tIns="91425">
            <a:noAutofit/>
          </a:bodyPr>
          <a:lstStyle/>
          <a:p>
            <a:pPr indent="-228600" lvl="0" marL="457200" rtl="0" algn="l">
              <a:lnSpc>
                <a:spcPct val="115000"/>
              </a:lnSpc>
              <a:spcBef>
                <a:spcPts val="1500"/>
              </a:spcBef>
              <a:spcAft>
                <a:spcPts val="0"/>
              </a:spcAft>
              <a:buClr>
                <a:srgbClr val="374151"/>
              </a:buClr>
              <a:buSzPts val="1700"/>
              <a:buFont typeface="Times New Roman"/>
              <a:buNone/>
            </a:pPr>
            <a:r>
              <a:rPr b="1" lang="en" sz="1700">
                <a:solidFill>
                  <a:srgbClr val="374151"/>
                </a:solidFill>
                <a:highlight>
                  <a:srgbClr val="F7F7F8"/>
                </a:highlight>
                <a:latin typeface="Times New Roman"/>
                <a:ea typeface="Times New Roman"/>
                <a:cs typeface="Times New Roman"/>
                <a:sym typeface="Times New Roman"/>
              </a:rPr>
              <a:t>Billing and Payment Information:</a:t>
            </a:r>
            <a:endParaRPr b="1" sz="1700">
              <a:solidFill>
                <a:srgbClr val="374151"/>
              </a:solidFill>
              <a:highlight>
                <a:srgbClr val="F7F7F8"/>
              </a:highlight>
              <a:latin typeface="Times New Roman"/>
              <a:ea typeface="Times New Roman"/>
              <a:cs typeface="Times New Roman"/>
              <a:sym typeface="Times New Roman"/>
            </a:endParaRPr>
          </a:p>
          <a:p>
            <a:pPr indent="-336550" lvl="1" marL="914400" rtl="0" algn="l">
              <a:lnSpc>
                <a:spcPct val="115000"/>
              </a:lnSpc>
              <a:spcBef>
                <a:spcPts val="0"/>
              </a:spcBef>
              <a:spcAft>
                <a:spcPts val="0"/>
              </a:spcAft>
              <a:buClr>
                <a:srgbClr val="374151"/>
              </a:buClr>
              <a:buSzPts val="1700"/>
              <a:buFont typeface="Times New Roman"/>
              <a:buChar char="●"/>
            </a:pPr>
            <a:r>
              <a:rPr lang="en" sz="1700">
                <a:solidFill>
                  <a:srgbClr val="374151"/>
                </a:solidFill>
                <a:highlight>
                  <a:srgbClr val="F7F7F8"/>
                </a:highlight>
                <a:latin typeface="Times New Roman"/>
                <a:ea typeface="Times New Roman"/>
                <a:cs typeface="Times New Roman"/>
                <a:sym typeface="Times New Roman"/>
              </a:rPr>
              <a:t>Payment History: Analyzing payment histories, such as late payments or bounced payments, can be indicative of a churn risk.</a:t>
            </a:r>
            <a:endParaRPr sz="1700">
              <a:solidFill>
                <a:srgbClr val="374151"/>
              </a:solidFill>
              <a:highlight>
                <a:srgbClr val="F7F7F8"/>
              </a:highlight>
              <a:latin typeface="Times New Roman"/>
              <a:ea typeface="Times New Roman"/>
              <a:cs typeface="Times New Roman"/>
              <a:sym typeface="Times New Roman"/>
            </a:endParaRPr>
          </a:p>
          <a:p>
            <a:pPr indent="-336550" lvl="1" marL="914400" rtl="0" algn="l">
              <a:lnSpc>
                <a:spcPct val="115000"/>
              </a:lnSpc>
              <a:spcBef>
                <a:spcPts val="0"/>
              </a:spcBef>
              <a:spcAft>
                <a:spcPts val="0"/>
              </a:spcAft>
              <a:buClr>
                <a:srgbClr val="374151"/>
              </a:buClr>
              <a:buSzPts val="1700"/>
              <a:buFont typeface="Times New Roman"/>
              <a:buChar char="●"/>
            </a:pPr>
            <a:r>
              <a:rPr lang="en" sz="1700">
                <a:solidFill>
                  <a:srgbClr val="374151"/>
                </a:solidFill>
                <a:highlight>
                  <a:srgbClr val="F7F7F8"/>
                </a:highlight>
                <a:latin typeface="Times New Roman"/>
                <a:ea typeface="Times New Roman"/>
                <a:cs typeface="Times New Roman"/>
                <a:sym typeface="Times New Roman"/>
              </a:rPr>
              <a:t>Billing Plan: The type of billing plan a customer is on can impact their likelihood of churning. For example, customers on long-term contracts might be less likely to churn.</a:t>
            </a:r>
            <a:endParaRPr sz="1700">
              <a:solidFill>
                <a:srgbClr val="374151"/>
              </a:solidFill>
              <a:highlight>
                <a:srgbClr val="F7F7F8"/>
              </a:highlight>
              <a:latin typeface="Times New Roman"/>
              <a:ea typeface="Times New Roman"/>
              <a:cs typeface="Times New Roman"/>
              <a:sym typeface="Times New Roman"/>
            </a:endParaRPr>
          </a:p>
          <a:p>
            <a:pPr indent="-228600" lvl="0" marL="457200" rtl="0" algn="l">
              <a:lnSpc>
                <a:spcPct val="115000"/>
              </a:lnSpc>
              <a:spcBef>
                <a:spcPts val="0"/>
              </a:spcBef>
              <a:spcAft>
                <a:spcPts val="0"/>
              </a:spcAft>
              <a:buClr>
                <a:srgbClr val="374151"/>
              </a:buClr>
              <a:buSzPts val="1700"/>
              <a:buFont typeface="Times New Roman"/>
              <a:buNone/>
            </a:pPr>
            <a:r>
              <a:rPr b="1" lang="en" sz="1700">
                <a:solidFill>
                  <a:srgbClr val="374151"/>
                </a:solidFill>
                <a:highlight>
                  <a:srgbClr val="F7F7F8"/>
                </a:highlight>
                <a:latin typeface="Times New Roman"/>
                <a:ea typeface="Times New Roman"/>
                <a:cs typeface="Times New Roman"/>
                <a:sym typeface="Times New Roman"/>
              </a:rPr>
              <a:t>Customer Interactions:</a:t>
            </a:r>
            <a:endParaRPr b="1" sz="1700">
              <a:solidFill>
                <a:srgbClr val="374151"/>
              </a:solidFill>
              <a:highlight>
                <a:srgbClr val="F7F7F8"/>
              </a:highlight>
              <a:latin typeface="Times New Roman"/>
              <a:ea typeface="Times New Roman"/>
              <a:cs typeface="Times New Roman"/>
              <a:sym typeface="Times New Roman"/>
            </a:endParaRPr>
          </a:p>
          <a:p>
            <a:pPr indent="-336550" lvl="1" marL="914400" rtl="0" algn="l">
              <a:lnSpc>
                <a:spcPct val="115000"/>
              </a:lnSpc>
              <a:spcBef>
                <a:spcPts val="0"/>
              </a:spcBef>
              <a:spcAft>
                <a:spcPts val="0"/>
              </a:spcAft>
              <a:buClr>
                <a:srgbClr val="374151"/>
              </a:buClr>
              <a:buSzPts val="1700"/>
              <a:buFont typeface="Times New Roman"/>
              <a:buChar char="●"/>
            </a:pPr>
            <a:r>
              <a:rPr lang="en" sz="1700">
                <a:solidFill>
                  <a:srgbClr val="374151"/>
                </a:solidFill>
                <a:highlight>
                  <a:srgbClr val="F7F7F8"/>
                </a:highlight>
                <a:latin typeface="Times New Roman"/>
                <a:ea typeface="Times New Roman"/>
                <a:cs typeface="Times New Roman"/>
                <a:sym typeface="Times New Roman"/>
              </a:rPr>
              <a:t>Customer Support Interactions: The number of interactions with customer support can be an important signal. Frequent support requests might indicate dissatisfaction.</a:t>
            </a:r>
            <a:endParaRPr sz="1700">
              <a:solidFill>
                <a:srgbClr val="374151"/>
              </a:solidFill>
              <a:highlight>
                <a:srgbClr val="F7F7F8"/>
              </a:highlight>
              <a:latin typeface="Times New Roman"/>
              <a:ea typeface="Times New Roman"/>
              <a:cs typeface="Times New Roman"/>
              <a:sym typeface="Times New Roman"/>
            </a:endParaRPr>
          </a:p>
          <a:p>
            <a:pPr indent="-336550" lvl="1" marL="914400" rtl="0" algn="l">
              <a:lnSpc>
                <a:spcPct val="115000"/>
              </a:lnSpc>
              <a:spcBef>
                <a:spcPts val="0"/>
              </a:spcBef>
              <a:spcAft>
                <a:spcPts val="0"/>
              </a:spcAft>
              <a:buClr>
                <a:srgbClr val="374151"/>
              </a:buClr>
              <a:buSzPts val="1700"/>
              <a:buFont typeface="Times New Roman"/>
              <a:buChar char="●"/>
            </a:pPr>
            <a:r>
              <a:rPr lang="en" sz="1700">
                <a:solidFill>
                  <a:srgbClr val="374151"/>
                </a:solidFill>
                <a:highlight>
                  <a:srgbClr val="F7F7F8"/>
                </a:highlight>
                <a:latin typeface="Times New Roman"/>
                <a:ea typeface="Times New Roman"/>
                <a:cs typeface="Times New Roman"/>
                <a:sym typeface="Times New Roman"/>
              </a:rPr>
              <a:t>Complaints or Feedback: Customer feedback, complaints, or survey responses can provide valuable insights into customer satisfaction.</a:t>
            </a:r>
            <a:endParaRPr sz="3500">
              <a:latin typeface="Times New Roman"/>
              <a:ea typeface="Times New Roman"/>
              <a:cs typeface="Times New Roman"/>
              <a:sym typeface="Times New Roman"/>
            </a:endParaRPr>
          </a:p>
        </p:txBody>
      </p:sp>
      <p:sp>
        <p:nvSpPr>
          <p:cNvPr id="104" name="Google Shape;104;g28b32140ae9_4_47"/>
          <p:cNvSpPr txBox="1"/>
          <p:nvPr/>
        </p:nvSpPr>
        <p:spPr>
          <a:xfrm>
            <a:off x="127650" y="68725"/>
            <a:ext cx="4075200" cy="46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highlight>
                  <a:srgbClr val="00FFFF"/>
                </a:highlight>
                <a:latin typeface="Oswald"/>
                <a:ea typeface="Oswald"/>
                <a:cs typeface="Oswald"/>
                <a:sym typeface="Oswald"/>
              </a:rPr>
              <a:t>FEATURE:</a:t>
            </a:r>
            <a:endParaRPr b="1" sz="2100">
              <a:highlight>
                <a:srgbClr val="00FFFF"/>
              </a:highlight>
              <a:latin typeface="Oswald"/>
              <a:ea typeface="Oswald"/>
              <a:cs typeface="Oswald"/>
              <a:sym typeface="Oswa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28b32140ae9_4_0"/>
          <p:cNvSpPr txBox="1"/>
          <p:nvPr>
            <p:ph type="title"/>
          </p:nvPr>
        </p:nvSpPr>
        <p:spPr>
          <a:xfrm>
            <a:off x="0" y="1016925"/>
            <a:ext cx="8740800" cy="3978000"/>
          </a:xfrm>
          <a:prstGeom prst="rect">
            <a:avLst/>
          </a:prstGeom>
        </p:spPr>
        <p:txBody>
          <a:bodyPr anchorCtr="0" anchor="t" bIns="91425" lIns="91425" spcFirstLastPara="1" rIns="91425" wrap="square" tIns="91425">
            <a:noAutofit/>
          </a:bodyPr>
          <a:lstStyle/>
          <a:p>
            <a:pPr indent="-228600" lvl="0" marL="457200" rtl="0" algn="just">
              <a:lnSpc>
                <a:spcPct val="115000"/>
              </a:lnSpc>
              <a:spcBef>
                <a:spcPts val="1500"/>
              </a:spcBef>
              <a:spcAft>
                <a:spcPts val="0"/>
              </a:spcAft>
              <a:buClr>
                <a:srgbClr val="374151"/>
              </a:buClr>
              <a:buSzPts val="1500"/>
              <a:buFont typeface="Oswald"/>
              <a:buNone/>
            </a:pPr>
            <a:r>
              <a:rPr b="1" lang="en" sz="1500">
                <a:solidFill>
                  <a:srgbClr val="374151"/>
                </a:solidFill>
                <a:highlight>
                  <a:schemeClr val="lt1"/>
                </a:highlight>
              </a:rPr>
              <a:t>Data Collection:</a:t>
            </a:r>
            <a:endParaRPr b="1" sz="1500">
              <a:solidFill>
                <a:srgbClr val="374151"/>
              </a:solidFill>
              <a:highlight>
                <a:schemeClr val="lt1"/>
              </a:highlight>
            </a:endParaRPr>
          </a:p>
          <a:p>
            <a:pPr indent="-323850" lvl="1" marL="914400" rtl="0" algn="just">
              <a:lnSpc>
                <a:spcPct val="115000"/>
              </a:lnSpc>
              <a:spcBef>
                <a:spcPts val="0"/>
              </a:spcBef>
              <a:spcAft>
                <a:spcPts val="0"/>
              </a:spcAft>
              <a:buClr>
                <a:srgbClr val="374151"/>
              </a:buClr>
              <a:buSzPts val="1500"/>
              <a:buFont typeface="Times New Roman"/>
              <a:buChar char="●"/>
            </a:pPr>
            <a:r>
              <a:rPr lang="en" sz="1500">
                <a:solidFill>
                  <a:srgbClr val="374151"/>
                </a:solidFill>
                <a:highlight>
                  <a:schemeClr val="lt1"/>
                </a:highlight>
                <a:latin typeface="Times New Roman"/>
                <a:ea typeface="Times New Roman"/>
                <a:cs typeface="Times New Roman"/>
                <a:sym typeface="Times New Roman"/>
              </a:rPr>
              <a:t>Gather a comprehensive dataset that includes relevant information about customers, their interactions with your business, and churn outcomes.</a:t>
            </a:r>
            <a:endParaRPr sz="1500">
              <a:solidFill>
                <a:srgbClr val="374151"/>
              </a:solidFill>
              <a:highlight>
                <a:schemeClr val="lt1"/>
              </a:highlight>
              <a:latin typeface="Times New Roman"/>
              <a:ea typeface="Times New Roman"/>
              <a:cs typeface="Times New Roman"/>
              <a:sym typeface="Times New Roman"/>
            </a:endParaRPr>
          </a:p>
          <a:p>
            <a:pPr indent="-323850" lvl="1" marL="914400" rtl="0" algn="just">
              <a:lnSpc>
                <a:spcPct val="115000"/>
              </a:lnSpc>
              <a:spcBef>
                <a:spcPts val="0"/>
              </a:spcBef>
              <a:spcAft>
                <a:spcPts val="0"/>
              </a:spcAft>
              <a:buClr>
                <a:srgbClr val="374151"/>
              </a:buClr>
              <a:buSzPts val="1500"/>
              <a:buFont typeface="Times New Roman"/>
              <a:buChar char="●"/>
            </a:pPr>
            <a:r>
              <a:rPr lang="en" sz="1500">
                <a:solidFill>
                  <a:srgbClr val="374151"/>
                </a:solidFill>
                <a:highlight>
                  <a:schemeClr val="lt1"/>
                </a:highlight>
                <a:latin typeface="Times New Roman"/>
                <a:ea typeface="Times New Roman"/>
                <a:cs typeface="Times New Roman"/>
                <a:sym typeface="Times New Roman"/>
              </a:rPr>
              <a:t>Gather relevant data: Collect historical customer data that includes customer attributes, transaction history, usage patterns, and churn labels.</a:t>
            </a:r>
            <a:endParaRPr sz="1500">
              <a:solidFill>
                <a:srgbClr val="374151"/>
              </a:solidFill>
              <a:highlight>
                <a:schemeClr val="lt1"/>
              </a:highlight>
              <a:latin typeface="Times New Roman"/>
              <a:ea typeface="Times New Roman"/>
              <a:cs typeface="Times New Roman"/>
              <a:sym typeface="Times New Roman"/>
            </a:endParaRPr>
          </a:p>
          <a:p>
            <a:pPr indent="-228600" lvl="0" marL="457200" rtl="0" algn="just">
              <a:lnSpc>
                <a:spcPct val="115000"/>
              </a:lnSpc>
              <a:spcBef>
                <a:spcPts val="0"/>
              </a:spcBef>
              <a:spcAft>
                <a:spcPts val="0"/>
              </a:spcAft>
              <a:buClr>
                <a:srgbClr val="374151"/>
              </a:buClr>
              <a:buSzPts val="1500"/>
              <a:buFont typeface="Oswald"/>
              <a:buNone/>
            </a:pPr>
            <a:r>
              <a:rPr b="1" lang="en" sz="1500">
                <a:solidFill>
                  <a:srgbClr val="374151"/>
                </a:solidFill>
                <a:highlight>
                  <a:schemeClr val="lt1"/>
                </a:highlight>
              </a:rPr>
              <a:t>Data Exploration:</a:t>
            </a:r>
            <a:endParaRPr b="1" sz="1500">
              <a:solidFill>
                <a:srgbClr val="374151"/>
              </a:solidFill>
              <a:highlight>
                <a:schemeClr val="lt1"/>
              </a:highlight>
            </a:endParaRPr>
          </a:p>
          <a:p>
            <a:pPr indent="-323850" lvl="1" marL="914400" rtl="0" algn="just">
              <a:lnSpc>
                <a:spcPct val="115000"/>
              </a:lnSpc>
              <a:spcBef>
                <a:spcPts val="0"/>
              </a:spcBef>
              <a:spcAft>
                <a:spcPts val="0"/>
              </a:spcAft>
              <a:buClr>
                <a:srgbClr val="374151"/>
              </a:buClr>
              <a:buSzPts val="1500"/>
              <a:buFont typeface="Times New Roman"/>
              <a:buChar char="●"/>
            </a:pPr>
            <a:r>
              <a:rPr lang="en" sz="1500">
                <a:solidFill>
                  <a:srgbClr val="374151"/>
                </a:solidFill>
                <a:highlight>
                  <a:schemeClr val="lt1"/>
                </a:highlight>
                <a:latin typeface="Times New Roman"/>
                <a:ea typeface="Times New Roman"/>
                <a:cs typeface="Times New Roman"/>
                <a:sym typeface="Times New Roman"/>
              </a:rPr>
              <a:t>Begin by examining the dataset to understand its structure and characteristics.</a:t>
            </a:r>
            <a:endParaRPr sz="1500">
              <a:solidFill>
                <a:srgbClr val="374151"/>
              </a:solidFill>
              <a:highlight>
                <a:schemeClr val="lt1"/>
              </a:highlight>
              <a:latin typeface="Times New Roman"/>
              <a:ea typeface="Times New Roman"/>
              <a:cs typeface="Times New Roman"/>
              <a:sym typeface="Times New Roman"/>
            </a:endParaRPr>
          </a:p>
          <a:p>
            <a:pPr indent="-323850" lvl="1" marL="914400" rtl="0" algn="just">
              <a:lnSpc>
                <a:spcPct val="115000"/>
              </a:lnSpc>
              <a:spcBef>
                <a:spcPts val="0"/>
              </a:spcBef>
              <a:spcAft>
                <a:spcPts val="0"/>
              </a:spcAft>
              <a:buClr>
                <a:srgbClr val="374151"/>
              </a:buClr>
              <a:buSzPts val="1500"/>
              <a:buFont typeface="Times New Roman"/>
              <a:buChar char="●"/>
            </a:pPr>
            <a:r>
              <a:rPr lang="en" sz="1500">
                <a:solidFill>
                  <a:srgbClr val="374151"/>
                </a:solidFill>
                <a:highlight>
                  <a:schemeClr val="lt1"/>
                </a:highlight>
                <a:latin typeface="Times New Roman"/>
                <a:ea typeface="Times New Roman"/>
                <a:cs typeface="Times New Roman"/>
                <a:sym typeface="Times New Roman"/>
              </a:rPr>
              <a:t>Check for missing data, outliers, and data imbalances.</a:t>
            </a:r>
            <a:endParaRPr sz="1500">
              <a:solidFill>
                <a:srgbClr val="374151"/>
              </a:solidFill>
              <a:highlight>
                <a:schemeClr val="lt1"/>
              </a:highlight>
              <a:latin typeface="Times New Roman"/>
              <a:ea typeface="Times New Roman"/>
              <a:cs typeface="Times New Roman"/>
              <a:sym typeface="Times New Roman"/>
            </a:endParaRPr>
          </a:p>
          <a:p>
            <a:pPr indent="-228600" lvl="0" marL="457200" rtl="0" algn="just">
              <a:lnSpc>
                <a:spcPct val="115000"/>
              </a:lnSpc>
              <a:spcBef>
                <a:spcPts val="0"/>
              </a:spcBef>
              <a:spcAft>
                <a:spcPts val="0"/>
              </a:spcAft>
              <a:buClr>
                <a:srgbClr val="374151"/>
              </a:buClr>
              <a:buSzPts val="1500"/>
              <a:buFont typeface="Oswald"/>
              <a:buNone/>
            </a:pPr>
            <a:r>
              <a:rPr b="1" lang="en" sz="1500">
                <a:solidFill>
                  <a:srgbClr val="374151"/>
                </a:solidFill>
                <a:highlight>
                  <a:schemeClr val="lt1"/>
                </a:highlight>
              </a:rPr>
              <a:t>Data Preprocessing:</a:t>
            </a:r>
            <a:endParaRPr b="1" sz="1500">
              <a:solidFill>
                <a:srgbClr val="374151"/>
              </a:solidFill>
              <a:highlight>
                <a:schemeClr val="lt1"/>
              </a:highlight>
            </a:endParaRPr>
          </a:p>
          <a:p>
            <a:pPr indent="-323850" lvl="1" marL="914400" rtl="0" algn="just">
              <a:lnSpc>
                <a:spcPct val="115000"/>
              </a:lnSpc>
              <a:spcBef>
                <a:spcPts val="0"/>
              </a:spcBef>
              <a:spcAft>
                <a:spcPts val="0"/>
              </a:spcAft>
              <a:buClr>
                <a:srgbClr val="374151"/>
              </a:buClr>
              <a:buSzPts val="1500"/>
              <a:buFont typeface="Times New Roman"/>
              <a:buChar char="●"/>
            </a:pPr>
            <a:r>
              <a:rPr lang="en" sz="1500">
                <a:solidFill>
                  <a:srgbClr val="374151"/>
                </a:solidFill>
                <a:highlight>
                  <a:schemeClr val="lt1"/>
                </a:highlight>
                <a:latin typeface="Times New Roman"/>
                <a:ea typeface="Times New Roman"/>
                <a:cs typeface="Times New Roman"/>
                <a:sym typeface="Times New Roman"/>
              </a:rPr>
              <a:t>Clean and preprocess the data. This includes handling missing values, removing duplicates, and addressing outliers.</a:t>
            </a:r>
            <a:endParaRPr sz="1500">
              <a:solidFill>
                <a:srgbClr val="374151"/>
              </a:solidFill>
              <a:highlight>
                <a:schemeClr val="lt1"/>
              </a:highlight>
              <a:latin typeface="Times New Roman"/>
              <a:ea typeface="Times New Roman"/>
              <a:cs typeface="Times New Roman"/>
              <a:sym typeface="Times New Roman"/>
            </a:endParaRPr>
          </a:p>
          <a:p>
            <a:pPr indent="-323850" lvl="1" marL="914400" rtl="0" algn="just">
              <a:lnSpc>
                <a:spcPct val="115000"/>
              </a:lnSpc>
              <a:spcBef>
                <a:spcPts val="0"/>
              </a:spcBef>
              <a:spcAft>
                <a:spcPts val="0"/>
              </a:spcAft>
              <a:buClr>
                <a:srgbClr val="374151"/>
              </a:buClr>
              <a:buSzPts val="1500"/>
              <a:buFont typeface="Times New Roman"/>
              <a:buChar char="●"/>
            </a:pPr>
            <a:r>
              <a:rPr lang="en" sz="1500">
                <a:solidFill>
                  <a:srgbClr val="374151"/>
                </a:solidFill>
                <a:highlight>
                  <a:schemeClr val="lt1"/>
                </a:highlight>
                <a:latin typeface="Times New Roman"/>
                <a:ea typeface="Times New Roman"/>
                <a:cs typeface="Times New Roman"/>
                <a:sym typeface="Times New Roman"/>
              </a:rPr>
              <a:t>Convert categorical variables into numerical format (e.g., one-hot encoding or label encoding).</a:t>
            </a:r>
            <a:endParaRPr sz="1500">
              <a:solidFill>
                <a:srgbClr val="374151"/>
              </a:solidFill>
              <a:highlight>
                <a:schemeClr val="lt1"/>
              </a:highlight>
              <a:latin typeface="Times New Roman"/>
              <a:ea typeface="Times New Roman"/>
              <a:cs typeface="Times New Roman"/>
              <a:sym typeface="Times New Roman"/>
            </a:endParaRPr>
          </a:p>
          <a:p>
            <a:pPr indent="-323850" lvl="1" marL="914400" rtl="0" algn="just">
              <a:lnSpc>
                <a:spcPct val="115000"/>
              </a:lnSpc>
              <a:spcBef>
                <a:spcPts val="0"/>
              </a:spcBef>
              <a:spcAft>
                <a:spcPts val="0"/>
              </a:spcAft>
              <a:buClr>
                <a:srgbClr val="374151"/>
              </a:buClr>
              <a:buSzPts val="1500"/>
              <a:buFont typeface="Times New Roman"/>
              <a:buChar char="●"/>
            </a:pPr>
            <a:r>
              <a:rPr lang="en" sz="1500">
                <a:solidFill>
                  <a:srgbClr val="374151"/>
                </a:solidFill>
                <a:highlight>
                  <a:schemeClr val="lt1"/>
                </a:highlight>
                <a:latin typeface="Times New Roman"/>
                <a:ea typeface="Times New Roman"/>
                <a:cs typeface="Times New Roman"/>
                <a:sym typeface="Times New Roman"/>
              </a:rPr>
              <a:t>Scale or normalize numerical features, so they have similar scales and do not dominate the modeling process.</a:t>
            </a:r>
            <a:endParaRPr sz="3300">
              <a:highlight>
                <a:schemeClr val="lt1"/>
              </a:highlight>
              <a:latin typeface="Times New Roman"/>
              <a:ea typeface="Times New Roman"/>
              <a:cs typeface="Times New Roman"/>
              <a:sym typeface="Times New Roman"/>
            </a:endParaRPr>
          </a:p>
        </p:txBody>
      </p:sp>
      <p:sp>
        <p:nvSpPr>
          <p:cNvPr id="110" name="Google Shape;110;g28b32140ae9_4_0"/>
          <p:cNvSpPr txBox="1"/>
          <p:nvPr/>
        </p:nvSpPr>
        <p:spPr>
          <a:xfrm>
            <a:off x="0" y="106825"/>
            <a:ext cx="3989100" cy="67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900">
                <a:highlight>
                  <a:schemeClr val="dk1"/>
                </a:highlight>
                <a:latin typeface="Oswald"/>
                <a:ea typeface="Oswald"/>
                <a:cs typeface="Oswald"/>
                <a:sym typeface="Oswald"/>
              </a:rPr>
              <a:t>WORKING….</a:t>
            </a:r>
            <a:endParaRPr b="1" sz="2900">
              <a:highlight>
                <a:schemeClr val="dk1"/>
              </a:highlight>
              <a:latin typeface="Oswald"/>
              <a:ea typeface="Oswald"/>
              <a:cs typeface="Oswald"/>
              <a:sym typeface="Oswa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