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4" r:id="rId12"/>
    <p:sldId id="2146847063" r:id="rId13"/>
    <p:sldId id="2146847062" r:id="rId14"/>
    <p:sldId id="2146847065" r:id="rId15"/>
    <p:sldId id="2146847066" r:id="rId16"/>
    <p:sldId id="2146847067" r:id="rId17"/>
    <p:sldId id="268" r:id="rId18"/>
    <p:sldId id="2146847055" r:id="rId19"/>
    <p:sldId id="269" r:id="rId20"/>
    <p:sldId id="2146847059" r:id="rId21"/>
    <p:sldId id="2146847060" r:id="rId22"/>
    <p:sldId id="21468470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asekhar1706/Final-Project-Submission.git" TargetMode="External"/><Relationship Id="rId2" Type="http://schemas.openxmlformats.org/officeDocument/2006/relationships/hyperlink" Target="https://www.kaggle.com/datasets/shivam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 of industrial machinery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SKILLSBUILD –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556868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1.Surada Guna Sekhar - SAGI RAMAKRISHNAM RAJU ENGINEERING COLLEGE -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953BC-F987-D8DC-9D9D-368A389AA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0B54B9-EE66-5BBC-DD1E-D0743AC6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4844C9-C0D8-F85A-741E-421A04A18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292" y="1301750"/>
            <a:ext cx="10285416" cy="46736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3FD90F-D260-1567-29E7-53C639F01508}"/>
              </a:ext>
            </a:extLst>
          </p:cNvPr>
          <p:cNvSpPr txBox="1"/>
          <p:nvPr/>
        </p:nvSpPr>
        <p:spPr>
          <a:xfrm>
            <a:off x="2812026" y="6235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Multiclass Prediction Results with Confidence Scores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414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69F1F-11F0-81D0-1F9E-934B5F8A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BF1A34-E1AF-583F-DEE6-670C3F78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8D0AE0-9654-3946-0D2C-640DC4940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586" y="1232452"/>
            <a:ext cx="9844828" cy="46736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295C86-D0C4-0C71-8CEE-93FE731392DA}"/>
              </a:ext>
            </a:extLst>
          </p:cNvPr>
          <p:cNvSpPr txBox="1"/>
          <p:nvPr/>
        </p:nvSpPr>
        <p:spPr>
          <a:xfrm>
            <a:off x="3274142" y="6067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Model Deployment and Testing Data for Prediction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893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9EC92-F2F2-87BA-4E9A-8D74FE6CC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69F1AA-5A91-CA12-F1D7-C55F7B14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2117D5-CAAF-14C8-203A-6DA88BA5A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648" y="1482244"/>
            <a:ext cx="4430730" cy="414087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36A1B6-4983-048D-7F82-4DB2282E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13" y="1482243"/>
            <a:ext cx="4090219" cy="4140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D2C175-18FF-E631-74C5-ED3CA1523306}"/>
              </a:ext>
            </a:extLst>
          </p:cNvPr>
          <p:cNvSpPr txBox="1"/>
          <p:nvPr/>
        </p:nvSpPr>
        <p:spPr>
          <a:xfrm>
            <a:off x="2471004" y="5375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ROC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7953D-827C-72E0-1462-3215D942447D}"/>
              </a:ext>
            </a:extLst>
          </p:cNvPr>
          <p:cNvSpPr txBox="1"/>
          <p:nvPr/>
        </p:nvSpPr>
        <p:spPr>
          <a:xfrm>
            <a:off x="4148702" y="5375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b="1" dirty="0"/>
              <a:t>Precision‑Recall Curve</a:t>
            </a:r>
          </a:p>
        </p:txBody>
      </p:sp>
    </p:spTree>
    <p:extLst>
      <p:ext uri="{BB962C8B-B14F-4D97-AF65-F5344CB8AC3E}">
        <p14:creationId xmlns:p14="http://schemas.microsoft.com/office/powerpoint/2010/main" val="57461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87391-B559-EEEC-84C1-330055EE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A49BE-0E13-BFA6-A590-7CA0EBC2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C31D93-2E06-07CE-1734-76EDDFF79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0" y="1232452"/>
            <a:ext cx="6279266" cy="46736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77211B-1539-6616-9017-7C69B5BD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47" y="1232452"/>
            <a:ext cx="4739149" cy="426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93BFDD-CBEC-63E3-D806-D9E684DE120B}"/>
              </a:ext>
            </a:extLst>
          </p:cNvPr>
          <p:cNvSpPr txBox="1"/>
          <p:nvPr/>
        </p:nvSpPr>
        <p:spPr>
          <a:xfrm>
            <a:off x="2556386" y="6086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Progress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021127-323B-88CC-7836-122251EB1528}"/>
              </a:ext>
            </a:extLst>
          </p:cNvPr>
          <p:cNvSpPr txBox="1"/>
          <p:nvPr/>
        </p:nvSpPr>
        <p:spPr>
          <a:xfrm>
            <a:off x="4365524" y="5680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b="1" dirty="0"/>
              <a:t>Model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541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successfully </a:t>
            </a:r>
            <a:r>
              <a:rPr lang="en-US" sz="2000" b="1" dirty="0"/>
              <a:t>developed and deployed a cloud‑based predictive maintenance system</a:t>
            </a:r>
            <a:r>
              <a:rPr lang="en-US" sz="2000" dirty="0"/>
              <a:t> using </a:t>
            </a:r>
            <a:r>
              <a:rPr lang="en-US" sz="2000" b="1" dirty="0"/>
              <a:t>IBM Cloud Lite and Watson Studio </a:t>
            </a:r>
            <a:r>
              <a:rPr lang="en-US" sz="2000" b="1" dirty="0" err="1"/>
              <a:t>AutoAI</a:t>
            </a:r>
            <a:r>
              <a:rPr lang="en-US" sz="2000" dirty="0"/>
              <a:t>. By </a:t>
            </a:r>
            <a:r>
              <a:rPr lang="en-US" sz="2000" b="1" dirty="0"/>
              <a:t>analyzing real‑time sensor data</a:t>
            </a:r>
            <a:r>
              <a:rPr lang="en-US" sz="2000" dirty="0"/>
              <a:t> to identify patterns that precede machine failures, the model achieved </a:t>
            </a:r>
            <a:r>
              <a:rPr lang="en-US" sz="2000" b="1" dirty="0"/>
              <a:t>99.7% prediction accuracy</a:t>
            </a:r>
            <a:r>
              <a:rPr lang="en-US" sz="2000" dirty="0"/>
              <a:t> with </a:t>
            </a:r>
            <a:r>
              <a:rPr lang="en-US" sz="2000" b="1" dirty="0"/>
              <a:t>high precision and recall</a:t>
            </a:r>
            <a:r>
              <a:rPr lang="en-US" sz="2000" dirty="0"/>
              <a:t>.</a:t>
            </a:r>
          </a:p>
          <a:p>
            <a:r>
              <a:rPr lang="en-US" sz="2000" b="1" dirty="0"/>
              <a:t>Key outcomes:</a:t>
            </a:r>
            <a:endParaRPr lang="en-US" sz="2000" dirty="0"/>
          </a:p>
          <a:p>
            <a:r>
              <a:rPr lang="en-US" sz="2000" b="1" dirty="0"/>
              <a:t>Early failure prediction</a:t>
            </a:r>
            <a:r>
              <a:rPr lang="en-US" sz="2000" dirty="0"/>
              <a:t> minimized unplanned downtime.</a:t>
            </a:r>
          </a:p>
          <a:p>
            <a:r>
              <a:rPr lang="en-US" sz="2000" b="1" dirty="0"/>
              <a:t>Optimized maintenance scheduling</a:t>
            </a:r>
            <a:r>
              <a:rPr lang="en-US" sz="2000" dirty="0"/>
              <a:t> reduced operational costs.</a:t>
            </a:r>
          </a:p>
          <a:p>
            <a:r>
              <a:rPr lang="en-US" sz="2000" b="1" dirty="0"/>
              <a:t>Reliable classification of multiple failure types</a:t>
            </a:r>
            <a:r>
              <a:rPr lang="en-US" sz="2000" dirty="0"/>
              <a:t> (Tool Wear, Power Failure, Heat Dissipation, Overstrain).</a:t>
            </a:r>
          </a:p>
          <a:p>
            <a:r>
              <a:rPr lang="en-US" sz="2000" dirty="0"/>
              <a:t>This demonstrates the </a:t>
            </a:r>
            <a:r>
              <a:rPr lang="en-US" sz="2000" b="1" dirty="0"/>
              <a:t>effectiveness of AI‑driven predictive maintenance</a:t>
            </a:r>
            <a:r>
              <a:rPr lang="en-US" sz="2000" dirty="0"/>
              <a:t> in improving </a:t>
            </a:r>
            <a:r>
              <a:rPr lang="en-US" sz="2000" b="1" dirty="0"/>
              <a:t>industrial reliability and efficiency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7E7749-E734-1438-8739-564F5D102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92166"/>
            <a:ext cx="10501465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Integration with live IoT sensor streams</a:t>
            </a:r>
            <a:r>
              <a:rPr lang="en-US" sz="2000" dirty="0"/>
              <a:t> to enable </a:t>
            </a:r>
            <a:r>
              <a:rPr lang="en-US" sz="2000" b="1" dirty="0"/>
              <a:t>real‑time monitoring and automated alerts</a:t>
            </a:r>
            <a:r>
              <a:rPr lang="en-US" sz="2000" dirty="0"/>
              <a:t>.</a:t>
            </a:r>
          </a:p>
          <a:p>
            <a:r>
              <a:rPr lang="en-US" sz="2000" b="1" dirty="0"/>
              <a:t>Edge Computing Deployment</a:t>
            </a:r>
            <a:r>
              <a:rPr lang="en-US" sz="2000" dirty="0"/>
              <a:t> for </a:t>
            </a:r>
            <a:r>
              <a:rPr lang="en-US" sz="2000" b="1" dirty="0"/>
              <a:t>instant, on‑site predictions</a:t>
            </a:r>
            <a:r>
              <a:rPr lang="en-US" sz="2000" dirty="0"/>
              <a:t> without cloud latency.</a:t>
            </a:r>
          </a:p>
          <a:p>
            <a:r>
              <a:rPr lang="en-US" sz="2000" b="1" dirty="0"/>
              <a:t>Expansion to diverse industrial machine types</a:t>
            </a:r>
            <a:r>
              <a:rPr lang="en-US" sz="2000" dirty="0"/>
              <a:t> and </a:t>
            </a:r>
            <a:r>
              <a:rPr lang="en-US" sz="2000" b="1" dirty="0"/>
              <a:t>larger datasets</a:t>
            </a:r>
            <a:r>
              <a:rPr lang="en-US" sz="2000" dirty="0"/>
              <a:t> for higher generalization.</a:t>
            </a:r>
          </a:p>
          <a:p>
            <a:r>
              <a:rPr lang="en-US" sz="2000" b="1" dirty="0"/>
              <a:t>Hybrid Machine Learning + Deep Learning models</a:t>
            </a:r>
            <a:r>
              <a:rPr lang="en-US" sz="2000" dirty="0"/>
              <a:t> to detect </a:t>
            </a:r>
            <a:r>
              <a:rPr lang="en-US" sz="2000" b="1" dirty="0"/>
              <a:t>rare and complex failure modes</a:t>
            </a:r>
            <a:r>
              <a:rPr lang="en-US" sz="2000" dirty="0"/>
              <a:t>.</a:t>
            </a:r>
          </a:p>
          <a:p>
            <a:r>
              <a:rPr lang="en-US" sz="2000" b="1" dirty="0"/>
              <a:t>Predictive maintenance dashboards</a:t>
            </a:r>
            <a:r>
              <a:rPr lang="en-US" sz="2000" dirty="0"/>
              <a:t> for </a:t>
            </a:r>
            <a:r>
              <a:rPr lang="en-US" sz="2000" b="1" dirty="0"/>
              <a:t>visual analytics and maintenance planning</a:t>
            </a:r>
            <a:r>
              <a:rPr lang="en-US" sz="20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577C41-80EF-16D8-D8AC-C0D61CDB3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92883"/>
            <a:ext cx="10803590" cy="309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/>
              <a:t>Kaggle dataset link </a:t>
            </a:r>
            <a:r>
              <a:rPr lang="en-IN" sz="2000" dirty="0"/>
              <a:t>– </a:t>
            </a:r>
            <a:r>
              <a:rPr lang="en-IN" sz="2000" dirty="0">
                <a:hlinkClick r:id="rId2"/>
              </a:rPr>
              <a:t>https://www.kaggle.com/datasets/shivamb/machine-predictive-maintenance-classification</a:t>
            </a:r>
            <a:endParaRPr lang="en-IN" sz="2000" dirty="0"/>
          </a:p>
          <a:p>
            <a:r>
              <a:rPr lang="en-IN" sz="2000" b="1" dirty="0" err="1"/>
              <a:t>Github</a:t>
            </a:r>
            <a:r>
              <a:rPr lang="en-IN" sz="2000" b="1" dirty="0"/>
              <a:t> Link -- </a:t>
            </a:r>
            <a:r>
              <a:rPr lang="en-IN" sz="2000" dirty="0">
                <a:hlinkClick r:id="rId3"/>
              </a:rPr>
              <a:t>https://github.com/gunasekhar1706/Final-Project-Submission.git</a:t>
            </a:r>
            <a:endParaRPr lang="en-IN" sz="2000" dirty="0"/>
          </a:p>
          <a:p>
            <a:r>
              <a:rPr lang="en-IN" sz="2000" dirty="0"/>
              <a:t>IBM Watson Studio </a:t>
            </a:r>
            <a:r>
              <a:rPr lang="en-IN" sz="2000" dirty="0" err="1"/>
              <a:t>AutoAI</a:t>
            </a:r>
            <a:r>
              <a:rPr lang="en-IN" sz="2000" dirty="0"/>
              <a:t> Documentation</a:t>
            </a:r>
          </a:p>
          <a:p>
            <a:r>
              <a:rPr lang="en-IN" sz="2000" dirty="0"/>
              <a:t>IBM Cloud Lite Deployment Guide</a:t>
            </a:r>
          </a:p>
          <a:p>
            <a:r>
              <a:rPr lang="en-IN" sz="2000" dirty="0"/>
              <a:t>Research papers on </a:t>
            </a:r>
            <a:r>
              <a:rPr lang="en-IN" sz="2000" b="1" dirty="0"/>
              <a:t>Predictive Maintenance and Failure Classification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C0FCC-11FB-4425-2F36-2728A64DE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532" y="1301750"/>
            <a:ext cx="6040935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1F3B2-0E3F-0F2C-0862-5E9953D91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442" y="1301750"/>
            <a:ext cx="6017116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F7205-BC62-E055-73B1-9B9D75DD9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882" y="1301750"/>
            <a:ext cx="6590235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Industrial machinery often encounters </a:t>
            </a:r>
            <a:r>
              <a:rPr lang="en-US" sz="2400" b="1" dirty="0"/>
              <a:t>unexpected failures</a:t>
            </a:r>
            <a:r>
              <a:rPr lang="en-US" sz="2400" dirty="0"/>
              <a:t> such as </a:t>
            </a:r>
            <a:r>
              <a:rPr lang="en-US" sz="2400" b="1" dirty="0"/>
              <a:t>tool wear, heat dissipation issues, power failures, and overstrain</a:t>
            </a:r>
            <a:r>
              <a:rPr lang="en-US" sz="2400" dirty="0"/>
              <a:t>, which lead to </a:t>
            </a:r>
            <a:r>
              <a:rPr lang="en-US" sz="2400" b="1" dirty="0"/>
              <a:t>unplanned downtime, high maintenance costs, and reduced productivity</a:t>
            </a:r>
            <a:r>
              <a:rPr lang="en-US" sz="2400" dirty="0"/>
              <a:t>. Traditional maintenance approaches are largely </a:t>
            </a:r>
            <a:r>
              <a:rPr lang="en-US" sz="2400" b="1" dirty="0"/>
              <a:t>reactive</a:t>
            </a:r>
            <a:r>
              <a:rPr lang="en-US" sz="2400" dirty="0"/>
              <a:t>, addressing failures only after they occur, resulting in significant operational inefficiencies. The core challenge is to </a:t>
            </a:r>
            <a:r>
              <a:rPr lang="en-US" sz="2400" b="1" dirty="0"/>
              <a:t>anticipate these failures in advance</a:t>
            </a:r>
            <a:r>
              <a:rPr lang="en-US" sz="2400" dirty="0"/>
              <a:t> by identifying patterns that indicate potential breakdowns, allowing industries to </a:t>
            </a:r>
            <a:r>
              <a:rPr lang="en-US" sz="2400" b="1" dirty="0"/>
              <a:t>minimize downtime, reduce costs, and enhance machine reliability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415845"/>
            <a:ext cx="11613485" cy="52355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IN" sz="1800" b="1" u="sng" dirty="0"/>
              <a:t>Data Collection:</a:t>
            </a:r>
          </a:p>
          <a:p>
            <a:pPr algn="just"/>
            <a:r>
              <a:rPr lang="en-IN" sz="1800" dirty="0"/>
              <a:t>Collected </a:t>
            </a:r>
            <a:r>
              <a:rPr lang="en-IN" sz="1800" b="1" dirty="0"/>
              <a:t>Kaggle Predictive Maintenance dataset</a:t>
            </a:r>
            <a:r>
              <a:rPr lang="en-IN" sz="1800" dirty="0"/>
              <a:t> with </a:t>
            </a:r>
            <a:r>
              <a:rPr lang="en-IN" sz="1800" b="1" dirty="0"/>
              <a:t>5 key sensor readings</a:t>
            </a:r>
            <a:r>
              <a:rPr lang="en-IN" sz="1800" dirty="0"/>
              <a:t>.</a:t>
            </a:r>
          </a:p>
          <a:p>
            <a:pPr algn="just"/>
            <a:r>
              <a:rPr lang="en-IN" sz="1800" dirty="0"/>
              <a:t>Captured machine conditions and historical failure records.</a:t>
            </a:r>
          </a:p>
          <a:p>
            <a:pPr algn="just"/>
            <a:r>
              <a:rPr lang="en-IN" sz="1800" b="1" u="sng" dirty="0"/>
              <a:t>Data Preprocessing:</a:t>
            </a:r>
          </a:p>
          <a:p>
            <a:pPr algn="just"/>
            <a:r>
              <a:rPr lang="en-IN" sz="1800" b="1" dirty="0"/>
              <a:t>Cleaned missing values</a:t>
            </a:r>
            <a:r>
              <a:rPr lang="en-IN" sz="1800" dirty="0"/>
              <a:t> and </a:t>
            </a:r>
            <a:r>
              <a:rPr lang="en-IN" sz="1800" b="1" dirty="0"/>
              <a:t>removed outliers</a:t>
            </a:r>
            <a:r>
              <a:rPr lang="en-IN" sz="1800" dirty="0"/>
              <a:t>.</a:t>
            </a:r>
          </a:p>
          <a:p>
            <a:pPr algn="just"/>
            <a:r>
              <a:rPr lang="en-IN" sz="1800" dirty="0"/>
              <a:t>Applied </a:t>
            </a:r>
            <a:r>
              <a:rPr lang="en-IN" sz="1800" b="1" dirty="0"/>
              <a:t>feature engineering</a:t>
            </a:r>
            <a:r>
              <a:rPr lang="en-IN" sz="1800" dirty="0"/>
              <a:t> and </a:t>
            </a:r>
            <a:r>
              <a:rPr lang="en-IN" sz="1800" b="1" dirty="0"/>
              <a:t>PCA transformation</a:t>
            </a:r>
            <a:r>
              <a:rPr lang="en-IN" sz="1800" dirty="0"/>
              <a:t> to optimize model performance.</a:t>
            </a:r>
          </a:p>
          <a:p>
            <a:pPr algn="just"/>
            <a:r>
              <a:rPr lang="en-IN" sz="1800" b="1" u="sng" dirty="0"/>
              <a:t>Machine Learning Algorithm:</a:t>
            </a:r>
            <a:endParaRPr lang="en-IN" sz="1800" u="sng" dirty="0"/>
          </a:p>
          <a:p>
            <a:pPr algn="just"/>
            <a:r>
              <a:rPr lang="en-IN" sz="1800" dirty="0"/>
              <a:t>Utilized </a:t>
            </a:r>
            <a:r>
              <a:rPr lang="en-IN" sz="1800" b="1" dirty="0"/>
              <a:t>IBM Watson </a:t>
            </a:r>
            <a:r>
              <a:rPr lang="en-IN" sz="1800" b="1" dirty="0" err="1"/>
              <a:t>AutoAI</a:t>
            </a:r>
            <a:r>
              <a:rPr lang="en-IN" sz="1800" b="1" dirty="0"/>
              <a:t> on IBM Cloud Lite</a:t>
            </a:r>
            <a:r>
              <a:rPr lang="en-IN" sz="1800" dirty="0"/>
              <a:t> to generate </a:t>
            </a:r>
            <a:r>
              <a:rPr lang="en-IN" sz="1800" b="1" dirty="0"/>
              <a:t>9 ML pipelines</a:t>
            </a:r>
            <a:r>
              <a:rPr lang="en-IN" sz="1800" dirty="0"/>
              <a:t>.</a:t>
            </a:r>
          </a:p>
          <a:p>
            <a:pPr algn="just"/>
            <a:r>
              <a:rPr lang="en-IN" sz="1800" dirty="0"/>
              <a:t>Selected </a:t>
            </a:r>
            <a:r>
              <a:rPr lang="en-IN" sz="1800" b="1" dirty="0"/>
              <a:t>Batched Tree Ensemble Classifier (Snap Random Forest)</a:t>
            </a:r>
            <a:r>
              <a:rPr lang="en-IN" sz="1800" dirty="0"/>
              <a:t> as best model.</a:t>
            </a:r>
          </a:p>
          <a:p>
            <a:pPr algn="just"/>
            <a:r>
              <a:rPr lang="en-IN" sz="1800" b="1" u="sng" dirty="0"/>
              <a:t>Deployment:</a:t>
            </a:r>
            <a:endParaRPr lang="en-IN" sz="1800" u="sng" dirty="0"/>
          </a:p>
          <a:p>
            <a:pPr algn="just"/>
            <a:r>
              <a:rPr lang="en-IN" sz="1800" dirty="0"/>
              <a:t>Deployed trained model on </a:t>
            </a:r>
            <a:r>
              <a:rPr lang="en-IN" sz="1800" b="1" dirty="0"/>
              <a:t>IBM Cloud Lite</a:t>
            </a:r>
            <a:r>
              <a:rPr lang="en-IN" sz="1800" dirty="0"/>
              <a:t> as a </a:t>
            </a:r>
            <a:r>
              <a:rPr lang="en-IN" sz="1800" b="1" dirty="0"/>
              <a:t>real‑time endpoint</a:t>
            </a:r>
            <a:r>
              <a:rPr lang="en-IN" sz="1800" dirty="0"/>
              <a:t> for predictive maintenance.</a:t>
            </a:r>
          </a:p>
          <a:p>
            <a:pPr algn="just"/>
            <a:r>
              <a:rPr lang="en-IN" sz="1800" b="1" u="sng" dirty="0"/>
              <a:t>Evaluation:</a:t>
            </a:r>
            <a:endParaRPr lang="en-IN" sz="1800" u="sng" dirty="0"/>
          </a:p>
          <a:p>
            <a:pPr algn="just"/>
            <a:r>
              <a:rPr lang="en-IN" sz="1800" dirty="0"/>
              <a:t>Achieved </a:t>
            </a:r>
            <a:r>
              <a:rPr lang="en-IN" sz="1800" b="1" dirty="0"/>
              <a:t>99.7% accuracy</a:t>
            </a:r>
            <a:r>
              <a:rPr lang="en-IN" sz="1800" dirty="0"/>
              <a:t>, high precision/recall, and </a:t>
            </a:r>
            <a:r>
              <a:rPr lang="en-IN" sz="1800" b="1" dirty="0"/>
              <a:t>minimal misclassifications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1" u="sng" dirty="0"/>
              <a:t>System requirements:</a:t>
            </a:r>
          </a:p>
          <a:p>
            <a:r>
              <a:rPr lang="en-IN" sz="1800" b="1" dirty="0"/>
              <a:t>Platform:</a:t>
            </a:r>
            <a:r>
              <a:rPr lang="en-IN" sz="1800" dirty="0"/>
              <a:t> IBM Cloud Lite (Watson Studio &amp; </a:t>
            </a:r>
            <a:r>
              <a:rPr lang="en-IN" sz="1800" dirty="0" err="1"/>
              <a:t>AutoAI</a:t>
            </a:r>
            <a:r>
              <a:rPr lang="en-IN" sz="1800" dirty="0"/>
              <a:t>)</a:t>
            </a:r>
          </a:p>
          <a:p>
            <a:r>
              <a:rPr lang="en-IN" sz="1800" b="1" dirty="0"/>
              <a:t>Dataset:</a:t>
            </a:r>
            <a:r>
              <a:rPr lang="en-IN" sz="1800" dirty="0"/>
              <a:t> Kaggle – Machine Predictive Maintenance Classification</a:t>
            </a:r>
          </a:p>
          <a:p>
            <a:r>
              <a:rPr lang="en-IN" sz="1800" b="1" dirty="0"/>
              <a:t>Compute Environment:</a:t>
            </a:r>
            <a:r>
              <a:rPr lang="en-IN" sz="1800" dirty="0"/>
              <a:t> Cloud‑based </a:t>
            </a:r>
            <a:r>
              <a:rPr lang="en-IN" sz="1800" dirty="0" err="1"/>
              <a:t>AutoAI</a:t>
            </a:r>
            <a:r>
              <a:rPr lang="en-IN" sz="1800" dirty="0"/>
              <a:t> pipelines (no local execution)</a:t>
            </a:r>
          </a:p>
          <a:p>
            <a:r>
              <a:rPr lang="en-IN" sz="1800" b="1" dirty="0"/>
              <a:t>Deployment:</a:t>
            </a:r>
            <a:r>
              <a:rPr lang="en-IN" sz="1800" dirty="0"/>
              <a:t> IBM Cloud Lite real‑time endpoint for predictive maintenance</a:t>
            </a:r>
          </a:p>
          <a:p>
            <a:r>
              <a:rPr lang="en-IN" sz="1800" b="1" u="sng" dirty="0"/>
              <a:t>Library required to build the model:</a:t>
            </a:r>
          </a:p>
          <a:p>
            <a:r>
              <a:rPr lang="en-IN" sz="1800" b="1" dirty="0"/>
              <a:t>IBM </a:t>
            </a:r>
            <a:r>
              <a:rPr lang="en-IN" sz="1800" b="1" dirty="0" err="1"/>
              <a:t>AutoAI</a:t>
            </a:r>
            <a:r>
              <a:rPr lang="en-IN" sz="1800" b="1" dirty="0"/>
              <a:t> (built‑in ML pipelines)</a:t>
            </a:r>
            <a:r>
              <a:rPr lang="en-IN" sz="1800" dirty="0"/>
              <a:t> – handles preprocessing, model selection, and hyperparameter tuning automatically</a:t>
            </a:r>
          </a:p>
          <a:p>
            <a:r>
              <a:rPr lang="en-IN" sz="1800" b="1" dirty="0"/>
              <a:t>Python (Cloud Environment)</a:t>
            </a:r>
            <a:r>
              <a:rPr lang="en-IN" sz="1800" dirty="0"/>
              <a:t> – used for minor preprocessing in notebooks</a:t>
            </a:r>
          </a:p>
          <a:p>
            <a:r>
              <a:rPr lang="en-IN" sz="1800" b="1" dirty="0"/>
              <a:t>Internal libraries used by </a:t>
            </a:r>
            <a:r>
              <a:rPr lang="en-IN" sz="1800" b="1" dirty="0" err="1"/>
              <a:t>AutoAI</a:t>
            </a:r>
            <a:r>
              <a:rPr lang="en-IN" sz="1800" b="1" dirty="0"/>
              <a:t> pipelines</a:t>
            </a:r>
            <a:r>
              <a:rPr lang="en-IN" sz="1800" dirty="0"/>
              <a:t>:</a:t>
            </a:r>
          </a:p>
          <a:p>
            <a:pPr lvl="1"/>
            <a:r>
              <a:rPr lang="en-IN" sz="1800" b="1" dirty="0"/>
              <a:t>scikit‑learn</a:t>
            </a:r>
            <a:r>
              <a:rPr lang="en-IN" sz="1800" dirty="0"/>
              <a:t> (classification &amp; evaluation)</a:t>
            </a:r>
          </a:p>
          <a:p>
            <a:pPr lvl="1"/>
            <a:r>
              <a:rPr lang="en-IN" sz="1800" b="1" dirty="0" err="1"/>
              <a:t>xgboost</a:t>
            </a:r>
            <a:r>
              <a:rPr lang="en-IN" sz="1800" dirty="0"/>
              <a:t> and </a:t>
            </a:r>
            <a:r>
              <a:rPr lang="en-IN" sz="1800" b="1" dirty="0" err="1"/>
              <a:t>lightgbm</a:t>
            </a:r>
            <a:r>
              <a:rPr lang="en-IN" sz="1800" dirty="0"/>
              <a:t> (boosted ensemble methods)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4500" b="1" u="sng" dirty="0"/>
              <a:t>Algorithm Selection:</a:t>
            </a:r>
          </a:p>
          <a:p>
            <a:r>
              <a:rPr lang="en-IN" sz="4500" b="1" dirty="0"/>
              <a:t>Batched Tree Ensemble Classifier (Snap Random Forest)</a:t>
            </a:r>
            <a:r>
              <a:rPr lang="en-IN" sz="4500" dirty="0"/>
              <a:t> chosen for its </a:t>
            </a:r>
            <a:r>
              <a:rPr lang="en-IN" sz="4500" b="1" dirty="0"/>
              <a:t>high accuracy and reliability</a:t>
            </a:r>
            <a:r>
              <a:rPr lang="en-IN" sz="4500" dirty="0"/>
              <a:t>.</a:t>
            </a:r>
          </a:p>
          <a:p>
            <a:r>
              <a:rPr lang="en-IN" sz="4500" b="1" u="sng" dirty="0"/>
              <a:t>Data Input:</a:t>
            </a:r>
            <a:endParaRPr lang="en-IN" sz="4500" u="sng" dirty="0"/>
          </a:p>
          <a:p>
            <a:r>
              <a:rPr lang="en-IN" sz="4500" b="1" dirty="0"/>
              <a:t>5 sensor features</a:t>
            </a:r>
            <a:r>
              <a:rPr lang="en-IN" sz="4500" dirty="0"/>
              <a:t> from the dataset (temperature, pressure, torque, etc.).</a:t>
            </a:r>
          </a:p>
          <a:p>
            <a:r>
              <a:rPr lang="en-IN" sz="4500" b="1" dirty="0"/>
              <a:t>1 target label</a:t>
            </a:r>
            <a:r>
              <a:rPr lang="en-IN" sz="4500" dirty="0"/>
              <a:t> indicating machine </a:t>
            </a:r>
            <a:r>
              <a:rPr lang="en-IN" sz="4500" b="1" dirty="0"/>
              <a:t>failure type</a:t>
            </a:r>
            <a:r>
              <a:rPr lang="en-IN" sz="4500" dirty="0"/>
              <a:t>.</a:t>
            </a:r>
          </a:p>
          <a:p>
            <a:r>
              <a:rPr lang="en-IN" sz="4500" b="1" u="sng" dirty="0"/>
              <a:t>Training Process:</a:t>
            </a:r>
            <a:endParaRPr lang="en-IN" sz="4500" u="sng" dirty="0"/>
          </a:p>
          <a:p>
            <a:r>
              <a:rPr lang="en-IN" sz="4500" dirty="0"/>
              <a:t>Dataset uploaded to IBM Cloud Lite </a:t>
            </a:r>
            <a:r>
              <a:rPr lang="en-IN" sz="4500" dirty="0" err="1"/>
              <a:t>AutoAI</a:t>
            </a:r>
            <a:r>
              <a:rPr lang="en-IN" sz="4500" dirty="0"/>
              <a:t>.</a:t>
            </a:r>
          </a:p>
          <a:p>
            <a:r>
              <a:rPr lang="en-IN" sz="4500" dirty="0" err="1"/>
              <a:t>AutoAI</a:t>
            </a:r>
            <a:r>
              <a:rPr lang="en-IN" sz="4500" dirty="0"/>
              <a:t> generated </a:t>
            </a:r>
            <a:r>
              <a:rPr lang="en-IN" sz="4500" b="1" dirty="0"/>
              <a:t>9 pipelines</a:t>
            </a:r>
            <a:r>
              <a:rPr lang="en-IN" sz="4500" dirty="0"/>
              <a:t> and performed </a:t>
            </a:r>
            <a:r>
              <a:rPr lang="en-IN" sz="4500" b="1" dirty="0"/>
              <a:t>hyperparameter tuning.</a:t>
            </a:r>
            <a:endParaRPr lang="en-IN" sz="4500" dirty="0"/>
          </a:p>
          <a:p>
            <a:r>
              <a:rPr lang="en-IN" sz="4500" dirty="0"/>
              <a:t>Selected model achieved </a:t>
            </a:r>
            <a:r>
              <a:rPr lang="en-IN" sz="4500" b="1" dirty="0"/>
              <a:t>Holdout Accuracy: 99.7% | CV Accuracy: 99.5%.</a:t>
            </a:r>
            <a:endParaRPr lang="en-IN" sz="4500" dirty="0"/>
          </a:p>
          <a:p>
            <a:r>
              <a:rPr lang="en-IN" sz="4500" b="1" u="sng" dirty="0"/>
              <a:t>Prediction Process:</a:t>
            </a:r>
            <a:endParaRPr lang="en-IN" sz="4500" u="sng" dirty="0"/>
          </a:p>
          <a:p>
            <a:r>
              <a:rPr lang="en-IN" sz="4500" dirty="0"/>
              <a:t>Deployed model </a:t>
            </a:r>
            <a:r>
              <a:rPr lang="en-IN" sz="4500" b="1" dirty="0"/>
              <a:t>as a cloud endpoint</a:t>
            </a:r>
            <a:r>
              <a:rPr lang="en-IN" sz="4500" dirty="0"/>
              <a:t> for </a:t>
            </a:r>
            <a:r>
              <a:rPr lang="en-IN" sz="4500" b="1" dirty="0"/>
              <a:t>real‑time predictive maintenance</a:t>
            </a:r>
            <a:r>
              <a:rPr lang="en-IN" sz="4500" dirty="0"/>
              <a:t>.</a:t>
            </a:r>
          </a:p>
          <a:p>
            <a:r>
              <a:rPr lang="en-IN" sz="4500" dirty="0"/>
              <a:t>Integrates with </a:t>
            </a:r>
            <a:r>
              <a:rPr lang="en-IN" sz="4500" b="1" dirty="0"/>
              <a:t>IoT dashboards</a:t>
            </a:r>
            <a:r>
              <a:rPr lang="en-IN" sz="4500" dirty="0"/>
              <a:t> for live alerts.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5FC6F7-A33A-E145-D835-CC853644E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301" y="1232452"/>
            <a:ext cx="11173398" cy="4673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895031-957C-535A-DF43-5E30FA45F3B7}"/>
              </a:ext>
            </a:extLst>
          </p:cNvPr>
          <p:cNvSpPr txBox="1"/>
          <p:nvPr/>
        </p:nvSpPr>
        <p:spPr>
          <a:xfrm>
            <a:off x="1858297" y="6008809"/>
            <a:ext cx="810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IBM </a:t>
            </a:r>
            <a:r>
              <a:rPr lang="en-US" b="1" dirty="0" err="1"/>
              <a:t>AutoAI</a:t>
            </a:r>
            <a:r>
              <a:rPr lang="en-US" b="1" dirty="0"/>
              <a:t> Pipeline Leaderboard – Model Selection and Accuracy Comparison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DB0D5-10E4-B00C-28E3-CABAC8F07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F1F057-2B19-A642-772C-BBE56A37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01E748-25F6-E56B-EFCB-33CC339D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902" y="1301750"/>
            <a:ext cx="10202196" cy="46736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0BCCE9-05C8-C94B-67E7-303422B4239F}"/>
              </a:ext>
            </a:extLst>
          </p:cNvPr>
          <p:cNvSpPr txBox="1"/>
          <p:nvPr/>
        </p:nvSpPr>
        <p:spPr>
          <a:xfrm>
            <a:off x="3342968" y="6155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Comprehensive Model Performance and Accuracy Metrics</a:t>
            </a:r>
          </a:p>
        </p:txBody>
      </p:sp>
    </p:spTree>
    <p:extLst>
      <p:ext uri="{BB962C8B-B14F-4D97-AF65-F5344CB8AC3E}">
        <p14:creationId xmlns:p14="http://schemas.microsoft.com/office/powerpoint/2010/main" val="174863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F72FB-8CF3-6D08-FD45-03FE72FC6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497A6D-BCB5-D667-A2B7-8A5D7AD8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8382A8-6DE2-62C2-ECE0-E02948525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939" y="1232452"/>
            <a:ext cx="8976122" cy="4673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C9A80A-FB78-4458-467A-88D3E9E56ED7}"/>
              </a:ext>
            </a:extLst>
          </p:cNvPr>
          <p:cNvSpPr txBox="1"/>
          <p:nvPr/>
        </p:nvSpPr>
        <p:spPr>
          <a:xfrm>
            <a:off x="2910349" y="6067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6312652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314</TotalTime>
  <Words>760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Predictive maintenance of industrial machinery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Guna Sekhar</cp:lastModifiedBy>
  <cp:revision>26</cp:revision>
  <dcterms:created xsi:type="dcterms:W3CDTF">2021-05-26T16:50:10Z</dcterms:created>
  <dcterms:modified xsi:type="dcterms:W3CDTF">2025-08-04T18:52:42Z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