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sldIdLst>
    <p:sldId id="256" r:id="rId5"/>
    <p:sldId id="258" r:id="rId6"/>
    <p:sldId id="271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8D41-CD02-42E8-A751-DFB1C8C0B7EE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4252-89D8-4CCC-B3D0-CAA1E683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20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8D41-CD02-42E8-A751-DFB1C8C0B7EE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4252-89D8-4CCC-B3D0-CAA1E683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71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8D41-CD02-42E8-A751-DFB1C8C0B7EE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4252-89D8-4CCC-B3D0-CAA1E683A13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304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8D41-CD02-42E8-A751-DFB1C8C0B7EE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4252-89D8-4CCC-B3D0-CAA1E683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480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8D41-CD02-42E8-A751-DFB1C8C0B7EE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4252-89D8-4CCC-B3D0-CAA1E683A13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2670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8D41-CD02-42E8-A751-DFB1C8C0B7EE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4252-89D8-4CCC-B3D0-CAA1E683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712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8D41-CD02-42E8-A751-DFB1C8C0B7EE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4252-89D8-4CCC-B3D0-CAA1E683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826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8D41-CD02-42E8-A751-DFB1C8C0B7EE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4252-89D8-4CCC-B3D0-CAA1E683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28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8D41-CD02-42E8-A751-DFB1C8C0B7EE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4252-89D8-4CCC-B3D0-CAA1E683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99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8D41-CD02-42E8-A751-DFB1C8C0B7EE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4252-89D8-4CCC-B3D0-CAA1E683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31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8D41-CD02-42E8-A751-DFB1C8C0B7EE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4252-89D8-4CCC-B3D0-CAA1E683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98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8D41-CD02-42E8-A751-DFB1C8C0B7EE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4252-89D8-4CCC-B3D0-CAA1E683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15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8D41-CD02-42E8-A751-DFB1C8C0B7EE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4252-89D8-4CCC-B3D0-CAA1E683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04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8D41-CD02-42E8-A751-DFB1C8C0B7EE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4252-89D8-4CCC-B3D0-CAA1E683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62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8D41-CD02-42E8-A751-DFB1C8C0B7EE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4252-89D8-4CCC-B3D0-CAA1E683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38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8D41-CD02-42E8-A751-DFB1C8C0B7EE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4252-89D8-4CCC-B3D0-CAA1E683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15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E8D41-CD02-42E8-A751-DFB1C8C0B7EE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294252-89D8-4CCC-B3D0-CAA1E683A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00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647C-22B5-F577-F3BF-93EE6DF97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482601"/>
            <a:ext cx="7766936" cy="1646302"/>
          </a:xfrm>
        </p:spPr>
        <p:txBody>
          <a:bodyPr/>
          <a:lstStyle/>
          <a:p>
            <a:pPr algn="ctr"/>
            <a:r>
              <a:rPr lang="en-IN" dirty="0" err="1">
                <a:latin typeface="Arial Black" panose="020B0A04020102020204" pitchFamily="34" charset="0"/>
              </a:rPr>
              <a:t>BookStore</a:t>
            </a:r>
            <a:r>
              <a:rPr lang="en-IN">
                <a:latin typeface="Arial Black" panose="020B0A04020102020204" pitchFamily="34" charset="0"/>
              </a:rPr>
              <a:t> Project  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0E166-3935-CA81-B83A-D40910272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837" y="3990448"/>
            <a:ext cx="7766936" cy="1646302"/>
          </a:xfrm>
        </p:spPr>
        <p:txBody>
          <a:bodyPr>
            <a:noAutofit/>
          </a:bodyPr>
          <a:lstStyle/>
          <a:p>
            <a:pPr algn="ctr"/>
            <a:r>
              <a:rPr lang="en-IN" sz="2000" dirty="0">
                <a:latin typeface="Arial Black" panose="020B0A04020102020204" pitchFamily="34" charset="0"/>
              </a:rPr>
              <a:t>Shah </a:t>
            </a:r>
            <a:r>
              <a:rPr lang="en-IN" sz="2000" dirty="0" err="1">
                <a:latin typeface="Arial Black" panose="020B0A04020102020204" pitchFamily="34" charset="0"/>
              </a:rPr>
              <a:t>Divyesh</a:t>
            </a:r>
            <a:r>
              <a:rPr lang="en-IN" sz="2000" dirty="0">
                <a:latin typeface="Arial Black" panose="020B0A04020102020204" pitchFamily="34" charset="0"/>
              </a:rPr>
              <a:t> </a:t>
            </a:r>
            <a:r>
              <a:rPr lang="en-IN" sz="2000" dirty="0" err="1">
                <a:latin typeface="Arial Black" panose="020B0A04020102020204" pitchFamily="34" charset="0"/>
              </a:rPr>
              <a:t>Sureshbhai</a:t>
            </a:r>
            <a:r>
              <a:rPr lang="en-IN" sz="2000" dirty="0">
                <a:latin typeface="Arial Black" panose="020B0A04020102020204" pitchFamily="34" charset="0"/>
              </a:rPr>
              <a:t> – 002922240</a:t>
            </a:r>
          </a:p>
          <a:p>
            <a:pPr algn="ctr"/>
            <a:r>
              <a:rPr lang="en-IN" sz="2000" dirty="0" err="1">
                <a:latin typeface="Arial Black" panose="020B0A04020102020204" pitchFamily="34" charset="0"/>
              </a:rPr>
              <a:t>Gunasekhar</a:t>
            </a:r>
            <a:r>
              <a:rPr lang="en-IN" sz="2000" dirty="0">
                <a:latin typeface="Arial Black" panose="020B0A04020102020204" pitchFamily="34" charset="0"/>
              </a:rPr>
              <a:t> Vinugolu – 001586178</a:t>
            </a:r>
          </a:p>
          <a:p>
            <a:pPr algn="ctr"/>
            <a:r>
              <a:rPr lang="en-IN" sz="2000" dirty="0">
                <a:latin typeface="Arial Black" panose="020B0A04020102020204" pitchFamily="34" charset="0"/>
              </a:rPr>
              <a:t>Ajay </a:t>
            </a:r>
            <a:r>
              <a:rPr lang="en-IN" sz="2000" dirty="0" err="1">
                <a:latin typeface="Arial Black" panose="020B0A04020102020204" pitchFamily="34" charset="0"/>
              </a:rPr>
              <a:t>Sureka</a:t>
            </a:r>
            <a:r>
              <a:rPr lang="en-IN" sz="2000" dirty="0">
                <a:latin typeface="Arial Black" panose="020B0A04020102020204" pitchFamily="34" charset="0"/>
              </a:rPr>
              <a:t> – 002165619</a:t>
            </a:r>
          </a:p>
          <a:p>
            <a:pPr algn="ctr"/>
            <a:r>
              <a:rPr lang="en-IN" sz="2000" dirty="0" err="1">
                <a:latin typeface="Arial Black" panose="020B0A04020102020204" pitchFamily="34" charset="0"/>
              </a:rPr>
              <a:t>Minal</a:t>
            </a:r>
            <a:r>
              <a:rPr lang="en-IN" sz="2000" dirty="0">
                <a:latin typeface="Arial Black" panose="020B0A04020102020204" pitchFamily="34" charset="0"/>
              </a:rPr>
              <a:t> Pradeep Makwana - 002130495</a:t>
            </a:r>
          </a:p>
        </p:txBody>
      </p:sp>
    </p:spTree>
    <p:extLst>
      <p:ext uri="{BB962C8B-B14F-4D97-AF65-F5344CB8AC3E}">
        <p14:creationId xmlns:p14="http://schemas.microsoft.com/office/powerpoint/2010/main" val="4129085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7A996-B335-A7C2-D615-C53F1B73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600"/>
            <a:ext cx="5217538" cy="1320800"/>
          </a:xfrm>
        </p:spPr>
        <p:txBody>
          <a:bodyPr>
            <a:normAutofit/>
          </a:bodyPr>
          <a:lstStyle/>
          <a:p>
            <a:r>
              <a:rPr lang="en-IN" dirty="0"/>
              <a:t>Strategy </a:t>
            </a:r>
          </a:p>
        </p:txBody>
      </p:sp>
      <p:sp>
        <p:nvSpPr>
          <p:cNvPr id="14" name="Isosceles Triangle 8">
            <a:extLst>
              <a:ext uri="{FF2B5EF4-FFF2-40B4-BE49-F238E27FC236}">
                <a16:creationId xmlns:a16="http://schemas.microsoft.com/office/drawing/2014/main" id="{AEB6224E-DC83-480C-AF67-46D0B08BC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3DAFB-C8A6-8285-F49E-25D23C513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263" y="2160589"/>
            <a:ext cx="5211607" cy="3880773"/>
          </a:xfrm>
        </p:spPr>
        <p:txBody>
          <a:bodyPr>
            <a:normAutofit/>
          </a:bodyPr>
          <a:lstStyle/>
          <a:p>
            <a:r>
              <a:rPr lang="en-IN" dirty="0"/>
              <a:t>Created </a:t>
            </a:r>
            <a:r>
              <a:rPr lang="en-IN" dirty="0" err="1"/>
              <a:t>DiscountStrategyAPI</a:t>
            </a:r>
            <a:r>
              <a:rPr lang="en-IN" dirty="0"/>
              <a:t> interface </a:t>
            </a:r>
            <a:r>
              <a:rPr lang="en-IN" dirty="0" err="1"/>
              <a:t>wjich</a:t>
            </a:r>
            <a:r>
              <a:rPr lang="en-IN" dirty="0"/>
              <a:t> contains following methods</a:t>
            </a:r>
          </a:p>
          <a:p>
            <a:pPr lvl="1"/>
            <a:r>
              <a:rPr lang="en-IN" dirty="0" err="1"/>
              <a:t>discountedPrice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discountedDescription</a:t>
            </a:r>
            <a:r>
              <a:rPr lang="en-IN" dirty="0"/>
              <a:t>()</a:t>
            </a:r>
          </a:p>
          <a:p>
            <a:r>
              <a:rPr lang="en-IN" dirty="0"/>
              <a:t>Derived 3 classes named as </a:t>
            </a:r>
            <a:r>
              <a:rPr lang="en-IN" dirty="0" err="1"/>
              <a:t>EmployeeDiscount</a:t>
            </a:r>
            <a:r>
              <a:rPr lang="en-IN" dirty="0"/>
              <a:t>, </a:t>
            </a:r>
            <a:r>
              <a:rPr lang="en-IN" dirty="0" err="1"/>
              <a:t>FacultyDiscount</a:t>
            </a:r>
            <a:r>
              <a:rPr lang="en-IN" dirty="0"/>
              <a:t> and </a:t>
            </a:r>
            <a:r>
              <a:rPr lang="en-IN" dirty="0" err="1"/>
              <a:t>StudentDiscount</a:t>
            </a:r>
            <a:r>
              <a:rPr lang="en-IN" dirty="0"/>
              <a:t> which implements </a:t>
            </a:r>
            <a:r>
              <a:rPr lang="en-IN" dirty="0" err="1"/>
              <a:t>DiscountStrategyAPI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DFCB30-8203-BE12-F992-E075F6028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" r="-244" b="-4"/>
          <a:stretch/>
        </p:blipFill>
        <p:spPr>
          <a:xfrm>
            <a:off x="5985164" y="609600"/>
            <a:ext cx="4341091" cy="16578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BC69C9-2068-964C-EA15-3377F8C7E3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5" r="436" b="4"/>
          <a:stretch/>
        </p:blipFill>
        <p:spPr>
          <a:xfrm>
            <a:off x="5985164" y="2496008"/>
            <a:ext cx="4341091" cy="1657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2AFDD3-1E53-BBAA-771A-930E753A21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" b="4"/>
          <a:stretch/>
        </p:blipFill>
        <p:spPr>
          <a:xfrm>
            <a:off x="5985164" y="4383555"/>
            <a:ext cx="4341091" cy="165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1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984B-42A5-C40C-1C5C-3F2021DE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600"/>
            <a:ext cx="5217538" cy="1320800"/>
          </a:xfrm>
        </p:spPr>
        <p:txBody>
          <a:bodyPr>
            <a:normAutofit/>
          </a:bodyPr>
          <a:lstStyle/>
          <a:p>
            <a:r>
              <a:rPr lang="en-IN" dirty="0"/>
              <a:t>Factory / Singleton</a:t>
            </a:r>
          </a:p>
        </p:txBody>
      </p:sp>
      <p:sp>
        <p:nvSpPr>
          <p:cNvPr id="14" name="Isosceles Triangle 8">
            <a:extLst>
              <a:ext uri="{FF2B5EF4-FFF2-40B4-BE49-F238E27FC236}">
                <a16:creationId xmlns:a16="http://schemas.microsoft.com/office/drawing/2014/main" id="{AEB6224E-DC83-480C-AF67-46D0B08BC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28C7F-19CD-6BFB-B3D4-E03E7E6AA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263" y="2160589"/>
            <a:ext cx="5211607" cy="3880773"/>
          </a:xfrm>
        </p:spPr>
        <p:txBody>
          <a:bodyPr>
            <a:normAutofit/>
          </a:bodyPr>
          <a:lstStyle/>
          <a:p>
            <a:r>
              <a:rPr lang="en-IN" dirty="0"/>
              <a:t>Designed </a:t>
            </a:r>
            <a:r>
              <a:rPr lang="en-IN" dirty="0" err="1"/>
              <a:t>AbstractFactory</a:t>
            </a:r>
            <a:r>
              <a:rPr lang="en-IN" dirty="0"/>
              <a:t> interface which has </a:t>
            </a:r>
            <a:r>
              <a:rPr lang="en-IN" dirty="0" err="1"/>
              <a:t>getObject</a:t>
            </a:r>
            <a:r>
              <a:rPr lang="en-IN" dirty="0"/>
              <a:t>()</a:t>
            </a:r>
          </a:p>
          <a:p>
            <a:r>
              <a:rPr lang="en-IN" dirty="0"/>
              <a:t>Created two derived classes named as </a:t>
            </a:r>
            <a:r>
              <a:rPr lang="en-IN" dirty="0" err="1"/>
              <a:t>BookFactory</a:t>
            </a:r>
            <a:r>
              <a:rPr lang="en-IN" dirty="0"/>
              <a:t> and </a:t>
            </a:r>
            <a:r>
              <a:rPr lang="en-IN" dirty="0" err="1"/>
              <a:t>EmployeeFactory</a:t>
            </a:r>
            <a:r>
              <a:rPr lang="en-IN" dirty="0"/>
              <a:t> which implements </a:t>
            </a:r>
            <a:r>
              <a:rPr lang="en-IN" dirty="0" err="1"/>
              <a:t>AbstractFactory</a:t>
            </a:r>
            <a:r>
              <a:rPr lang="en-IN" dirty="0"/>
              <a:t> interface.</a:t>
            </a:r>
          </a:p>
          <a:p>
            <a:r>
              <a:rPr lang="en-IN" dirty="0" err="1"/>
              <a:t>getObject</a:t>
            </a:r>
            <a:r>
              <a:rPr lang="en-IN" dirty="0"/>
              <a:t>() uses builder object of that respective class to create objects of respective data type.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C8CE32-3CCB-C237-CDD3-AF70BF025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" r="4134" b="-2"/>
          <a:stretch/>
        </p:blipFill>
        <p:spPr>
          <a:xfrm>
            <a:off x="6096000" y="526025"/>
            <a:ext cx="5578764" cy="16578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E7C5E0-4F16-99D3-C5C7-8970DB1143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-1" r="-401" b="23803"/>
          <a:stretch/>
        </p:blipFill>
        <p:spPr>
          <a:xfrm>
            <a:off x="6128465" y="2496009"/>
            <a:ext cx="5211606" cy="1263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DB9C38-62BA-C728-858A-4D2BEFBD51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36" r="3106" b="-2"/>
          <a:stretch/>
        </p:blipFill>
        <p:spPr>
          <a:xfrm>
            <a:off x="6128465" y="4254246"/>
            <a:ext cx="5532581" cy="165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1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F13D-61C3-19A5-1C6A-A4A42EF7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10" y="609600"/>
            <a:ext cx="4419825" cy="736600"/>
          </a:xfrm>
        </p:spPr>
        <p:txBody>
          <a:bodyPr>
            <a:normAutofit/>
          </a:bodyPr>
          <a:lstStyle/>
          <a:p>
            <a:r>
              <a:rPr lang="en-IN" dirty="0"/>
              <a:t>State</a:t>
            </a:r>
          </a:p>
        </p:txBody>
      </p:sp>
      <p:sp>
        <p:nvSpPr>
          <p:cNvPr id="16" name="Isosceles Triangle 8">
            <a:extLst>
              <a:ext uri="{FF2B5EF4-FFF2-40B4-BE49-F238E27FC236}">
                <a16:creationId xmlns:a16="http://schemas.microsoft.com/office/drawing/2014/main" id="{EE39071A-113D-481B-AB45-7DCAD50B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DB41-8952-2425-95B6-1382BED5D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534805"/>
            <a:ext cx="4690532" cy="45065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500" dirty="0"/>
              <a:t>Created Two Interface i.e. </a:t>
            </a:r>
            <a:r>
              <a:rPr lang="en-IN" sz="1500" dirty="0" err="1"/>
              <a:t>BookStoreStateAPI</a:t>
            </a:r>
            <a:r>
              <a:rPr lang="en-IN" sz="1500" dirty="0"/>
              <a:t> and </a:t>
            </a:r>
            <a:r>
              <a:rPr lang="en-IN" sz="1500" dirty="0" err="1"/>
              <a:t>OrderStateAPI</a:t>
            </a:r>
            <a:r>
              <a:rPr lang="en-IN" sz="1500" dirty="0"/>
              <a:t> </a:t>
            </a:r>
          </a:p>
          <a:p>
            <a:pPr>
              <a:lnSpc>
                <a:spcPct val="90000"/>
              </a:lnSpc>
            </a:pPr>
            <a:r>
              <a:rPr lang="en-IN" sz="1500" dirty="0"/>
              <a:t>Derived 3 classes from </a:t>
            </a:r>
            <a:r>
              <a:rPr lang="en-IN" sz="1500" dirty="0" err="1"/>
              <a:t>BookStoreStateAPI</a:t>
            </a:r>
            <a:r>
              <a:rPr lang="en-IN" sz="1500" dirty="0"/>
              <a:t> which implements following methods :</a:t>
            </a:r>
          </a:p>
          <a:p>
            <a:pPr lvl="1">
              <a:lnSpc>
                <a:spcPct val="90000"/>
              </a:lnSpc>
            </a:pPr>
            <a:r>
              <a:rPr lang="en-IN" sz="1500" dirty="0" err="1">
                <a:latin typeface="Consolas" panose="020B0609020204030204" pitchFamily="49" charset="0"/>
              </a:rPr>
              <a:t>state_Open</a:t>
            </a:r>
            <a:r>
              <a:rPr lang="en-IN" sz="1500" dirty="0">
                <a:latin typeface="Consolas" panose="020B0609020204030204" pitchFamily="49" charset="0"/>
              </a:rPr>
              <a:t>(), </a:t>
            </a:r>
            <a:r>
              <a:rPr lang="en-IN" sz="1500" dirty="0" err="1">
                <a:latin typeface="Consolas" panose="020B0609020204030204" pitchFamily="49" charset="0"/>
              </a:rPr>
              <a:t>state_Close</a:t>
            </a:r>
            <a:r>
              <a:rPr lang="en-IN" sz="1500" dirty="0">
                <a:latin typeface="Consolas" panose="020B0609020204030204" pitchFamily="49" charset="0"/>
              </a:rPr>
              <a:t>(), </a:t>
            </a:r>
            <a:r>
              <a:rPr lang="en-IN" sz="1500" dirty="0" err="1">
                <a:latin typeface="Consolas" panose="020B0609020204030204" pitchFamily="49" charset="0"/>
              </a:rPr>
              <a:t>state_Stock</a:t>
            </a:r>
            <a:r>
              <a:rPr lang="en-IN" sz="15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IN" sz="1500" dirty="0"/>
              <a:t>Derived 4 classes from </a:t>
            </a:r>
            <a:r>
              <a:rPr lang="en-IN" sz="1500" dirty="0" err="1"/>
              <a:t>OrderStateAPI</a:t>
            </a:r>
            <a:r>
              <a:rPr lang="en-IN" sz="1500" dirty="0"/>
              <a:t> which implements following methods :</a:t>
            </a:r>
          </a:p>
          <a:p>
            <a:pPr lvl="1">
              <a:lnSpc>
                <a:spcPct val="90000"/>
              </a:lnSpc>
            </a:pPr>
            <a:r>
              <a:rPr lang="en-IN" sz="1500" dirty="0" err="1">
                <a:latin typeface="Consolas" panose="020B0609020204030204" pitchFamily="49" charset="0"/>
              </a:rPr>
              <a:t>state_Awaiting_OrderConfirmation</a:t>
            </a:r>
            <a:r>
              <a:rPr lang="en-IN" sz="1500" dirty="0">
                <a:latin typeface="Consolas" panose="020B0609020204030204" pitchFamily="49" charset="0"/>
              </a:rPr>
              <a:t>(), </a:t>
            </a:r>
            <a:r>
              <a:rPr lang="en-IN" sz="1500" dirty="0" err="1">
                <a:latin typeface="Consolas" panose="020B0609020204030204" pitchFamily="49" charset="0"/>
              </a:rPr>
              <a:t>state_OrderConfirmed</a:t>
            </a:r>
            <a:r>
              <a:rPr lang="en-IN" sz="1500" dirty="0">
                <a:latin typeface="Consolas" panose="020B0609020204030204" pitchFamily="49" charset="0"/>
              </a:rPr>
              <a:t>(), </a:t>
            </a:r>
            <a:r>
              <a:rPr lang="en-IN" sz="1500" dirty="0" err="1">
                <a:latin typeface="Consolas" panose="020B0609020204030204" pitchFamily="49" charset="0"/>
              </a:rPr>
              <a:t>state_OrderDispatched</a:t>
            </a:r>
            <a:r>
              <a:rPr lang="en-IN" sz="1500" dirty="0">
                <a:latin typeface="Consolas" panose="020B0609020204030204" pitchFamily="49" charset="0"/>
              </a:rPr>
              <a:t>(), </a:t>
            </a:r>
            <a:r>
              <a:rPr lang="en-IN" sz="1500" dirty="0" err="1">
                <a:latin typeface="Consolas" panose="020B0609020204030204" pitchFamily="49" charset="0"/>
              </a:rPr>
              <a:t>state_OrderDelivered</a:t>
            </a:r>
            <a:r>
              <a:rPr lang="en-IN" sz="15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IN" sz="1500" dirty="0" err="1"/>
              <a:t>BookStore</a:t>
            </a:r>
            <a:r>
              <a:rPr lang="en-IN" sz="1500" dirty="0"/>
              <a:t> implements </a:t>
            </a:r>
            <a:r>
              <a:rPr lang="en-IN" sz="1500" dirty="0" err="1"/>
              <a:t>BookStoreStateAPI</a:t>
            </a:r>
            <a:r>
              <a:rPr lang="en-IN" sz="1500" dirty="0"/>
              <a:t> and Order implements </a:t>
            </a:r>
            <a:r>
              <a:rPr lang="en-IN" sz="1500" dirty="0" err="1"/>
              <a:t>OrderStateAPI</a:t>
            </a:r>
            <a:endParaRPr lang="en-IN" sz="1500" dirty="0"/>
          </a:p>
          <a:p>
            <a:pPr>
              <a:lnSpc>
                <a:spcPct val="90000"/>
              </a:lnSpc>
            </a:pPr>
            <a:endParaRPr lang="en-IN" sz="1500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IN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7BF730-2108-4172-02BA-5A396AFF9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17" r="14131" b="2"/>
          <a:stretch/>
        </p:blipFill>
        <p:spPr>
          <a:xfrm>
            <a:off x="5708072" y="214005"/>
            <a:ext cx="6225310" cy="132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15AD59-7A47-9206-9875-DD7349B50F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46" r="2755"/>
          <a:stretch/>
        </p:blipFill>
        <p:spPr>
          <a:xfrm>
            <a:off x="5708072" y="1864221"/>
            <a:ext cx="6400799" cy="14131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180A68-B194-3AB6-DDD4-4DD4CF55F3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21" r="4848" b="-1"/>
          <a:stretch/>
        </p:blipFill>
        <p:spPr>
          <a:xfrm>
            <a:off x="5708072" y="3439022"/>
            <a:ext cx="5920509" cy="1326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AD6270-CC41-255E-CD86-4C8571F6DF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2" r="9105" b="-2"/>
          <a:stretch/>
        </p:blipFill>
        <p:spPr>
          <a:xfrm>
            <a:off x="5708072" y="4927601"/>
            <a:ext cx="6253019" cy="148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79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6A9E-8416-3C8E-FDE3-70D2FB811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N" dirty="0"/>
              <a:t>Decorator</a:t>
            </a:r>
          </a:p>
        </p:txBody>
      </p:sp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D6D3E2D4-599B-456E-8253-0193ADB0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3AA8F-97A7-3FDF-7C5A-EF8A9A238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02" y="2160589"/>
            <a:ext cx="4629908" cy="3880773"/>
          </a:xfrm>
        </p:spPr>
        <p:txBody>
          <a:bodyPr>
            <a:normAutofit/>
          </a:bodyPr>
          <a:lstStyle/>
          <a:p>
            <a:r>
              <a:rPr lang="en-IN" dirty="0"/>
              <a:t>Designed abstract class </a:t>
            </a:r>
            <a:r>
              <a:rPr lang="en-IN" dirty="0" err="1"/>
              <a:t>BookDecorator</a:t>
            </a:r>
            <a:r>
              <a:rPr lang="en-IN" dirty="0"/>
              <a:t> implements </a:t>
            </a:r>
            <a:r>
              <a:rPr lang="en-IN" dirty="0" err="1"/>
              <a:t>BookAPI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Main purpose of this Design Pattern is to wrap up the existing object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Created </a:t>
            </a:r>
            <a:r>
              <a:rPr lang="en-IN" dirty="0" err="1"/>
              <a:t>GiftDecorator</a:t>
            </a:r>
            <a:r>
              <a:rPr lang="en-IN" dirty="0"/>
              <a:t> which </a:t>
            </a:r>
            <a:r>
              <a:rPr lang="en-IN" dirty="0" err="1"/>
              <a:t>inherites</a:t>
            </a:r>
            <a:r>
              <a:rPr lang="en-IN" dirty="0"/>
              <a:t> </a:t>
            </a:r>
            <a:r>
              <a:rPr lang="en-IN" dirty="0" err="1"/>
              <a:t>BookDecorator</a:t>
            </a:r>
            <a:r>
              <a:rPr lang="en-IN" dirty="0"/>
              <a:t> to add functionality to existing book object.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7AE797-0B6A-004E-B152-ADAE2B601C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65" r="4358" b="-4"/>
          <a:stretch/>
        </p:blipFill>
        <p:spPr>
          <a:xfrm>
            <a:off x="5583287" y="2157411"/>
            <a:ext cx="5994399" cy="1826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5DA843-5723-01C3-FDDC-FD3F69B8D4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07" r="13755"/>
          <a:stretch/>
        </p:blipFill>
        <p:spPr>
          <a:xfrm>
            <a:off x="5583287" y="4214481"/>
            <a:ext cx="5994399" cy="182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18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D472-CD70-79C5-76F6-F3F3AE78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N" dirty="0"/>
              <a:t>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2E759-9811-29A0-07FC-BA41EBFF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58" y="2160589"/>
            <a:ext cx="4414801" cy="3880773"/>
          </a:xfrm>
        </p:spPr>
        <p:txBody>
          <a:bodyPr>
            <a:normAutofit/>
          </a:bodyPr>
          <a:lstStyle/>
          <a:p>
            <a:r>
              <a:rPr lang="en-IN" dirty="0"/>
              <a:t>Designed </a:t>
            </a:r>
            <a:r>
              <a:rPr lang="en-IN" dirty="0" err="1"/>
              <a:t>CommandAPI</a:t>
            </a:r>
            <a:r>
              <a:rPr lang="en-IN" dirty="0"/>
              <a:t> interface which includes </a:t>
            </a:r>
            <a:r>
              <a:rPr lang="en-IN" dirty="0" err="1"/>
              <a:t>excute</a:t>
            </a:r>
            <a:r>
              <a:rPr lang="en-IN" dirty="0"/>
              <a:t>()</a:t>
            </a:r>
          </a:p>
          <a:p>
            <a:r>
              <a:rPr lang="en-IN" dirty="0"/>
              <a:t>Purpose of this Pattern is to pass command of either “buying” or “renting” a book</a:t>
            </a:r>
          </a:p>
          <a:p>
            <a:r>
              <a:rPr lang="en-IN" dirty="0"/>
              <a:t>Derived </a:t>
            </a:r>
            <a:r>
              <a:rPr lang="en-IN" dirty="0" err="1"/>
              <a:t>BuyBookCommand</a:t>
            </a:r>
            <a:r>
              <a:rPr lang="en-IN" dirty="0"/>
              <a:t> and </a:t>
            </a:r>
            <a:r>
              <a:rPr lang="en-IN" dirty="0" err="1"/>
              <a:t>RentBookCommand</a:t>
            </a:r>
            <a:r>
              <a:rPr lang="en-IN" dirty="0"/>
              <a:t> classes from </a:t>
            </a:r>
            <a:r>
              <a:rPr lang="en-IN" dirty="0" err="1"/>
              <a:t>CommandAPI</a:t>
            </a:r>
            <a:endParaRPr lang="en-IN" dirty="0"/>
          </a:p>
          <a:p>
            <a:r>
              <a:rPr lang="en-IN" dirty="0"/>
              <a:t>Created Invoker Class which invokes specific objects which performs the command passed by the receiver.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0AB521-82FF-0A6C-7120-1DE183A21E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93" b="2"/>
          <a:stretch/>
        </p:blipFill>
        <p:spPr>
          <a:xfrm>
            <a:off x="5320737" y="216264"/>
            <a:ext cx="6345382" cy="1599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44C04A-E48A-D485-B934-374E576A92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32" r="4572"/>
          <a:stretch/>
        </p:blipFill>
        <p:spPr>
          <a:xfrm>
            <a:off x="5320736" y="2160589"/>
            <a:ext cx="6345381" cy="1462582"/>
          </a:xfrm>
          <a:prstGeom prst="rect">
            <a:avLst/>
          </a:prstGeom>
        </p:spPr>
      </p:pic>
      <p:sp>
        <p:nvSpPr>
          <p:cNvPr id="18" name="Isosceles Triangle 8">
            <a:extLst>
              <a:ext uri="{FF2B5EF4-FFF2-40B4-BE49-F238E27FC236}">
                <a16:creationId xmlns:a16="http://schemas.microsoft.com/office/drawing/2014/main" id="{62483F3F-BFB4-4182-8D7C-16DB06C0F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96D94F-5908-5971-9080-6B93B0AA22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" r="140"/>
          <a:stretch/>
        </p:blipFill>
        <p:spPr>
          <a:xfrm>
            <a:off x="5320736" y="3853361"/>
            <a:ext cx="6345381" cy="13190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8877C7-46D5-0936-3ACA-D56CA42AE9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3" t="-2" r="9103" b="27799"/>
          <a:stretch/>
        </p:blipFill>
        <p:spPr>
          <a:xfrm>
            <a:off x="5320735" y="5402555"/>
            <a:ext cx="6345381" cy="131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57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8AEA-D78B-B75F-04B7-1A3331B76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4" y="3031067"/>
            <a:ext cx="6231466" cy="1049865"/>
          </a:xfrm>
        </p:spPr>
        <p:txBody>
          <a:bodyPr>
            <a:noAutofit/>
          </a:bodyPr>
          <a:lstStyle/>
          <a:p>
            <a:pPr algn="ctr"/>
            <a:r>
              <a:rPr lang="en-IN" sz="6000" dirty="0"/>
              <a:t>Thank you Professor</a:t>
            </a:r>
          </a:p>
        </p:txBody>
      </p:sp>
    </p:spTree>
    <p:extLst>
      <p:ext uri="{BB962C8B-B14F-4D97-AF65-F5344CB8AC3E}">
        <p14:creationId xmlns:p14="http://schemas.microsoft.com/office/powerpoint/2010/main" val="353471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6268-6C96-9F76-F31C-D8899DA8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844799" cy="694267"/>
          </a:xfrm>
        </p:spPr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2244F-B664-3E00-6D8C-4BB90C570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2401"/>
            <a:ext cx="8596668" cy="4618962"/>
          </a:xfrm>
        </p:spPr>
        <p:txBody>
          <a:bodyPr/>
          <a:lstStyle/>
          <a:p>
            <a:r>
              <a:rPr lang="en-IN" dirty="0"/>
              <a:t>In this Project, we have implemented following Design Patterns</a:t>
            </a:r>
          </a:p>
          <a:p>
            <a:pPr lvl="1"/>
            <a:r>
              <a:rPr lang="en-IN" dirty="0"/>
              <a:t>State </a:t>
            </a:r>
          </a:p>
          <a:p>
            <a:pPr lvl="1"/>
            <a:r>
              <a:rPr lang="en-IN" dirty="0"/>
              <a:t>Factory </a:t>
            </a:r>
          </a:p>
          <a:p>
            <a:pPr lvl="1"/>
            <a:r>
              <a:rPr lang="en-IN" dirty="0"/>
              <a:t>Singleton</a:t>
            </a:r>
          </a:p>
          <a:p>
            <a:pPr lvl="1"/>
            <a:r>
              <a:rPr lang="en-IN" dirty="0"/>
              <a:t>Strategy</a:t>
            </a:r>
          </a:p>
          <a:p>
            <a:pPr lvl="1"/>
            <a:r>
              <a:rPr lang="en-IN" dirty="0"/>
              <a:t>Adapter</a:t>
            </a:r>
          </a:p>
          <a:p>
            <a:pPr lvl="1"/>
            <a:r>
              <a:rPr lang="en-IN" dirty="0"/>
              <a:t>Decorator</a:t>
            </a:r>
          </a:p>
          <a:p>
            <a:pPr lvl="1"/>
            <a:r>
              <a:rPr lang="en-IN" dirty="0"/>
              <a:t>Builder</a:t>
            </a:r>
          </a:p>
          <a:p>
            <a:pPr lvl="1"/>
            <a:r>
              <a:rPr lang="en-IN" dirty="0"/>
              <a:t>Prototype</a:t>
            </a:r>
          </a:p>
          <a:p>
            <a:pPr lvl="1"/>
            <a:r>
              <a:rPr lang="en-IN" dirty="0"/>
              <a:t>Command</a:t>
            </a:r>
          </a:p>
          <a:p>
            <a:pPr lvl="1"/>
            <a:r>
              <a:rPr lang="en-IN" dirty="0"/>
              <a:t>Façade</a:t>
            </a:r>
          </a:p>
          <a:p>
            <a:pPr lvl="1"/>
            <a:r>
              <a:rPr lang="en-IN" dirty="0"/>
              <a:t>Observer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78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29757F-7DA4-FAFB-E50C-E0BD4A3D9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18" y="443345"/>
            <a:ext cx="11267413" cy="618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3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8C12-06C2-9642-9E5D-2D6E790D9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2733"/>
          </a:xfrm>
        </p:spPr>
        <p:txBody>
          <a:bodyPr/>
          <a:lstStyle/>
          <a:p>
            <a:r>
              <a:rPr lang="en-IN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FF926-C7CB-1EFB-FD75-CF47CF58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2333"/>
            <a:ext cx="8596668" cy="4729029"/>
          </a:xfrm>
        </p:spPr>
        <p:txBody>
          <a:bodyPr>
            <a:normAutofit fontScale="77500" lnSpcReduction="20000"/>
          </a:bodyPr>
          <a:lstStyle/>
          <a:p>
            <a:r>
              <a:rPr lang="en-IN" dirty="0" err="1"/>
              <a:t>Gunasekhar</a:t>
            </a:r>
            <a:r>
              <a:rPr lang="en-IN" dirty="0"/>
              <a:t> implemented the following design patterns :</a:t>
            </a:r>
          </a:p>
          <a:p>
            <a:pPr lvl="1"/>
            <a:r>
              <a:rPr lang="en-IN" dirty="0"/>
              <a:t>Façade</a:t>
            </a:r>
          </a:p>
          <a:p>
            <a:pPr lvl="1"/>
            <a:r>
              <a:rPr lang="en-IN" dirty="0"/>
              <a:t>Adapter</a:t>
            </a:r>
          </a:p>
          <a:p>
            <a:pPr lvl="1"/>
            <a:r>
              <a:rPr lang="en-IN" dirty="0"/>
              <a:t>Prototype</a:t>
            </a:r>
          </a:p>
          <a:p>
            <a:pPr lvl="1"/>
            <a:r>
              <a:rPr lang="en-IN" dirty="0"/>
              <a:t>Builder</a:t>
            </a:r>
          </a:p>
          <a:p>
            <a:r>
              <a:rPr lang="en-IN" dirty="0"/>
              <a:t>Ajay implemented the following design patterns :</a:t>
            </a:r>
          </a:p>
          <a:p>
            <a:pPr lvl="1"/>
            <a:r>
              <a:rPr lang="en-IN" dirty="0"/>
              <a:t>Observer</a:t>
            </a:r>
          </a:p>
          <a:p>
            <a:pPr lvl="1"/>
            <a:r>
              <a:rPr lang="en-IN" dirty="0"/>
              <a:t>Strategy</a:t>
            </a:r>
          </a:p>
          <a:p>
            <a:pPr lvl="1"/>
            <a:r>
              <a:rPr lang="en-IN" dirty="0"/>
              <a:t>Factory / Singleton</a:t>
            </a:r>
          </a:p>
          <a:p>
            <a:r>
              <a:rPr lang="en-IN" dirty="0"/>
              <a:t>Divyesh implemented the following design patterns :</a:t>
            </a:r>
          </a:p>
          <a:p>
            <a:pPr lvl="1"/>
            <a:r>
              <a:rPr lang="en-IN" dirty="0"/>
              <a:t>State</a:t>
            </a:r>
          </a:p>
          <a:p>
            <a:pPr lvl="1"/>
            <a:r>
              <a:rPr lang="en-IN" dirty="0"/>
              <a:t>Decorator</a:t>
            </a:r>
          </a:p>
          <a:p>
            <a:pPr lvl="1"/>
            <a:r>
              <a:rPr lang="en-IN" dirty="0"/>
              <a:t>Command</a:t>
            </a:r>
          </a:p>
          <a:p>
            <a:r>
              <a:rPr lang="en-IN" dirty="0" err="1"/>
              <a:t>Minal</a:t>
            </a:r>
            <a:r>
              <a:rPr lang="en-IN" dirty="0"/>
              <a:t> implemented the following design patterns :</a:t>
            </a:r>
          </a:p>
          <a:p>
            <a:pPr lvl="1"/>
            <a:r>
              <a:rPr lang="en-IN" dirty="0"/>
              <a:t>Prototype</a:t>
            </a:r>
          </a:p>
          <a:p>
            <a:pPr lvl="1"/>
            <a:r>
              <a:rPr lang="en-IN" dirty="0"/>
              <a:t>Singleton / Factory</a:t>
            </a:r>
          </a:p>
          <a:p>
            <a:pPr lvl="1"/>
            <a:r>
              <a:rPr lang="en-IN"/>
              <a:t>State</a:t>
            </a:r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32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F90B-60E2-3E92-FDC6-6410E9869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IN" dirty="0"/>
              <a:t>Façade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3EFE8-B595-3003-D9F0-53F75DAAE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4976724" cy="3560733"/>
          </a:xfrm>
        </p:spPr>
        <p:txBody>
          <a:bodyPr>
            <a:normAutofit/>
          </a:bodyPr>
          <a:lstStyle/>
          <a:p>
            <a:r>
              <a:rPr lang="en-IN" dirty="0"/>
              <a:t>Designed </a:t>
            </a:r>
            <a:r>
              <a:rPr lang="en-IN" dirty="0" err="1"/>
              <a:t>OrderFacade</a:t>
            </a:r>
            <a:r>
              <a:rPr lang="en-IN" dirty="0"/>
              <a:t> class which accepts Book Object through Object Composition</a:t>
            </a:r>
          </a:p>
          <a:p>
            <a:r>
              <a:rPr lang="en-IN" dirty="0"/>
              <a:t>Also contains order() creating new Order Object, book is decorated and added to Order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004D6-BDD7-CE6E-7C84-319A6E005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60589"/>
            <a:ext cx="4602747" cy="147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18FB-B476-F0B4-A82F-D27E860C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IN" dirty="0"/>
              <a:t>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2A7E-379A-7C57-CE9A-D0D7A056E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11599" cy="3749323"/>
          </a:xfrm>
        </p:spPr>
        <p:txBody>
          <a:bodyPr>
            <a:normAutofit/>
          </a:bodyPr>
          <a:lstStyle/>
          <a:p>
            <a:r>
              <a:rPr lang="en-IN" dirty="0"/>
              <a:t>Designed </a:t>
            </a:r>
            <a:r>
              <a:rPr lang="en-IN" dirty="0" err="1"/>
              <a:t>AuthorObjectAdapter</a:t>
            </a:r>
            <a:r>
              <a:rPr lang="en-IN" dirty="0"/>
              <a:t> which implements </a:t>
            </a:r>
            <a:r>
              <a:rPr lang="en-IN" dirty="0" err="1"/>
              <a:t>BookAPI</a:t>
            </a:r>
            <a:r>
              <a:rPr lang="en-IN" dirty="0"/>
              <a:t> and contains Author and Book object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Purpose of this class is to collaborate the Author class which implements Cloneable with Book class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B3002-33D0-4C13-134B-7DADD3FF9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930400"/>
            <a:ext cx="5514608" cy="22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1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E1E8-03B6-C7E0-6209-030A5251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IN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2775-1DB3-4776-B6FF-D44D8093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4658021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IN" sz="1700" dirty="0"/>
              <a:t>Created Delivery Service to demonstrate the use of Prototype Pattern</a:t>
            </a:r>
          </a:p>
          <a:p>
            <a:pPr marL="0" indent="0">
              <a:lnSpc>
                <a:spcPct val="90000"/>
              </a:lnSpc>
              <a:buNone/>
            </a:pPr>
            <a:endParaRPr lang="en-IN" sz="1700" dirty="0"/>
          </a:p>
          <a:p>
            <a:pPr>
              <a:lnSpc>
                <a:spcPct val="90000"/>
              </a:lnSpc>
            </a:pPr>
            <a:r>
              <a:rPr lang="en-IN" sz="1700" dirty="0"/>
              <a:t>Designed abstract </a:t>
            </a:r>
            <a:r>
              <a:rPr lang="en-IN" sz="1700" dirty="0" err="1"/>
              <a:t>DeliveryType</a:t>
            </a:r>
            <a:r>
              <a:rPr lang="en-IN" sz="1700" dirty="0"/>
              <a:t> class which implements Cloneable and having following attributes: </a:t>
            </a:r>
          </a:p>
          <a:p>
            <a:pPr lvl="1">
              <a:lnSpc>
                <a:spcPct val="90000"/>
              </a:lnSpc>
            </a:pPr>
            <a:r>
              <a:rPr lang="en-IN" sz="1700" dirty="0" err="1"/>
              <a:t>deliveryType</a:t>
            </a:r>
            <a:endParaRPr lang="en-IN" sz="1700" dirty="0"/>
          </a:p>
          <a:p>
            <a:pPr lvl="1">
              <a:lnSpc>
                <a:spcPct val="90000"/>
              </a:lnSpc>
            </a:pPr>
            <a:r>
              <a:rPr lang="en-IN" sz="1700" dirty="0" err="1"/>
              <a:t>deliveryId</a:t>
            </a:r>
            <a:endParaRPr lang="en-IN" sz="1700" dirty="0"/>
          </a:p>
          <a:p>
            <a:pPr lvl="1">
              <a:lnSpc>
                <a:spcPct val="90000"/>
              </a:lnSpc>
            </a:pPr>
            <a:r>
              <a:rPr lang="en-IN" sz="1700" dirty="0" err="1"/>
              <a:t>deliveryCost</a:t>
            </a:r>
            <a:endParaRPr lang="en-IN" sz="1700" dirty="0"/>
          </a:p>
          <a:p>
            <a:pPr marL="457200" lvl="1" indent="0">
              <a:lnSpc>
                <a:spcPct val="90000"/>
              </a:lnSpc>
              <a:buNone/>
            </a:pPr>
            <a:endParaRPr lang="en-IN" sz="1700" dirty="0"/>
          </a:p>
          <a:p>
            <a:pPr>
              <a:lnSpc>
                <a:spcPct val="90000"/>
              </a:lnSpc>
            </a:pPr>
            <a:r>
              <a:rPr lang="en-IN" sz="1700" dirty="0"/>
              <a:t>Derived two classes named </a:t>
            </a:r>
            <a:r>
              <a:rPr lang="en-IN" sz="1700" dirty="0" err="1"/>
              <a:t>HomeDelivery</a:t>
            </a:r>
            <a:r>
              <a:rPr lang="en-IN" sz="1700" dirty="0"/>
              <a:t> and </a:t>
            </a:r>
            <a:r>
              <a:rPr lang="en-IN" sz="1700" dirty="0" err="1"/>
              <a:t>StorePickUp</a:t>
            </a:r>
            <a:r>
              <a:rPr lang="en-IN" sz="1700" dirty="0"/>
              <a:t> extending </a:t>
            </a:r>
            <a:r>
              <a:rPr lang="en-IN" sz="1700" dirty="0" err="1"/>
              <a:t>DeliveryType</a:t>
            </a:r>
            <a:r>
              <a:rPr lang="en-IN" sz="1700" dirty="0"/>
              <a:t> and overriding </a:t>
            </a:r>
            <a:r>
              <a:rPr lang="en-IN" sz="1700" dirty="0" err="1"/>
              <a:t>deliveryDescription</a:t>
            </a:r>
            <a:r>
              <a:rPr lang="en-IN" sz="1700" dirty="0"/>
              <a:t>()</a:t>
            </a:r>
          </a:p>
          <a:p>
            <a:pPr marL="0" indent="0">
              <a:lnSpc>
                <a:spcPct val="90000"/>
              </a:lnSpc>
              <a:buNone/>
            </a:pPr>
            <a:endParaRPr lang="en-IN" sz="1700" dirty="0"/>
          </a:p>
          <a:p>
            <a:pPr lvl="1">
              <a:lnSpc>
                <a:spcPct val="90000"/>
              </a:lnSpc>
            </a:pPr>
            <a:endParaRPr lang="en-IN" sz="1700" dirty="0"/>
          </a:p>
          <a:p>
            <a:pPr lvl="1">
              <a:lnSpc>
                <a:spcPct val="90000"/>
              </a:lnSpc>
            </a:pPr>
            <a:endParaRPr lang="en-IN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670DC-F249-229B-ED1A-4676B95AD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82" y="852944"/>
            <a:ext cx="5421162" cy="2154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C5306C-22A8-5288-5FD0-1997DAF58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282" y="3529015"/>
            <a:ext cx="5421162" cy="258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3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811C-249D-965A-5FD0-F5D610C5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600"/>
            <a:ext cx="5217538" cy="1320800"/>
          </a:xfrm>
        </p:spPr>
        <p:txBody>
          <a:bodyPr>
            <a:normAutofit/>
          </a:bodyPr>
          <a:lstStyle/>
          <a:p>
            <a:r>
              <a:rPr lang="en-IN" dirty="0"/>
              <a:t>Builder</a:t>
            </a:r>
          </a:p>
        </p:txBody>
      </p:sp>
      <p:sp>
        <p:nvSpPr>
          <p:cNvPr id="14" name="Isosceles Triangle 8">
            <a:extLst>
              <a:ext uri="{FF2B5EF4-FFF2-40B4-BE49-F238E27FC236}">
                <a16:creationId xmlns:a16="http://schemas.microsoft.com/office/drawing/2014/main" id="{AEB6224E-DC83-480C-AF67-46D0B08BC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44A84-DC38-4BB6-659D-9E4089CB9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263" y="2160589"/>
            <a:ext cx="4858555" cy="3880773"/>
          </a:xfrm>
        </p:spPr>
        <p:txBody>
          <a:bodyPr>
            <a:normAutofit/>
          </a:bodyPr>
          <a:lstStyle/>
          <a:p>
            <a:r>
              <a:rPr lang="en-IN" dirty="0"/>
              <a:t>Designed Generic Builder interface named </a:t>
            </a:r>
            <a:r>
              <a:rPr lang="en-IN" dirty="0" err="1"/>
              <a:t>BuilderAPI</a:t>
            </a:r>
            <a:r>
              <a:rPr lang="en-IN" dirty="0"/>
              <a:t> containing following method :</a:t>
            </a:r>
          </a:p>
          <a:p>
            <a:pPr lvl="1"/>
            <a:r>
              <a:rPr lang="en-IN" dirty="0"/>
              <a:t>T build()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Derived </a:t>
            </a:r>
            <a:r>
              <a:rPr lang="en-IN" dirty="0" err="1"/>
              <a:t>EmployeeBuilder</a:t>
            </a:r>
            <a:r>
              <a:rPr lang="en-IN" dirty="0"/>
              <a:t> and </a:t>
            </a:r>
            <a:r>
              <a:rPr lang="en-IN" dirty="0" err="1"/>
              <a:t>BookBuilder</a:t>
            </a:r>
            <a:r>
              <a:rPr lang="en-IN" dirty="0"/>
              <a:t> class implementing </a:t>
            </a:r>
            <a:r>
              <a:rPr lang="en-IN" dirty="0" err="1"/>
              <a:t>BuilderAPI</a:t>
            </a:r>
            <a:r>
              <a:rPr lang="en-IN" dirty="0"/>
              <a:t> which creates objects of respected class by invoking  respective factories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37344-F10B-24A7-3A9A-13CBC5705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6" r="34089" b="36487"/>
          <a:stretch/>
        </p:blipFill>
        <p:spPr>
          <a:xfrm>
            <a:off x="5894870" y="1283614"/>
            <a:ext cx="5874327" cy="1320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B3E1B3-D5D7-89B1-6E80-A7707A9353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29" t="-1" r="6669" b="-1"/>
          <a:stretch/>
        </p:blipFill>
        <p:spPr>
          <a:xfrm>
            <a:off x="5894870" y="3149828"/>
            <a:ext cx="5874327" cy="132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B96EC8-D6CF-777A-B787-323177A05E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6" t="-554" r="7530" b="12547"/>
          <a:stretch/>
        </p:blipFill>
        <p:spPr>
          <a:xfrm>
            <a:off x="5894870" y="5016043"/>
            <a:ext cx="5874327" cy="102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2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A443-42A9-7BC6-190C-18C90EBF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600"/>
            <a:ext cx="5217538" cy="1320800"/>
          </a:xfrm>
        </p:spPr>
        <p:txBody>
          <a:bodyPr>
            <a:normAutofit/>
          </a:bodyPr>
          <a:lstStyle/>
          <a:p>
            <a:r>
              <a:rPr lang="en-IN" dirty="0"/>
              <a:t>Observer</a:t>
            </a:r>
          </a:p>
        </p:txBody>
      </p:sp>
      <p:sp>
        <p:nvSpPr>
          <p:cNvPr id="14" name="Isosceles Triangle 8">
            <a:extLst>
              <a:ext uri="{FF2B5EF4-FFF2-40B4-BE49-F238E27FC236}">
                <a16:creationId xmlns:a16="http://schemas.microsoft.com/office/drawing/2014/main" id="{AEB6224E-DC83-480C-AF67-46D0B08BC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02E24-416C-0EE8-4B26-B1A3CB29F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263" y="2160589"/>
            <a:ext cx="5211607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500"/>
              <a:t>Created </a:t>
            </a:r>
            <a:r>
              <a:rPr lang="en-IN" sz="1500" err="1"/>
              <a:t>OrderObserver</a:t>
            </a:r>
            <a:r>
              <a:rPr lang="en-IN" sz="1500"/>
              <a:t> interface containing updated() which takes Order object as an argument.</a:t>
            </a:r>
          </a:p>
          <a:p>
            <a:pPr marL="0" indent="0">
              <a:lnSpc>
                <a:spcPct val="90000"/>
              </a:lnSpc>
              <a:buNone/>
            </a:pPr>
            <a:endParaRPr lang="en-IN" sz="1500"/>
          </a:p>
          <a:p>
            <a:pPr>
              <a:lnSpc>
                <a:spcPct val="90000"/>
              </a:lnSpc>
            </a:pPr>
            <a:r>
              <a:rPr lang="en-IN" sz="1500" err="1"/>
              <a:t>Dervied</a:t>
            </a:r>
            <a:r>
              <a:rPr lang="en-IN" sz="1500"/>
              <a:t> two classes named as </a:t>
            </a:r>
            <a:r>
              <a:rPr lang="en-IN" sz="1500" err="1"/>
              <a:t>PriceObserver</a:t>
            </a:r>
            <a:r>
              <a:rPr lang="en-IN" sz="1500"/>
              <a:t> and </a:t>
            </a:r>
            <a:r>
              <a:rPr lang="en-IN" sz="1500" err="1"/>
              <a:t>QuantityObserver</a:t>
            </a:r>
            <a:r>
              <a:rPr lang="en-IN" sz="1500"/>
              <a:t> which implements </a:t>
            </a:r>
            <a:r>
              <a:rPr lang="en-IN" sz="1500" err="1"/>
              <a:t>OrderObserver</a:t>
            </a:r>
            <a:r>
              <a:rPr lang="en-IN" sz="1500"/>
              <a:t> interface</a:t>
            </a:r>
          </a:p>
          <a:p>
            <a:pPr>
              <a:lnSpc>
                <a:spcPct val="90000"/>
              </a:lnSpc>
            </a:pPr>
            <a:endParaRPr lang="en-IN" sz="1500"/>
          </a:p>
          <a:p>
            <a:pPr>
              <a:lnSpc>
                <a:spcPct val="90000"/>
              </a:lnSpc>
            </a:pPr>
            <a:r>
              <a:rPr lang="en-IN" sz="1500" err="1"/>
              <a:t>PriceObserver</a:t>
            </a:r>
            <a:r>
              <a:rPr lang="en-IN" sz="1500"/>
              <a:t> will decide discount based on Total Order Amount</a:t>
            </a:r>
          </a:p>
          <a:p>
            <a:pPr>
              <a:lnSpc>
                <a:spcPct val="90000"/>
              </a:lnSpc>
            </a:pPr>
            <a:endParaRPr lang="en-IN" sz="1500"/>
          </a:p>
          <a:p>
            <a:pPr>
              <a:lnSpc>
                <a:spcPct val="90000"/>
              </a:lnSpc>
            </a:pPr>
            <a:r>
              <a:rPr lang="en-IN" sz="1500" err="1"/>
              <a:t>QuantityObserver</a:t>
            </a:r>
            <a:r>
              <a:rPr lang="en-IN" sz="1500"/>
              <a:t> will decide the </a:t>
            </a:r>
            <a:r>
              <a:rPr lang="en-IN" sz="1500" err="1"/>
              <a:t>deliveryCost</a:t>
            </a:r>
            <a:r>
              <a:rPr lang="en-IN" sz="1500"/>
              <a:t> based on the quantity of the order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A8BF5-20B7-E728-7854-0B16B62A4F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" r="1996" b="-2"/>
          <a:stretch/>
        </p:blipFill>
        <p:spPr>
          <a:xfrm>
            <a:off x="6392255" y="609600"/>
            <a:ext cx="5033126" cy="1657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293528-B704-3720-AEBD-166BFCC75A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98" r="-421" b="-4"/>
          <a:stretch/>
        </p:blipFill>
        <p:spPr>
          <a:xfrm>
            <a:off x="6392255" y="2549417"/>
            <a:ext cx="5033126" cy="16578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26C1F-DEDA-BB4C-E91B-D7190EB7FA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" t="1" r="2779" b="1"/>
          <a:stretch/>
        </p:blipFill>
        <p:spPr>
          <a:xfrm>
            <a:off x="6392255" y="4489234"/>
            <a:ext cx="5033126" cy="165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992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3749EB52514E49AB26EAE99B67BC20" ma:contentTypeVersion="7" ma:contentTypeDescription="Create a new document." ma:contentTypeScope="" ma:versionID="1089ebe5fe9b42f1895101a33aee4e56">
  <xsd:schema xmlns:xsd="http://www.w3.org/2001/XMLSchema" xmlns:xs="http://www.w3.org/2001/XMLSchema" xmlns:p="http://schemas.microsoft.com/office/2006/metadata/properties" xmlns:ns3="76a8b39d-68c9-444c-bbe9-e626a06f4d15" xmlns:ns4="09f0b564-970b-48d9-aff6-1e52864361ba" targetNamespace="http://schemas.microsoft.com/office/2006/metadata/properties" ma:root="true" ma:fieldsID="532eae88a1dbc52b4fc4d249e35e386c" ns3:_="" ns4:_="">
    <xsd:import namespace="76a8b39d-68c9-444c-bbe9-e626a06f4d15"/>
    <xsd:import namespace="09f0b564-970b-48d9-aff6-1e52864361b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a8b39d-68c9-444c-bbe9-e626a06f4d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f0b564-970b-48d9-aff6-1e52864361b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4E883A-56DA-48EB-8932-F848E8B5A3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C13E4D-72C7-4084-BDC1-D9FC828C7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a8b39d-68c9-444c-bbe9-e626a06f4d15"/>
    <ds:schemaRef ds:uri="09f0b564-970b-48d9-aff6-1e52864361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9234C7-1784-4C7C-BC64-765E5FDE4B96}">
  <ds:schemaRefs>
    <ds:schemaRef ds:uri="http://www.w3.org/XML/1998/namespace"/>
    <ds:schemaRef ds:uri="http://purl.org/dc/dcmitype/"/>
    <ds:schemaRef ds:uri="09f0b564-970b-48d9-aff6-1e52864361ba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76a8b39d-68c9-444c-bbe9-e626a06f4d15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234</TotalTime>
  <Words>482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Consolas</vt:lpstr>
      <vt:lpstr>Trebuchet MS</vt:lpstr>
      <vt:lpstr>Wingdings 3</vt:lpstr>
      <vt:lpstr>Facet</vt:lpstr>
      <vt:lpstr>BookStore Project  </vt:lpstr>
      <vt:lpstr>Overview</vt:lpstr>
      <vt:lpstr>PowerPoint Presentation</vt:lpstr>
      <vt:lpstr>Contribution</vt:lpstr>
      <vt:lpstr>Façade Pattern</vt:lpstr>
      <vt:lpstr>Adapter</vt:lpstr>
      <vt:lpstr>Prototype</vt:lpstr>
      <vt:lpstr>Builder</vt:lpstr>
      <vt:lpstr>Observer</vt:lpstr>
      <vt:lpstr>Strategy </vt:lpstr>
      <vt:lpstr>Factory / Singleton</vt:lpstr>
      <vt:lpstr>State</vt:lpstr>
      <vt:lpstr>Decorator</vt:lpstr>
      <vt:lpstr>Command</vt:lpstr>
      <vt:lpstr>Thank you Professor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BookStore Project</dc:title>
  <dc:creator>Divyesh Shah</dc:creator>
  <cp:lastModifiedBy>guna sekhar v</cp:lastModifiedBy>
  <cp:revision>4</cp:revision>
  <dcterms:created xsi:type="dcterms:W3CDTF">2022-08-16T23:24:02Z</dcterms:created>
  <dcterms:modified xsi:type="dcterms:W3CDTF">2022-08-17T22:17:26Z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0x010100033749EB52514E49AB26EAE99B67BC20</vt:lpwstr>
  </property>
</Properties>
</file>