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33"/>
  </p:notesMasterIdLst>
  <p:handoutMasterIdLst>
    <p:handoutMasterId r:id="rId34"/>
  </p:handoutMasterIdLst>
  <p:sldIdLst>
    <p:sldId id="294" r:id="rId4"/>
    <p:sldId id="257" r:id="rId5"/>
    <p:sldId id="358" r:id="rId6"/>
    <p:sldId id="357" r:id="rId7"/>
    <p:sldId id="356" r:id="rId8"/>
    <p:sldId id="355" r:id="rId9"/>
    <p:sldId id="354" r:id="rId10"/>
    <p:sldId id="353" r:id="rId11"/>
    <p:sldId id="352" r:id="rId12"/>
    <p:sldId id="351" r:id="rId13"/>
    <p:sldId id="350" r:id="rId14"/>
    <p:sldId id="361" r:id="rId15"/>
    <p:sldId id="349" r:id="rId16"/>
    <p:sldId id="348" r:id="rId17"/>
    <p:sldId id="360" r:id="rId18"/>
    <p:sldId id="359" r:id="rId19"/>
    <p:sldId id="347" r:id="rId20"/>
    <p:sldId id="346" r:id="rId21"/>
    <p:sldId id="345" r:id="rId22"/>
    <p:sldId id="344" r:id="rId23"/>
    <p:sldId id="343" r:id="rId24"/>
    <p:sldId id="342" r:id="rId25"/>
    <p:sldId id="341" r:id="rId26"/>
    <p:sldId id="310" r:id="rId27"/>
    <p:sldId id="330" r:id="rId28"/>
    <p:sldId id="363" r:id="rId29"/>
    <p:sldId id="362" r:id="rId30"/>
    <p:sldId id="365" r:id="rId31"/>
    <p:sldId id="36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B186B-62D4-488A-9A4A-091379EAD219}" v="1657" dt="2021-07-14T22:03:10.345"/>
    <p1510:client id="{59148AD5-828B-4638-9327-AE54C54D3761}" v="6" dt="2021-07-21T17:41:1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4"/>
  </p:normalViewPr>
  <p:slideViewPr>
    <p:cSldViewPr>
      <p:cViewPr>
        <p:scale>
          <a:sx n="150" d="100"/>
          <a:sy n="150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61CD9F-E43C-47FF-9295-3E48718A42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D7770-C46D-452A-9C2C-BC2593A9BF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043FC8-4F71-4501-B957-B279E28F049B}" type="datetimeFigureOut">
              <a:rPr lang="en-US" altLang="en-US"/>
              <a:pPr>
                <a:defRPr/>
              </a:pPr>
              <a:t>10-Aug-22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E4A1-E29F-4325-AE09-572CB36D5E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3D91D-F83D-47F9-8EE0-D6377EFF9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252921-F9E8-46A9-8D69-D5DD5C5AC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CE7E9F-AEF6-4351-BE78-36E314392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A5F21-0897-4C16-8EF4-2F2A190FDA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CC2022-A7C3-4E74-84AF-FE7723FC67E5}" type="datetimeFigureOut">
              <a:rPr lang="en-US" altLang="en-US"/>
              <a:pPr>
                <a:defRPr/>
              </a:pPr>
              <a:t>10-Aug-22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670BF23-15F5-456B-AC34-01B8BD4A1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1F691A-CB3C-4D57-AD1C-25AFD2DB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410C-D508-4538-B1FD-A0B414C1F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AC0B-0727-45A3-9B12-69D5110FF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717624-7223-4433-AB59-4652358AD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82694D4-CF4A-4708-B9AF-912D45AC2A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A02483B-5C57-4D20-B87E-7A70672580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48E3358-2941-4F30-8156-801EE1572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7D8A10-E00C-4BFC-BDF5-CB26DC3818F9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EF7B00-3AAA-48DE-856A-0353211D4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1EE3E6-38EE-4C36-BA27-7B1F72935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0DEEA-0B9D-416B-BF84-6668CABC1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FEA9B-196B-40B6-986A-74FAE3382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14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6D8908-FA62-42B7-9A23-F63943188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8B64F0-E375-434F-A103-43FB6FBA11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9261DB-11F3-4E32-B003-5394B25AE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8BE0-A6C0-4DCD-BE21-81B79F2E7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617FA7-8153-4B0D-B7C7-E9DEA8ECFF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60AD5C-0DA0-4E3F-9BBC-6BD5B0E9A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3F6C42-CC74-4672-8C03-5474F0BD7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7C3B-8409-474C-8B16-1E395ABFD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68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974FA5-4888-4F94-AA18-B951442E1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EC9A6-3206-4C92-BBA4-9FB6F96BC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37D63B-BB62-46FA-B495-9BFA0D647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32071-D779-489B-A26C-7122AD75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740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8487E1-9F0F-4D9D-8F9D-AAEBC3126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F3429B-784C-4ABF-B36A-9A5695343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3E7CBF-ABED-47AB-A12F-A46470CFB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8030-4703-4ECB-A889-3A47B4A98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085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42F4B-16CD-4DCD-BA67-585B9780D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3B260-9E10-4558-BEB5-63CE4C93C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5EB86-A893-4094-8986-7B955CCF4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D4181-C6C5-4959-8BD5-7F8989703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9A52AF-17CA-494E-8A5D-CCD05B549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5155A-EBCF-4EF9-9840-5C5BD8E1A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4308BB-8FE3-4A58-B860-46E0E0ABF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1984-3546-40F7-A42E-D999EAD8C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C0DA8D-0414-4EED-BB9C-1EC555C3A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E2CAC5-4375-472F-AF4C-2C586A1E6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3CDF3A-861A-47C8-B862-321B3F9FF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84909-BA0A-4EE3-8F67-C72F19252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1C5578-C862-42BF-A3DD-F20A0E806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1FA762-5F44-4426-98B8-B85101E57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A88C9D-677E-46BD-B00B-8510E6429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96C9-631C-4B7C-B33F-67ACE3D8B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0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4D837-31AD-4BDA-A0D5-6783832C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87DD0-49E2-408C-87D2-46A981B77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667A-6B0F-4011-AA89-A1E4F3E24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40F9-BF04-49D6-9188-A6900A9E9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7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D7FC5-B9AC-4C77-9077-377B3F309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8E390-CCBA-44DD-84E0-905C0DB57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EA51A-0BF4-497E-8E24-6F641E72A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0DCD-F571-4816-B67C-F67C0023E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9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BAD946A-1A83-4796-9545-AC07396BC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DAB9DA-CC54-4402-BF7E-510655B604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FC6A29-1546-4DD1-93C4-9A3F0C0662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3F1415-862B-4905-B750-1BA7E67C5D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78D997-2DD5-416E-AA66-7A3ACC894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F50DE3FD-A665-41EB-AA3F-04A9B4B715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C696BB06-8710-469A-8E3C-7FB92AF1E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459FC119-2260-4F37-9C41-3D2FD8FC0C7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938417BE-BC81-48C5-A8F9-5B79155FA1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D54F698-8F5B-4A9C-A2BE-5DB698B2C5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CSYE 7374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1D9BC06-A13B-4421-868C-D5F80F2DAA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/>
              </a:rPr>
              <a:t>Design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47E40ED-76E0-4B5E-974A-FAC026C34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FEEF2DF-EFB7-4627-91C4-380FB98318A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211BF668-3905-4B9D-ADDC-58A9E8AE66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32774" name="Rectangle 1029">
              <a:extLst>
                <a:ext uri="{FF2B5EF4-FFF2-40B4-BE49-F238E27FC236}">
                  <a16:creationId xmlns:a16="http://schemas.microsoft.com/office/drawing/2014/main" id="{E08A8786-BC86-4D4F-9FC5-6DADD66F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Rectangle 1030">
              <a:extLst>
                <a:ext uri="{FF2B5EF4-FFF2-40B4-BE49-F238E27FC236}">
                  <a16:creationId xmlns:a16="http://schemas.microsoft.com/office/drawing/2014/main" id="{9EC4DCFF-C64A-43F9-B5FC-32F1FD16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Rectangle 1031">
              <a:extLst>
                <a:ext uri="{FF2B5EF4-FFF2-40B4-BE49-F238E27FC236}">
                  <a16:creationId xmlns:a16="http://schemas.microsoft.com/office/drawing/2014/main" id="{8B366336-9240-4DD8-B74D-94ED95C6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Rectangle 1033">
              <a:extLst>
                <a:ext uri="{FF2B5EF4-FFF2-40B4-BE49-F238E27FC236}">
                  <a16:creationId xmlns:a16="http://schemas.microsoft.com/office/drawing/2014/main" id="{78A78C5D-BAD5-445E-A0EB-6C61345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2778" name="Rectangle 1034">
              <a:extLst>
                <a:ext uri="{FF2B5EF4-FFF2-40B4-BE49-F238E27FC236}">
                  <a16:creationId xmlns:a16="http://schemas.microsoft.com/office/drawing/2014/main" id="{64B6FB5F-8268-4F28-8768-F185A6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32779" name="Rectangle 1035">
              <a:extLst>
                <a:ext uri="{FF2B5EF4-FFF2-40B4-BE49-F238E27FC236}">
                  <a16:creationId xmlns:a16="http://schemas.microsoft.com/office/drawing/2014/main" id="{719FE210-C304-4C5B-A7B8-458C6C9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32772" name="TextBox 1">
            <a:extLst>
              <a:ext uri="{FF2B5EF4-FFF2-40B4-BE49-F238E27FC236}">
                <a16:creationId xmlns:a16="http://schemas.microsoft.com/office/drawing/2014/main" id="{9F0F57EE-A901-4236-8592-FB5718F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32773" name="TextBox 12">
            <a:extLst>
              <a:ext uri="{FF2B5EF4-FFF2-40B4-BE49-F238E27FC236}">
                <a16:creationId xmlns:a16="http://schemas.microsoft.com/office/drawing/2014/main" id="{C1C33C49-5DB9-4A42-9799-791B8E9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341591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62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Facade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/>
                  <a:ea typeface="ＭＳ Ｐゴシック"/>
                  <a:cs typeface="Times New Roman"/>
                </a:rPr>
                <a:t>Subsystem1</a:t>
              </a:r>
              <a:endParaRPr lang="en-US" altLang="en-US" sz="2400" dirty="0"/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   </a:t>
              </a:r>
              <a:endParaRPr lang="en-US" altLang="en-US" sz="1400">
                <a:latin typeface="Times New Roman"/>
                <a:ea typeface="ＭＳ Ｐゴシック"/>
                <a:cs typeface="Times New Roman"/>
              </a:endParaRP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 dirty="0"/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400">
                <a:latin typeface="Times New Roman"/>
                <a:ea typeface="ＭＳ Ｐゴシック"/>
                <a:cs typeface="Times New Roman"/>
              </a:endParaRPr>
            </a:p>
            <a:p>
              <a:pPr>
                <a:spcBef>
                  <a:spcPct val="0"/>
                </a:spcBef>
                <a:buNone/>
              </a:pPr>
              <a:endParaRPr lang="en-US" altLang="en-US" sz="1400"/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/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/>
                  <a:ea typeface="ＭＳ Ｐゴシック"/>
                  <a:cs typeface="Times New Roman"/>
                </a:rPr>
                <a:t>Facade</a:t>
              </a:r>
              <a:endParaRPr lang="en-US" altLang="en-US" sz="2400" dirty="0"/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/>
                  <a:ea typeface="ＭＳ Ｐゴシック"/>
                  <a:cs typeface="Times New Roman"/>
                </a:rPr>
                <a:t>Subsystem2</a:t>
              </a:r>
              <a:endParaRPr lang="en-US" altLang="en-US" sz="2400" dirty="0"/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dirty="0"/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4191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Gang of Four (</a:t>
            </a:r>
            <a:r>
              <a:rPr lang="en-US" err="1"/>
              <a:t>GoF</a:t>
            </a:r>
            <a:r>
              <a:rPr lang="en-US"/>
              <a:t>) Book</a:t>
            </a:r>
          </a:p>
          <a:p>
            <a:pPr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 sz="360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/>
              <a:t>Elements of Reusable Object-Oriented Software</a:t>
            </a:r>
            <a:r>
              <a:rPr lang="en-US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/>
              <a:t>by Erich Gamma, Richard Helm, Ralph Johnson John </a:t>
            </a:r>
            <a:r>
              <a:rPr lang="en-US" sz="2800" err="1"/>
              <a:t>Vlissides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/>
              <a:t>ISBN-10: </a:t>
            </a:r>
            <a:r>
              <a:rPr lang="is-IS"/>
              <a:t>0201633612</a:t>
            </a: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ISBN-13: </a:t>
            </a:r>
            <a:r>
              <a:rPr lang="is-IS"/>
              <a:t>9780201633610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9099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55A7C3E-FE44-4DEF-8666-BC013463F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Structural Design Patterns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1FDE5A9-5109-4AD0-B88B-9D950837A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Class object relationships and interaction </a:t>
            </a:r>
            <a:endParaRPr lang="en-US" dirty="0"/>
          </a:p>
          <a:p>
            <a:pPr lvl="1"/>
            <a:r>
              <a:rPr lang="en-US" altLang="en-US" dirty="0">
                <a:ea typeface="ＭＳ Ｐゴシック"/>
              </a:rPr>
              <a:t>How classes and objects are composed to form larger structures</a:t>
            </a:r>
          </a:p>
          <a:p>
            <a:r>
              <a:rPr lang="en-US" altLang="en-US" dirty="0">
                <a:ea typeface="ＭＳ Ｐゴシック"/>
              </a:rPr>
              <a:t>Make independently developed classes work together</a:t>
            </a:r>
            <a:endParaRPr lang="en-US" dirty="0"/>
          </a:p>
          <a:p>
            <a:pPr lvl="1"/>
            <a:endParaRPr lang="en-US" altLang="en-US" dirty="0">
              <a:ea typeface="ＭＳ Ｐゴシック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5F1C-7B51-476F-8044-52DBEA141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63727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55A7C3E-FE44-4DEF-8666-BC013463F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Structural Design Patterns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1FDE5A9-5109-4AD0-B88B-9D950837A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Structural class patterns</a:t>
            </a:r>
            <a:endParaRPr lang="en-US" dirty="0"/>
          </a:p>
          <a:p>
            <a:pPr lvl="1"/>
            <a:r>
              <a:rPr lang="en-US" altLang="en-US" dirty="0">
                <a:ea typeface="ＭＳ Ｐゴシック"/>
              </a:rPr>
              <a:t>Use Inheritance e.g., Adapter pattern</a:t>
            </a:r>
          </a:p>
          <a:p>
            <a:r>
              <a:rPr lang="en-US" altLang="en-US" dirty="0">
                <a:ea typeface="ＭＳ Ｐゴシック"/>
              </a:rPr>
              <a:t>Structural object patterns</a:t>
            </a:r>
            <a:endParaRPr lang="en-US" dirty="0"/>
          </a:p>
          <a:p>
            <a:pPr lvl="1"/>
            <a:r>
              <a:rPr lang="en-US" altLang="en-US" dirty="0">
                <a:ea typeface="ＭＳ Ｐゴシック"/>
              </a:rPr>
              <a:t>Use Object composition e.g., Facade pattern</a:t>
            </a:r>
            <a:endParaRPr lang="en-US" dirty="0">
              <a:ea typeface="ＭＳ Ｐゴシック" charset="0"/>
            </a:endParaRPr>
          </a:p>
          <a:p>
            <a:pPr lvl="1"/>
            <a:endParaRPr lang="en-US" altLang="en-US" dirty="0">
              <a:ea typeface="ＭＳ Ｐゴシック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5F1C-7B51-476F-8044-52DBEA141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01446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55A7C3E-FE44-4DEF-8666-BC013463F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Structural Design Patterns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1FDE5A9-5109-4AD0-B88B-9D950837A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Describes ways to compose objects to realize new functionality</a:t>
            </a:r>
            <a:endParaRPr lang="en-US" dirty="0"/>
          </a:p>
          <a:p>
            <a:pPr lvl="1"/>
            <a:r>
              <a:rPr lang="en-US" altLang="en-US" dirty="0">
                <a:ea typeface="ＭＳ Ｐゴシック"/>
              </a:rPr>
              <a:t>Changing object composition at run-time is a flexibility impossible with static class composition</a:t>
            </a:r>
          </a:p>
          <a:p>
            <a:pPr lvl="1"/>
            <a:endParaRPr lang="en-US" altLang="en-US" dirty="0">
              <a:ea typeface="ＭＳ Ｐゴシック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5F1C-7B51-476F-8044-52DBEA141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03335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Facade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Façade Pattern is a Structural Pattern in </a:t>
            </a:r>
            <a:r>
              <a:rPr lang="en-US" altLang="en-US" dirty="0" err="1">
                <a:ea typeface="ＭＳ Ｐゴシック"/>
              </a:rPr>
              <a:t>GoF</a:t>
            </a:r>
            <a:r>
              <a:rPr lang="en-US" altLang="en-US" dirty="0">
                <a:ea typeface="ＭＳ Ｐゴシック"/>
              </a:rPr>
              <a:t> Design Patterns Book:</a:t>
            </a:r>
          </a:p>
          <a:p>
            <a:pPr lvl="1"/>
            <a:r>
              <a:rPr lang="en-US" altLang="en-US" b="1" dirty="0">
                <a:ea typeface="Times New Roman" panose="02020603050405020304" pitchFamily="18" charset="0"/>
              </a:rPr>
              <a:t>“Provide a unified interface to a set of interfaces in a subsystem. Facade defines a higher-level interface that makes the subsystem easier to use,"</a:t>
            </a:r>
          </a:p>
          <a:p>
            <a:r>
              <a:rPr lang="en-US" altLang="en-US" dirty="0">
                <a:ea typeface="ＭＳ Ｐゴシック"/>
              </a:rPr>
              <a:t>Knows subsystems responsibility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/>
              </a:rPr>
              <a:t>Delegates requests to appropriate subsystem</a:t>
            </a:r>
            <a:endParaRPr lang="en-US" altLang="en-US" dirty="0"/>
          </a:p>
          <a:p>
            <a:r>
              <a:rPr lang="en-US" altLang="en-US" dirty="0">
                <a:ea typeface="ＭＳ Ｐゴシック"/>
              </a:rPr>
              <a:t>API Simplifier by Grouping</a:t>
            </a:r>
            <a:endParaRPr lang="en-US" dirty="0"/>
          </a:p>
          <a:p>
            <a:pPr lvl="1"/>
            <a:r>
              <a:rPr lang="en-US" altLang="en-US" sz="2000" dirty="0">
                <a:ea typeface="ＭＳ Ｐゴシック"/>
              </a:rPr>
              <a:t>Gang of Four (</a:t>
            </a:r>
            <a:r>
              <a:rPr lang="en-US" altLang="en-US" sz="2000" dirty="0" err="1">
                <a:ea typeface="ＭＳ Ｐゴシック"/>
              </a:rPr>
              <a:t>GoF</a:t>
            </a:r>
            <a:r>
              <a:rPr lang="en-US" altLang="en-US" sz="2000" dirty="0">
                <a:ea typeface="ＭＳ Ｐゴシック"/>
              </a:rPr>
              <a:t>) Book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53092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Facade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</a:t>
            </a:r>
            <a:r>
              <a:rPr lang="en-US" altLang="en-US" i="1" dirty="0">
                <a:ea typeface="ＭＳ Ｐゴシック"/>
              </a:rPr>
              <a:t>are</a:t>
            </a:r>
            <a:r>
              <a:rPr lang="en-US" altLang="en-US" dirty="0">
                <a:ea typeface="ＭＳ Ｐゴシック"/>
              </a:rPr>
              <a:t>): Constituent Components (parts)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</a:t>
            </a:r>
            <a:r>
              <a:rPr lang="en-US" altLang="en-US" i="1" dirty="0">
                <a:ea typeface="ＭＳ Ｐゴシック"/>
              </a:rPr>
              <a:t>happens</a:t>
            </a:r>
            <a:r>
              <a:rPr lang="en-US" altLang="en-US" dirty="0">
                <a:ea typeface="ＭＳ Ｐゴシック"/>
              </a:rPr>
              <a:t>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</a:t>
            </a:r>
            <a:r>
              <a:rPr lang="en-US" altLang="en-US" i="1" dirty="0">
                <a:ea typeface="ＭＳ Ｐゴシック"/>
              </a:rPr>
              <a:t>useful</a:t>
            </a:r>
            <a:r>
              <a:rPr lang="en-US" altLang="en-US" dirty="0">
                <a:ea typeface="ＭＳ Ｐゴシック"/>
              </a:rPr>
              <a:t>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</a:t>
            </a:r>
            <a:r>
              <a:rPr lang="en-US" altLang="en-US" i="1" dirty="0">
                <a:ea typeface="ＭＳ Ｐゴシック"/>
              </a:rPr>
              <a:t>design</a:t>
            </a:r>
            <a:r>
              <a:rPr lang="en-US" altLang="en-US" dirty="0">
                <a:ea typeface="ＭＳ Ｐゴシック"/>
              </a:rPr>
              <a:t>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</a:t>
            </a:r>
            <a:r>
              <a:rPr lang="en-US" altLang="en-US" i="1" dirty="0"/>
              <a:t>used</a:t>
            </a:r>
            <a:r>
              <a:rPr lang="en-US" altLang="en-US" dirty="0"/>
              <a:t>): Benefits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4584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Facade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</a:t>
            </a:r>
            <a:r>
              <a:rPr lang="en-US" altLang="en-US" sz="2000" b="1" i="1" dirty="0">
                <a:ea typeface="ＭＳ Ｐゴシック"/>
              </a:rPr>
              <a:t>roles </a:t>
            </a:r>
            <a:r>
              <a:rPr lang="en-US" altLang="en-US" sz="2000" i="1" dirty="0">
                <a:ea typeface="ＭＳ Ｐゴシック"/>
              </a:rPr>
              <a:t>or parts participating in the deployment and use of the Facade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Facade</a:t>
            </a:r>
          </a:p>
          <a:p>
            <a:pPr marL="1371600" lvl="2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Is the Client interface</a:t>
            </a:r>
          </a:p>
          <a:p>
            <a:pPr marL="1828800" lvl="3">
              <a:buFont typeface="Arial"/>
              <a:buChar char="•"/>
            </a:pPr>
            <a:r>
              <a:rPr lang="en-US" dirty="0">
                <a:ea typeface="ＭＳ Ｐゴシック"/>
              </a:rPr>
              <a:t>Handles all requests using the appropriate subsystem</a:t>
            </a:r>
            <a:endParaRPr lang="en-US" dirty="0"/>
          </a:p>
          <a:p>
            <a:pPr marL="1828800" lvl="3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One Simplified interface </a:t>
            </a:r>
            <a:r>
              <a:rPr lang="en-US" dirty="0">
                <a:ea typeface="ＭＳ Ｐゴシック"/>
              </a:rPr>
              <a:t>unifying all subsystems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Subsystem classes and objects</a:t>
            </a:r>
            <a:endParaRPr lang="en-US" dirty="0"/>
          </a:p>
          <a:p>
            <a:pPr marL="1371600" lvl="2">
              <a:buFont typeface="Arial"/>
              <a:buChar char="•"/>
            </a:pPr>
            <a:r>
              <a:rPr lang="en-US" altLang="en-US" dirty="0"/>
              <a:t>Provides the functionality</a:t>
            </a:r>
          </a:p>
          <a:p>
            <a:pPr marL="1371600" lvl="2">
              <a:buFont typeface="Arial"/>
            </a:pPr>
            <a:r>
              <a:rPr lang="en-US" altLang="en-US" dirty="0"/>
              <a:t>Performs work requested of Facade</a:t>
            </a:r>
            <a:endParaRPr lang="en-US" dirty="0"/>
          </a:p>
          <a:p>
            <a:pPr marL="1828800" lvl="3">
              <a:buFont typeface="Arial"/>
            </a:pPr>
            <a:r>
              <a:rPr lang="en-US" altLang="en-US" dirty="0"/>
              <a:t>Façade is anonymous: subsystem has no reference to it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411577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799262D9-F667-4924-BE4F-010A33F4CD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E73CC2-D224-4507-A517-C08568F462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/>
              </a:rPr>
              <a:t>Facade </a:t>
            </a:r>
            <a:r>
              <a:rPr lang="en-US" altLang="en-US" sz="4000" dirty="0">
                <a:ea typeface="ＭＳ Ｐゴシック"/>
              </a:rPr>
              <a:t>Design Patterns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9D01EAC-1351-4BC8-8E07-D25F9C4360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Facade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what </a:t>
            </a:r>
            <a:r>
              <a:rPr lang="en-US" altLang="en-US" sz="2000" b="1" i="1" dirty="0">
                <a:ea typeface="ＭＳ Ｐゴシック"/>
              </a:rPr>
              <a:t>happens </a:t>
            </a:r>
            <a:r>
              <a:rPr lang="en-US" altLang="en-US" sz="2000" i="1" dirty="0">
                <a:ea typeface="ＭＳ Ｐゴシック"/>
              </a:rPr>
              <a:t>with the use of the </a:t>
            </a:r>
            <a:r>
              <a:rPr lang="en-US" sz="2000" i="1" dirty="0">
                <a:ea typeface="ＭＳ Ｐゴシック"/>
              </a:rPr>
              <a:t>Facade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Client sends requests to Facade instead of directly to each subsystem</a:t>
            </a:r>
          </a:p>
          <a:p>
            <a:pPr marL="1371600" lvl="2" indent="-514350">
              <a:buFont typeface="Arial"/>
              <a:buChar char="•"/>
            </a:pPr>
            <a:r>
              <a:rPr lang="en-US" dirty="0">
                <a:ea typeface="ＭＳ Ｐゴシック"/>
              </a:rPr>
              <a:t>Simplified request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Facade forwards requests to the appropriate subsystem on behalf of the Client</a:t>
            </a:r>
          </a:p>
          <a:p>
            <a:pPr marL="1371600" lvl="2" indent="-514350">
              <a:buFont typeface="Arial"/>
              <a:buChar char="•"/>
            </a:pPr>
            <a:r>
              <a:rPr lang="en-US" dirty="0">
                <a:ea typeface="ＭＳ Ｐゴシック"/>
              </a:rPr>
              <a:t>Facade manages complexity of subsystem requests</a:t>
            </a:r>
          </a:p>
          <a:p>
            <a:pPr marL="971550" lvl="1" indent="-514350">
              <a:buFont typeface="Arial,Sans-Serif"/>
              <a:buChar char="•"/>
            </a:pPr>
            <a:r>
              <a:rPr lang="en-US" sz="3200" dirty="0">
                <a:ea typeface="ＭＳ Ｐゴシック"/>
              </a:rPr>
              <a:t>Facade provides loose coupling to subsystems</a:t>
            </a:r>
            <a:endParaRPr lang="en-US" sz="3200" dirty="0"/>
          </a:p>
          <a:p>
            <a:pPr marL="1371600" lvl="2" indent="-514350">
              <a:buFont typeface="Arial,Sans-Serif"/>
              <a:buChar char="•"/>
            </a:pPr>
            <a:endParaRPr lang="en-US" dirty="0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711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Facade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list of suitable </a:t>
            </a:r>
            <a:r>
              <a:rPr lang="en-US" altLang="en-US" sz="2000" b="1" i="1" dirty="0">
                <a:ea typeface="ＭＳ Ｐゴシック"/>
              </a:rPr>
              <a:t>scenarios </a:t>
            </a:r>
            <a:r>
              <a:rPr lang="en-US" altLang="en-US" sz="2000" i="1" dirty="0">
                <a:ea typeface="ＭＳ Ｐゴシック"/>
              </a:rPr>
              <a:t>for the use of the </a:t>
            </a:r>
            <a:r>
              <a:rPr lang="en-US" sz="2000" i="1" dirty="0">
                <a:ea typeface="ＭＳ Ｐゴシック"/>
              </a:rPr>
              <a:t>Facade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Font typeface="Arial"/>
              <a:buChar char="–"/>
            </a:pPr>
            <a:r>
              <a:rPr lang="en-US" altLang="en-US" dirty="0">
                <a:ea typeface="ＭＳ Ｐゴシック"/>
              </a:rPr>
              <a:t>Façade pattern works well where (1 or more of the following):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Complex interface needs simplification</a:t>
            </a:r>
          </a:p>
          <a:p>
            <a:pPr marL="1371600" lvl="2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Make complex procedural interface easy to use and useful</a:t>
            </a:r>
          </a:p>
          <a:p>
            <a:pPr marL="1371600" lvl="2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Make many subsystems look like one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Provide greater abstraction between Client and Subsystems for loose coupling</a:t>
            </a:r>
            <a:endParaRPr lang="en-US" dirty="0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85094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Facade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</a:t>
            </a:r>
            <a:r>
              <a:rPr lang="en-US" altLang="en-US" sz="2000" b="1" i="1" dirty="0">
                <a:ea typeface="ＭＳ Ｐゴシック"/>
              </a:rPr>
              <a:t>rationale </a:t>
            </a:r>
            <a:r>
              <a:rPr lang="en-US" altLang="en-US" sz="2000" i="1" dirty="0">
                <a:ea typeface="ＭＳ Ｐゴシック"/>
              </a:rPr>
              <a:t>behind the design of the </a:t>
            </a:r>
            <a:r>
              <a:rPr lang="en-US" sz="2000" i="1" dirty="0">
                <a:ea typeface="ＭＳ Ｐゴシック"/>
              </a:rPr>
              <a:t>Facade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Subsystems are a good design choice for reducing overall complexity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 Single Simplified Unified interface provided by a Façade is a easy to use alternative to the more general and complex direct interface to the various subsystems</a:t>
            </a:r>
          </a:p>
          <a:p>
            <a:pPr marL="1371600" lvl="2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215488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Facade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the </a:t>
            </a:r>
            <a:r>
              <a:rPr lang="en-US" altLang="en-US" sz="2000" b="1" i="1" dirty="0">
                <a:ea typeface="ＭＳ Ｐゴシック"/>
              </a:rPr>
              <a:t>benefits </a:t>
            </a:r>
            <a:r>
              <a:rPr lang="en-US" altLang="en-US" sz="2000" i="1" dirty="0">
                <a:ea typeface="ＭＳ Ｐゴシック"/>
              </a:rPr>
              <a:t>obtained when using the </a:t>
            </a:r>
            <a:r>
              <a:rPr lang="en-US" sz="2000" i="1" dirty="0">
                <a:ea typeface="ＭＳ Ｐゴシック"/>
              </a:rPr>
              <a:t>Facade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Abstraction: hides subsystem components</a:t>
            </a:r>
            <a:endParaRPr lang="en-US" dirty="0">
              <a:ea typeface="ＭＳ Ｐゴシック"/>
            </a:endParaRPr>
          </a:p>
          <a:p>
            <a:pPr marL="1371600" lvl="2" indent="-514350">
              <a:buFont typeface="Arial"/>
              <a:buChar char="•"/>
            </a:pPr>
            <a:r>
              <a:rPr lang="en-US" dirty="0">
                <a:ea typeface="ＭＳ Ｐゴシック"/>
              </a:rPr>
              <a:t>Simplification achieved while promoting loose coupling</a:t>
            </a:r>
            <a:endParaRPr lang="en-US" altLang="en-US" dirty="0">
              <a:ea typeface="ＭＳ Ｐゴシック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Flexibility: direct use of subsystem classes by Client is still available when needed.</a:t>
            </a:r>
            <a:endParaRPr lang="en-US" dirty="0">
              <a:ea typeface="ＭＳ Ｐゴシック"/>
            </a:endParaRPr>
          </a:p>
          <a:p>
            <a:pPr marL="1371600" lvl="2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Façade simplified interface is available</a:t>
            </a:r>
          </a:p>
          <a:p>
            <a:pPr marL="1371600" lvl="2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Original complex general subsystem interface remains available</a:t>
            </a:r>
          </a:p>
          <a:p>
            <a:pPr marL="971550" lvl="1" indent="-514350">
              <a:buAutoNum type="arabicPeriod"/>
            </a:pPr>
            <a:endParaRPr lang="en-US" altLang="en-US" dirty="0">
              <a:ea typeface="ＭＳ Ｐゴシック"/>
            </a:endParaRPr>
          </a:p>
          <a:p>
            <a:pPr marL="1371600" lvl="2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50875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2929A7A-C617-48BD-A317-B31CDF4E4A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Facade Pattern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DF9D5034-047F-48EC-A1F4-C1EF828CC2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Implements a higher-level API 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/>
              </a:rPr>
              <a:t>Abstracts a more complex lower level API</a:t>
            </a:r>
          </a:p>
          <a:p>
            <a:pPr lvl="1" eaLnBrk="1" hangingPunct="1"/>
            <a:r>
              <a:rPr lang="en-US" altLang="en-US" dirty="0">
                <a:ea typeface="ＭＳ Ｐゴシック"/>
              </a:rPr>
              <a:t>Hides clients from complex subsystem details</a:t>
            </a:r>
          </a:p>
          <a:p>
            <a:pPr lvl="1" eaLnBrk="1" hangingPunct="1"/>
            <a:r>
              <a:rPr lang="en-US" altLang="en-US" dirty="0">
                <a:ea typeface="ＭＳ Ｐゴシック"/>
              </a:rPr>
              <a:t>A Single Simplified Unified Interface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API Simplifier</a:t>
            </a: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39697E23-CC8B-4DB3-9394-B28E1B3A12E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396D876-BC23-4405-85EA-86042D746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Facade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D9BDB0C-B56A-4FC1-B73E-9D607E092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Facade: </a:t>
            </a:r>
            <a:r>
              <a:rPr lang="en-US" altLang="en-US" dirty="0">
                <a:ea typeface="ＭＳ Ｐゴシック" panose="020B0600070205080204" pitchFamily="34" charset="-128"/>
              </a:rPr>
              <a:t>API Simplifier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Structural Pattern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35BF-871C-4908-8EE0-A923688BBA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BCCB-A2C7-78C0-C318-B8EFCC72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217326-DAEE-2B7B-5BEE-16AC0E89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4371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115-DA84-CBCF-D003-6E81971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65966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CC50-61DD-5BF5-BAF6-462FAE77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AC9F-6383-49AB-22F0-F2D7BD57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E4431D-CAC4-1ABB-E1EA-8AAE521D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1E67A-4C85-CAA6-4204-B9A947EC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5F53-2212-3423-3B5C-3FE3259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B2CEBA-91EB-C245-97DA-1A23CBB25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57312"/>
            <a:ext cx="7772400" cy="4371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1F1A-6115-5A5D-B338-2A38874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113694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024D-5CF2-E552-6B8D-5366D065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49714-F6B3-3F62-8172-DD0BF4CF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57312"/>
            <a:ext cx="7772400" cy="4371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4D92-4BAD-1B1E-FF3F-E15F7551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15839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 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dirty="0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Façade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475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“Is-A”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7270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23694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Driver    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Driver can get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8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State                            Context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err="1">
                <a:ea typeface="+mn-ea"/>
              </a:rPr>
              <a:t>AutoState</a:t>
            </a:r>
            <a:r>
              <a:rPr lang="en-US" altLang="en-US">
                <a:ea typeface="+mn-ea"/>
              </a:rPr>
              <a:t>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The Automobile State (AutoState) is dependent on existence of the Automobile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8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553576-B9E2-44D7-BA5B-56EDCE4E9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1F08C2-56D4-4EA1-8CB8-7E0EE1C96D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A6A79AB1-6AF6-47DD-9913-9F6CE1F6F7C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31748" name="Rectangle 1029">
            <a:extLst>
              <a:ext uri="{FF2B5EF4-FFF2-40B4-BE49-F238E27FC236}">
                <a16:creationId xmlns:a16="http://schemas.microsoft.com/office/drawing/2014/main" id="{EAC94329-E973-4AF6-8109-04CB0292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Rectangle 1030">
            <a:extLst>
              <a:ext uri="{FF2B5EF4-FFF2-40B4-BE49-F238E27FC236}">
                <a16:creationId xmlns:a16="http://schemas.microsoft.com/office/drawing/2014/main" id="{A88486AA-C1E4-45FC-8D17-EC8933A8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Rectangle 1031">
            <a:extLst>
              <a:ext uri="{FF2B5EF4-FFF2-40B4-BE49-F238E27FC236}">
                <a16:creationId xmlns:a16="http://schemas.microsoft.com/office/drawing/2014/main" id="{2531C46C-A25F-463F-950B-38F8975F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Rectangle 1033">
            <a:extLst>
              <a:ext uri="{FF2B5EF4-FFF2-40B4-BE49-F238E27FC236}">
                <a16:creationId xmlns:a16="http://schemas.microsoft.com/office/drawing/2014/main" id="{D864C4C3-26E6-4A89-A0F8-EED0E174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31752" name="Rectangle 1034">
            <a:extLst>
              <a:ext uri="{FF2B5EF4-FFF2-40B4-BE49-F238E27FC236}">
                <a16:creationId xmlns:a16="http://schemas.microsoft.com/office/drawing/2014/main" id="{29B59A9C-9625-48F4-809F-4B87C40A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31753" name="Rectangle 1035">
            <a:extLst>
              <a:ext uri="{FF2B5EF4-FFF2-40B4-BE49-F238E27FC236}">
                <a16:creationId xmlns:a16="http://schemas.microsoft.com/office/drawing/2014/main" id="{AB1C7E03-8E3C-45DB-828D-D1094615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4766858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858</Words>
  <Application>Microsoft Office PowerPoint</Application>
  <PresentationFormat>On-screen Show (4:3)</PresentationFormat>
  <Paragraphs>218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Arial,Sans-Serif</vt:lpstr>
      <vt:lpstr>Calibri</vt:lpstr>
      <vt:lpstr>Times New Roman</vt:lpstr>
      <vt:lpstr>Default Design</vt:lpstr>
      <vt:lpstr>Default Design</vt:lpstr>
      <vt:lpstr>Default Design</vt:lpstr>
      <vt:lpstr>CSYE 7374</vt:lpstr>
      <vt:lpstr>Facade Design Patterns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Person Class Diagram</vt:lpstr>
      <vt:lpstr>Facade Class Diagram</vt:lpstr>
      <vt:lpstr>Design Patterns</vt:lpstr>
      <vt:lpstr>Structural Design Patterns</vt:lpstr>
      <vt:lpstr>Structural Design Patterns</vt:lpstr>
      <vt:lpstr>Structural Design Patterns</vt:lpstr>
      <vt:lpstr>Facade Design Pattern</vt:lpstr>
      <vt:lpstr>Facade Design Pattern</vt:lpstr>
      <vt:lpstr>Facade Design Pattern</vt:lpstr>
      <vt:lpstr>Facade Design Pattern</vt:lpstr>
      <vt:lpstr>Facade Design Pattern</vt:lpstr>
      <vt:lpstr>Facade Design Pattern</vt:lpstr>
      <vt:lpstr>Facade Design Pattern</vt:lpstr>
      <vt:lpstr>Facade Pattern</vt:lpstr>
      <vt:lpstr>Summary: Facade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guna sekhar v</cp:lastModifiedBy>
  <cp:revision>410</cp:revision>
  <dcterms:created xsi:type="dcterms:W3CDTF">2015-09-07T17:59:09Z</dcterms:created>
  <dcterms:modified xsi:type="dcterms:W3CDTF">2022-08-10T19:32:04Z</dcterms:modified>
</cp:coreProperties>
</file>