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60" r:id="rId4"/>
  </p:sldMasterIdLst>
  <p:notesMasterIdLst>
    <p:notesMasterId r:id="rId43"/>
  </p:notesMasterIdLst>
  <p:handoutMasterIdLst>
    <p:handoutMasterId r:id="rId44"/>
  </p:handoutMasterIdLst>
  <p:sldIdLst>
    <p:sldId id="373" r:id="rId5"/>
    <p:sldId id="372" r:id="rId6"/>
    <p:sldId id="371" r:id="rId7"/>
    <p:sldId id="370" r:id="rId8"/>
    <p:sldId id="369" r:id="rId9"/>
    <p:sldId id="368" r:id="rId10"/>
    <p:sldId id="367" r:id="rId11"/>
    <p:sldId id="366" r:id="rId12"/>
    <p:sldId id="365" r:id="rId13"/>
    <p:sldId id="364" r:id="rId14"/>
    <p:sldId id="295" r:id="rId15"/>
    <p:sldId id="363" r:id="rId16"/>
    <p:sldId id="362" r:id="rId17"/>
    <p:sldId id="361" r:id="rId18"/>
    <p:sldId id="360" r:id="rId19"/>
    <p:sldId id="359" r:id="rId20"/>
    <p:sldId id="375" r:id="rId21"/>
    <p:sldId id="374" r:id="rId22"/>
    <p:sldId id="356" r:id="rId23"/>
    <p:sldId id="376" r:id="rId24"/>
    <p:sldId id="354" r:id="rId25"/>
    <p:sldId id="353" r:id="rId26"/>
    <p:sldId id="352" r:id="rId27"/>
    <p:sldId id="351" r:id="rId28"/>
    <p:sldId id="330" r:id="rId29"/>
    <p:sldId id="336" r:id="rId30"/>
    <p:sldId id="350" r:id="rId31"/>
    <p:sldId id="337" r:id="rId32"/>
    <p:sldId id="338" r:id="rId33"/>
    <p:sldId id="339" r:id="rId34"/>
    <p:sldId id="340" r:id="rId35"/>
    <p:sldId id="341" r:id="rId36"/>
    <p:sldId id="345" r:id="rId37"/>
    <p:sldId id="347" r:id="rId38"/>
    <p:sldId id="346" r:id="rId39"/>
    <p:sldId id="342" r:id="rId40"/>
    <p:sldId id="343" r:id="rId41"/>
    <p:sldId id="344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27D8A-6F45-4061-A440-25237694F6BE}" v="581" dt="2021-08-04T01:54:51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0"/>
    <p:restoredTop sz="94648"/>
  </p:normalViewPr>
  <p:slideViewPr>
    <p:cSldViewPr>
      <p:cViewPr varScale="1">
        <p:scale>
          <a:sx n="117" d="100"/>
          <a:sy n="117" d="100"/>
        </p:scale>
        <p:origin x="8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AFA575-9ABF-4F8F-B86F-85B7738CF5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156DD-CBE1-4EB8-8056-F733B49AE3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17B1209-7098-4770-80C4-8D3E7B638287}" type="datetimeFigureOut">
              <a:rPr lang="en-US" altLang="en-US"/>
              <a:pPr>
                <a:defRPr/>
              </a:pPr>
              <a:t>2/8/22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38A67-A3C5-493A-9FE1-6E6A5B82FC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721D-7733-45DA-8354-110116E902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B2308FB-4170-4134-B900-BBA81EAA8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A2320F-E58C-40FC-A826-FF31F812E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0D9E1-3D9D-4327-9C7B-B2D281E1C1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27CC336-BED2-4EB0-9243-E6BE336BB10A}" type="datetimeFigureOut">
              <a:rPr lang="en-US" altLang="en-US"/>
              <a:pPr>
                <a:defRPr/>
              </a:pPr>
              <a:t>2/8/22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C57E7AF-3578-42D1-9F12-B36DB16B0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365242B-C7B2-4AE2-8347-1822956EB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28ACA-24EB-47FE-982F-621A9FCD63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F2E7-CAEC-4A53-B2EA-31ACFD4C5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66BF791-8DD4-4CDA-AC51-FDB4E45BF1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D8643483-E280-403A-971D-B695C8AB16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E3880068-C80B-4952-A4DF-6857F01CD0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1.001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8C986EDA-8721-46EB-AFA7-CADAA92D7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DF0944-A5E5-41A0-AFEF-CC4260B465ED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4035C4-9343-4633-B305-18D5EF8EE4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4BF26E-89F3-4B08-B701-A634910FA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F56254-CA57-45B3-B036-A7EA980F6B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A512C-946C-4297-BEF7-9AF7463120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6A0627-2093-400F-B72E-D93A314ADE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0C7881-905B-4C4D-BB77-D2CF0303BF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00B9B9-70FD-43ED-9542-930B2F67D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57BE7-9DC1-4A41-9CFF-6C8C71290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3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04DAE9-BFDD-4C97-A81C-0A57A02241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0018A1-1C02-4E9B-B112-3BBD3FF73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EFE77E-ABE3-464C-87D1-35BBDE4FC4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62A5C-2240-4C91-8200-4862DC3D19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8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484C83-1502-4726-BE60-8FE222467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6E4D7A-3E22-4415-A935-3D11CE2582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E51C1C-953D-49B1-8F76-28BF0DCB7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6252-8DE9-463B-B129-20FA6CE9B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86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ACC104-117D-46DF-A16C-EC2EA36C94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19622-93AB-4453-B275-398C04ECD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D0FDA3-6F00-488C-8BB5-5A5A326BD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117EB-E95D-478F-BEAB-1621EF8BDD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14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C58BC6-E3B9-4D09-A77B-EB45D7075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A4EAE2-BB39-42E4-9899-F34EE9183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874AD9-179E-478B-B25F-ACC914D2D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59DD3-13C7-48E2-99CE-25780428E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4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2E576-F784-4532-B5F3-B9B3A8A940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1D320-E145-41F2-B89F-CEA1102CD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8B634-DCC9-4A59-862F-B9BCFB65E0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A943-0A53-42FD-B87F-718E0B667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95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F7F21E-2945-4B11-9170-EB527327B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5C027A-0BEA-467D-943C-09C1A10753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D1ABC54-E130-41F6-A1A1-62AAE6210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1B0CD-1A79-497D-AACA-410EBCDA4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15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A69E2E-7F6E-45B1-A261-A7E279EBC3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7A6292-17DE-4FAA-8B58-C07988D76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E50B2B-7B92-4D1F-8C5D-8FD734D20B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DD667-23ED-4F13-B912-C895FC44E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12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EC28B0-5416-412B-9549-4BC52B719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EC3C5B-D7CC-4340-B653-0270EBF05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2937AA-5E4D-4B72-9F07-58839BFB8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EA3A2-071C-428E-A5B5-F61D36FE9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130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145A3-F987-43E4-83B8-6899935BB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CA4DE-9512-4C4D-9545-BA7B95CF47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C3475-7F5A-433B-ADB1-E03E94A2D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31170-91E2-40E6-ABFA-2F348BE8FA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70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7BB79E-8FA6-47A9-8B37-A933FBC223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58618D-F558-43B7-B93C-89823476C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74737A-452F-4BB6-AB7E-951C265F7E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72D23-4DF0-45AA-82F7-1465994822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259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3C7A1-103B-4042-930C-F1FA02CEE7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1C378-22C2-4EC7-9A23-A123486AA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B1743-5722-4777-AE6B-420001A7A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8CBE1-6BC1-4EBA-9FFE-A91C801E2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07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3AA664-39CB-46AC-B929-C31E4F992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4A598A-179F-43C7-A8CC-C38E17B21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9F692-AC6F-4D90-AB73-88E6A0FA9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4679-572A-4DB2-8AFF-730F36217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008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1BD80D-47E6-4672-92BE-2F6EBD4A5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544FE0-0136-40E4-A151-E9D0BA165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013A6E-D0D9-421B-90B7-1BA48F434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47CF-B53E-43D6-A951-0A2806807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446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4C7989-78B9-4506-9295-1B14EE4314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53815C-FA82-4DE0-BB13-E9A355AD3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D5E401-F162-4AEF-A720-92DF29C72F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1EA5A-7095-4E75-8D63-09A762542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586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5BD3B6-F498-49A1-8A8B-3EF01C0A50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2200AD-3109-4ED3-B7A0-6DCD56DA24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B5A20B-9ABC-4910-A150-C3D841A9BD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B87FE-9102-468D-87A8-8E40B6C724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20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8EAA95-ABCF-4C15-BF52-D654631179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8DB97C-4670-4DF9-B214-ABF00A8E9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1C2DDA-C520-4708-AE2D-9287C580B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FEFB5-6311-43F0-AC02-7F75BD2850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712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E8C33-656F-4EA0-B52B-143651A48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382EC-12D2-4E40-886E-322608C67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CC2AD-0A82-4C53-9E03-9889DD5608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6F6E4-E807-4849-8C5A-553A5853E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858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2A8F54-0FA6-4BFA-9DD5-23568A7E5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B6733F-494A-4F57-A5F3-18AB7FA0F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1CC8B0-33B9-4AB4-8B9B-CCA247F7B0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39ACB-596F-44EA-9E87-3AAF67FB12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1167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C0220D-1539-431D-AA7E-4B9BB63A62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7F9A64-2264-4D2C-BDE0-3BB2B4D2FD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7FE18F-D287-4BAB-A51D-6CBB00C8E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2498-18B3-49EB-A556-48393A777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8175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CEA627A-DE36-4C4A-A018-3D14C2E3DD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BA37E06-F93F-414E-B1B0-01E9DD5F1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672F18-32D6-4873-A90F-3B7A8C450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0D62E-5C48-4DD8-9BBB-368ABFAA59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94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A985DB-811D-4D1E-82DC-62E27F835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A19802-736C-45F6-AC5E-E18A410EC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0518D9-713F-4400-B2FA-C981433885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8333D-3225-40D5-8589-488D5B457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3377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2400E-12FF-47C5-A7D4-2BBA0B9FE3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DD65F-141A-4778-96CC-A15D4560DA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E77EC6-466B-4E86-8135-E8DE6CE5B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26A6A-C5EC-4D9D-9330-2BBBB6A538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0986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2D4A02-8E29-4972-998D-036C441461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EEA25-8EEC-419E-8E9C-8420178218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1583E-DBBA-4027-882E-9C51ACFA9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1FE82-B650-4711-9A06-1BF06AAEF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1401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AF0510-B70E-456D-86A4-621CBAC08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8BF7B5-F54C-4CA3-A24D-3A26755E4D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360FB8-A17D-42E2-9F01-BCF8A073E1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CA5E4-AE95-4566-91AD-200007DF0B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514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953B91-172D-4BAD-A760-23EA03693B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64D3C6-33D0-487D-94E3-2F6ED77CB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948317-B3DD-455D-BDC4-EFA72B2D21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0915C-7924-4100-ADA9-19AA70064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2506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C95822-1543-45DD-9795-14F2AF8BE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0EC17F-076F-4DF0-A1A8-47723FDA23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880478-1863-4080-949F-66001584C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51446-4C51-4D35-903A-63D0F55EC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5338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538894-678B-42EA-8D0F-B146BCD54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01269-AF02-4D87-B17D-CD74AE6E2E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DE18B7-4439-4F56-9CAC-12799CEA0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0204F-9E03-43A8-B1BE-14B1B4ECD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945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C10A48-12E9-451A-ADD2-6CFD2BD3D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849A34-932E-41D5-A275-34D95B481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88445A-7D94-4E23-917F-B447C6182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53A57-05A3-41D2-BF6F-CFE9B847F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8660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AA80D-1354-4DC7-B0E1-52F6961D4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1FCE9-D7A3-4C6B-9C82-623F64342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D0543-84F8-49D3-8025-38B47FFD3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A2D1-8159-4F41-8E7B-691CD2E5B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8531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8C2710-1FEC-44A9-A1D8-BCA8935825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3BA1EDE-5DB7-4A76-BA8A-24DA7237D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0CE922-CEEB-438E-B42D-A68C1B2EE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069F-7D18-47CE-B987-AB95DD421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95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72F75C-8B1C-4208-904C-503754BB3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AFDC63-B64C-4796-B4FF-16DB16B60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40C047-F8AC-46BB-8CAB-2CC0ECE9E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CB714-DD73-462A-90E9-8487A9D76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E5732-8F5B-4E21-ACD6-096328447B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32BD4-57FD-4C7E-A5F3-A7EC57E20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3D064-6C93-4D83-82F6-98E77FA8C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67231-F3E0-46CF-8BEA-33129338B6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33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81F9B0-D385-4602-88C0-2E33A3F85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BFC1E3-AE58-4F20-A21D-1FEFC87184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EBC85B-8AB0-46AC-96B0-171E0CCA5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4CCE4-4BE1-425E-921C-72786706C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341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8D8E4-A745-4698-843C-A8EB7798F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2AF86-018F-4AF5-86B2-063D72462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A1617-3EE7-4608-81E2-E99BFF5B0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903E-7D1C-4F09-B24D-00CE159F68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5774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4D565-2A7E-4828-8E81-D9971D66A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9D21C-CA46-4992-ACA4-3D3FEC49CB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A958B-4259-42C0-8BEA-52B17BC2C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817DD-0434-4D0D-B8FC-84A2EF44F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3508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BF55D0-5B6D-4EC3-93C5-8226219C3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654DC8-94D4-4885-821F-F721CF4C8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165449-F052-4D31-AA59-593E7EEC0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C6D53-D3C3-4E37-BFC1-B548E7E27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2944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032E22-F176-4A34-A013-1B2BC749CE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2AF8F5-F874-4FE7-8B0C-59CE7BF5F0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8EC2B2-330C-4DC8-8756-1BC2909FE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1C2C-C0A2-4E0B-8B4F-A0F59E10C5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0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2EE085-2ED7-4952-A914-5FA503195B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9D8FBE-99F0-419C-ACE9-3BAD18EB0A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ED5D02-1465-4FDE-AE97-BB000CFA7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6BE96-AE94-48C9-A4D4-E81A471DE2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5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81996D-C501-4089-8525-F4E84F6346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32539A-9CAC-4DEC-8D05-47D31808F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B87A2E-60F4-4FA4-9B07-4EC3EFB9CA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F2E61-7743-4F2E-9FF4-F61EE4525E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41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1D6948-C40C-4609-B5B1-6797EDD8F9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81C95A2-0CE3-4792-8522-BFF5FB842F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2D6BDE-15B8-4ADF-9037-42F2A62A5B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DCD46-9685-4CA8-8E25-72FBE5525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32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1713B1-D7F2-4C19-8885-E3C146AAE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CCE84-E1D6-4AAA-9A66-DC28F4AC81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78253-442D-4DDD-A393-49CD10C5D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3456-796C-486C-AC89-83D30EB782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12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4DA7B-AE07-49A6-B526-270D844137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95287-BB00-42B5-913E-2873DCDB1F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A63F0-7B44-439C-B340-D0102D153A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BA094-6A5D-4923-BC42-89A431B01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44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2D732B4-88B1-4C5A-BA1F-4323DCCE3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BB8FB72-20FD-4189-AE35-6073504BEB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CBAEBCB-13AC-4ADF-94BC-4D18001905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ACA3EC-C3B7-41BD-94D3-8F4AFE3A68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C31B9B-B864-48EC-8364-0249DB8885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94163F6E-05A1-4B65-BEB5-1D8B1FEC23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444CDCB6-A618-4ED5-853D-80DC585C9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DB87BA8D-F171-4D15-8A1A-EEB0C16A884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1972A88-79BA-4CAE-A2F1-BC1BA4948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6E5F44-A75C-4B5F-99A1-F012F0D403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A628CD-5AD2-494B-AD1F-6CE41BA82A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CFEA1C-C176-468B-B9D8-4D3365248C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204DE95-0C10-4704-AE8C-2A7A949AF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0CF75AF0-02C5-44B1-8F78-8569C19DCA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1D04B994-C68F-417B-9962-FE0293BAC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FD3BFB83-0C80-463B-83E5-8C5F365A781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1A24CA8E-FEDF-4776-93B7-18E257450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B84E0D-DBB7-4A3B-8141-987A64E402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623D60-BE70-476E-8826-DF3BE74718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01B565F-F6F2-45AC-AA5D-190963D963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18E8CB5-61C8-41A3-AD64-691FF709CF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71E6DC16-046F-4EAD-A95F-EC0ADB19AB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59E31715-2076-4C4E-9AAF-DBF734BA8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866030B8-CECB-4865-9C8C-4556C80213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8938BA1-087E-40E3-A5EC-7AE5903EF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8B4E9D-36EB-4088-BAB4-6AC9E4565B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2B221B-6064-47AD-8C8B-6E8CDB98D6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49B5697-6EEA-4CCB-B859-5D8FB51D0C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FAFB32-1B37-405F-BA0F-878BBD3324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E2F298ED-E9D2-4D52-90BF-CF40F7E7B5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6B1327D1-4647-4FE4-BBF7-22CADD13F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E88070D8-0D31-473B-A6E7-3AB78276032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.peters@neu.edu" TargetMode="Externa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>
            <a:extLst>
              <a:ext uri="{FF2B5EF4-FFF2-40B4-BE49-F238E27FC236}">
                <a16:creationId xmlns:a16="http://schemas.microsoft.com/office/drawing/2014/main" id="{628AF00E-43A3-4F8F-A7B1-00B52BB8EA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B53A3AB-5CF9-4C56-9F29-CDE09FE7B4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ea typeface="ＭＳ Ｐゴシック"/>
              </a:rPr>
              <a:t>CSYE 7374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FF4703C-BB54-463C-9D4C-3C23B542B9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/>
              </a:rPr>
              <a:t>Design Patterns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645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47E40ED-76E0-4B5E-974A-FAC026C344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Class Diagram</a:t>
            </a:r>
          </a:p>
        </p:txBody>
      </p:sp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AFEEF2DF-EFB7-4627-91C4-380FB98318A9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2771" name="Group 2">
            <a:extLst>
              <a:ext uri="{FF2B5EF4-FFF2-40B4-BE49-F238E27FC236}">
                <a16:creationId xmlns:a16="http://schemas.microsoft.com/office/drawing/2014/main" id="{211BF668-3905-4B9D-ADDC-58A9E8AE664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52600"/>
            <a:ext cx="3657600" cy="2743200"/>
            <a:chOff x="2133600" y="1752600"/>
            <a:chExt cx="3657600" cy="2743200"/>
          </a:xfrm>
        </p:grpSpPr>
        <p:sp>
          <p:nvSpPr>
            <p:cNvPr id="32774" name="Rectangle 1029">
              <a:extLst>
                <a:ext uri="{FF2B5EF4-FFF2-40B4-BE49-F238E27FC236}">
                  <a16:creationId xmlns:a16="http://schemas.microsoft.com/office/drawing/2014/main" id="{E08A8786-BC86-4D4F-9FC5-6DADD66F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5" name="Rectangle 1030">
              <a:extLst>
                <a:ext uri="{FF2B5EF4-FFF2-40B4-BE49-F238E27FC236}">
                  <a16:creationId xmlns:a16="http://schemas.microsoft.com/office/drawing/2014/main" id="{9EC4DCFF-C64A-43F9-B5FC-32F1FD16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6" name="Rectangle 1031">
              <a:extLst>
                <a:ext uri="{FF2B5EF4-FFF2-40B4-BE49-F238E27FC236}">
                  <a16:creationId xmlns:a16="http://schemas.microsoft.com/office/drawing/2014/main" id="{8B366336-9240-4DD8-B74D-94ED95C6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777" name="Rectangle 1033">
              <a:extLst>
                <a:ext uri="{FF2B5EF4-FFF2-40B4-BE49-F238E27FC236}">
                  <a16:creationId xmlns:a16="http://schemas.microsoft.com/office/drawing/2014/main" id="{78A78C5D-BAD5-445E-A0EB-6C613454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ClassName</a:t>
              </a:r>
            </a:p>
          </p:txBody>
        </p:sp>
        <p:sp>
          <p:nvSpPr>
            <p:cNvPr id="32778" name="Rectangle 1034">
              <a:extLst>
                <a:ext uri="{FF2B5EF4-FFF2-40B4-BE49-F238E27FC236}">
                  <a16:creationId xmlns:a16="http://schemas.microsoft.com/office/drawing/2014/main" id="{64B6FB5F-8268-4F28-8768-F185A69D7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6670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Attribute1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- Attribute2 : String</a:t>
              </a:r>
            </a:p>
          </p:txBody>
        </p:sp>
        <p:sp>
          <p:nvSpPr>
            <p:cNvPr id="32779" name="Rectangle 1035">
              <a:extLst>
                <a:ext uri="{FF2B5EF4-FFF2-40B4-BE49-F238E27FC236}">
                  <a16:creationId xmlns:a16="http://schemas.microsoft.com/office/drawing/2014/main" id="{719FE210-C304-4C5B-A7B8-458C6C933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6576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Operation1()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+ Operation2(int) : void</a:t>
              </a:r>
            </a:p>
          </p:txBody>
        </p:sp>
      </p:grpSp>
      <p:sp>
        <p:nvSpPr>
          <p:cNvPr id="32772" name="TextBox 1">
            <a:extLst>
              <a:ext uri="{FF2B5EF4-FFF2-40B4-BE49-F238E27FC236}">
                <a16:creationId xmlns:a16="http://schemas.microsoft.com/office/drawing/2014/main" id="{9F0F57EE-A901-4236-8592-FB5718FCC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7432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-  private</a:t>
            </a:r>
          </a:p>
        </p:txBody>
      </p:sp>
      <p:sp>
        <p:nvSpPr>
          <p:cNvPr id="32773" name="TextBox 12">
            <a:extLst>
              <a:ext uri="{FF2B5EF4-FFF2-40B4-BE49-F238E27FC236}">
                <a16:creationId xmlns:a16="http://schemas.microsoft.com/office/drawing/2014/main" id="{C1C33C49-5DB9-4A42-9799-791B8E9E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195638"/>
            <a:ext cx="128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+  public</a:t>
            </a:r>
          </a:p>
        </p:txBody>
      </p:sp>
    </p:spTree>
    <p:extLst>
      <p:ext uri="{BB962C8B-B14F-4D97-AF65-F5344CB8AC3E}">
        <p14:creationId xmlns:p14="http://schemas.microsoft.com/office/powerpoint/2010/main" val="230101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D1B7B33-A1D1-6649-B505-694FF1DC34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Inheritance Class Diagram</a:t>
            </a:r>
          </a:p>
        </p:txBody>
      </p:sp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2EED71BC-1EA2-B647-96A7-E8332F6EE04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9/18/2020</a:t>
            </a: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5F38074B-0F29-934C-BEAA-3AF8FCDD0E6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038600"/>
            <a:ext cx="2298700" cy="1676400"/>
            <a:chOff x="1117600" y="2057400"/>
            <a:chExt cx="2298700" cy="2438400"/>
          </a:xfrm>
        </p:grpSpPr>
        <p:sp>
          <p:nvSpPr>
            <p:cNvPr id="23563" name="Rectangle 1029">
              <a:extLst>
                <a:ext uri="{FF2B5EF4-FFF2-40B4-BE49-F238E27FC236}">
                  <a16:creationId xmlns:a16="http://schemas.microsoft.com/office/drawing/2014/main" id="{561075CA-C220-F148-8524-70FEEFAB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Child</a:t>
              </a:r>
            </a:p>
          </p:txBody>
        </p:sp>
        <p:sp>
          <p:nvSpPr>
            <p:cNvPr id="23564" name="Rectangle 1030">
              <a:extLst>
                <a:ext uri="{FF2B5EF4-FFF2-40B4-BE49-F238E27FC236}">
                  <a16:creationId xmlns:a16="http://schemas.microsoft.com/office/drawing/2014/main" id="{169E4B34-D900-F448-8899-8D2288C8C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23565" name="Rectangle 1033">
              <a:extLst>
                <a:ext uri="{FF2B5EF4-FFF2-40B4-BE49-F238E27FC236}">
                  <a16:creationId xmlns:a16="http://schemas.microsoft.com/office/drawing/2014/main" id="{00EA8CFF-8742-4449-8EE9-9B0D0DB7A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demo() : void</a:t>
              </a:r>
            </a:p>
          </p:txBody>
        </p:sp>
      </p:grpSp>
      <p:grpSp>
        <p:nvGrpSpPr>
          <p:cNvPr id="23556" name="Group 1">
            <a:extLst>
              <a:ext uri="{FF2B5EF4-FFF2-40B4-BE49-F238E27FC236}">
                <a16:creationId xmlns:a16="http://schemas.microsoft.com/office/drawing/2014/main" id="{1AEDC680-A27B-A949-B09D-29EF4449086D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23560" name="Rectangle 1031">
              <a:extLst>
                <a:ext uri="{FF2B5EF4-FFF2-40B4-BE49-F238E27FC236}">
                  <a16:creationId xmlns:a16="http://schemas.microsoft.com/office/drawing/2014/main" id="{F1725E12-0D27-F84C-A007-E9BD50545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23561" name="Rectangle 1034">
              <a:extLst>
                <a:ext uri="{FF2B5EF4-FFF2-40B4-BE49-F238E27FC236}">
                  <a16:creationId xmlns:a16="http://schemas.microsoft.com/office/drawing/2014/main" id="{7377DA1E-B2F3-BC4C-A3FA-2D2459EDA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speak() : void</a:t>
              </a:r>
            </a:p>
          </p:txBody>
        </p:sp>
        <p:sp>
          <p:nvSpPr>
            <p:cNvPr id="23562" name="Rectangle 1035">
              <a:extLst>
                <a:ext uri="{FF2B5EF4-FFF2-40B4-BE49-F238E27FC236}">
                  <a16:creationId xmlns:a16="http://schemas.microsoft.com/office/drawing/2014/main" id="{F410A90B-42EF-9546-B6C5-8AC3D484F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Parent</a:t>
              </a:r>
            </a:p>
          </p:txBody>
        </p:sp>
      </p:grpSp>
      <p:grpSp>
        <p:nvGrpSpPr>
          <p:cNvPr id="23557" name="Group 9">
            <a:extLst>
              <a:ext uri="{FF2B5EF4-FFF2-40B4-BE49-F238E27FC236}">
                <a16:creationId xmlns:a16="http://schemas.microsoft.com/office/drawing/2014/main" id="{F830726D-2238-4641-A9E8-4AF7562704D1}"/>
              </a:ext>
            </a:extLst>
          </p:cNvPr>
          <p:cNvGrpSpPr>
            <a:grpSpLocks/>
          </p:cNvGrpSpPr>
          <p:nvPr/>
        </p:nvGrpSpPr>
        <p:grpSpPr bwMode="auto">
          <a:xfrm>
            <a:off x="36449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02D0BA3-3A36-524A-88E0-DCD191574BFD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9EBD6C6-B91C-8C4D-99E0-BF768955FD78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E31AAE3B-8791-4D58-B048-DCF7A56075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Person Class Diagram</a:t>
            </a:r>
          </a:p>
        </p:txBody>
      </p:sp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EDE95EAF-5147-4FCF-B5D2-56EFB20DB384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4CBC8FC9-AFCB-413A-AF3D-B2C79B3F88C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3810" name="Rectangle 1029">
              <a:extLst>
                <a:ext uri="{FF2B5EF4-FFF2-40B4-BE49-F238E27FC236}">
                  <a16:creationId xmlns:a16="http://schemas.microsoft.com/office/drawing/2014/main" id="{4463039C-2310-4C16-BD5A-B698BDC2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Employee</a:t>
              </a:r>
            </a:p>
          </p:txBody>
        </p:sp>
        <p:sp>
          <p:nvSpPr>
            <p:cNvPr id="33811" name="Rectangle 1030">
              <a:extLst>
                <a:ext uri="{FF2B5EF4-FFF2-40B4-BE49-F238E27FC236}">
                  <a16:creationId xmlns:a16="http://schemas.microsoft.com/office/drawing/2014/main" id="{9FEB947F-1CE1-45AC-8441-31E29D3D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hours: int</a:t>
              </a:r>
            </a:p>
          </p:txBody>
        </p:sp>
        <p:sp>
          <p:nvSpPr>
            <p:cNvPr id="33812" name="Rectangle 1033">
              <a:extLst>
                <a:ext uri="{FF2B5EF4-FFF2-40B4-BE49-F238E27FC236}">
                  <a16:creationId xmlns:a16="http://schemas.microsoft.com/office/drawing/2014/main" id="{35619682-C080-4E3D-8472-99EFDDC7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setHours(int)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getHours() : int</a:t>
              </a:r>
            </a:p>
          </p:txBody>
        </p:sp>
      </p:grpSp>
      <p:grpSp>
        <p:nvGrpSpPr>
          <p:cNvPr id="33796" name="Group 1">
            <a:extLst>
              <a:ext uri="{FF2B5EF4-FFF2-40B4-BE49-F238E27FC236}">
                <a16:creationId xmlns:a16="http://schemas.microsoft.com/office/drawing/2014/main" id="{D786ACC7-0C76-4B67-991D-E60B2421C7FB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3807" name="Rectangle 1031">
              <a:extLst>
                <a:ext uri="{FF2B5EF4-FFF2-40B4-BE49-F238E27FC236}">
                  <a16:creationId xmlns:a16="http://schemas.microsoft.com/office/drawing/2014/main" id="{AECC70BF-7FC8-478C-8414-AFDA1163E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age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name : String</a:t>
              </a:r>
            </a:p>
          </p:txBody>
        </p:sp>
        <p:sp>
          <p:nvSpPr>
            <p:cNvPr id="33808" name="Rectangle 1034">
              <a:extLst>
                <a:ext uri="{FF2B5EF4-FFF2-40B4-BE49-F238E27FC236}">
                  <a16:creationId xmlns:a16="http://schemas.microsoft.com/office/drawing/2014/main" id="{EE69BF80-1A69-4F0F-905A-695E64F4F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setAge(int)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getAge()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setName(String)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getName() : String</a:t>
              </a:r>
            </a:p>
          </p:txBody>
        </p:sp>
        <p:sp>
          <p:nvSpPr>
            <p:cNvPr id="33809" name="Rectangle 1035">
              <a:extLst>
                <a:ext uri="{FF2B5EF4-FFF2-40B4-BE49-F238E27FC236}">
                  <a16:creationId xmlns:a16="http://schemas.microsoft.com/office/drawing/2014/main" id="{E55C8773-CA78-46C3-9A79-C7ED9375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</p:grpSp>
      <p:grpSp>
        <p:nvGrpSpPr>
          <p:cNvPr id="33797" name="Group 9">
            <a:extLst>
              <a:ext uri="{FF2B5EF4-FFF2-40B4-BE49-F238E27FC236}">
                <a16:creationId xmlns:a16="http://schemas.microsoft.com/office/drawing/2014/main" id="{A662ACC5-7CB8-4372-B7A1-4D21658F633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FE9C91-26E3-42F1-AB2D-9769596342A5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B336A24-4404-4134-BC51-95F2FA829C2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8" name="Group 18">
            <a:extLst>
              <a:ext uri="{FF2B5EF4-FFF2-40B4-BE49-F238E27FC236}">
                <a16:creationId xmlns:a16="http://schemas.microsoft.com/office/drawing/2014/main" id="{9CB2E593-6F89-44D4-9A47-089D5CE70C7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1385A8-84F4-4BD2-ADB5-D29C71987827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2559C75-F25B-4188-8641-2D43349F8F9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3799" name="Group 21">
            <a:extLst>
              <a:ext uri="{FF2B5EF4-FFF2-40B4-BE49-F238E27FC236}">
                <a16:creationId xmlns:a16="http://schemas.microsoft.com/office/drawing/2014/main" id="{8A16945D-B51A-4088-A0F0-A55E30AA78B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3800" name="Rectangle 1029">
              <a:extLst>
                <a:ext uri="{FF2B5EF4-FFF2-40B4-BE49-F238E27FC236}">
                  <a16:creationId xmlns:a16="http://schemas.microsoft.com/office/drawing/2014/main" id="{FCB8BD79-DD8A-4EB8-8270-7D64120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Student</a:t>
              </a:r>
            </a:p>
          </p:txBody>
        </p:sp>
        <p:sp>
          <p:nvSpPr>
            <p:cNvPr id="33801" name="Rectangle 1030">
              <a:extLst>
                <a:ext uri="{FF2B5EF4-FFF2-40B4-BE49-F238E27FC236}">
                  <a16:creationId xmlns:a16="http://schemas.microsoft.com/office/drawing/2014/main" id="{60926750-E912-4C47-972D-A37EEEC6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grade : int</a:t>
              </a:r>
            </a:p>
          </p:txBody>
        </p:sp>
        <p:sp>
          <p:nvSpPr>
            <p:cNvPr id="33802" name="Rectangle 1033">
              <a:extLst>
                <a:ext uri="{FF2B5EF4-FFF2-40B4-BE49-F238E27FC236}">
                  <a16:creationId xmlns:a16="http://schemas.microsoft.com/office/drawing/2014/main" id="{D6826B49-F447-460D-96D0-B2651827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setGrade(int) : void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getGrade() 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73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4569764-459F-4990-A638-D180328D9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75DB-DCD4-4DD8-9BBA-5E953025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Gang of Four (</a:t>
            </a:r>
            <a:r>
              <a:rPr lang="en-US" err="1"/>
              <a:t>GoF</a:t>
            </a:r>
            <a:r>
              <a:rPr lang="en-US"/>
              <a:t>) Book</a:t>
            </a:r>
          </a:p>
          <a:p>
            <a:pPr>
              <a:defRPr/>
            </a:pPr>
            <a:endParaRPr lang="en-US"/>
          </a:p>
          <a:p>
            <a:pPr marL="0" indent="0">
              <a:buFontTx/>
              <a:buNone/>
              <a:defRPr/>
            </a:pPr>
            <a:r>
              <a:rPr lang="en-US" sz="3600"/>
              <a:t>Design Patterns</a:t>
            </a:r>
          </a:p>
          <a:p>
            <a:pPr marL="0" indent="0" algn="r">
              <a:buFontTx/>
              <a:buNone/>
              <a:defRPr/>
            </a:pPr>
            <a:r>
              <a:rPr lang="en-US" sz="2800"/>
              <a:t>Elements of Reusable Object-Oriented Software</a:t>
            </a:r>
            <a:r>
              <a:rPr lang="en-US"/>
              <a:t> </a:t>
            </a:r>
          </a:p>
          <a:p>
            <a:pPr marL="0" indent="0" algn="ctr">
              <a:buFontTx/>
              <a:buNone/>
              <a:defRPr/>
            </a:pPr>
            <a:r>
              <a:rPr lang="en-US" sz="2800"/>
              <a:t>by Erich Gamma, Richard Helm, Ralph Johnson John </a:t>
            </a:r>
            <a:r>
              <a:rPr lang="en-US" sz="2800" err="1"/>
              <a:t>Vlissides</a:t>
            </a:r>
            <a:r>
              <a:rPr lang="en-US"/>
              <a:t> </a:t>
            </a:r>
          </a:p>
          <a:p>
            <a:pPr marL="0" indent="0">
              <a:buFontTx/>
              <a:buNone/>
              <a:defRPr/>
            </a:pPr>
            <a:r>
              <a:rPr lang="en-US"/>
              <a:t>ISBN-10: </a:t>
            </a:r>
            <a:r>
              <a:rPr lang="is-IS"/>
              <a:t>0201633612</a:t>
            </a:r>
            <a:endParaRPr lang="en-US"/>
          </a:p>
          <a:p>
            <a:pPr marL="0" indent="0">
              <a:buFontTx/>
              <a:buNone/>
              <a:defRPr/>
            </a:pPr>
            <a:r>
              <a:rPr lang="en-US"/>
              <a:t>ISBN-13: </a:t>
            </a:r>
            <a:r>
              <a:rPr lang="is-IS"/>
              <a:t>9780201633610</a:t>
            </a:r>
            <a:endParaRPr lang="en-US"/>
          </a:p>
          <a:p>
            <a:pPr marL="514350" indent="-514350">
              <a:buFont typeface="+mj-lt"/>
              <a:buAutoNum type="arabicPeriod"/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A42B-38E3-4C7F-B7A6-2A31506260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239733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6437E5B-68BD-42CC-94A6-FBAF556B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Behavioral Design Patterns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8F4B3A-DFEB-444E-9004-0D590CD33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“…concerned with algorithms and the assignment of responsibilities between objects.”</a:t>
            </a:r>
          </a:p>
          <a:p>
            <a:r>
              <a:rPr lang="en-US" altLang="en-US" dirty="0">
                <a:ea typeface="ＭＳ Ｐゴシック"/>
              </a:rPr>
              <a:t>Patterns of objects or classes and their communication with each other</a:t>
            </a:r>
          </a:p>
          <a:p>
            <a:pPr lvl="1"/>
            <a:r>
              <a:rPr lang="en-US" altLang="en-US" dirty="0">
                <a:ea typeface="ＭＳ Ｐゴシック"/>
              </a:rPr>
              <a:t>Complicated control flow difficult to follow at run-time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dirty="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88D8-DCA5-47E5-B1EA-09E8EF19BF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85892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6437E5B-68BD-42CC-94A6-FBAF556B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Behavioral Design Patterns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8F4B3A-DFEB-444E-9004-0D590CD33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Behavioral class patterns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ＭＳ Ｐゴシック"/>
              </a:rPr>
              <a:t>Use inheritance</a:t>
            </a:r>
          </a:p>
          <a:p>
            <a:pPr lvl="1"/>
            <a:r>
              <a:rPr lang="en-US" dirty="0">
                <a:ea typeface="ＭＳ Ｐゴシック"/>
              </a:rPr>
              <a:t>Behavior distributed statically between classes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dirty="0">
                <a:ea typeface="ＭＳ Ｐゴシック"/>
              </a:rPr>
              <a:t>Example: Template pattern: "A Template method is an abstract definition of an algorithm"</a:t>
            </a:r>
            <a:endParaRPr 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Step-by-Step definition</a:t>
            </a:r>
            <a:endParaRPr lang="en-US" dirty="0">
              <a:ea typeface="ＭＳ Ｐゴシック" panose="020B0600070205080204" pitchFamily="34" charset="-128"/>
            </a:endParaRPr>
          </a:p>
          <a:p>
            <a:pPr lvl="3"/>
            <a:r>
              <a:rPr lang="en-US" dirty="0">
                <a:ea typeface="ＭＳ Ｐゴシック"/>
              </a:rPr>
              <a:t>Sub-class implements abstract algorithms for steps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dirty="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88D8-DCA5-47E5-B1EA-09E8EF19BF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252302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46437E5B-68BD-42CC-94A6-FBAF556B7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Behavioral Design Patterns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8F4B3A-DFEB-444E-9004-0D590CD33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Behavioral object patterns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ＭＳ Ｐゴシック"/>
              </a:rPr>
              <a:t>Use object composition</a:t>
            </a:r>
          </a:p>
          <a:p>
            <a:pPr lvl="1"/>
            <a:r>
              <a:rPr lang="en-US" dirty="0">
                <a:ea typeface="ＭＳ Ｐゴシック"/>
              </a:rPr>
              <a:t>Object collaboration: </a:t>
            </a:r>
            <a:endParaRPr 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Describes loosely coupled cooperation between peer objects to complete a task together otherwise impossible for any single object</a:t>
            </a:r>
            <a:endParaRPr lang="en-US">
              <a:ea typeface="ＭＳ Ｐゴシック" panose="020B0600070205080204" pitchFamily="34" charset="-128"/>
            </a:endParaRPr>
          </a:p>
          <a:p>
            <a:pPr lvl="1"/>
            <a:r>
              <a:rPr lang="en-US" dirty="0">
                <a:ea typeface="ＭＳ Ｐゴシック"/>
              </a:rPr>
              <a:t>Object Encapsulation of behavior</a:t>
            </a:r>
            <a:endParaRPr lang="en-US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Strategy: encapsulates algorithm</a:t>
            </a:r>
            <a:endParaRPr 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b="1" dirty="0">
                <a:ea typeface="ＭＳ Ｐゴシック"/>
              </a:rPr>
              <a:t>Command</a:t>
            </a:r>
            <a:r>
              <a:rPr lang="en-US" dirty="0">
                <a:ea typeface="ＭＳ Ｐゴシック"/>
              </a:rPr>
              <a:t>: encapsulates request</a:t>
            </a:r>
            <a:endParaRPr lang="en-US" sz="2400" dirty="0">
              <a:ea typeface="ＭＳ Ｐゴシック" panose="020B0600070205080204" pitchFamily="34" charset="-128"/>
            </a:endParaRPr>
          </a:p>
          <a:p>
            <a:pPr lvl="2"/>
            <a:r>
              <a:rPr lang="en-US" dirty="0">
                <a:ea typeface="ＭＳ Ｐゴシック"/>
              </a:rPr>
              <a:t>State: encapsulates object states</a:t>
            </a:r>
            <a:endParaRPr 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/>
              </a:rPr>
              <a:t>Gang of Four (</a:t>
            </a:r>
            <a:r>
              <a:rPr lang="en-US" altLang="en-US" sz="2400" err="1">
                <a:ea typeface="ＭＳ Ｐゴシック"/>
              </a:rPr>
              <a:t>GoF</a:t>
            </a:r>
            <a:r>
              <a:rPr lang="en-US" altLang="en-US" sz="2400" dirty="0">
                <a:ea typeface="ＭＳ Ｐゴシック"/>
              </a:rPr>
              <a:t>)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88D8-DCA5-47E5-B1EA-09E8EF19BF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307786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B115FD01-A2E8-4BE3-AFB1-CDA07E483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Strategy Design Pattern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B0393B02-EDD7-49F9-A0D8-14B48ABDF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Strategy Pattern is a Behavioral Pattern in GoF Design Patterns Book:</a:t>
            </a:r>
          </a:p>
          <a:p>
            <a:pPr lvl="1"/>
            <a:r>
              <a:rPr lang="en-US" altLang="en-US" b="1">
                <a:ea typeface="Times New Roman" panose="02020603050405020304" pitchFamily="18" charset="0"/>
              </a:rPr>
              <a:t>“Define a family of algorithms, encapsulate each one, and make them interchangeable.. "</a:t>
            </a:r>
            <a:endParaRPr lang="en-US" altLang="en-US">
              <a:ea typeface="Times New Roman" panose="02020603050405020304" pitchFamily="18" charset="0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Strategy lets the algorithm vary independently from clients that use it.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A.K.A. Policy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Gang of Four (GoF) Book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57F8-9C28-4822-A953-3FE1AC01AF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331403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6060F109-060C-4788-A2F4-4A38B64F50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Strategy Pattern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811CCF2A-0FF1-48FF-A7F8-D812E3934BF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Encapsulates an algorithm for client use.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Family of algorithms all available through a common interface.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API specified by super class for abstraction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Use only objects of derived subclasses through API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Loose coupling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Interchangeable algorithms which can be chosen dynamically at run-time.</a:t>
            </a:r>
          </a:p>
          <a:p>
            <a:pPr eaLnBrk="1" hangingPunct="1"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7" name="Date Placeholder 3">
            <a:extLst>
              <a:ext uri="{FF2B5EF4-FFF2-40B4-BE49-F238E27FC236}">
                <a16:creationId xmlns:a16="http://schemas.microsoft.com/office/drawing/2014/main" id="{B47FDA41-F35E-4F80-8A35-D72C768AFD7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5/11/2020</a:t>
            </a:r>
          </a:p>
        </p:txBody>
      </p:sp>
    </p:spTree>
    <p:extLst>
      <p:ext uri="{BB962C8B-B14F-4D97-AF65-F5344CB8AC3E}">
        <p14:creationId xmlns:p14="http://schemas.microsoft.com/office/powerpoint/2010/main" val="146289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Strategy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Anatomy of a </a:t>
            </a:r>
            <a:r>
              <a:rPr lang="en-US" dirty="0">
                <a:ea typeface="ＭＳ Ｐゴシック"/>
              </a:rPr>
              <a:t>Design Pattern 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Who (</a:t>
            </a:r>
            <a:r>
              <a:rPr lang="en-US" altLang="en-US" i="1" dirty="0">
                <a:ea typeface="ＭＳ Ｐゴシック"/>
              </a:rPr>
              <a:t>are</a:t>
            </a:r>
            <a:r>
              <a:rPr lang="en-US" altLang="en-US" dirty="0">
                <a:ea typeface="ＭＳ Ｐゴシック"/>
              </a:rPr>
              <a:t>): Constituent Components (parts)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What (</a:t>
            </a:r>
            <a:r>
              <a:rPr lang="en-US" altLang="en-US" i="1" dirty="0">
                <a:ea typeface="ＭＳ Ｐゴシック"/>
              </a:rPr>
              <a:t>happens</a:t>
            </a:r>
            <a:r>
              <a:rPr lang="en-US" altLang="en-US" dirty="0">
                <a:ea typeface="ＭＳ Ｐゴシック"/>
              </a:rPr>
              <a:t>): Operational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Where (</a:t>
            </a:r>
            <a:r>
              <a:rPr lang="en-US" altLang="en-US" i="1" dirty="0">
                <a:ea typeface="ＭＳ Ｐゴシック"/>
              </a:rPr>
              <a:t>useful</a:t>
            </a:r>
            <a:r>
              <a:rPr lang="en-US" altLang="en-US" dirty="0">
                <a:ea typeface="ＭＳ Ｐゴシック"/>
              </a:rPr>
              <a:t>): Scenarios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Why (</a:t>
            </a:r>
            <a:r>
              <a:rPr lang="en-US" altLang="en-US" i="1" dirty="0">
                <a:ea typeface="ＭＳ Ｐゴシック"/>
              </a:rPr>
              <a:t>design</a:t>
            </a:r>
            <a:r>
              <a:rPr lang="en-US" altLang="en-US" dirty="0">
                <a:ea typeface="ＭＳ Ｐゴシック"/>
              </a:rPr>
              <a:t>) Rationale</a:t>
            </a:r>
          </a:p>
          <a:p>
            <a:pPr marL="971550" lvl="1" indent="-514350">
              <a:buAutoNum type="arabicPeriod"/>
            </a:pPr>
            <a:r>
              <a:rPr lang="en-US" altLang="en-US" dirty="0"/>
              <a:t>When (</a:t>
            </a:r>
            <a:r>
              <a:rPr lang="en-US" altLang="en-US" i="1" dirty="0"/>
              <a:t>used</a:t>
            </a:r>
            <a:r>
              <a:rPr lang="en-US" altLang="en-US" dirty="0"/>
              <a:t>): Benefits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72986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C8917C42-376D-4872-8CC1-A024E8035A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1/24/2020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D53FBFF-0D72-44D4-A0C3-C14424DEB0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ea typeface="ＭＳ Ｐゴシック"/>
              </a:rPr>
              <a:t>Strategy Design Pattern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531AA60-B9CB-48D6-A03A-7F8091CB9F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Daniel Peters</a:t>
            </a:r>
          </a:p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  <a:hlinkClick r:id="rId2"/>
              </a:rPr>
              <a:t>d.peters@neu.edu</a:t>
            </a:r>
            <a:endParaRPr lang="en-US" altLang="en-US" sz="3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32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64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Strategy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Who: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Constituent components, </a:t>
            </a:r>
            <a:r>
              <a:rPr lang="en-US" altLang="en-US" sz="2000" b="1" i="1" dirty="0">
                <a:ea typeface="ＭＳ Ｐゴシック"/>
              </a:rPr>
              <a:t>roles </a:t>
            </a:r>
            <a:r>
              <a:rPr lang="en-US" altLang="en-US" sz="2000" i="1" dirty="0">
                <a:ea typeface="ＭＳ Ｐゴシック"/>
              </a:rPr>
              <a:t>or parts participating in the deployment and use of the Strategy pattern</a:t>
            </a:r>
            <a:endParaRPr lang="en-US" sz="2000" i="1" dirty="0">
              <a:ea typeface="ＭＳ Ｐゴシック" charset="0"/>
            </a:endParaRP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Context:</a:t>
            </a:r>
          </a:p>
          <a:p>
            <a:pPr marL="1371600" lvl="2">
              <a:buFont typeface="Arial"/>
              <a:buChar char="•"/>
            </a:pPr>
            <a:r>
              <a:rPr lang="en-US" dirty="0">
                <a:ea typeface="ＭＳ Ｐゴシック"/>
              </a:rPr>
              <a:t>Configured by client with one or more strategies</a:t>
            </a:r>
          </a:p>
          <a:p>
            <a:pPr marL="1371600" lvl="2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Supplies data to use strategies</a:t>
            </a:r>
            <a:endParaRPr lang="en-US" dirty="0"/>
          </a:p>
          <a:p>
            <a:pPr marL="971550" lvl="1" indent="-514350">
              <a:buFontTx/>
              <a:buAutoNum type="arabicPeriod"/>
            </a:pPr>
            <a:r>
              <a:rPr lang="en-US" altLang="en-US" dirty="0"/>
              <a:t>Strategy Interface: </a:t>
            </a:r>
            <a:endParaRPr lang="en-US" dirty="0"/>
          </a:p>
          <a:p>
            <a:pPr marL="1371600" lvl="2" indent="-342900">
              <a:buFont typeface="Arial"/>
              <a:buChar char="•"/>
            </a:pPr>
            <a:r>
              <a:rPr lang="en-US" altLang="en-US" dirty="0"/>
              <a:t>Implemented by all concrete strategy objects</a:t>
            </a:r>
          </a:p>
          <a:p>
            <a:pPr marL="971550" lvl="1" indent="-514350">
              <a:buAutoNum type="arabicPeriod"/>
            </a:pPr>
            <a:r>
              <a:rPr lang="en-US" altLang="en-US" dirty="0"/>
              <a:t>Concrete Strategy subclasses and objects</a:t>
            </a:r>
            <a:endParaRPr lang="en-US" dirty="0"/>
          </a:p>
          <a:p>
            <a:pPr marL="1371600" lvl="2">
              <a:buFont typeface="Arial"/>
              <a:buChar char="•"/>
            </a:pPr>
            <a:r>
              <a:rPr lang="en-US" altLang="en-US" dirty="0"/>
              <a:t>implements strategy interface for an algorithm</a:t>
            </a:r>
          </a:p>
          <a:p>
            <a:pPr marL="1371600" lvl="2">
              <a:buFont typeface="Arial"/>
              <a:buChar char="•"/>
            </a:pPr>
            <a:r>
              <a:rPr lang="en-US" altLang="en-US" dirty="0"/>
              <a:t>Chosen by client dynamically at run-time</a:t>
            </a:r>
          </a:p>
          <a:p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68505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Strategy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What: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brief description of what </a:t>
            </a:r>
            <a:r>
              <a:rPr lang="en-US" altLang="en-US" sz="2000" b="1" i="1" dirty="0">
                <a:ea typeface="ＭＳ Ｐゴシック"/>
              </a:rPr>
              <a:t>happens </a:t>
            </a:r>
            <a:r>
              <a:rPr lang="en-US" altLang="en-US" sz="2000" i="1" dirty="0">
                <a:ea typeface="ＭＳ Ｐゴシック"/>
              </a:rPr>
              <a:t>with the use of the </a:t>
            </a:r>
            <a:r>
              <a:rPr lang="en-US" sz="2000" i="1" dirty="0">
                <a:ea typeface="ＭＳ Ｐゴシック"/>
              </a:rPr>
              <a:t>Strategy </a:t>
            </a:r>
            <a:r>
              <a:rPr lang="en-US" altLang="en-US" sz="2000" i="1" dirty="0">
                <a:ea typeface="ＭＳ Ｐゴシック"/>
              </a:rPr>
              <a:t>pattern</a:t>
            </a:r>
            <a:endParaRPr lang="en-US" sz="2000" i="1" dirty="0">
              <a:ea typeface="ＭＳ Ｐゴシック" charset="0"/>
            </a:endParaRPr>
          </a:p>
          <a:p>
            <a:pPr marL="914400" lvl="1" indent="-514350">
              <a:buAutoNum type="arabicPeriod"/>
            </a:pPr>
            <a:r>
              <a:rPr lang="en-US" dirty="0">
                <a:ea typeface="ＭＳ Ｐゴシック"/>
              </a:rPr>
              <a:t>Client makes run-time choices:</a:t>
            </a:r>
          </a:p>
          <a:p>
            <a:pPr marL="1314450" lvl="2" indent="-514350"/>
            <a:r>
              <a:rPr lang="en-US" dirty="0">
                <a:ea typeface="ＭＳ Ｐゴシック"/>
              </a:rPr>
              <a:t>Context configured with an appropriate strategy</a:t>
            </a:r>
          </a:p>
          <a:p>
            <a:pPr marL="914400" lvl="1" indent="-514350">
              <a:buAutoNum type="arabicPeriod"/>
            </a:pPr>
            <a:r>
              <a:rPr lang="en-US" dirty="0">
                <a:ea typeface="ＭＳ Ｐゴシック"/>
              </a:rPr>
              <a:t>Context passes all required data to strategy</a:t>
            </a:r>
            <a:endParaRPr lang="en-US" dirty="0">
              <a:ea typeface="+mn-lt"/>
              <a:cs typeface="+mn-lt"/>
            </a:endParaRPr>
          </a:p>
          <a:p>
            <a:pPr marL="914400" lvl="1" indent="-514350">
              <a:buFontTx/>
              <a:buAutoNum type="arabicPeriod"/>
            </a:pPr>
            <a:r>
              <a:rPr lang="en-US" dirty="0">
                <a:ea typeface="ＭＳ Ｐゴシック"/>
              </a:rPr>
              <a:t>Context forwards all client requests to strategy</a:t>
            </a:r>
          </a:p>
          <a:p>
            <a:pPr marL="1371600" lvl="2" indent="-514350">
              <a:buFont typeface="Arial,Sans-Serif"/>
              <a:buChar char="•"/>
            </a:pPr>
            <a:endParaRPr lang="en-US" dirty="0">
              <a:ea typeface="ＭＳ Ｐゴシック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2/8/2022</a:t>
            </a:r>
          </a:p>
        </p:txBody>
      </p:sp>
    </p:spTree>
    <p:extLst>
      <p:ext uri="{BB962C8B-B14F-4D97-AF65-F5344CB8AC3E}">
        <p14:creationId xmlns:p14="http://schemas.microsoft.com/office/powerpoint/2010/main" val="3289191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Strategy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Where: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list of suitable </a:t>
            </a:r>
            <a:r>
              <a:rPr lang="en-US" altLang="en-US" sz="2000" b="1" i="1" dirty="0">
                <a:ea typeface="ＭＳ Ｐゴシック"/>
              </a:rPr>
              <a:t>scenarios </a:t>
            </a:r>
            <a:r>
              <a:rPr lang="en-US" altLang="en-US" sz="2000" i="1" dirty="0">
                <a:ea typeface="ＭＳ Ｐゴシック"/>
              </a:rPr>
              <a:t>for the use of the </a:t>
            </a:r>
            <a:r>
              <a:rPr lang="en-US" sz="2000" i="1" dirty="0">
                <a:ea typeface="ＭＳ Ｐゴシック"/>
              </a:rPr>
              <a:t>Strategy </a:t>
            </a:r>
            <a:r>
              <a:rPr lang="en-US" altLang="en-US" sz="2000" i="1" dirty="0">
                <a:ea typeface="ＭＳ Ｐゴシック"/>
              </a:rPr>
              <a:t>pattern</a:t>
            </a:r>
            <a:endParaRPr lang="en-US" sz="2000" i="1" dirty="0">
              <a:ea typeface="ＭＳ Ｐゴシック" charset="0"/>
            </a:endParaRPr>
          </a:p>
          <a:p>
            <a:pPr marL="571500" indent="-514350"/>
            <a:r>
              <a:rPr lang="en-US" altLang="en-US" dirty="0">
                <a:ea typeface="ＭＳ Ｐゴシック"/>
              </a:rPr>
              <a:t>Strategy pattern is best with a need to:</a:t>
            </a:r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Convert many similar classes with different behaviors into one configurable class with one of many strategies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altLang="en-US" dirty="0">
                <a:ea typeface="ＭＳ Ｐゴシック"/>
              </a:rPr>
              <a:t>Provide flexibility for class to perform different algorithm variations</a:t>
            </a:r>
          </a:p>
          <a:p>
            <a:pPr marL="971550" lvl="1" indent="-514350">
              <a:buFontTx/>
              <a:buAutoNum type="arabicPeriod"/>
            </a:pPr>
            <a:r>
              <a:rPr lang="en-US" altLang="en-US" dirty="0">
                <a:ea typeface="ＭＳ Ｐゴシック"/>
              </a:rPr>
              <a:t>Hide algorithm specific data or details</a:t>
            </a:r>
          </a:p>
          <a:p>
            <a:pPr marL="971550" lvl="1" indent="-514350">
              <a:buFontTx/>
              <a:buAutoNum type="arabicPeriod"/>
            </a:pPr>
            <a:r>
              <a:rPr lang="en-US" altLang="en-US" dirty="0">
                <a:ea typeface="ＭＳ Ｐゴシック"/>
              </a:rPr>
              <a:t>Remove conditional behavior from class by creating multiple strategies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2/8/2022</a:t>
            </a:r>
          </a:p>
        </p:txBody>
      </p:sp>
    </p:spTree>
    <p:extLst>
      <p:ext uri="{BB962C8B-B14F-4D97-AF65-F5344CB8AC3E}">
        <p14:creationId xmlns:p14="http://schemas.microsoft.com/office/powerpoint/2010/main" val="6393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Strategy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Why: </a:t>
            </a:r>
            <a:endParaRPr lang="en-US" dirty="0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brief description of </a:t>
            </a:r>
            <a:r>
              <a:rPr lang="en-US" altLang="en-US" sz="2000" b="1" i="1" dirty="0">
                <a:ea typeface="ＭＳ Ｐゴシック"/>
              </a:rPr>
              <a:t>rationale </a:t>
            </a:r>
            <a:r>
              <a:rPr lang="en-US" altLang="en-US" sz="2000" i="1" dirty="0">
                <a:ea typeface="ＭＳ Ｐゴシック"/>
              </a:rPr>
              <a:t>behind the design of the </a:t>
            </a:r>
            <a:r>
              <a:rPr lang="en-US" sz="2000" i="1" dirty="0">
                <a:ea typeface="ＭＳ Ｐゴシック"/>
              </a:rPr>
              <a:t>Strategy </a:t>
            </a:r>
            <a:r>
              <a:rPr lang="en-US" altLang="en-US" sz="2000" i="1" dirty="0">
                <a:ea typeface="ＭＳ Ｐゴシック"/>
              </a:rPr>
              <a:t>pattern</a:t>
            </a:r>
            <a:endParaRPr lang="en-US" sz="2000" i="1" dirty="0">
              <a:ea typeface="ＭＳ Ｐゴシック" charset="0"/>
            </a:endParaRPr>
          </a:p>
          <a:p>
            <a:pPr lvl="1"/>
            <a:r>
              <a:rPr lang="en-US" altLang="en-US" dirty="0">
                <a:ea typeface="ＭＳ Ｐゴシック"/>
              </a:rPr>
              <a:t>Different variations of a particular behavior which would otherwise require subclasses, are better suited for strategies</a:t>
            </a:r>
          </a:p>
          <a:p>
            <a:pPr lvl="1"/>
            <a:r>
              <a:rPr lang="en-US" altLang="en-US" dirty="0">
                <a:ea typeface="ＭＳ Ｐゴシック"/>
              </a:rPr>
              <a:t>All strategies implement same interface for consistency</a:t>
            </a:r>
          </a:p>
          <a:p>
            <a:pPr lvl="1"/>
            <a:r>
              <a:rPr lang="en-US" altLang="en-US" dirty="0">
                <a:ea typeface="ＭＳ Ｐゴシック"/>
              </a:rPr>
              <a:t>Easy to add to interchangeable set of strategies</a:t>
            </a:r>
          </a:p>
          <a:p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2/8/2022</a:t>
            </a:r>
          </a:p>
        </p:txBody>
      </p:sp>
    </p:spTree>
    <p:extLst>
      <p:ext uri="{BB962C8B-B14F-4D97-AF65-F5344CB8AC3E}">
        <p14:creationId xmlns:p14="http://schemas.microsoft.com/office/powerpoint/2010/main" val="1844634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45F0128-F46B-4D65-A409-EFA858DA7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Strategy </a:t>
            </a:r>
            <a:r>
              <a:rPr lang="en-US" altLang="en-US" dirty="0">
                <a:ea typeface="ＭＳ Ｐゴシック"/>
              </a:rPr>
              <a:t>Design Pattern</a:t>
            </a:r>
            <a:endParaRPr lang="en-US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7368C07-F563-477E-829F-B42009A96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Arial"/>
              <a:buChar char="•"/>
            </a:pPr>
            <a:r>
              <a:rPr lang="en-US" altLang="en-US" dirty="0">
                <a:ea typeface="ＭＳ Ｐゴシック"/>
              </a:rPr>
              <a:t>When: </a:t>
            </a:r>
            <a:endParaRPr lang="en-US"/>
          </a:p>
          <a:p>
            <a:pPr marL="685800" lvl="1" indent="0">
              <a:buNone/>
            </a:pPr>
            <a:r>
              <a:rPr lang="en-US" altLang="en-US" sz="2000" i="1" dirty="0">
                <a:ea typeface="ＭＳ Ｐゴシック"/>
              </a:rPr>
              <a:t>A brief description of the </a:t>
            </a:r>
            <a:r>
              <a:rPr lang="en-US" altLang="en-US" sz="2000" b="1" i="1" dirty="0">
                <a:ea typeface="ＭＳ Ｐゴシック"/>
              </a:rPr>
              <a:t>benefits </a:t>
            </a:r>
            <a:r>
              <a:rPr lang="en-US" altLang="en-US" sz="2000" i="1" dirty="0">
                <a:ea typeface="ＭＳ Ｐゴシック"/>
              </a:rPr>
              <a:t>obtained when using the </a:t>
            </a:r>
            <a:r>
              <a:rPr lang="en-US" sz="2000" i="1" dirty="0">
                <a:ea typeface="ＭＳ Ｐゴシック"/>
              </a:rPr>
              <a:t>Strategy </a:t>
            </a:r>
            <a:r>
              <a:rPr lang="en-US" altLang="en-US" sz="2000" i="1" dirty="0">
                <a:ea typeface="ＭＳ Ｐゴシック"/>
              </a:rPr>
              <a:t>pattern</a:t>
            </a:r>
            <a:endParaRPr lang="en-US" sz="2000" i="1" dirty="0">
              <a:ea typeface="ＭＳ Ｐゴシック" charset="0"/>
            </a:endParaRPr>
          </a:p>
          <a:p>
            <a:pPr marL="914400" lvl="1" indent="-514350">
              <a:buAutoNum type="arabicPeriod"/>
            </a:pPr>
            <a:r>
              <a:rPr lang="en-US" dirty="0">
                <a:ea typeface="ＭＳ Ｐゴシック"/>
              </a:rPr>
              <a:t>Provides a natural organization for families of related algorithms</a:t>
            </a:r>
            <a:endParaRPr lang="en-US" dirty="0">
              <a:ea typeface="ＭＳ Ｐゴシック"/>
              <a:cs typeface="+mn-lt"/>
            </a:endParaRPr>
          </a:p>
          <a:p>
            <a:pPr marL="914400" lvl="1" indent="-514350">
              <a:buFontTx/>
              <a:buAutoNum type="arabicPeriod"/>
            </a:pPr>
            <a:r>
              <a:rPr lang="en-US" dirty="0">
                <a:ea typeface="ＭＳ Ｐゴシック"/>
              </a:rPr>
              <a:t>Alternative to creating many subclasses</a:t>
            </a:r>
            <a:endParaRPr lang="en-US" dirty="0"/>
          </a:p>
          <a:p>
            <a:pPr marL="914400" lvl="1" indent="-514350">
              <a:buAutoNum type="arabicPeriod"/>
            </a:pPr>
            <a:r>
              <a:rPr lang="en-US" dirty="0">
                <a:ea typeface="ＭＳ Ｐゴシック"/>
              </a:rPr>
              <a:t>Eliminate conditional behavior</a:t>
            </a:r>
          </a:p>
          <a:p>
            <a:pPr marL="914400" lvl="1" indent="-514350">
              <a:buAutoNum type="arabicPeriod"/>
            </a:pPr>
            <a:r>
              <a:rPr lang="en-US" dirty="0">
                <a:ea typeface="ＭＳ Ｐゴシック"/>
              </a:rPr>
              <a:t>Easily provide different variations of a behavior</a:t>
            </a:r>
            <a:endParaRPr lang="en-US" dirty="0"/>
          </a:p>
          <a:p>
            <a:pPr marL="971550" lvl="1" indent="-514350">
              <a:buAutoNum type="arabicPeriod"/>
            </a:pPr>
            <a:endParaRPr lang="en-US" altLang="en-US" dirty="0">
              <a:ea typeface="ＭＳ Ｐゴシック"/>
            </a:endParaRPr>
          </a:p>
          <a:p>
            <a:pPr marL="971550" lvl="1" indent="-514350">
              <a:buAutoNum type="arabicPeriod"/>
            </a:pPr>
            <a:endParaRPr lang="en-US" altLang="en-US">
              <a:ea typeface="ＭＳ Ｐゴシック"/>
            </a:endParaRPr>
          </a:p>
          <a:p>
            <a:pPr marL="1371600" lvl="2"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2C8F-0199-43A3-98AF-2016CFC8D1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6/12/2020</a:t>
            </a:r>
          </a:p>
        </p:txBody>
      </p:sp>
    </p:spTree>
    <p:extLst>
      <p:ext uri="{BB962C8B-B14F-4D97-AF65-F5344CB8AC3E}">
        <p14:creationId xmlns:p14="http://schemas.microsoft.com/office/powerpoint/2010/main" val="315085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FEE8D8BD-1E20-4A3A-BFDC-C5AD23E95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Summary: Strategy Pattern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B30BA49A-6C7B-4300-8326-8B02786A2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Strategy: Algorithm </a:t>
            </a:r>
            <a:r>
              <a:rPr lang="en-US" altLang="en-US" dirty="0" err="1">
                <a:ea typeface="ＭＳ Ｐゴシック"/>
              </a:rPr>
              <a:t>Encapsulater</a:t>
            </a:r>
            <a:endParaRPr lang="en-US" dirty="0"/>
          </a:p>
          <a:p>
            <a:r>
              <a:rPr lang="en-US" altLang="en-US" dirty="0">
                <a:ea typeface="ＭＳ Ｐゴシック"/>
              </a:rPr>
              <a:t>Behavioral Pattern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D75E-FEF2-4567-B011-24708787F0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2/8/2022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8C0C4A9-242E-412E-B305-DEE0DCF622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Strategy Pattern Class Diagram</a:t>
            </a:r>
          </a:p>
        </p:txBody>
      </p:sp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7D6F547A-991E-45D7-9DDC-FA555BFBEFCD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5/18/2020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3E5153E3-B3B6-4A68-9C63-255605E02A7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298700" cy="1676400"/>
            <a:chOff x="1117600" y="2057400"/>
            <a:chExt cx="2298700" cy="2438400"/>
          </a:xfrm>
        </p:grpSpPr>
        <p:sp>
          <p:nvSpPr>
            <p:cNvPr id="32786" name="Rectangle 1029">
              <a:extLst>
                <a:ext uri="{FF2B5EF4-FFF2-40B4-BE49-F238E27FC236}">
                  <a16:creationId xmlns:a16="http://schemas.microsoft.com/office/drawing/2014/main" id="{3B354230-F442-4427-B1D7-592533E7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StrategyA</a:t>
              </a:r>
            </a:p>
          </p:txBody>
        </p:sp>
        <p:sp>
          <p:nvSpPr>
            <p:cNvPr id="32787" name="Rectangle 1030">
              <a:extLst>
                <a:ext uri="{FF2B5EF4-FFF2-40B4-BE49-F238E27FC236}">
                  <a16:creationId xmlns:a16="http://schemas.microsoft.com/office/drawing/2014/main" id="{4FEE374B-98D9-486D-9D48-D7F55E32E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2788" name="Rectangle 1033">
              <a:extLst>
                <a:ext uri="{FF2B5EF4-FFF2-40B4-BE49-F238E27FC236}">
                  <a16:creationId xmlns:a16="http://schemas.microsoft.com/office/drawing/2014/main" id="{4B067035-BD86-488E-A310-AE767FDAA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calculate(int) : void</a:t>
              </a:r>
            </a:p>
          </p:txBody>
        </p:sp>
      </p:grpSp>
      <p:grpSp>
        <p:nvGrpSpPr>
          <p:cNvPr id="32772" name="Group 1">
            <a:extLst>
              <a:ext uri="{FF2B5EF4-FFF2-40B4-BE49-F238E27FC236}">
                <a16:creationId xmlns:a16="http://schemas.microsoft.com/office/drawing/2014/main" id="{47A1A0DB-1E07-411C-BA2B-32148BF9266D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1295400"/>
            <a:ext cx="2298700" cy="1676400"/>
            <a:chOff x="5245100" y="2057400"/>
            <a:chExt cx="2298700" cy="2438400"/>
          </a:xfrm>
        </p:grpSpPr>
        <p:sp>
          <p:nvSpPr>
            <p:cNvPr id="32783" name="Rectangle 1031">
              <a:extLst>
                <a:ext uri="{FF2B5EF4-FFF2-40B4-BE49-F238E27FC236}">
                  <a16:creationId xmlns:a16="http://schemas.microsoft.com/office/drawing/2014/main" id="{E4108DCE-31E1-4252-808C-F9F04A18A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age : 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- name : String</a:t>
              </a:r>
            </a:p>
          </p:txBody>
        </p:sp>
        <p:sp>
          <p:nvSpPr>
            <p:cNvPr id="32784" name="Rectangle 1034">
              <a:extLst>
                <a:ext uri="{FF2B5EF4-FFF2-40B4-BE49-F238E27FC236}">
                  <a16:creationId xmlns:a16="http://schemas.microsoft.com/office/drawing/2014/main" id="{2F1AFC86-62D1-4A40-AE60-01F72B4C4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calculate(int) : void</a:t>
              </a:r>
            </a:p>
          </p:txBody>
        </p:sp>
        <p:sp>
          <p:nvSpPr>
            <p:cNvPr id="32785" name="Rectangle 1035">
              <a:extLst>
                <a:ext uri="{FF2B5EF4-FFF2-40B4-BE49-F238E27FC236}">
                  <a16:creationId xmlns:a16="http://schemas.microsoft.com/office/drawing/2014/main" id="{351ED4F6-265C-44FB-9A1A-DF4D31657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IStrategyAPI</a:t>
              </a:r>
            </a:p>
          </p:txBody>
        </p:sp>
      </p:grpSp>
      <p:grpSp>
        <p:nvGrpSpPr>
          <p:cNvPr id="32773" name="Group 9">
            <a:extLst>
              <a:ext uri="{FF2B5EF4-FFF2-40B4-BE49-F238E27FC236}">
                <a16:creationId xmlns:a16="http://schemas.microsoft.com/office/drawing/2014/main" id="{D84B3046-54D2-404E-833C-2210D261BC3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0C2F68-ACBC-4983-B50A-06E8B5A153AB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EA397C9-7DDB-4DE1-ADD9-535233D52A5A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2774" name="Group 18">
            <a:extLst>
              <a:ext uri="{FF2B5EF4-FFF2-40B4-BE49-F238E27FC236}">
                <a16:creationId xmlns:a16="http://schemas.microsoft.com/office/drawing/2014/main" id="{10B19CD2-EE4F-4695-B909-C780791B2A5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E854B7-B4F4-47E7-A3C3-EB5086E77D54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FE77E36-56A8-43CB-B15A-802E299E5033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2775" name="Group 21">
            <a:extLst>
              <a:ext uri="{FF2B5EF4-FFF2-40B4-BE49-F238E27FC236}">
                <a16:creationId xmlns:a16="http://schemas.microsoft.com/office/drawing/2014/main" id="{521A39BA-B33A-4544-99BE-E289A81029F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298700" cy="1676400"/>
            <a:chOff x="1117600" y="2057400"/>
            <a:chExt cx="2298700" cy="2438400"/>
          </a:xfrm>
        </p:grpSpPr>
        <p:sp>
          <p:nvSpPr>
            <p:cNvPr id="32776" name="Rectangle 1029">
              <a:extLst>
                <a:ext uri="{FF2B5EF4-FFF2-40B4-BE49-F238E27FC236}">
                  <a16:creationId xmlns:a16="http://schemas.microsoft.com/office/drawing/2014/main" id="{F6D0AB7A-89F9-40D5-B1E9-8F4080D3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StrategyB</a:t>
              </a:r>
            </a:p>
          </p:txBody>
        </p:sp>
        <p:sp>
          <p:nvSpPr>
            <p:cNvPr id="32777" name="Rectangle 1030">
              <a:extLst>
                <a:ext uri="{FF2B5EF4-FFF2-40B4-BE49-F238E27FC236}">
                  <a16:creationId xmlns:a16="http://schemas.microsoft.com/office/drawing/2014/main" id="{BE5DC205-E7B1-42F9-8B25-053564792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2778" name="Rectangle 1033">
              <a:extLst>
                <a:ext uri="{FF2B5EF4-FFF2-40B4-BE49-F238E27FC236}">
                  <a16:creationId xmlns:a16="http://schemas.microsoft.com/office/drawing/2014/main" id="{51A8AA4F-7300-4194-B683-97AE7F5FE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calculate(int) : void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0CA13814-9EF3-4D58-B407-52B8B919B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Strategy Pattern Interchangeability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83D5E2B9-68A4-4D5D-8596-AD30B209D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IStrategyAPI object1 = new StrategyA();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IStrategyAPI object2 = new StrategyB();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Derived classes StrategyA and StrategyB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Implement IStrategyAPI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Inherit from IStrategyAPI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Is-A  IStrategyAPI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IStrategyAPI is an abstraction for all implementing classes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IStrategyAPI provides Loose Coupling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6D6FC-79D1-4439-8118-6D178CD6C3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5/11/2020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72F766D5-C5FE-4779-BFD3-9F6341779D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Tax Strategy Class Diagram</a:t>
            </a:r>
          </a:p>
        </p:txBody>
      </p:sp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7FD5621D-CEB5-4FD8-AC4B-5AE3FB0FA22A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5/18/2020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371651AC-A0AE-41CD-BB7C-72D56F83E882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4114800"/>
            <a:ext cx="3048000" cy="1676400"/>
            <a:chOff x="1117600" y="2057400"/>
            <a:chExt cx="2298700" cy="2438400"/>
          </a:xfrm>
        </p:grpSpPr>
        <p:sp>
          <p:nvSpPr>
            <p:cNvPr id="34834" name="Rectangle 1029">
              <a:extLst>
                <a:ext uri="{FF2B5EF4-FFF2-40B4-BE49-F238E27FC236}">
                  <a16:creationId xmlns:a16="http://schemas.microsoft.com/office/drawing/2014/main" id="{93974FDA-3BDB-460E-912C-9FFD69530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TaxRateA</a:t>
              </a:r>
            </a:p>
          </p:txBody>
        </p:sp>
        <p:sp>
          <p:nvSpPr>
            <p:cNvPr id="34835" name="Rectangle 1030">
              <a:extLst>
                <a:ext uri="{FF2B5EF4-FFF2-40B4-BE49-F238E27FC236}">
                  <a16:creationId xmlns:a16="http://schemas.microsoft.com/office/drawing/2014/main" id="{9BC8A1F9-F64B-4853-8123-E38E34EBC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4836" name="Rectangle 1033">
              <a:extLst>
                <a:ext uri="{FF2B5EF4-FFF2-40B4-BE49-F238E27FC236}">
                  <a16:creationId xmlns:a16="http://schemas.microsoft.com/office/drawing/2014/main" id="{1B5FB12E-C974-4D07-B398-C63F3B521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calculateTax(double) : double</a:t>
              </a:r>
            </a:p>
          </p:txBody>
        </p:sp>
      </p:grpSp>
      <p:grpSp>
        <p:nvGrpSpPr>
          <p:cNvPr id="34820" name="Group 1">
            <a:extLst>
              <a:ext uri="{FF2B5EF4-FFF2-40B4-BE49-F238E27FC236}">
                <a16:creationId xmlns:a16="http://schemas.microsoft.com/office/drawing/2014/main" id="{C7D47290-C0EB-40EB-A0AB-B4E8049E419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95400"/>
            <a:ext cx="3886200" cy="1676400"/>
            <a:chOff x="5245100" y="2057400"/>
            <a:chExt cx="2298700" cy="2438400"/>
          </a:xfrm>
        </p:grpSpPr>
        <p:sp>
          <p:nvSpPr>
            <p:cNvPr id="34831" name="Rectangle 1031">
              <a:extLst>
                <a:ext uri="{FF2B5EF4-FFF2-40B4-BE49-F238E27FC236}">
                  <a16:creationId xmlns:a16="http://schemas.microsoft.com/office/drawing/2014/main" id="{21C68E30-505E-411B-AD76-494FC8095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1"/>
              <a:ext cx="22860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 </a:t>
              </a:r>
            </a:p>
          </p:txBody>
        </p:sp>
        <p:sp>
          <p:nvSpPr>
            <p:cNvPr id="34832" name="Rectangle 1034">
              <a:extLst>
                <a:ext uri="{FF2B5EF4-FFF2-40B4-BE49-F238E27FC236}">
                  <a16:creationId xmlns:a16="http://schemas.microsoft.com/office/drawing/2014/main" id="{729DF4B8-37CB-4292-89EC-C8EA9542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calculateTax(double) : double</a:t>
              </a:r>
            </a:p>
          </p:txBody>
        </p:sp>
        <p:sp>
          <p:nvSpPr>
            <p:cNvPr id="34833" name="Rectangle 1035">
              <a:extLst>
                <a:ext uri="{FF2B5EF4-FFF2-40B4-BE49-F238E27FC236}">
                  <a16:creationId xmlns:a16="http://schemas.microsoft.com/office/drawing/2014/main" id="{A6FAF07A-288F-489C-86CD-D603DDE05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TaxStrategyAPI</a:t>
              </a:r>
            </a:p>
          </p:txBody>
        </p:sp>
      </p:grpSp>
      <p:grpSp>
        <p:nvGrpSpPr>
          <p:cNvPr id="34821" name="Group 9">
            <a:extLst>
              <a:ext uri="{FF2B5EF4-FFF2-40B4-BE49-F238E27FC236}">
                <a16:creationId xmlns:a16="http://schemas.microsoft.com/office/drawing/2014/main" id="{39E05E46-3C1D-4F69-867E-C579B5FB5AF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048000"/>
            <a:ext cx="234950" cy="962025"/>
            <a:chOff x="3702050" y="3048000"/>
            <a:chExt cx="234950" cy="96202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9ED2D5-04D6-4F5D-BFE6-4BF173C560E4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9D712D1-4FCA-42EA-9BF1-CB243C6C6B60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4822" name="Group 18">
            <a:extLst>
              <a:ext uri="{FF2B5EF4-FFF2-40B4-BE49-F238E27FC236}">
                <a16:creationId xmlns:a16="http://schemas.microsoft.com/office/drawing/2014/main" id="{FB9B0565-8BBC-43F6-8D08-5A7866F7FF9E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048000"/>
            <a:ext cx="234950" cy="962025"/>
            <a:chOff x="3702050" y="3048000"/>
            <a:chExt cx="234950" cy="9620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D9E57-6B4D-4CB6-AF64-F488FA2128B0}"/>
                </a:ext>
              </a:extLst>
            </p:cNvPr>
            <p:cNvCxnSpPr/>
            <p:nvPr/>
          </p:nvCxnSpPr>
          <p:spPr>
            <a:xfrm flipV="1">
              <a:off x="3803650" y="3171825"/>
              <a:ext cx="0" cy="838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36EFFC7-9267-4943-8F93-514F535DDBC2}"/>
                </a:ext>
              </a:extLst>
            </p:cNvPr>
            <p:cNvSpPr/>
            <p:nvPr/>
          </p:nvSpPr>
          <p:spPr>
            <a:xfrm>
              <a:off x="3702050" y="3048000"/>
              <a:ext cx="23495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34823" name="Group 21">
            <a:extLst>
              <a:ext uri="{FF2B5EF4-FFF2-40B4-BE49-F238E27FC236}">
                <a16:creationId xmlns:a16="http://schemas.microsoft.com/office/drawing/2014/main" id="{A76A9D85-454D-41E8-B40D-73278C86A38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3048000" cy="1676400"/>
            <a:chOff x="1117600" y="2057400"/>
            <a:chExt cx="2298700" cy="2438400"/>
          </a:xfrm>
        </p:grpSpPr>
        <p:sp>
          <p:nvSpPr>
            <p:cNvPr id="34824" name="Rectangle 1029">
              <a:extLst>
                <a:ext uri="{FF2B5EF4-FFF2-40B4-BE49-F238E27FC236}">
                  <a16:creationId xmlns:a16="http://schemas.microsoft.com/office/drawing/2014/main" id="{783667C3-3291-427E-9E0D-8AA182352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057400"/>
              <a:ext cx="2298700" cy="533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TaxRateB</a:t>
              </a:r>
            </a:p>
          </p:txBody>
        </p:sp>
        <p:sp>
          <p:nvSpPr>
            <p:cNvPr id="34825" name="Rectangle 1030">
              <a:extLst>
                <a:ext uri="{FF2B5EF4-FFF2-40B4-BE49-F238E27FC236}">
                  <a16:creationId xmlns:a16="http://schemas.microsoft.com/office/drawing/2014/main" id="{A1F2E230-16E7-4D16-9E94-091436479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590801"/>
              <a:ext cx="2298700" cy="5333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   </a:t>
              </a:r>
            </a:p>
          </p:txBody>
        </p:sp>
        <p:sp>
          <p:nvSpPr>
            <p:cNvPr id="34826" name="Rectangle 1033">
              <a:extLst>
                <a:ext uri="{FF2B5EF4-FFF2-40B4-BE49-F238E27FC236}">
                  <a16:creationId xmlns:a16="http://schemas.microsoft.com/office/drawing/2014/main" id="{F50A9CD0-C64A-4D42-BFE0-600C60BA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3124200"/>
              <a:ext cx="2286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+ calculateTax(double) : double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BF070EB2-7AEA-4098-AADC-0E508D19A0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Strategy Interface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0987653-9056-4CEE-9E4A-25AC860B619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@FunctionalInterface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public interface </a:t>
            </a:r>
            <a:r>
              <a:rPr lang="en-US" altLang="en-US" b="1">
                <a:ea typeface="ＭＳ Ｐゴシック" panose="020B0600070205080204" pitchFamily="34" charset="-128"/>
              </a:rPr>
              <a:t>TaxStrategyAPI</a:t>
            </a:r>
            <a:r>
              <a:rPr lang="en-US" altLang="en-US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double </a:t>
            </a:r>
            <a:r>
              <a:rPr lang="en-US" altLang="en-US" b="1" i="1">
                <a:ea typeface="ＭＳ Ｐゴシック" panose="020B0600070205080204" pitchFamily="34" charset="-128"/>
              </a:rPr>
              <a:t>calculateTax</a:t>
            </a:r>
            <a:r>
              <a:rPr lang="en-US" altLang="en-US">
                <a:ea typeface="ＭＳ Ｐゴシック" panose="020B0600070205080204" pitchFamily="34" charset="-128"/>
              </a:rPr>
              <a:t>(double income);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5843" name="Date Placeholder 3">
            <a:extLst>
              <a:ext uri="{FF2B5EF4-FFF2-40B4-BE49-F238E27FC236}">
                <a16:creationId xmlns:a16="http://schemas.microsoft.com/office/drawing/2014/main" id="{A4831FB0-F2E9-4E52-9231-811D774BA76E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5/11/2020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66A9CFDC-47CD-4F1F-84E3-22E972884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B0F565ED-85F7-4E72-80A3-5C6BDEFD3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Lecture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UML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Design Patterns: </a:t>
            </a:r>
          </a:p>
          <a:p>
            <a:pPr marL="1371600" lvl="2" indent="-342900">
              <a:buFont typeface="Arial"/>
              <a:buChar char="•"/>
            </a:pPr>
            <a:r>
              <a:rPr lang="en-US" altLang="en-US" dirty="0">
                <a:ea typeface="Times New Roman" panose="02020603050405020304" pitchFamily="18" charset="0"/>
              </a:rPr>
              <a:t>Gang of Four (</a:t>
            </a:r>
            <a:r>
              <a:rPr lang="en-US" altLang="en-US" err="1">
                <a:ea typeface="Times New Roman" panose="02020603050405020304" pitchFamily="18" charset="0"/>
              </a:rPr>
              <a:t>GoF</a:t>
            </a:r>
            <a:r>
              <a:rPr lang="en-US" altLang="en-US" dirty="0">
                <a:ea typeface="Times New Roman" panose="02020603050405020304" pitchFamily="18" charset="0"/>
              </a:rPr>
              <a:t>)</a:t>
            </a:r>
            <a:endParaRPr lang="en-US" dirty="0"/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dirty="0">
                <a:ea typeface="Times New Roman" panose="02020603050405020304" pitchFamily="18" charset="0"/>
              </a:rPr>
              <a:t>Strategy Pattern</a:t>
            </a: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EF0E5307-F268-4E85-83CD-6022DE2E51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  <p:extLst>
      <p:ext uri="{BB962C8B-B14F-4D97-AF65-F5344CB8AC3E}">
        <p14:creationId xmlns:p14="http://schemas.microsoft.com/office/powerpoint/2010/main" val="3799374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E5962E83-F703-488B-9933-B8322CF2BC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PersonalTaxStrategy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A962C3B0-0E93-4E5C-8FCA-DFAA672C284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PersonalTaxStrategy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		</a:t>
            </a:r>
            <a:r>
              <a:rPr lang="en-US" altLang="en-US" sz="2000">
                <a:ea typeface="ＭＳ Ｐゴシック" panose="020B0600070205080204" pitchFamily="34" charset="-128"/>
              </a:rPr>
              <a:t>implements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n-US" altLang="en-US" sz="2400" b="1">
                <a:ea typeface="ＭＳ Ｐゴシック" panose="020B0600070205080204" pitchFamily="34" charset="-128"/>
              </a:rPr>
              <a:t>TaxStrategyAPI</a:t>
            </a:r>
            <a:r>
              <a:rPr lang="en-US" altLang="en-US" sz="24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static final double </a:t>
            </a:r>
          </a:p>
          <a:p>
            <a:pPr marL="0" indent="0">
              <a:buFontTx/>
              <a:buNone/>
            </a:pPr>
            <a:r>
              <a:rPr lang="en-US" altLang="en-US" sz="2000" i="1">
                <a:ea typeface="ＭＳ Ｐゴシック" panose="020B0600070205080204" pitchFamily="34" charset="-128"/>
              </a:rPr>
              <a:t>	K_PERSONAL_TAX_RATE</a:t>
            </a:r>
            <a:r>
              <a:rPr lang="en-US" altLang="en-US" sz="2000">
                <a:ea typeface="ＭＳ Ｐゴシック" panose="020B0600070205080204" pitchFamily="34" charset="-128"/>
              </a:rPr>
              <a:t> = 0.3;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public double </a:t>
            </a:r>
            <a:r>
              <a:rPr lang="en-US" altLang="en-US" sz="2400" b="1" i="1">
                <a:ea typeface="ＭＳ Ｐゴシック" panose="020B0600070205080204" pitchFamily="34" charset="-128"/>
              </a:rPr>
              <a:t>calculateTax</a:t>
            </a:r>
            <a:r>
              <a:rPr lang="en-US" altLang="en-US" sz="2400">
                <a:ea typeface="ＭＳ Ｐゴシック" panose="020B0600070205080204" pitchFamily="34" charset="-128"/>
              </a:rPr>
              <a:t>(double income) {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System.</a:t>
            </a:r>
            <a:r>
              <a:rPr lang="en-US" altLang="en-US" sz="2400" i="1">
                <a:ea typeface="ＭＳ Ｐゴシック" panose="020B0600070205080204" pitchFamily="34" charset="-128"/>
              </a:rPr>
              <a:t>out</a:t>
            </a:r>
            <a:r>
              <a:rPr lang="en-US" altLang="en-US" sz="2400">
                <a:ea typeface="ＭＳ Ｐゴシック" panose="020B0600070205080204" pitchFamily="34" charset="-128"/>
              </a:rPr>
              <a:t>.print("PersonalTax: \t\t\t $ ");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double tax = income * </a:t>
            </a:r>
            <a:r>
              <a:rPr lang="en-US" altLang="en-US" sz="2400" i="1">
                <a:ea typeface="ＭＳ Ｐゴシック" panose="020B0600070205080204" pitchFamily="34" charset="-128"/>
              </a:rPr>
              <a:t>K_PERSONAL_TAX_RATE</a:t>
            </a:r>
            <a:r>
              <a:rPr lang="en-US" altLang="en-US" sz="2400"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return tax;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36867" name="Date Placeholder 3">
            <a:extLst>
              <a:ext uri="{FF2B5EF4-FFF2-40B4-BE49-F238E27FC236}">
                <a16:creationId xmlns:a16="http://schemas.microsoft.com/office/drawing/2014/main" id="{6F49361E-1225-4D2C-911E-F0463B12FF0D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5/11/2020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985FEBAD-5630-4193-BE83-1827DCC93A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PersonalTaxPenaltyStrategy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198D8DD6-E012-4962-AD0F-218A282EC5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PersonalTaxPenaltyStrategy</a:t>
            </a:r>
          </a:p>
          <a:p>
            <a:pPr marL="0" indent="0">
              <a:buFontTx/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			</a:t>
            </a:r>
            <a:r>
              <a:rPr lang="en-US" altLang="en-US" sz="2000">
                <a:ea typeface="ＭＳ Ｐゴシック" panose="020B0600070205080204" pitchFamily="34" charset="-128"/>
              </a:rPr>
              <a:t>implements </a:t>
            </a:r>
            <a:r>
              <a:rPr lang="en-US" altLang="en-US" sz="2400" b="1">
                <a:ea typeface="ＭＳ Ｐゴシック" panose="020B0600070205080204" pitchFamily="34" charset="-128"/>
              </a:rPr>
              <a:t>TaxStrategyAPI</a:t>
            </a:r>
            <a:r>
              <a:rPr lang="en-US" altLang="en-US" sz="20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static final double </a:t>
            </a:r>
          </a:p>
          <a:p>
            <a:pPr marL="0" indent="0">
              <a:buFontTx/>
              <a:buNone/>
            </a:pPr>
            <a:r>
              <a:rPr lang="en-US" altLang="en-US" sz="2000" i="1">
                <a:ea typeface="ＭＳ Ｐゴシック" panose="020B0600070205080204" pitchFamily="34" charset="-128"/>
              </a:rPr>
              <a:t>	K_PERSONAL_TAX_WITH_PENALTY_RATE</a:t>
            </a:r>
            <a:r>
              <a:rPr lang="en-US" altLang="en-US" sz="2000">
                <a:ea typeface="ＭＳ Ｐゴシック" panose="020B0600070205080204" pitchFamily="34" charset="-128"/>
              </a:rPr>
              <a:t> = 0.4;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double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calculateTax</a:t>
            </a:r>
            <a:r>
              <a:rPr lang="en-US" altLang="en-US" sz="2000">
                <a:ea typeface="ＭＳ Ｐゴシック" panose="020B0600070205080204" pitchFamily="34" charset="-128"/>
              </a:rPr>
              <a:t>(double income)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System.</a:t>
            </a:r>
            <a:r>
              <a:rPr lang="en-US" altLang="en-US" sz="2000" i="1">
                <a:ea typeface="ＭＳ Ｐゴシック" panose="020B0600070205080204" pitchFamily="34" charset="-128"/>
              </a:rPr>
              <a:t>out</a:t>
            </a:r>
            <a:r>
              <a:rPr lang="en-US" altLang="en-US" sz="2000">
                <a:ea typeface="ＭＳ Ｐゴシック" panose="020B0600070205080204" pitchFamily="34" charset="-128"/>
              </a:rPr>
              <a:t>.print("PersonalTax: \t\t\t $ ");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double tax = income *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		</a:t>
            </a:r>
            <a:r>
              <a:rPr lang="en-US" altLang="en-US" sz="2000" i="1">
                <a:ea typeface="ＭＳ Ｐゴシック" panose="020B0600070205080204" pitchFamily="34" charset="-128"/>
              </a:rPr>
              <a:t>K_PERSONAL_TAX_WITH_PENALTY_RATE</a:t>
            </a:r>
            <a:r>
              <a:rPr lang="en-US" altLang="en-US" sz="2000"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return tax;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37891" name="Date Placeholder 3">
            <a:extLst>
              <a:ext uri="{FF2B5EF4-FFF2-40B4-BE49-F238E27FC236}">
                <a16:creationId xmlns:a16="http://schemas.microsoft.com/office/drawing/2014/main" id="{DF515156-5BBB-4AD4-B0CB-ED41E8E63B49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5/11/2020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5E1F9B41-3B39-4C32-B904-CE8272C075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PersonalTaxRebateStrategy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4E40FD2B-E49C-4575-95BF-CB8F44AD199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PersonalTaxRebateStrategy</a:t>
            </a:r>
          </a:p>
          <a:p>
            <a:pPr marL="0" indent="0">
              <a:buFontTx/>
              <a:buNone/>
            </a:pPr>
            <a:r>
              <a:rPr lang="en-US" altLang="en-US" sz="2000" b="1">
                <a:ea typeface="ＭＳ Ｐゴシック" panose="020B0600070205080204" pitchFamily="34" charset="-128"/>
              </a:rPr>
              <a:t>			</a:t>
            </a:r>
            <a:r>
              <a:rPr lang="en-US" altLang="en-US" sz="2000">
                <a:ea typeface="ＭＳ Ｐゴシック" panose="020B0600070205080204" pitchFamily="34" charset="-128"/>
              </a:rPr>
              <a:t>implements </a:t>
            </a:r>
            <a:r>
              <a:rPr lang="en-US" altLang="en-US" sz="2400" b="1">
                <a:ea typeface="ＭＳ Ｐゴシック" panose="020B0600070205080204" pitchFamily="34" charset="-128"/>
              </a:rPr>
              <a:t>TaxStrategyAPI</a:t>
            </a:r>
            <a:r>
              <a:rPr lang="en-US" altLang="en-US" sz="20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static final double </a:t>
            </a:r>
          </a:p>
          <a:p>
            <a:pPr marL="0" indent="0">
              <a:buFontTx/>
              <a:buNone/>
            </a:pPr>
            <a:r>
              <a:rPr lang="en-US" altLang="en-US" sz="2000" i="1">
                <a:ea typeface="ＭＳ Ｐゴシック" panose="020B0600070205080204" pitchFamily="34" charset="-128"/>
              </a:rPr>
              <a:t>	K_PERSONAL_TAX_REBATE_RATE</a:t>
            </a:r>
            <a:r>
              <a:rPr lang="en-US" altLang="en-US" sz="2000">
                <a:ea typeface="ＭＳ Ｐゴシック" panose="020B0600070205080204" pitchFamily="34" charset="-128"/>
              </a:rPr>
              <a:t> = 0.2;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@Override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public double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calculateTax</a:t>
            </a:r>
            <a:r>
              <a:rPr lang="en-US" altLang="en-US" sz="2000">
                <a:ea typeface="ＭＳ Ｐゴシック" panose="020B0600070205080204" pitchFamily="34" charset="-128"/>
              </a:rPr>
              <a:t>(double income)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System.</a:t>
            </a:r>
            <a:r>
              <a:rPr lang="en-US" altLang="en-US" sz="2000" i="1">
                <a:ea typeface="ＭＳ Ｐゴシック" panose="020B0600070205080204" pitchFamily="34" charset="-128"/>
              </a:rPr>
              <a:t>out</a:t>
            </a:r>
            <a:r>
              <a:rPr lang="en-US" altLang="en-US" sz="2000">
                <a:ea typeface="ＭＳ Ｐゴシック" panose="020B0600070205080204" pitchFamily="34" charset="-128"/>
              </a:rPr>
              <a:t>.print("PersonalTax: \t\t\t $ ");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double tax = income *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		</a:t>
            </a:r>
            <a:r>
              <a:rPr lang="en-US" altLang="en-US" sz="2000" i="1">
                <a:ea typeface="ＭＳ Ｐゴシック" panose="020B0600070205080204" pitchFamily="34" charset="-128"/>
              </a:rPr>
              <a:t>K_PERSONAL_TAX_REBATE_RATE</a:t>
            </a:r>
            <a:r>
              <a:rPr lang="en-US" altLang="en-US" sz="2000"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return tax;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38915" name="Date Placeholder 3">
            <a:extLst>
              <a:ext uri="{FF2B5EF4-FFF2-40B4-BE49-F238E27FC236}">
                <a16:creationId xmlns:a16="http://schemas.microsoft.com/office/drawing/2014/main" id="{51D20A3E-76D3-4716-A569-B16D2F6D81D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5/11/2020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300306CE-3EF5-49D1-BC81-5BEB0E40D8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HRBlock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E6BAB030-318A-45CE-AA29-51BC6F3BB20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/>
              <a:t>public class </a:t>
            </a:r>
            <a:r>
              <a:rPr lang="en-US" sz="2400" b="1" dirty="0" err="1"/>
              <a:t>HRBlock</a:t>
            </a:r>
            <a:r>
              <a:rPr lang="en-US" sz="2400" dirty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private double income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private </a:t>
            </a:r>
            <a:r>
              <a:rPr lang="en-US" sz="2400" b="1" dirty="0" err="1"/>
              <a:t>TaxStrategyAPI</a:t>
            </a:r>
            <a:r>
              <a:rPr lang="en-US" sz="2400" dirty="0"/>
              <a:t> </a:t>
            </a:r>
            <a:r>
              <a:rPr lang="en-US" sz="2400" dirty="0" err="1"/>
              <a:t>taxRate</a:t>
            </a:r>
            <a:r>
              <a:rPr lang="en-US" sz="2400" dirty="0"/>
              <a:t>;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. . 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public static void demo() {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. . .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}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}</a:t>
            </a:r>
          </a:p>
          <a:p>
            <a:pPr>
              <a:defRPr/>
            </a:pPr>
            <a:r>
              <a:rPr lang="en-US" dirty="0"/>
              <a:t>Class State</a:t>
            </a:r>
          </a:p>
          <a:p>
            <a:pPr lvl="1">
              <a:defRPr/>
            </a:pPr>
            <a:r>
              <a:rPr lang="en-US" dirty="0"/>
              <a:t>Taxable income</a:t>
            </a:r>
          </a:p>
          <a:p>
            <a:pPr lvl="1">
              <a:defRPr/>
            </a:pPr>
            <a:r>
              <a:rPr lang="en-US" dirty="0"/>
              <a:t>Strategy: tax rate algorithm</a:t>
            </a:r>
          </a:p>
        </p:txBody>
      </p:sp>
      <p:sp>
        <p:nvSpPr>
          <p:cNvPr id="39939" name="Date Placeholder 3">
            <a:extLst>
              <a:ext uri="{FF2B5EF4-FFF2-40B4-BE49-F238E27FC236}">
                <a16:creationId xmlns:a16="http://schemas.microsoft.com/office/drawing/2014/main" id="{B52DF132-4C6C-452A-91D4-5B719E2FB92D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5/18/2020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E1CC7757-2E06-4208-AFF4-CEF5ECE2F1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HRBlock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9E8FC1C4-21FA-4220-AC6F-0BD17EA09A1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/>
              <a:t>public class </a:t>
            </a:r>
            <a:r>
              <a:rPr lang="en-US" sz="2400" b="1" dirty="0" err="1"/>
              <a:t>HRBlock</a:t>
            </a:r>
            <a:r>
              <a:rPr lang="en-US" sz="2400" dirty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000" b="1" dirty="0"/>
              <a:t>. . 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</a:t>
            </a:r>
            <a:r>
              <a:rPr lang="en-US" sz="2400" b="1" dirty="0" err="1"/>
              <a:t>HRBlock</a:t>
            </a:r>
            <a:r>
              <a:rPr lang="en-US" sz="2400" dirty="0"/>
              <a:t>(double income) {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this.income</a:t>
            </a:r>
            <a:r>
              <a:rPr lang="en-US" sz="2400" dirty="0"/>
              <a:t> = income;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}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. . 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public static void demo() {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. . .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}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}</a:t>
            </a:r>
          </a:p>
          <a:p>
            <a:pPr>
              <a:defRPr/>
            </a:pPr>
            <a:r>
              <a:rPr lang="en-US" dirty="0"/>
              <a:t>Class constructor</a:t>
            </a:r>
          </a:p>
        </p:txBody>
      </p:sp>
      <p:sp>
        <p:nvSpPr>
          <p:cNvPr id="40963" name="Date Placeholder 3">
            <a:extLst>
              <a:ext uri="{FF2B5EF4-FFF2-40B4-BE49-F238E27FC236}">
                <a16:creationId xmlns:a16="http://schemas.microsoft.com/office/drawing/2014/main" id="{EE2B9DDE-56C7-478C-8194-5D0FFF213563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5/18/2020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D9909B36-DB8F-4430-A4FD-3CFE5AA9C1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HRBlock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52D53D2A-7BDD-43A0-9A3A-B9F895FF8A1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/>
              <a:t>public class </a:t>
            </a:r>
            <a:r>
              <a:rPr lang="en-US" sz="2400" b="1" dirty="0" err="1"/>
              <a:t>HRBlock</a:t>
            </a:r>
            <a:r>
              <a:rPr lang="en-US" sz="2400" dirty="0"/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000" b="1" dirty="0"/>
              <a:t> . . 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</a:t>
            </a:r>
            <a:r>
              <a:rPr lang="en-US" sz="2400" b="1" i="1" dirty="0" err="1"/>
              <a:t>setTaxRate</a:t>
            </a:r>
            <a:r>
              <a:rPr lang="en-US" sz="2400" dirty="0"/>
              <a:t>(</a:t>
            </a:r>
            <a:r>
              <a:rPr lang="en-US" sz="2400" b="1" dirty="0" err="1"/>
              <a:t>TaxStrategyAPI</a:t>
            </a:r>
            <a:r>
              <a:rPr lang="en-US" sz="2400" dirty="0"/>
              <a:t> rate) {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this.taxRate</a:t>
            </a:r>
            <a:r>
              <a:rPr lang="en-US" sz="2400" dirty="0"/>
              <a:t> = rate;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}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 . . 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public static void demo() {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 . . .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}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}</a:t>
            </a:r>
          </a:p>
          <a:p>
            <a:pPr>
              <a:defRPr/>
            </a:pPr>
            <a:r>
              <a:rPr lang="en-US" dirty="0"/>
              <a:t>Tax Rate Strategy Setter</a:t>
            </a:r>
          </a:p>
        </p:txBody>
      </p:sp>
      <p:sp>
        <p:nvSpPr>
          <p:cNvPr id="41987" name="Date Placeholder 3">
            <a:extLst>
              <a:ext uri="{FF2B5EF4-FFF2-40B4-BE49-F238E27FC236}">
                <a16:creationId xmlns:a16="http://schemas.microsoft.com/office/drawing/2014/main" id="{0DA79F56-5CDA-483A-8BCB-98F35A99824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5/18/2020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BAAB7FA7-9DB7-40FF-A168-41CF5C9360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HRBlock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DF46922E-585B-44AD-BF07-DDDDCFE6C6A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HRBlock</a:t>
            </a:r>
            <a:r>
              <a:rPr lang="en-US" altLang="en-US" sz="24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</a:t>
            </a:r>
            <a:r>
              <a:rPr lang="en-US" altLang="en-US" sz="2400">
                <a:ea typeface="ＭＳ Ｐゴシック" panose="020B0600070205080204" pitchFamily="34" charset="-128"/>
              </a:rPr>
              <a:t>private </a:t>
            </a:r>
            <a:r>
              <a:rPr lang="en-US" altLang="en-US" sz="2400" b="1">
                <a:ea typeface="ＭＳ Ｐゴシック" panose="020B0600070205080204" pitchFamily="34" charset="-128"/>
              </a:rPr>
              <a:t>TaxStrategyAPI</a:t>
            </a:r>
            <a:r>
              <a:rPr lang="en-US" altLang="en-US" sz="2400">
                <a:ea typeface="ＭＳ Ｐゴシック" panose="020B0600070205080204" pitchFamily="34" charset="-128"/>
              </a:rPr>
              <a:t> taxRate;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private double income;</a:t>
            </a:r>
          </a:p>
          <a:p>
            <a:pPr marL="0" indent="0">
              <a:buFontTx/>
              <a:buNone/>
            </a:pPr>
            <a:r>
              <a:rPr lang="en-US" altLang="en-US" sz="2400" b="1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public static void demo() {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final double annualIncome = 169480.75;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HRBlock obj = new HRBlock(annualIncome);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400" i="1">
                <a:ea typeface="ＭＳ Ｐゴシック" panose="020B0600070205080204" pitchFamily="34" charset="-128"/>
              </a:rPr>
              <a:t>	</a:t>
            </a:r>
            <a:r>
              <a:rPr lang="en-US" altLang="en-US" sz="2400">
                <a:ea typeface="ＭＳ Ｐゴシック" panose="020B0600070205080204" pitchFamily="34" charset="-128"/>
              </a:rPr>
              <a:t>obj.</a:t>
            </a:r>
            <a:r>
              <a:rPr lang="en-US" altLang="en-US" sz="2400" i="1">
                <a:ea typeface="ＭＳ Ｐゴシック" panose="020B0600070205080204" pitchFamily="34" charset="-128"/>
              </a:rPr>
              <a:t>setTaxRate</a:t>
            </a:r>
            <a:r>
              <a:rPr lang="en-US" altLang="en-US" sz="2400">
                <a:ea typeface="ＭＳ Ｐゴシック" panose="020B0600070205080204" pitchFamily="34" charset="-128"/>
              </a:rPr>
              <a:t>( new </a:t>
            </a:r>
            <a:r>
              <a:rPr lang="en-US" altLang="en-US" sz="2400" b="1">
                <a:ea typeface="ＭＳ Ｐゴシック" panose="020B0600070205080204" pitchFamily="34" charset="-128"/>
              </a:rPr>
              <a:t>PersonalTaxStrategy</a:t>
            </a:r>
            <a:r>
              <a:rPr lang="en-US" altLang="en-US" sz="2400">
                <a:ea typeface="ＭＳ Ｐゴシック" panose="020B0600070205080204" pitchFamily="34" charset="-128"/>
              </a:rPr>
              <a:t>() );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obj.run();	// calculate taxes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43011" name="Date Placeholder 3">
            <a:extLst>
              <a:ext uri="{FF2B5EF4-FFF2-40B4-BE49-F238E27FC236}">
                <a16:creationId xmlns:a16="http://schemas.microsoft.com/office/drawing/2014/main" id="{D3B3FDB3-994D-4E33-86DB-42AC7DA3CC30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5/18/2020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32D260A4-CC68-41DA-97F7-19A52A4E3A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HRBlock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FB416443-C7F6-426B-9031-4FD5C92B955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HRBlock</a:t>
            </a:r>
            <a:r>
              <a:rPr lang="en-US" altLang="en-US" sz="24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</a:t>
            </a:r>
            <a:r>
              <a:rPr lang="en-US" altLang="en-US" sz="2400">
                <a:ea typeface="ＭＳ Ｐゴシック" panose="020B0600070205080204" pitchFamily="34" charset="-128"/>
              </a:rPr>
              <a:t>private </a:t>
            </a:r>
            <a:r>
              <a:rPr lang="en-US" altLang="en-US" sz="2400" b="1">
                <a:ea typeface="ＭＳ Ｐゴシック" panose="020B0600070205080204" pitchFamily="34" charset="-128"/>
              </a:rPr>
              <a:t>TaxStrategyAPI</a:t>
            </a:r>
            <a:r>
              <a:rPr lang="en-US" altLang="en-US" sz="2400">
                <a:ea typeface="ＭＳ Ｐゴシック" panose="020B0600070205080204" pitchFamily="34" charset="-128"/>
              </a:rPr>
              <a:t> taxRate;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private double income;</a:t>
            </a:r>
          </a:p>
          <a:p>
            <a:pPr marL="0" indent="0">
              <a:buFontTx/>
              <a:buNone/>
            </a:pPr>
            <a:r>
              <a:rPr lang="en-US" altLang="en-US" sz="2400" b="1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public static void demo() {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final double annualIncome = 169480.75;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HRBlock obj = new HRBlock(annualIncome);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400" i="1">
                <a:ea typeface="ＭＳ Ｐゴシック" panose="020B0600070205080204" pitchFamily="34" charset="-128"/>
              </a:rPr>
              <a:t>	</a:t>
            </a:r>
            <a:r>
              <a:rPr lang="en-US" altLang="en-US" sz="2400">
                <a:ea typeface="ＭＳ Ｐゴシック" panose="020B0600070205080204" pitchFamily="34" charset="-128"/>
              </a:rPr>
              <a:t>obj.</a:t>
            </a:r>
            <a:r>
              <a:rPr lang="en-US" altLang="en-US" sz="2400" i="1">
                <a:ea typeface="ＭＳ Ｐゴシック" panose="020B0600070205080204" pitchFamily="34" charset="-128"/>
              </a:rPr>
              <a:t>setTaxRate</a:t>
            </a:r>
            <a:r>
              <a:rPr lang="en-US" altLang="en-US" sz="2400">
                <a:ea typeface="ＭＳ Ｐゴシック" panose="020B0600070205080204" pitchFamily="34" charset="-128"/>
              </a:rPr>
              <a:t>(new </a:t>
            </a:r>
            <a:r>
              <a:rPr lang="en-US" altLang="en-US" sz="2400" b="1">
                <a:ea typeface="ＭＳ Ｐゴシック" panose="020B0600070205080204" pitchFamily="34" charset="-128"/>
              </a:rPr>
              <a:t>PersonalTaxPenaltyStrategy</a:t>
            </a:r>
            <a:r>
              <a:rPr lang="en-US" altLang="en-US" sz="2400">
                <a:ea typeface="ＭＳ Ｐゴシック" panose="020B0600070205080204" pitchFamily="34" charset="-128"/>
              </a:rPr>
              <a:t>() );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obj.run();	// calculate taxes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44035" name="Date Placeholder 3">
            <a:extLst>
              <a:ext uri="{FF2B5EF4-FFF2-40B4-BE49-F238E27FC236}">
                <a16:creationId xmlns:a16="http://schemas.microsoft.com/office/drawing/2014/main" id="{0147A07B-3EAB-4C26-8118-E45421567EA7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5/18/2020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305BB3DA-B237-41FF-8A6D-46761E0B00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Class: HRBlock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4D119FDF-6182-4465-9CFD-0CE44B07DE3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public class </a:t>
            </a:r>
            <a:r>
              <a:rPr lang="en-US" altLang="en-US" sz="2400" b="1">
                <a:ea typeface="ＭＳ Ｐゴシック" panose="020B0600070205080204" pitchFamily="34" charset="-128"/>
              </a:rPr>
              <a:t>HRBlock</a:t>
            </a:r>
            <a:r>
              <a:rPr lang="en-US" altLang="en-US" sz="240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</a:t>
            </a:r>
            <a:r>
              <a:rPr lang="en-US" altLang="en-US" sz="2400">
                <a:ea typeface="ＭＳ Ｐゴシック" panose="020B0600070205080204" pitchFamily="34" charset="-128"/>
              </a:rPr>
              <a:t>private </a:t>
            </a:r>
            <a:r>
              <a:rPr lang="en-US" altLang="en-US" sz="2400" b="1">
                <a:ea typeface="ＭＳ Ｐゴシック" panose="020B0600070205080204" pitchFamily="34" charset="-128"/>
              </a:rPr>
              <a:t>TaxStrategyAPI</a:t>
            </a:r>
            <a:r>
              <a:rPr lang="en-US" altLang="en-US" sz="2400">
                <a:ea typeface="ＭＳ Ｐゴシック" panose="020B0600070205080204" pitchFamily="34" charset="-128"/>
              </a:rPr>
              <a:t> taxRate;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private double income;</a:t>
            </a:r>
          </a:p>
          <a:p>
            <a:pPr marL="0" indent="0">
              <a:buFontTx/>
              <a:buNone/>
            </a:pPr>
            <a:r>
              <a:rPr lang="en-US" altLang="en-US" sz="2400" b="1">
                <a:ea typeface="ＭＳ Ｐゴシック" panose="020B0600070205080204" pitchFamily="34" charset="-128"/>
              </a:rPr>
              <a:t> . . .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public static void demo() {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final double annualIncome = 169480.75;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HRBlock obj = new HRBlock(annualIncome);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2400" i="1">
                <a:ea typeface="ＭＳ Ｐゴシック" panose="020B0600070205080204" pitchFamily="34" charset="-128"/>
              </a:rPr>
              <a:t>	</a:t>
            </a:r>
            <a:r>
              <a:rPr lang="en-US" altLang="en-US" sz="2400">
                <a:ea typeface="ＭＳ Ｐゴシック" panose="020B0600070205080204" pitchFamily="34" charset="-128"/>
              </a:rPr>
              <a:t>obj.</a:t>
            </a:r>
            <a:r>
              <a:rPr lang="en-US" altLang="en-US" sz="2400" i="1">
                <a:ea typeface="ＭＳ Ｐゴシック" panose="020B0600070205080204" pitchFamily="34" charset="-128"/>
              </a:rPr>
              <a:t>setTaxRate</a:t>
            </a:r>
            <a:r>
              <a:rPr lang="en-US" altLang="en-US" sz="2400">
                <a:ea typeface="ＭＳ Ｐゴシック" panose="020B0600070205080204" pitchFamily="34" charset="-128"/>
              </a:rPr>
              <a:t>(new </a:t>
            </a:r>
            <a:r>
              <a:rPr lang="en-US" altLang="en-US" sz="2400" b="1">
                <a:ea typeface="ＭＳ Ｐゴシック" panose="020B0600070205080204" pitchFamily="34" charset="-128"/>
              </a:rPr>
              <a:t>PersonalTaxRebateStrategy</a:t>
            </a:r>
            <a:r>
              <a:rPr lang="en-US" altLang="en-US" sz="2400">
                <a:ea typeface="ＭＳ Ｐゴシック" panose="020B0600070205080204" pitchFamily="34" charset="-128"/>
              </a:rPr>
              <a:t>() );</a:t>
            </a:r>
          </a:p>
          <a:p>
            <a:pPr marL="0" indent="0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obj.run();	// calculate taxes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45059" name="Date Placeholder 3">
            <a:extLst>
              <a:ext uri="{FF2B5EF4-FFF2-40B4-BE49-F238E27FC236}">
                <a16:creationId xmlns:a16="http://schemas.microsoft.com/office/drawing/2014/main" id="{D2E52C81-AF7E-4D13-99E4-A7A1A980F846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5/18/2020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AA9F9B9-57B6-42AB-9B9D-018E1F667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649FA6A-D482-4330-9320-3DA8580807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Association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“Has-A”</a:t>
            </a:r>
          </a:p>
          <a:p>
            <a:pPr marL="914400" lvl="1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“Has-A”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Generalization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Inheritance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“Is-A”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marL="514350" indent="-514350" eaLnBrk="1" hangingPunct="1"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689511E4-54A9-4BEE-9530-D961449111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360683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11BAEFFF-AF44-4D8F-8286-55ADE29D54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Association Relationship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7F82449-E5CC-430E-B10F-C7144A41C8A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Association: Has-A Relationship</a:t>
            </a:r>
          </a:p>
          <a:p>
            <a:pPr marL="914400" lvl="1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Aggregation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Weak association: linked but independent objects</a:t>
            </a:r>
          </a:p>
          <a:p>
            <a:pPr marL="1771650" lvl="3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possessed object can survive after possessing object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Line with open arrowhead outline</a:t>
            </a:r>
          </a:p>
          <a:p>
            <a:pPr marL="914400" lvl="1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Composition</a:t>
            </a:r>
          </a:p>
          <a:p>
            <a:pPr marL="1314450" lvl="2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Strong association: linked objects are dependent</a:t>
            </a:r>
          </a:p>
          <a:p>
            <a:pPr marL="1771650" lvl="3" indent="-514350" eaLnBrk="1" hangingPunct="1">
              <a:defRPr/>
            </a:pPr>
            <a:r>
              <a:rPr lang="en-US" altLang="en-US">
                <a:ea typeface="Times New Roman" panose="02020603050405020304" pitchFamily="18" charset="0"/>
              </a:rPr>
              <a:t>possessed object is destroyed along with possessing object</a:t>
            </a:r>
          </a:p>
          <a:p>
            <a:pPr marL="1314450" lvl="2" indent="-514350" eaLnBrk="1" hangingPunct="1">
              <a:defRPr/>
            </a:pPr>
            <a:r>
              <a:rPr lang="en-US" altLang="ja-JP">
                <a:ea typeface="ＭＳ Ｐゴシック" panose="020B0600070205080204" pitchFamily="34" charset="-128"/>
              </a:rPr>
              <a:t>Line with solid filled-in arrowhead</a:t>
            </a:r>
          </a:p>
          <a:p>
            <a:pPr marL="514350" indent="-514350" eaLnBrk="1" hangingPunct="1"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271B7ECF-69D9-4231-BBD9-1B74C3BEF36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427610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FF02895-73C9-4E51-9CA8-FBE67341EB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Aggregation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D1D2BCF-C28F-4C4F-93FE-7F008E81B17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+mn-ea"/>
              </a:rPr>
              <a:t>Weak Independent Aggregation Association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Teacher                      Classroom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Student                      School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Driver                        Automobile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>
              <a:ea typeface="+mn-ea"/>
            </a:endParaRP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Teachers can continue to exist without Classroom</a:t>
            </a: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Student existence independent of School</a:t>
            </a: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Driver can get another Automobile</a:t>
            </a: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4697457C-DD0C-4F3B-A17E-5DED747821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21508" name="Group 2">
            <a:extLst>
              <a:ext uri="{FF2B5EF4-FFF2-40B4-BE49-F238E27FC236}">
                <a16:creationId xmlns:a16="http://schemas.microsoft.com/office/drawing/2014/main" id="{510F2B76-786D-4718-A668-D5348F70F40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600200"/>
            <a:ext cx="1495425" cy="322263"/>
            <a:chOff x="2924175" y="4021138"/>
            <a:chExt cx="1495425" cy="322262"/>
          </a:xfrm>
        </p:grpSpPr>
        <p:grpSp>
          <p:nvGrpSpPr>
            <p:cNvPr id="21521" name="Group 24">
              <a:extLst>
                <a:ext uri="{FF2B5EF4-FFF2-40B4-BE49-F238E27FC236}">
                  <a16:creationId xmlns:a16="http://schemas.microsoft.com/office/drawing/2014/main" id="{71E0D37F-3813-4CCF-80DA-D530872C9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FA8160-7A9A-478C-AA87-94957E28834B}"/>
                  </a:ext>
                </a:extLst>
              </p:cNvPr>
              <p:cNvCxnSpPr/>
              <p:nvPr/>
            </p:nvCxnSpPr>
            <p:spPr>
              <a:xfrm>
                <a:off x="3124200" y="2438547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24" name="TextBox 26">
                <a:extLst>
                  <a:ext uri="{FF2B5EF4-FFF2-40B4-BE49-F238E27FC236}">
                    <a16:creationId xmlns:a16="http://schemas.microsoft.com/office/drawing/2014/main" id="{5C864DD2-C9C7-406F-B40C-ACEE8601C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1..*</a:t>
                </a:r>
              </a:p>
            </p:txBody>
          </p:sp>
          <p:sp>
            <p:nvSpPr>
              <p:cNvPr id="21525" name="TextBox 27">
                <a:extLst>
                  <a:ext uri="{FF2B5EF4-FFF2-40B4-BE49-F238E27FC236}">
                    <a16:creationId xmlns:a16="http://schemas.microsoft.com/office/drawing/2014/main" id="{9CC36FCC-922C-4CBA-83E4-5DE3195C7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26842CFB-3B74-4BBE-AE3B-F2EB39128A1A}"/>
                </a:ext>
              </a:extLst>
            </p:cNvPr>
            <p:cNvSpPr/>
            <p:nvPr/>
          </p:nvSpPr>
          <p:spPr>
            <a:xfrm rot="5400000">
              <a:off x="4182269" y="4106069"/>
              <a:ext cx="228599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09" name="Group 22">
            <a:extLst>
              <a:ext uri="{FF2B5EF4-FFF2-40B4-BE49-F238E27FC236}">
                <a16:creationId xmlns:a16="http://schemas.microsoft.com/office/drawing/2014/main" id="{EC9454DD-F84D-4B8D-BAD0-E2BA8C40D53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116138"/>
            <a:ext cx="1495425" cy="322262"/>
            <a:chOff x="2924175" y="4021138"/>
            <a:chExt cx="1495425" cy="322262"/>
          </a:xfrm>
        </p:grpSpPr>
        <p:grpSp>
          <p:nvGrpSpPr>
            <p:cNvPr id="21516" name="Group 24">
              <a:extLst>
                <a:ext uri="{FF2B5EF4-FFF2-40B4-BE49-F238E27FC236}">
                  <a16:creationId xmlns:a16="http://schemas.microsoft.com/office/drawing/2014/main" id="{1C043D10-438D-4536-A4DC-7591430B5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6D8D84A-3DAF-4898-9D85-4B183E04E0AF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9" name="TextBox 26">
                <a:extLst>
                  <a:ext uri="{FF2B5EF4-FFF2-40B4-BE49-F238E27FC236}">
                    <a16:creationId xmlns:a16="http://schemas.microsoft.com/office/drawing/2014/main" id="{31C06AD4-1927-481F-B0F1-CCA29ACA3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10..*</a:t>
                </a:r>
              </a:p>
            </p:txBody>
          </p:sp>
          <p:sp>
            <p:nvSpPr>
              <p:cNvPr id="21520" name="TextBox 27">
                <a:extLst>
                  <a:ext uri="{FF2B5EF4-FFF2-40B4-BE49-F238E27FC236}">
                    <a16:creationId xmlns:a16="http://schemas.microsoft.com/office/drawing/2014/main" id="{54146FBD-9DAB-4C8E-BF22-D5D049F69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AC3BDD55-50A5-4B60-B43B-1866B828C7D8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510" name="Group 29">
            <a:extLst>
              <a:ext uri="{FF2B5EF4-FFF2-40B4-BE49-F238E27FC236}">
                <a16:creationId xmlns:a16="http://schemas.microsoft.com/office/drawing/2014/main" id="{F8A6DEE4-CFCF-4F43-B694-721E2B56261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649538"/>
            <a:ext cx="1495425" cy="322262"/>
            <a:chOff x="2924175" y="4021138"/>
            <a:chExt cx="1495425" cy="322262"/>
          </a:xfrm>
        </p:grpSpPr>
        <p:grpSp>
          <p:nvGrpSpPr>
            <p:cNvPr id="21511" name="Group 24">
              <a:extLst>
                <a:ext uri="{FF2B5EF4-FFF2-40B4-BE49-F238E27FC236}">
                  <a16:creationId xmlns:a16="http://schemas.microsoft.com/office/drawing/2014/main" id="{B86E2BC7-D660-4742-ADC5-B920035BF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4175" y="4021138"/>
              <a:ext cx="1371600" cy="246062"/>
              <a:chOff x="3124200" y="2209800"/>
              <a:chExt cx="1371600" cy="24622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4A36A13-584B-42A8-BD91-840D154365ED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14" name="TextBox 26">
                <a:extLst>
                  <a:ext uri="{FF2B5EF4-FFF2-40B4-BE49-F238E27FC236}">
                    <a16:creationId xmlns:a16="http://schemas.microsoft.com/office/drawing/2014/main" id="{F2E132A8-4C8D-4E9E-AFBB-D773A0451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1515" name="TextBox 27">
                <a:extLst>
                  <a:ext uri="{FF2B5EF4-FFF2-40B4-BE49-F238E27FC236}">
                    <a16:creationId xmlns:a16="http://schemas.microsoft.com/office/drawing/2014/main" id="{22C5D218-2D8C-4F62-9405-E67A7E00B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454C8170-CD70-48CD-8CDA-2E3281BDD26E}"/>
                </a:ext>
              </a:extLst>
            </p:cNvPr>
            <p:cNvSpPr/>
            <p:nvPr/>
          </p:nvSpPr>
          <p:spPr>
            <a:xfrm rot="5400000">
              <a:off x="4182269" y="4106069"/>
              <a:ext cx="228600" cy="24606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55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3B626F9C-507A-4996-9FC0-46AF7D453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Composition Association Relationship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3878CD3-7C23-46B5-9C98-A3CED0F7F3E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+mn-ea"/>
              </a:rPr>
              <a:t>Strong Dependent Composition Association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Eyes                            Body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>
                <a:ea typeface="+mn-ea"/>
              </a:rPr>
              <a:t>State                            Context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US" altLang="en-US" err="1">
                <a:ea typeface="+mn-ea"/>
              </a:rPr>
              <a:t>AutoState</a:t>
            </a:r>
            <a:r>
              <a:rPr lang="en-US" altLang="en-US">
                <a:ea typeface="+mn-ea"/>
              </a:rPr>
              <a:t>                    Automobile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>
              <a:ea typeface="+mn-ea"/>
            </a:endParaRPr>
          </a:p>
          <a:p>
            <a:pPr eaLnBrk="1" hangingPunct="1">
              <a:defRPr/>
            </a:pPr>
            <a:r>
              <a:rPr lang="en-US" altLang="en-US">
                <a:ea typeface="+mn-ea"/>
              </a:rPr>
              <a:t>The Automobile State (AutoState) is dependent on existence of the Automobile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38541F7F-AB66-4343-9AA4-85D27AF5AF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6/12/2020</a:t>
            </a:r>
          </a:p>
        </p:txBody>
      </p:sp>
      <p:grpSp>
        <p:nvGrpSpPr>
          <p:cNvPr id="22532" name="Group 1">
            <a:extLst>
              <a:ext uri="{FF2B5EF4-FFF2-40B4-BE49-F238E27FC236}">
                <a16:creationId xmlns:a16="http://schemas.microsoft.com/office/drawing/2014/main" id="{5BB299FE-BBC6-47CC-A22D-B4483D615FE4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1658938"/>
            <a:ext cx="1495425" cy="322262"/>
            <a:chOff x="2667000" y="3640138"/>
            <a:chExt cx="1495425" cy="322262"/>
          </a:xfrm>
        </p:grpSpPr>
        <p:grpSp>
          <p:nvGrpSpPr>
            <p:cNvPr id="22545" name="Group 24">
              <a:extLst>
                <a:ext uri="{FF2B5EF4-FFF2-40B4-BE49-F238E27FC236}">
                  <a16:creationId xmlns:a16="http://schemas.microsoft.com/office/drawing/2014/main" id="{230C2372-1203-4F89-8839-6B26B19C5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762777B-7D4A-4990-8A9E-1ABD9A4BDE88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8" name="TextBox 26">
                <a:extLst>
                  <a:ext uri="{FF2B5EF4-FFF2-40B4-BE49-F238E27FC236}">
                    <a16:creationId xmlns:a16="http://schemas.microsoft.com/office/drawing/2014/main" id="{35102B02-85B1-4BA0-A853-7809C0777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2</a:t>
                </a:r>
              </a:p>
            </p:txBody>
          </p:sp>
          <p:sp>
            <p:nvSpPr>
              <p:cNvPr id="22549" name="TextBox 27">
                <a:extLst>
                  <a:ext uri="{FF2B5EF4-FFF2-40B4-BE49-F238E27FC236}">
                    <a16:creationId xmlns:a16="http://schemas.microsoft.com/office/drawing/2014/main" id="{C0B906D1-99E5-4A6D-83AB-9BC16CBB9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678B8178-A43E-48AA-81D6-1EDA148C5A4C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3" name="Group 23">
            <a:extLst>
              <a:ext uri="{FF2B5EF4-FFF2-40B4-BE49-F238E27FC236}">
                <a16:creationId xmlns:a16="http://schemas.microsoft.com/office/drawing/2014/main" id="{8E5F8CAF-91C1-433C-8929-305D2BE6B8D6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116138"/>
            <a:ext cx="1495425" cy="322262"/>
            <a:chOff x="2667000" y="3640138"/>
            <a:chExt cx="1495425" cy="322262"/>
          </a:xfrm>
        </p:grpSpPr>
        <p:grpSp>
          <p:nvGrpSpPr>
            <p:cNvPr id="22540" name="Group 24">
              <a:extLst>
                <a:ext uri="{FF2B5EF4-FFF2-40B4-BE49-F238E27FC236}">
                  <a16:creationId xmlns:a16="http://schemas.microsoft.com/office/drawing/2014/main" id="{704084DF-C71C-4068-BFCD-CDE1692C3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13DECDF-4ACC-40FE-A11C-DBE7AC311C88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3" name="TextBox 26">
                <a:extLst>
                  <a:ext uri="{FF2B5EF4-FFF2-40B4-BE49-F238E27FC236}">
                    <a16:creationId xmlns:a16="http://schemas.microsoft.com/office/drawing/2014/main" id="{C8DC63C6-E509-44AF-A44C-17B4845B9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2544" name="TextBox 27">
                <a:extLst>
                  <a:ext uri="{FF2B5EF4-FFF2-40B4-BE49-F238E27FC236}">
                    <a16:creationId xmlns:a16="http://schemas.microsoft.com/office/drawing/2014/main" id="{54D9E347-B01B-4D69-B035-33A042087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CE6B53C9-A949-4C59-A4DC-91309E8DE982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34" name="Group 30">
            <a:extLst>
              <a:ext uri="{FF2B5EF4-FFF2-40B4-BE49-F238E27FC236}">
                <a16:creationId xmlns:a16="http://schemas.microsoft.com/office/drawing/2014/main" id="{9F8F0D7A-8550-4679-A3D2-B3126C226AD0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649538"/>
            <a:ext cx="1495425" cy="322262"/>
            <a:chOff x="2667000" y="3640138"/>
            <a:chExt cx="1495425" cy="322262"/>
          </a:xfrm>
        </p:grpSpPr>
        <p:grpSp>
          <p:nvGrpSpPr>
            <p:cNvPr id="22535" name="Group 31">
              <a:extLst>
                <a:ext uri="{FF2B5EF4-FFF2-40B4-BE49-F238E27FC236}">
                  <a16:creationId xmlns:a16="http://schemas.microsoft.com/office/drawing/2014/main" id="{B36B99A6-5975-4F99-A419-44B125EB5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640138"/>
              <a:ext cx="1371600" cy="246062"/>
              <a:chOff x="3124200" y="2209800"/>
              <a:chExt cx="1371600" cy="246221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43D3ACD-11EE-4855-AAA7-BDE86AA6AEB4}"/>
                  </a:ext>
                </a:extLst>
              </p:cNvPr>
              <p:cNvCxnSpPr/>
              <p:nvPr/>
            </p:nvCxnSpPr>
            <p:spPr>
              <a:xfrm>
                <a:off x="3124200" y="2438548"/>
                <a:ext cx="1219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38" name="TextBox 26">
                <a:extLst>
                  <a:ext uri="{FF2B5EF4-FFF2-40B4-BE49-F238E27FC236}">
                    <a16:creationId xmlns:a16="http://schemas.microsoft.com/office/drawing/2014/main" id="{8FB40E23-480D-482D-89E1-5DF557849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200" y="2209800"/>
                <a:ext cx="4572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22539" name="TextBox 27">
                <a:extLst>
                  <a:ext uri="{FF2B5EF4-FFF2-40B4-BE49-F238E27FC236}">
                    <a16:creationId xmlns:a16="http://schemas.microsoft.com/office/drawing/2014/main" id="{9FB465B4-30ED-455F-B4B6-815B6A21B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2209800"/>
                <a:ext cx="30480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</p:grp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7FC6D237-F1D4-4A22-A0F1-ABEE23710ABD}"/>
                </a:ext>
              </a:extLst>
            </p:cNvPr>
            <p:cNvSpPr/>
            <p:nvPr/>
          </p:nvSpPr>
          <p:spPr>
            <a:xfrm rot="5400000">
              <a:off x="3925094" y="3725069"/>
              <a:ext cx="228600" cy="24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602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FE779AC-897E-41FB-8795-C4E6CA064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Relationships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C52E663-00CF-4FE9-8E64-ABC2F5DFBD7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anose="020B0600070205080204" pitchFamily="34" charset="-128"/>
              </a:rPr>
              <a:t>Generalization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>
                <a:ea typeface="Times New Roman" panose="02020603050405020304" pitchFamily="18" charset="0"/>
              </a:rPr>
              <a:t>Parent</a:t>
            </a: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endParaRPr lang="en-US" altLang="en-US">
              <a:ea typeface="Times New Roman" panose="02020603050405020304" pitchFamily="18" charset="0"/>
            </a:endParaRPr>
          </a:p>
          <a:p>
            <a:pPr marL="800100" lvl="2" indent="0" eaLnBrk="1" hangingPunct="1">
              <a:buFontTx/>
              <a:buNone/>
              <a:defRPr/>
            </a:pPr>
            <a:r>
              <a:rPr lang="en-US" altLang="en-US">
                <a:ea typeface="Times New Roman" panose="02020603050405020304" pitchFamily="18" charset="0"/>
              </a:rPr>
              <a:t>Child </a:t>
            </a: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  <a:defRPr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55656F93-1A84-4998-A2AF-C0435971F88C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grpSp>
        <p:nvGrpSpPr>
          <p:cNvPr id="23556" name="Group 14">
            <a:extLst>
              <a:ext uri="{FF2B5EF4-FFF2-40B4-BE49-F238E27FC236}">
                <a16:creationId xmlns:a16="http://schemas.microsoft.com/office/drawing/2014/main" id="{B25B6F0E-B99B-4EB8-B476-AAD514E4255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62200"/>
            <a:ext cx="304800" cy="1066800"/>
            <a:chOff x="1905000" y="3124200"/>
            <a:chExt cx="152400" cy="609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C78AC6-D2C4-42AE-8EB7-9E865288B8D0}"/>
                </a:ext>
              </a:extLst>
            </p:cNvPr>
            <p:cNvCxnSpPr/>
            <p:nvPr/>
          </p:nvCxnSpPr>
          <p:spPr>
            <a:xfrm flipV="1">
              <a:off x="1981200" y="327660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13F1A8C-67E1-4A47-AA69-06C2270955D0}"/>
                </a:ext>
              </a:extLst>
            </p:cNvPr>
            <p:cNvSpPr/>
            <p:nvPr/>
          </p:nvSpPr>
          <p:spPr>
            <a:xfrm>
              <a:off x="1905000" y="3124200"/>
              <a:ext cx="152400" cy="152400"/>
            </a:xfrm>
            <a:prstGeom prst="triangle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79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54553576-B9E2-44D7-BA5B-56EDCE4E95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UML Class Diagram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D1F08C2-56D4-4EA1-8CB8-7E0EE1C96DB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971550" lvl="1" indent="-514350" eaLnBrk="1" hangingPunct="1">
              <a:buFont typeface="Times New Roman" panose="02020603050405020304" pitchFamily="18" charset="0"/>
              <a:buAutoNum type="arabicPeriod"/>
            </a:pPr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A6A79AB1-6AF6-47DD-9913-9F6CE1F6F7C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31748" name="Rectangle 1029">
            <a:extLst>
              <a:ext uri="{FF2B5EF4-FFF2-40B4-BE49-F238E27FC236}">
                <a16:creationId xmlns:a16="http://schemas.microsoft.com/office/drawing/2014/main" id="{EAC94329-E973-4AF6-8109-04CB0292A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49" name="Rectangle 1030">
            <a:extLst>
              <a:ext uri="{FF2B5EF4-FFF2-40B4-BE49-F238E27FC236}">
                <a16:creationId xmlns:a16="http://schemas.microsoft.com/office/drawing/2014/main" id="{A88486AA-C1E4-45FC-8D17-EC8933A81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0" name="Rectangle 1031">
            <a:extLst>
              <a:ext uri="{FF2B5EF4-FFF2-40B4-BE49-F238E27FC236}">
                <a16:creationId xmlns:a16="http://schemas.microsoft.com/office/drawing/2014/main" id="{2531C46C-A25F-463F-950B-38F8975F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1" name="Rectangle 1033">
            <a:extLst>
              <a:ext uri="{FF2B5EF4-FFF2-40B4-BE49-F238E27FC236}">
                <a16:creationId xmlns:a16="http://schemas.microsoft.com/office/drawing/2014/main" id="{D864C4C3-26E6-4A89-A0F8-EED0E174B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Class</a:t>
            </a:r>
          </a:p>
        </p:txBody>
      </p:sp>
      <p:sp>
        <p:nvSpPr>
          <p:cNvPr id="31752" name="Rectangle 1034">
            <a:extLst>
              <a:ext uri="{FF2B5EF4-FFF2-40B4-BE49-F238E27FC236}">
                <a16:creationId xmlns:a16="http://schemas.microsoft.com/office/drawing/2014/main" id="{29B59A9C-9625-48F4-809F-4B87C40A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Attributes</a:t>
            </a:r>
          </a:p>
        </p:txBody>
      </p:sp>
      <p:sp>
        <p:nvSpPr>
          <p:cNvPr id="31753" name="Rectangle 1035">
            <a:extLst>
              <a:ext uri="{FF2B5EF4-FFF2-40B4-BE49-F238E27FC236}">
                <a16:creationId xmlns:a16="http://schemas.microsoft.com/office/drawing/2014/main" id="{AB1C7E03-8E3C-45DB-828D-D1094615C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3657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6645577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1624</Words>
  <Application>Microsoft Macintosh PowerPoint</Application>
  <PresentationFormat>On-screen Show (4:3)</PresentationFormat>
  <Paragraphs>391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Arial,Sans-Serif</vt:lpstr>
      <vt:lpstr>Calibri</vt:lpstr>
      <vt:lpstr>Times New Roman</vt:lpstr>
      <vt:lpstr>Default Design</vt:lpstr>
      <vt:lpstr>Default Design</vt:lpstr>
      <vt:lpstr>Default Design</vt:lpstr>
      <vt:lpstr>Default Design</vt:lpstr>
      <vt:lpstr>CSYE 7374</vt:lpstr>
      <vt:lpstr>Strategy Design Pattern</vt:lpstr>
      <vt:lpstr>PowerPoint Presentation</vt:lpstr>
      <vt:lpstr>Relationships</vt:lpstr>
      <vt:lpstr>Association Relationship</vt:lpstr>
      <vt:lpstr>Aggregation Association Relationship</vt:lpstr>
      <vt:lpstr>Composition Association Relationship</vt:lpstr>
      <vt:lpstr>Relationships</vt:lpstr>
      <vt:lpstr>UML Class Diagram</vt:lpstr>
      <vt:lpstr>UML Class Diagram</vt:lpstr>
      <vt:lpstr>Inheritance Class Diagram</vt:lpstr>
      <vt:lpstr>Person Class Diagram</vt:lpstr>
      <vt:lpstr>Design Patterns</vt:lpstr>
      <vt:lpstr>Behavioral Design Patterns</vt:lpstr>
      <vt:lpstr>Behavioral Design Patterns</vt:lpstr>
      <vt:lpstr>Behavioral Design Patterns</vt:lpstr>
      <vt:lpstr>Strategy Design Pattern</vt:lpstr>
      <vt:lpstr>Strategy Pattern</vt:lpstr>
      <vt:lpstr>Strategy Design Pattern</vt:lpstr>
      <vt:lpstr>Strategy Design Pattern</vt:lpstr>
      <vt:lpstr>Strategy Design Pattern</vt:lpstr>
      <vt:lpstr>Strategy Design Pattern</vt:lpstr>
      <vt:lpstr>Strategy Design Pattern</vt:lpstr>
      <vt:lpstr>Strategy Design Pattern</vt:lpstr>
      <vt:lpstr>Summary: Strategy Pattern</vt:lpstr>
      <vt:lpstr>Strategy Pattern Class Diagram</vt:lpstr>
      <vt:lpstr>Strategy Pattern Interchangeability</vt:lpstr>
      <vt:lpstr>Tax Strategy Class Diagram</vt:lpstr>
      <vt:lpstr>Strategy Interface</vt:lpstr>
      <vt:lpstr>Class: PersonalTaxStrategy</vt:lpstr>
      <vt:lpstr>Class: PersonalTaxPenaltyStrategy</vt:lpstr>
      <vt:lpstr>Class: PersonalTaxRebateStrategy</vt:lpstr>
      <vt:lpstr>Class: HRBlock</vt:lpstr>
      <vt:lpstr>Class: HRBlock</vt:lpstr>
      <vt:lpstr>Class: HRBlock</vt:lpstr>
      <vt:lpstr>Class: HRBlock</vt:lpstr>
      <vt:lpstr>Class: HRBlock</vt:lpstr>
      <vt:lpstr>Class: HRBlock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6200</dc:title>
  <dc:creator>Daniel Peters</dc:creator>
  <cp:lastModifiedBy>Dan Peters</cp:lastModifiedBy>
  <cp:revision>547</cp:revision>
  <dcterms:created xsi:type="dcterms:W3CDTF">2015-09-07T17:59:09Z</dcterms:created>
  <dcterms:modified xsi:type="dcterms:W3CDTF">2022-02-08T22:35:34Z</dcterms:modified>
</cp:coreProperties>
</file>