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42"/>
  </p:notesMasterIdLst>
  <p:handoutMasterIdLst>
    <p:handoutMasterId r:id="rId43"/>
  </p:handoutMasterIdLst>
  <p:sldIdLst>
    <p:sldId id="370" r:id="rId4"/>
    <p:sldId id="369" r:id="rId5"/>
    <p:sldId id="368" r:id="rId6"/>
    <p:sldId id="367" r:id="rId7"/>
    <p:sldId id="366" r:id="rId8"/>
    <p:sldId id="365" r:id="rId9"/>
    <p:sldId id="364" r:id="rId10"/>
    <p:sldId id="363" r:id="rId11"/>
    <p:sldId id="375" r:id="rId12"/>
    <p:sldId id="374" r:id="rId13"/>
    <p:sldId id="373" r:id="rId14"/>
    <p:sldId id="361" r:id="rId15"/>
    <p:sldId id="372" r:id="rId16"/>
    <p:sldId id="371" r:id="rId17"/>
    <p:sldId id="308" r:id="rId18"/>
    <p:sldId id="358" r:id="rId19"/>
    <p:sldId id="357" r:id="rId20"/>
    <p:sldId id="356" r:id="rId21"/>
    <p:sldId id="355" r:id="rId22"/>
    <p:sldId id="354" r:id="rId23"/>
    <p:sldId id="353" r:id="rId24"/>
    <p:sldId id="309" r:id="rId25"/>
    <p:sldId id="324" r:id="rId26"/>
    <p:sldId id="330" r:id="rId27"/>
    <p:sldId id="325" r:id="rId28"/>
    <p:sldId id="331" r:id="rId29"/>
    <p:sldId id="291" r:id="rId30"/>
    <p:sldId id="295" r:id="rId31"/>
    <p:sldId id="299" r:id="rId32"/>
    <p:sldId id="302" r:id="rId33"/>
    <p:sldId id="280" r:id="rId34"/>
    <p:sldId id="301" r:id="rId35"/>
    <p:sldId id="303" r:id="rId36"/>
    <p:sldId id="304" r:id="rId37"/>
    <p:sldId id="305" r:id="rId38"/>
    <p:sldId id="306" r:id="rId39"/>
    <p:sldId id="376" r:id="rId40"/>
    <p:sldId id="32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6B219-D7E1-44E1-95B3-FFFD5FEC8012}" v="675" dt="2021-06-17T00:56:24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4ABA9-DE34-4153-BE88-DF9F9A302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D7517-2DDC-4AC8-AB08-8AF23FEBF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0E548F-FF2C-4BE0-AB0F-889AAFCF5781}" type="datetimeFigureOut">
              <a:rPr lang="en-US" altLang="en-US"/>
              <a:pPr>
                <a:defRPr/>
              </a:pPr>
              <a:t>10-Aug-22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7F50E-814E-4E95-B43B-B194AF61C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46BA2-E14A-4C85-B73C-38D8DD0673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9F0BB4-A484-42FB-88D8-B1C5E77A7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227FCD-102D-4B88-818A-60FDA0E3AE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2FFC7-AD6D-4831-A881-3255613E8F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5C6341-8F50-499B-96A3-3BBB9D4F48C6}" type="datetimeFigureOut">
              <a:rPr lang="en-US" altLang="en-US"/>
              <a:pPr>
                <a:defRPr/>
              </a:pPr>
              <a:t>10-Aug-22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F56C23-07A7-40F2-B35F-CEDE70472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51A997-C78D-4E62-BC63-38CDFB682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7ACEC-4A09-420D-9A38-5D1F584DB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14F4-6F7A-4D1C-A94F-CCD8C061F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448068-75C6-4EEA-AF18-504A2E4799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C1EDC44-BBD2-42DC-8103-E084693B01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153E3000-BFDF-4313-9AB1-7488E1AAAC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1.001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E837CCA-DEE3-4ED9-979A-70AD780F5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69FB762-2E38-49D2-A620-344A37CE075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FBE5AD-AEF9-4E26-8A9B-C2EC35FFF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213F97-61B2-4B0F-B927-571986054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900694-9C1C-48D0-BD59-F47564510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BFE4-4139-4C70-8803-BAE9F8B57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73B1C1-F126-48B1-A3DC-D5F7EA0F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DE74A5-7F29-40F7-998E-389656C148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4771FC-E3F0-408A-A674-EA77950A1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CB9B-91C2-43D9-A635-E5E2A03CA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8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50D2AB-E169-452D-A4A5-FFE68EFCB5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AFD6EA-66B6-492D-A606-DE62E0635F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BF669B-3AA5-40FA-A9EC-4F11A7D52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CEF9E-00A0-4867-B0CE-8EB684796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9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84C83-1502-4726-BE60-8FE222467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E4D7A-3E22-4415-A935-3D11CE258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51C1C-953D-49B1-8F76-28BF0DCB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6252-8DE9-463B-B129-20FA6CE9B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6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CC104-117D-46DF-A16C-EC2EA36C9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9622-93AB-4453-B275-398C04ECD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D0FDA3-6F00-488C-8BB5-5A5A326BD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117EB-E95D-478F-BEAB-1621EF8BD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4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C58BC6-E3B9-4D09-A77B-EB45D7075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4EAE2-BB39-42E4-9899-F34EE9183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874AD9-179E-478B-B25F-ACC914D2D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9DD3-13C7-48E2-99CE-25780428E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E576-F784-4532-B5F3-B9B3A8A94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1D320-E145-41F2-B89F-CEA1102CD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8B634-DCC9-4A59-862F-B9BCFB65E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A943-0A53-42FD-B87F-718E0B667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95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F7F21E-2945-4B11-9170-EB527327B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C027A-0BEA-467D-943C-09C1A1075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1ABC54-E130-41F6-A1A1-62AAE621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B0CD-1A79-497D-AACA-410EBCDA4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A69E2E-7F6E-45B1-A261-A7E279EBC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A6292-17DE-4FAA-8B58-C07988D76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50B2B-7B92-4D1F-8C5D-8FD734D20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667-23ED-4F13-B912-C895FC44E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EC28B0-5416-412B-9549-4BC52B719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EC3C5B-D7CC-4340-B653-0270EBF05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2937AA-5E4D-4B72-9F07-58839BFB8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A3A2-071C-428E-A5B5-F61D36FE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13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145A3-F987-43E4-83B8-6899935BB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CA4DE-9512-4C4D-9545-BA7B95CF4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3475-7F5A-433B-ADB1-E03E94A2D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1170-91E2-40E6-ABFA-2F348BE8F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7D0150-E318-45B0-A224-779285DA4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1B34FF-427E-4F9D-9C51-251D0D397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E14511-140D-4CEA-B041-F96FB48C5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38027-634C-4593-A485-E39E4AF52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459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3C7A1-103B-4042-930C-F1FA02CEE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C378-22C2-4EC7-9A23-A123486AA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1743-5722-4777-AE6B-420001A7A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CBE1-6BC1-4EBA-9FFE-A91C801E2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0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3AA664-39CB-46AC-B929-C31E4F992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A598A-179F-43C7-A8CC-C38E17B21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9F692-AC6F-4D90-AB73-88E6A0FA9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4679-572A-4DB2-8AFF-730F36217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08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BD80D-47E6-4672-92BE-2F6EBD4A5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44FE0-0136-40E4-A151-E9D0BA165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13A6E-D0D9-421B-90B7-1BA48F434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47CF-B53E-43D6-A951-0A2806807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95822-1543-45DD-9795-14F2AF8BE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EC17F-076F-4DF0-A1A8-47723FDA2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880478-1863-4080-949F-66001584C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1446-4C51-4D35-903A-63D0F55EC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533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538894-678B-42EA-8D0F-B146BCD54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01269-AF02-4D87-B17D-CD74AE6E2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E18B7-4439-4F56-9CAC-12799CEA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204F-9E03-43A8-B1BE-14B1B4ECD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945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C10A48-12E9-451A-ADD2-6CFD2BD3D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49A34-932E-41D5-A275-34D95B481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8445A-7D94-4E23-917F-B447C6182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3A57-05A3-41D2-BF6F-CFE9B847F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6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AA80D-1354-4DC7-B0E1-52F6961D4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FCE9-D7A3-4C6B-9C82-623F64342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D0543-84F8-49D3-8025-38B47FFD3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A2D1-8159-4F41-8E7B-691CD2E5B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53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8C2710-1FEC-44A9-A1D8-BCA893582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BA1EDE-5DB7-4A76-BA8A-24DA7237D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0CE922-CEEB-438E-B42D-A68C1B2EE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069F-7D18-47CE-B987-AB95DD421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9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72F75C-8B1C-4208-904C-503754BB3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AFDC63-B64C-4796-B4FF-16DB16B60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40C047-F8AC-46BB-8CAB-2CC0ECE9E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CB714-DD73-462A-90E9-8487A9D76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21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1F9B0-D385-4602-88C0-2E33A3F85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FC1E3-AE58-4F20-A21D-1FEFC8718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EBC85B-8AB0-46AC-96B0-171E0CCA5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CCE4-4BE1-425E-921C-72786706C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3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4A7928-ACA0-476E-90E0-019CC5A2E0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7D9B36-BABF-4030-8884-EDA9F1075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0F7127-946F-43FE-96B3-B0AD12B77E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4712-C252-4767-815D-908EDED536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46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8D8E4-A745-4698-843C-A8EB7798F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2AF86-018F-4AF5-86B2-063D7246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A1617-3EE7-4608-81E2-E99BFF5B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903E-7D1C-4F09-B24D-00CE159F6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77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4D565-2A7E-4828-8E81-D9971D66A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9D21C-CA46-4992-ACA4-3D3FEC49C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A958B-4259-42C0-8BEA-52B17BC2C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17DD-0434-4D0D-B8FC-84A2EF44F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50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F55D0-5B6D-4EC3-93C5-8226219C3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54DC8-94D4-4885-821F-F721CF4C8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65449-F052-4D31-AA59-593E7EEC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6D53-D3C3-4E37-BFC1-B548E7E27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294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32E22-F176-4A34-A013-1B2BC749C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AF8F5-F874-4FE7-8B0C-59CE7BF5F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8EC2B2-330C-4DC8-8756-1BC2909F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1C2C-C0A2-4E0B-8B4F-A0F59E10C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645C9-CB84-40E5-B28E-2E0B5F9B0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B9613-C26A-4052-8A6E-67B364396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47BA1-4923-42F5-8F43-4F9D87D4F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C5D4C-C65F-433F-B6DB-D2CE48BEA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93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2D196F-22D2-49D7-B23F-3E6901664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FA18B4-96B8-427F-A463-C51962F86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4D2165-3309-417D-919B-251D0BA935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E97FA-7A57-466D-902D-0B10EDCFC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34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DDA155-04D5-4237-BD60-9DABC10EF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7AE4CB-7AD5-4D85-8E72-857CBB72E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0848CC-233D-45AA-BFBC-3F5A947A9E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EFF5-A3E4-4831-9C45-E66FEB5357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D234F9-FEC9-4B8C-B2DD-DB39A2AFB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97FAAB-B25F-494F-ACDA-5C53A1E48E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B71393A-5A40-4E28-8D5B-0E5478FC7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9185A-0C85-4FDC-B86B-B4AEC1E33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14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DBA0D-EFA0-4086-9B45-AA400C996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86EF3-18B6-45AD-951B-E6DA1733A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A60CB-430F-449E-BFDC-DF5AF3FE1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AE70D-3C0D-40C0-B39F-839536E45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6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FD876-231D-4240-82FE-9CF330EA9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3546E-A3D2-49CC-B5B6-8CFEF8EBA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3092A-26B2-480A-95BB-10FFC5846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87C38-9AE6-4364-B40F-3049472DA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4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EB1D7C0-4CD5-43A7-80D5-DC70D82FA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924F1C-38F8-4842-BA4C-C889D5AA45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5935D5-DC71-47F0-90A4-3C65A4523E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490955C-6CAC-460C-9148-8DAF5E9D70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2E6EEF5-4355-4A61-94A4-600F85561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17903D87-005C-40A7-8FD6-9BA94030B7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B3735AF9-CD95-4D2E-B676-8890D529A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65904CC-DCEB-4CCD-B9DA-8879366BAD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1972A88-79BA-4CAE-A2F1-BC1BA4948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6E5F44-A75C-4B5F-99A1-F012F0D403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A628CD-5AD2-494B-AD1F-6CE41BA82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CFEA1C-C176-468B-B9D8-4D3365248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204DE95-0C10-4704-AE8C-2A7A949AF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0CF75AF0-02C5-44B1-8F78-8569C19DCA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1D04B994-C68F-417B-9962-FE0293BA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FD3BFB83-0C80-463B-83E5-8C5F365A78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8938BA1-087E-40E3-A5EC-7AE5903E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8B4E9D-36EB-4088-BAB4-6AC9E4565B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2B221B-6064-47AD-8C8B-6E8CDB98D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9B5697-6EEA-4CCB-B859-5D8FB51D0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FAFB32-1B37-405F-BA0F-878BBD332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E2F298ED-E9D2-4D52-90BF-CF40F7E7B5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6B1327D1-4647-4FE4-BBF7-22CADD13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88070D8-0D31-473B-A6E7-3AB782760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90F1CAB2-9D09-47C7-B0F0-358D47DEDE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794B9C0-F6B6-4A43-8D3F-3787D42994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>
                <a:ea typeface="ＭＳ Ｐゴシック"/>
              </a:rPr>
              <a:t>CSYE 7374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1751399-4252-4565-B9DE-D0DC04AFCE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201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0DF5E9C0-BF47-4235-8D64-ECDBD6F8F8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B1C51339-D80A-4CB1-B072-D90F47929CFE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8675" name="Group 2">
            <a:extLst>
              <a:ext uri="{FF2B5EF4-FFF2-40B4-BE49-F238E27FC236}">
                <a16:creationId xmlns:a16="http://schemas.microsoft.com/office/drawing/2014/main" id="{6B324C98-2C6A-4EA8-8477-B026B2D1E5F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3657600" cy="2743200"/>
            <a:chOff x="2133600" y="1752600"/>
            <a:chExt cx="3657600" cy="2743200"/>
          </a:xfrm>
        </p:grpSpPr>
        <p:sp>
          <p:nvSpPr>
            <p:cNvPr id="28678" name="Rectangle 1029">
              <a:extLst>
                <a:ext uri="{FF2B5EF4-FFF2-40B4-BE49-F238E27FC236}">
                  <a16:creationId xmlns:a16="http://schemas.microsoft.com/office/drawing/2014/main" id="{27C33F97-81F4-497A-8301-DBD78B8F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79" name="Rectangle 1030">
              <a:extLst>
                <a:ext uri="{FF2B5EF4-FFF2-40B4-BE49-F238E27FC236}">
                  <a16:creationId xmlns:a16="http://schemas.microsoft.com/office/drawing/2014/main" id="{98E88862-67F6-42F0-8A8D-595FAFF1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80" name="Rectangle 1031">
              <a:extLst>
                <a:ext uri="{FF2B5EF4-FFF2-40B4-BE49-F238E27FC236}">
                  <a16:creationId xmlns:a16="http://schemas.microsoft.com/office/drawing/2014/main" id="{86CAA7B7-8916-449A-84E7-89DAE026E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81" name="Rectangle 1033">
              <a:extLst>
                <a:ext uri="{FF2B5EF4-FFF2-40B4-BE49-F238E27FC236}">
                  <a16:creationId xmlns:a16="http://schemas.microsoft.com/office/drawing/2014/main" id="{8FBAC3E1-27C0-43D5-8D90-EAE3F4B88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28682" name="Rectangle 1034">
              <a:extLst>
                <a:ext uri="{FF2B5EF4-FFF2-40B4-BE49-F238E27FC236}">
                  <a16:creationId xmlns:a16="http://schemas.microsoft.com/office/drawing/2014/main" id="{C4AE757C-185C-47A5-982F-1755F988B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Attribute1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Attribute2 : String</a:t>
              </a:r>
            </a:p>
          </p:txBody>
        </p:sp>
        <p:sp>
          <p:nvSpPr>
            <p:cNvPr id="28683" name="Rectangle 1035">
              <a:extLst>
                <a:ext uri="{FF2B5EF4-FFF2-40B4-BE49-F238E27FC236}">
                  <a16:creationId xmlns:a16="http://schemas.microsoft.com/office/drawing/2014/main" id="{64501821-C9DA-43DF-9D1C-BCAFCF1F1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Operation1()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Operation2(int) : void</a:t>
              </a:r>
            </a:p>
          </p:txBody>
        </p:sp>
      </p:grpSp>
      <p:sp>
        <p:nvSpPr>
          <p:cNvPr id="28676" name="TextBox 1">
            <a:extLst>
              <a:ext uri="{FF2B5EF4-FFF2-40B4-BE49-F238E27FC236}">
                <a16:creationId xmlns:a16="http://schemas.microsoft.com/office/drawing/2014/main" id="{8C008FB3-02E2-4056-8AC7-72F8DD62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 private</a:t>
            </a:r>
          </a:p>
        </p:txBody>
      </p:sp>
      <p:sp>
        <p:nvSpPr>
          <p:cNvPr id="28677" name="TextBox 12">
            <a:extLst>
              <a:ext uri="{FF2B5EF4-FFF2-40B4-BE49-F238E27FC236}">
                <a16:creationId xmlns:a16="http://schemas.microsoft.com/office/drawing/2014/main" id="{512A4840-C2D2-43E3-8197-6BFCAD1A7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195638"/>
            <a:ext cx="128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 public</a:t>
            </a:r>
          </a:p>
        </p:txBody>
      </p:sp>
    </p:spTree>
    <p:extLst>
      <p:ext uri="{BB962C8B-B14F-4D97-AF65-F5344CB8AC3E}">
        <p14:creationId xmlns:p14="http://schemas.microsoft.com/office/powerpoint/2010/main" val="20188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5BB9CBAC-C426-431B-87E4-90C99B4AE6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Shape Class Diagram</a:t>
            </a:r>
          </a:p>
        </p:txBody>
      </p:sp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DD7296AA-B9AA-4906-BE33-C5AE9421FCA1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2/22/2020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E3810A2E-9B45-4993-9512-FDE6DA78C7A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29714" name="Rectangle 1029">
              <a:extLst>
                <a:ext uri="{FF2B5EF4-FFF2-40B4-BE49-F238E27FC236}">
                  <a16:creationId xmlns:a16="http://schemas.microsoft.com/office/drawing/2014/main" id="{D11B5682-2292-48D0-BE74-062DF576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Circle</a:t>
              </a:r>
            </a:p>
          </p:txBody>
        </p:sp>
        <p:sp>
          <p:nvSpPr>
            <p:cNvPr id="29715" name="Rectangle 1030">
              <a:extLst>
                <a:ext uri="{FF2B5EF4-FFF2-40B4-BE49-F238E27FC236}">
                  <a16:creationId xmlns:a16="http://schemas.microsoft.com/office/drawing/2014/main" id="{77ED4DC1-DAE0-442A-AE84-7E3922CC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radius: double</a:t>
              </a:r>
            </a:p>
          </p:txBody>
        </p:sp>
        <p:sp>
          <p:nvSpPr>
            <p:cNvPr id="29716" name="Rectangle 1033">
              <a:extLst>
                <a:ext uri="{FF2B5EF4-FFF2-40B4-BE49-F238E27FC236}">
                  <a16:creationId xmlns:a16="http://schemas.microsoft.com/office/drawing/2014/main" id="{F01EBB2E-23E1-42E3-9542-17ED1502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getRadius()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setRadius(int)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getCircumference() : int</a:t>
              </a:r>
            </a:p>
          </p:txBody>
        </p:sp>
      </p:grpSp>
      <p:grpSp>
        <p:nvGrpSpPr>
          <p:cNvPr id="29700" name="Group 1">
            <a:extLst>
              <a:ext uri="{FF2B5EF4-FFF2-40B4-BE49-F238E27FC236}">
                <a16:creationId xmlns:a16="http://schemas.microsoft.com/office/drawing/2014/main" id="{64A77D2B-6F6A-4F32-9900-D7D58C83197F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29711" name="Rectangle 1031">
              <a:extLst>
                <a:ext uri="{FF2B5EF4-FFF2-40B4-BE49-F238E27FC236}">
                  <a16:creationId xmlns:a16="http://schemas.microsoft.com/office/drawing/2014/main" id="{68A66F90-5B0C-4343-8B98-59B9ECA32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size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29712" name="Rectangle 1034">
              <a:extLst>
                <a:ext uri="{FF2B5EF4-FFF2-40B4-BE49-F238E27FC236}">
                  <a16:creationId xmlns:a16="http://schemas.microsoft.com/office/drawing/2014/main" id="{0A01D013-6EDD-4223-88ED-4A5D199B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getArea()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getSize()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</p:txBody>
        </p:sp>
        <p:sp>
          <p:nvSpPr>
            <p:cNvPr id="29713" name="Rectangle 1035">
              <a:extLst>
                <a:ext uri="{FF2B5EF4-FFF2-40B4-BE49-F238E27FC236}">
                  <a16:creationId xmlns:a16="http://schemas.microsoft.com/office/drawing/2014/main" id="{1CBBC207-7212-4C0C-802A-BA37C2BE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Shape</a:t>
              </a:r>
            </a:p>
          </p:txBody>
        </p:sp>
      </p:grpSp>
      <p:grpSp>
        <p:nvGrpSpPr>
          <p:cNvPr id="29701" name="Group 9">
            <a:extLst>
              <a:ext uri="{FF2B5EF4-FFF2-40B4-BE49-F238E27FC236}">
                <a16:creationId xmlns:a16="http://schemas.microsoft.com/office/drawing/2014/main" id="{B129D76A-20D8-4AFF-A140-ED801D0911F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A94078-1F06-446A-BC3A-7D63BF908211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C5B380E-7369-4A04-B546-D665E5650DD8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29702" name="Group 18">
            <a:extLst>
              <a:ext uri="{FF2B5EF4-FFF2-40B4-BE49-F238E27FC236}">
                <a16:creationId xmlns:a16="http://schemas.microsoft.com/office/drawing/2014/main" id="{C7ED2523-34FB-4187-89D1-74FB4C233F4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5D7EBE-259B-4D04-8C1A-927A1C8E042C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C27778F-41E6-470E-92E7-45F52E541856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29703" name="Group 21">
            <a:extLst>
              <a:ext uri="{FF2B5EF4-FFF2-40B4-BE49-F238E27FC236}">
                <a16:creationId xmlns:a16="http://schemas.microsoft.com/office/drawing/2014/main" id="{B7099CD3-0306-4BAD-94E0-0DBD47B63E7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29704" name="Rectangle 1029">
              <a:extLst>
                <a:ext uri="{FF2B5EF4-FFF2-40B4-BE49-F238E27FC236}">
                  <a16:creationId xmlns:a16="http://schemas.microsoft.com/office/drawing/2014/main" id="{61988830-64C6-435C-BB07-7FE3AEA3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Square</a:t>
              </a:r>
            </a:p>
          </p:txBody>
        </p:sp>
        <p:sp>
          <p:nvSpPr>
            <p:cNvPr id="29705" name="Rectangle 1030">
              <a:extLst>
                <a:ext uri="{FF2B5EF4-FFF2-40B4-BE49-F238E27FC236}">
                  <a16:creationId xmlns:a16="http://schemas.microsoft.com/office/drawing/2014/main" id="{27785854-57E2-4AB0-A009-D8A6E0A9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length : int</a:t>
              </a:r>
            </a:p>
          </p:txBody>
        </p:sp>
        <p:sp>
          <p:nvSpPr>
            <p:cNvPr id="29706" name="Rectangle 1033">
              <a:extLst>
                <a:ext uri="{FF2B5EF4-FFF2-40B4-BE49-F238E27FC236}">
                  <a16:creationId xmlns:a16="http://schemas.microsoft.com/office/drawing/2014/main" id="{D70878CA-8341-4A2A-BA62-7144744A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getLength()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setLength(int)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1382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4569764-459F-4990-A638-D180328D9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5DB-DCD4-4DD8-9BBA-5E953025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Gang of Four (</a:t>
            </a:r>
            <a:r>
              <a:rPr lang="en-US" dirty="0" err="1"/>
              <a:t>GoF</a:t>
            </a:r>
            <a:r>
              <a:rPr lang="en-US" dirty="0"/>
              <a:t>) Book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3600" dirty="0"/>
              <a:t>Design Patterns</a:t>
            </a:r>
          </a:p>
          <a:p>
            <a:pPr marL="0" indent="0" algn="r">
              <a:buFontTx/>
              <a:buNone/>
              <a:defRPr/>
            </a:pPr>
            <a:r>
              <a:rPr lang="en-US" sz="2800" dirty="0"/>
              <a:t>Elements of Reusable Object-Oriented Software</a:t>
            </a:r>
            <a:r>
              <a:rPr lang="en-US" dirty="0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800" dirty="0"/>
              <a:t>by Erich Gamma, Richard Helm, Ralph Johnson John </a:t>
            </a:r>
            <a:r>
              <a:rPr lang="en-US" sz="2800" dirty="0" err="1"/>
              <a:t>Vlissides</a:t>
            </a: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ISBN-10: </a:t>
            </a:r>
            <a:r>
              <a:rPr lang="is-IS" dirty="0"/>
              <a:t>0201633612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ISBN-13: </a:t>
            </a:r>
            <a:r>
              <a:rPr lang="is-IS" dirty="0"/>
              <a:t>9780201633610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42B-38E3-4C7F-B7A6-2A31506260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63183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58D9D4DB-3A24-49B8-A335-CD27166F2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Structural Design Patterns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753CD7C8-5A6F-4EF4-A9C6-63A83C4F0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 Object relationships and interaction</a:t>
            </a:r>
          </a:p>
          <a:p>
            <a:pPr lvl="1"/>
            <a:r>
              <a:rPr lang="en-US" altLang="en-US">
                <a:ea typeface="Times New Roman" panose="02020603050405020304" pitchFamily="18" charset="0"/>
              </a:rPr>
              <a:t>How classes and objects are composed to form larger structures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Use Inheritance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Make independently developed class libraries work together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Gang of Four (GoF)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2CDF-E3CA-4C7F-B12E-4CD9723B91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85931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1564072C-8541-48E6-9227-AF983DB9E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Structural Design Patterns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F54FD63E-1B71-480B-9B2B-D8468FA5F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Describes ways to compose objects to realize new functionality</a:t>
            </a:r>
          </a:p>
          <a:p>
            <a:pPr lvl="1"/>
            <a:r>
              <a:rPr lang="en-US" altLang="en-US">
                <a:ea typeface="Times New Roman" panose="02020603050405020304" pitchFamily="18" charset="0"/>
              </a:rPr>
              <a:t>Changing object composition at run-time is a flexibility impossible with static class composition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Gang of Four (GoF)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DF2B-97C5-4555-8D3F-9FA6754E2D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60197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01534AF-97E0-428A-822F-F4732C461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Adapter Design Pattern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27E63E0-5932-4902-B6FD-B5CF6B117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Adapter Pattern is a Structural Pattern in GoF Design Patterns Book:</a:t>
            </a:r>
          </a:p>
          <a:p>
            <a:pPr lvl="1"/>
            <a:r>
              <a:rPr lang="en-US" altLang="en-US" b="1">
                <a:ea typeface="Times New Roman" panose="02020603050405020304" pitchFamily="18" charset="0"/>
              </a:rPr>
              <a:t>“ Convert the interface of a class to another interface a clients expect. "</a:t>
            </a:r>
            <a:endParaRPr lang="en-US" altLang="en-US">
              <a:ea typeface="Times New Roman" panose="02020603050405020304" pitchFamily="18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Adapter: also known as Wrapper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Allows reuse of a toolkit class despite domain-specific interface mismatch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Structural Pattern for an interface converter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Allows re-use adapting incompatible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86160-96A8-489B-973C-5F5FFD4D33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Adapter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Anatomy of a </a:t>
            </a:r>
            <a:r>
              <a:rPr lang="en-US" dirty="0">
                <a:ea typeface="ＭＳ Ｐゴシック"/>
              </a:rPr>
              <a:t>Design Pattern 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Who (are): Constituent Components (parts)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What (happens): Operational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Where (useful): Scenarios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Why (design) Rationale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When (used): Benefits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02044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Adapter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Who: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Constituent components, roles or parts participating in the deployment and use of the Adapter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Client package or tooling</a:t>
            </a:r>
            <a:endParaRPr lang="en-US" dirty="0">
              <a:ea typeface="ＭＳ Ｐゴシック"/>
            </a:endParaRPr>
          </a:p>
          <a:p>
            <a:pPr marL="971550" lvl="1" indent="-514350">
              <a:buFontTx/>
              <a:buAutoNum type="arabicPeriod"/>
            </a:pPr>
            <a:r>
              <a:rPr lang="en-US" altLang="en-US" dirty="0">
                <a:ea typeface="ＭＳ Ｐゴシック"/>
              </a:rPr>
              <a:t>Client API</a:t>
            </a:r>
            <a:endParaRPr lang="en-US" dirty="0">
              <a:ea typeface="ＭＳ Ｐゴシック"/>
            </a:endParaRPr>
          </a:p>
          <a:p>
            <a:pPr marL="1371600" lvl="2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All tooling plug-ins must implement Client API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dirty="0"/>
              <a:t>Non-client Legacy code and it’s API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dirty="0"/>
              <a:t>Adapter Implementation</a:t>
            </a:r>
          </a:p>
          <a:p>
            <a:pPr marL="1371600" lvl="2">
              <a:buFont typeface="Arial"/>
              <a:buChar char="•"/>
            </a:pPr>
            <a:r>
              <a:rPr lang="en-US" altLang="en-US" dirty="0"/>
              <a:t>Conforms to third party Client API</a:t>
            </a:r>
          </a:p>
          <a:p>
            <a:pPr marL="1371600" lvl="2">
              <a:buFont typeface="Arial"/>
            </a:pPr>
            <a:r>
              <a:rPr lang="en-US" altLang="en-US" dirty="0"/>
              <a:t>Adapts Client API to Legacy API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230942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Adapter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What: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what happens with the use of the Adapter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dirty="0">
                <a:ea typeface="ＭＳ Ｐゴシック"/>
              </a:rPr>
              <a:t>Client uses Adapter normally via Client API</a:t>
            </a:r>
            <a:endParaRPr lang="en-US" dirty="0">
              <a:ea typeface="+mn-lt"/>
              <a:cs typeface="+mn-lt"/>
            </a:endParaRPr>
          </a:p>
          <a:p>
            <a:pPr marL="1371600" lvl="2">
              <a:buFont typeface="Arial,Sans-Serif"/>
              <a:buChar char="•"/>
            </a:pPr>
            <a:r>
              <a:rPr lang="en-US" sz="2800" dirty="0">
                <a:ea typeface="ＭＳ Ｐゴシック"/>
              </a:rPr>
              <a:t>Client unaware of Legacy code or it's API</a:t>
            </a:r>
            <a:endParaRPr lang="en-US" sz="2800" dirty="0">
              <a:ea typeface="ＭＳ Ｐゴシック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dirty="0">
                <a:ea typeface="ＭＳ Ｐゴシック"/>
              </a:rPr>
              <a:t>Adapter uses Legacy code via Legacy API</a:t>
            </a:r>
            <a:endParaRPr lang="en-US" dirty="0">
              <a:ea typeface="ＭＳ Ｐゴシック"/>
              <a:cs typeface="+mn-lt"/>
            </a:endParaRPr>
          </a:p>
          <a:p>
            <a:pPr marL="1371600" lvl="2" indent="-5143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Services Client API by using Legacy API</a:t>
            </a:r>
          </a:p>
          <a:p>
            <a:pPr marL="1371600" lvl="2" indent="-5143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Provides Inter-operability while maintaining loose coupling</a:t>
            </a:r>
            <a:endParaRPr lang="en-US" dirty="0"/>
          </a:p>
          <a:p>
            <a:pPr marL="1371600" lvl="2" indent="-514350">
              <a:buFont typeface="Arial,Sans-Serif"/>
              <a:buChar char="•"/>
            </a:pPr>
            <a:endParaRPr lang="en-US" dirty="0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497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Adapter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Where: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list of suitable scenarios for the use of the Adapter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Font typeface="Arial"/>
              <a:buChar char="–"/>
            </a:pPr>
            <a:r>
              <a:rPr lang="en-US" altLang="en-US" dirty="0">
                <a:ea typeface="ＭＳ Ｐゴシック"/>
              </a:rPr>
              <a:t>In a Loosely coupled system where (1 or more of the following):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Software with incompatible APIs must interoperate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Legacy code must be leveraged without changes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New tool must use the previous tools customized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22286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D1328704-FFA1-46C9-ACFA-8DC2A03E35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1/24/2020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8E40236-7219-4DB2-9A05-91B250DFCF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Adapter Design Pattern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88B49FE-16B2-4411-9BC4-6CA9FFA708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59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Adapter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Why: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rationale behind the design of the Adapter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Adapter uses 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Object composition: HAS-A object of API to be adapted (Legacy code using Legacy API)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Class subclassing: IS-A derived class of Client API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Adapter is Go Between and Translator of differences between Client API and Legacy API to be adapted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Adapter MUST use BOTH APIs</a:t>
            </a:r>
          </a:p>
          <a:p>
            <a:pPr marL="1371600" lvl="2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6422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Adapter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When: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the benefits obtained when using the Adapter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Abstraction: Adapter hides use of adapted (Legacy API) code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Interoperability: allows use of incompatible APIs</a:t>
            </a:r>
            <a:endParaRPr lang="en-US" dirty="0">
              <a:ea typeface="ＭＳ Ｐゴシック"/>
            </a:endParaRPr>
          </a:p>
          <a:p>
            <a:pPr marL="1371600" lvl="2" indent="-514350">
              <a:buFont typeface="Arial"/>
              <a:buChar char="•"/>
            </a:pPr>
            <a:r>
              <a:rPr lang="en-US" dirty="0">
                <a:ea typeface="ＭＳ Ｐゴシック"/>
              </a:rPr>
              <a:t>Inter-operability achieved while maintaining loose coupling</a:t>
            </a:r>
            <a:endParaRPr lang="en-US" dirty="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All code changes are contained in Adapter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en-US" dirty="0"/>
              <a:t>No changes to either Client nor Legacy code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54117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B807994A-A43A-4BCF-88A5-E3172D47F2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Adapter Pattern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4B8BE030-49A6-48BA-B827-F51002C7A52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Adapts a given client interface to work with a pre-existing third-party Legacy interface.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Third-party Legacy interface remains unchanged and Legacy code is used </a:t>
            </a:r>
            <a:r>
              <a:rPr lang="en-US" altLang="en-US" b="1" dirty="0">
                <a:ea typeface="ＭＳ Ｐゴシック" panose="020B0600070205080204" pitchFamily="34" charset="-128"/>
              </a:rPr>
              <a:t>AS-IS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Adapter </a:t>
            </a:r>
            <a:r>
              <a:rPr lang="en-US" altLang="en-US" b="1" dirty="0">
                <a:ea typeface="ＭＳ Ｐゴシック" panose="020B0600070205080204" pitchFamily="34" charset="-128"/>
              </a:rPr>
              <a:t>Is-A</a:t>
            </a:r>
            <a:r>
              <a:rPr lang="en-US" altLang="en-US" dirty="0">
                <a:ea typeface="ＭＳ Ｐゴシック" panose="020B0600070205080204" pitchFamily="34" charset="-128"/>
              </a:rPr>
              <a:t> implementation of client interface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Adapter implementation performs all work to use and “Adapt” to third-party Legacy interface for (on behalf of and while complying with) the client interface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AB0C0746-6380-47CF-9DA1-6429819E3C62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2/15/2022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57A9874-BF29-46D7-B8A4-1CFD2D09C6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Adapter Pattern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7551E85-1C07-4497-AA5A-319DEEBBD8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Re-use and existing class but interface incompatibility exists;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Adapter is a smart “go-between”</a:t>
            </a:r>
          </a:p>
          <a:p>
            <a:pPr marL="914400" lvl="1" indent="-514350" eaLnBrk="1" hangingPunct="1"/>
            <a:r>
              <a:rPr lang="en-US" altLang="en-US" dirty="0">
                <a:ea typeface="ＭＳ Ｐゴシック" panose="020B0600070205080204" pitchFamily="34" charset="-128"/>
              </a:rPr>
              <a:t>Client uses Adapter</a:t>
            </a:r>
          </a:p>
          <a:p>
            <a:pPr marL="1314450" lvl="2" indent="-514350" eaLnBrk="1" hangingPunct="1"/>
            <a:r>
              <a:rPr lang="en-US" altLang="en-US" dirty="0">
                <a:ea typeface="ＭＳ Ｐゴシック" panose="020B0600070205080204" pitchFamily="34" charset="-128"/>
              </a:rPr>
              <a:t>Adapter uses existing incompatible Third-Party Legacy application on behalf of the Client</a:t>
            </a:r>
          </a:p>
          <a:p>
            <a:pPr marL="1314450" lvl="2" indent="-514350" eaLnBrk="1" hangingPunct="1"/>
            <a:r>
              <a:rPr lang="en-US" altLang="en-US" dirty="0">
                <a:ea typeface="ＭＳ Ｐゴシック" panose="020B0600070205080204" pitchFamily="34" charset="-128"/>
              </a:rPr>
              <a:t>Adapter Logic makes everything work</a:t>
            </a:r>
          </a:p>
          <a:p>
            <a:pPr marL="1771650" lvl="3" indent="-514350" eaLnBrk="1" hangingPunct="1"/>
            <a:r>
              <a:rPr lang="en-US" altLang="en-US" dirty="0">
                <a:ea typeface="ＭＳ Ｐゴシック" panose="020B0600070205080204" pitchFamily="34" charset="-128"/>
              </a:rPr>
              <a:t>Invisible to Client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BB32A189-4DF1-431F-9910-4F2E46F5CEF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5/22/2020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C6B88D4-99C3-4BEE-AE64-A984BCA990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Adapter Pattern Versions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3C601D6-71F4-447C-871F-D3E3096267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>
                <a:ea typeface="ＭＳ Ｐゴシック" panose="020B0600070205080204" pitchFamily="34" charset="-128"/>
              </a:rPr>
              <a:t>Two Adapter designs</a:t>
            </a:r>
          </a:p>
          <a:p>
            <a:pPr marL="91440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Class Adapter</a:t>
            </a:r>
          </a:p>
          <a:p>
            <a:pPr marL="91440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Object Adapter</a:t>
            </a:r>
          </a:p>
          <a:p>
            <a:pPr marL="914400" lvl="1" indent="-514350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BAA8B404-22E8-4E5D-9E1A-5ACAEAA0D87E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40E3398A-0041-4750-9200-5A65BADCF7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 Adapter Pattern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F3B4C6A-29AC-43D5-A222-C099D4718DD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Adapter employs multiple inheritance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Adapter inherits Client Interface AND ALSO Third-Party Interface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1C488F19-22B6-499B-9B8E-99D3977148BE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BDB4F6AA-44CA-4B01-89B7-AA903D2547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Object Adapter Pattern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2C11E81-645F-4CB6-B018-FDB343FFCD2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Adapter implements Client Interface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Adapter has an instance (composes a Third-Party instance which it is adapting)</a:t>
            </a:r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66F42877-6195-4E63-9D50-4D6276D7C2DB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89CB5B3C-1464-40D6-8A75-A68DABABB7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 Adapter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0DF6FBEA-2248-49A6-A325-BDE577EA3F3E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2/22/2020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71EDE722-537A-4D1A-AB49-2C8620E00BE4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3716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19DC5BBA-9245-4A72-92AF-4495B4A2D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Client API</a:t>
              </a:r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11770080-5EE3-4970-97FF-DAA5FFC0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4235E78A-C1B6-45F4-A016-B604A80D5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2CEF6456-2959-48E1-9938-062A7003B2E8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40386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240483A1-B0BE-45CC-B5FE-DF1C9C33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B68FD419-5AAA-4273-9C53-1068A56D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41E5A3D3-139E-422F-9CC2-AF4D08918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 Adapter</a:t>
              </a:r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16622CE-364F-42C6-9729-E1C0B3AE7F8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9EE2A8-D7DC-4022-9D02-5FE532C9525B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DABB5EA-6ED2-489E-8C54-9DBC08821B60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C0BCD05F-4106-439D-89E5-B9FE48F2037B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9ADC7C-5A5F-47B1-A031-58DC798AC1EF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03B771-3833-4D7F-A2FB-4BEBD7255CEA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5A929D00-D355-42E5-976A-C8EFFAC89CB6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13716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98C5116E-9293-4C5F-BE45-11FDC88AE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Third-Party API</a:t>
              </a:r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72D4325-F781-473C-8E75-C4CBB2CB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A1AE0AD6-D811-456A-8421-5DE88DAD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E367CB9-5961-4805-B8C3-C9CDD52DB0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Object Adapter Class Diagram</a:t>
            </a:r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D26B42CA-1DC9-45F5-9383-8D8A8F6F590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39878222-46B1-4FEB-99B9-71EFB55E132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66800"/>
            <a:ext cx="2298700" cy="1676400"/>
            <a:chOff x="1117600" y="2057400"/>
            <a:chExt cx="2298700" cy="2438400"/>
          </a:xfrm>
        </p:grpSpPr>
        <p:sp>
          <p:nvSpPr>
            <p:cNvPr id="34841" name="Rectangle 1029">
              <a:extLst>
                <a:ext uri="{FF2B5EF4-FFF2-40B4-BE49-F238E27FC236}">
                  <a16:creationId xmlns:a16="http://schemas.microsoft.com/office/drawing/2014/main" id="{B5A01123-7E6E-43E4-B743-AA3EF51E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Client</a:t>
              </a:r>
            </a:p>
          </p:txBody>
        </p:sp>
        <p:sp>
          <p:nvSpPr>
            <p:cNvPr id="34842" name="Rectangle 1030">
              <a:extLst>
                <a:ext uri="{FF2B5EF4-FFF2-40B4-BE49-F238E27FC236}">
                  <a16:creationId xmlns:a16="http://schemas.microsoft.com/office/drawing/2014/main" id="{B1EEEC55-2878-4A8F-8A36-70E87B8D3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34843" name="Rectangle 1033">
              <a:extLst>
                <a:ext uri="{FF2B5EF4-FFF2-40B4-BE49-F238E27FC236}">
                  <a16:creationId xmlns:a16="http://schemas.microsoft.com/office/drawing/2014/main" id="{23F91AFA-2AF8-412E-AB45-185954382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34820" name="Group 1">
            <a:extLst>
              <a:ext uri="{FF2B5EF4-FFF2-40B4-BE49-F238E27FC236}">
                <a16:creationId xmlns:a16="http://schemas.microsoft.com/office/drawing/2014/main" id="{FE9FDF76-5205-4030-9E1A-75262A76D920}"/>
              </a:ext>
            </a:extLst>
          </p:cNvPr>
          <p:cNvGrpSpPr>
            <a:grpSpLocks/>
          </p:cNvGrpSpPr>
          <p:nvPr/>
        </p:nvGrpSpPr>
        <p:grpSpPr bwMode="auto">
          <a:xfrm>
            <a:off x="4051300" y="1066800"/>
            <a:ext cx="2298700" cy="1676400"/>
            <a:chOff x="5245100" y="2057400"/>
            <a:chExt cx="2298700" cy="2438400"/>
          </a:xfrm>
        </p:grpSpPr>
        <p:sp>
          <p:nvSpPr>
            <p:cNvPr id="34838" name="Rectangle 1031">
              <a:extLst>
                <a:ext uri="{FF2B5EF4-FFF2-40B4-BE49-F238E27FC236}">
                  <a16:creationId xmlns:a16="http://schemas.microsoft.com/office/drawing/2014/main" id="{693624F3-F677-4287-8DDE-80661A5F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34839" name="Rectangle 1034">
              <a:extLst>
                <a:ext uri="{FF2B5EF4-FFF2-40B4-BE49-F238E27FC236}">
                  <a16:creationId xmlns:a16="http://schemas.microsoft.com/office/drawing/2014/main" id="{C664C6F8-F322-4190-A44D-C3013D120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4840" name="Rectangle 1035">
              <a:extLst>
                <a:ext uri="{FF2B5EF4-FFF2-40B4-BE49-F238E27FC236}">
                  <a16:creationId xmlns:a16="http://schemas.microsoft.com/office/drawing/2014/main" id="{9A6B4ECE-6C3D-4E63-9FC5-1F3DC80E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Client API</a:t>
              </a:r>
            </a:p>
          </p:txBody>
        </p:sp>
      </p:grp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71D16A9B-0BFE-498D-9905-23ED8DB88A0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40113" y="1154112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A37D07-4CDD-46BD-AD3B-4F2A9173DE78}"/>
                </a:ext>
              </a:extLst>
            </p:cNvPr>
            <p:cNvCxnSpPr/>
            <p:nvPr/>
          </p:nvCxnSpPr>
          <p:spPr>
            <a:xfrm flipV="1">
              <a:off x="3803651" y="3171826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F514731-1F89-46CA-9F90-42F5B77C4AD2}"/>
                </a:ext>
              </a:extLst>
            </p:cNvPr>
            <p:cNvSpPr/>
            <p:nvPr/>
          </p:nvSpPr>
          <p:spPr>
            <a:xfrm>
              <a:off x="3702051" y="3048001"/>
              <a:ext cx="23495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2" name="Group 18">
            <a:extLst>
              <a:ext uri="{FF2B5EF4-FFF2-40B4-BE49-F238E27FC236}">
                <a16:creationId xmlns:a16="http://schemas.microsoft.com/office/drawing/2014/main" id="{540E3810-531C-40CA-8CBB-0D93AA959D63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7432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5796BE-40FA-4F7E-BB8F-F3FE0DD15EE6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90127EE-1518-447D-AE52-4A9B4BC9228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3" name="Group 21">
            <a:extLst>
              <a:ext uri="{FF2B5EF4-FFF2-40B4-BE49-F238E27FC236}">
                <a16:creationId xmlns:a16="http://schemas.microsoft.com/office/drawing/2014/main" id="{74E5FA66-1A54-495D-AF1B-CE18869E2D7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657600"/>
            <a:ext cx="2298700" cy="1676400"/>
            <a:chOff x="1117600" y="2057400"/>
            <a:chExt cx="2298700" cy="2438400"/>
          </a:xfrm>
        </p:grpSpPr>
        <p:sp>
          <p:nvSpPr>
            <p:cNvPr id="34831" name="Rectangle 1029">
              <a:extLst>
                <a:ext uri="{FF2B5EF4-FFF2-40B4-BE49-F238E27FC236}">
                  <a16:creationId xmlns:a16="http://schemas.microsoft.com/office/drawing/2014/main" id="{00CD613E-10B9-402B-A705-4762DF1E4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Adapter</a:t>
              </a:r>
            </a:p>
          </p:txBody>
        </p:sp>
        <p:sp>
          <p:nvSpPr>
            <p:cNvPr id="34832" name="Rectangle 1030">
              <a:extLst>
                <a:ext uri="{FF2B5EF4-FFF2-40B4-BE49-F238E27FC236}">
                  <a16:creationId xmlns:a16="http://schemas.microsoft.com/office/drawing/2014/main" id="{CD21EB36-8F12-4B47-A8AC-8616FF1FC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34833" name="Rectangle 1033">
              <a:extLst>
                <a:ext uri="{FF2B5EF4-FFF2-40B4-BE49-F238E27FC236}">
                  <a16:creationId xmlns:a16="http://schemas.microsoft.com/office/drawing/2014/main" id="{8EA4C2DA-1783-4785-AD75-4995976C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34824" name="Group 9">
            <a:extLst>
              <a:ext uri="{FF2B5EF4-FFF2-40B4-BE49-F238E27FC236}">
                <a16:creationId xmlns:a16="http://schemas.microsoft.com/office/drawing/2014/main" id="{F7096489-C52F-4F09-B19F-24CFF3578D4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411538" y="3751262"/>
            <a:ext cx="234950" cy="962025"/>
            <a:chOff x="3702050" y="3048000"/>
            <a:chExt cx="234950" cy="96202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29553E-4E91-421F-AA89-37B44452B53E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8">
              <a:extLst>
                <a:ext uri="{FF2B5EF4-FFF2-40B4-BE49-F238E27FC236}">
                  <a16:creationId xmlns:a16="http://schemas.microsoft.com/office/drawing/2014/main" id="{2DB0BA67-6854-4BC9-8241-420D370F7310}"/>
                </a:ext>
              </a:extLst>
            </p:cNvPr>
            <p:cNvSpPr/>
            <p:nvPr/>
          </p:nvSpPr>
          <p:spPr>
            <a:xfrm>
              <a:off x="3702050" y="3047999"/>
              <a:ext cx="23495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5" name="Group 21">
            <a:extLst>
              <a:ext uri="{FF2B5EF4-FFF2-40B4-BE49-F238E27FC236}">
                <a16:creationId xmlns:a16="http://schemas.microsoft.com/office/drawing/2014/main" id="{68A23D72-98D2-42F2-8590-FC887B4B0EDA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3657600"/>
            <a:ext cx="2298700" cy="1676400"/>
            <a:chOff x="1117600" y="2057400"/>
            <a:chExt cx="2298700" cy="2438400"/>
          </a:xfrm>
        </p:grpSpPr>
        <p:sp>
          <p:nvSpPr>
            <p:cNvPr id="34826" name="Rectangle 1029">
              <a:extLst>
                <a:ext uri="{FF2B5EF4-FFF2-40B4-BE49-F238E27FC236}">
                  <a16:creationId xmlns:a16="http://schemas.microsoft.com/office/drawing/2014/main" id="{7F3C0D4E-6539-40C1-AA7C-8854EE12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Third-Party Class</a:t>
              </a:r>
            </a:p>
          </p:txBody>
        </p:sp>
        <p:sp>
          <p:nvSpPr>
            <p:cNvPr id="34827" name="Rectangle 1030">
              <a:extLst>
                <a:ext uri="{FF2B5EF4-FFF2-40B4-BE49-F238E27FC236}">
                  <a16:creationId xmlns:a16="http://schemas.microsoft.com/office/drawing/2014/main" id="{FDD7F157-32A2-414B-B1A9-05CB0A060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/>
            </a:p>
          </p:txBody>
        </p:sp>
        <p:sp>
          <p:nvSpPr>
            <p:cNvPr id="34828" name="Rectangle 1033">
              <a:extLst>
                <a:ext uri="{FF2B5EF4-FFF2-40B4-BE49-F238E27FC236}">
                  <a16:creationId xmlns:a16="http://schemas.microsoft.com/office/drawing/2014/main" id="{0589ABCB-97F4-420A-845E-DFEB74B7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FB10ED61-8E60-4E7E-BCE8-301C4113A8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CalculatorAdapter Class Diagram</a:t>
            </a:r>
          </a:p>
        </p:txBody>
      </p:sp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5FFF50F6-C045-451B-B644-0F665EDA5058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2/15/2022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1AAD8310-D986-45B1-8DA2-33DF8916BA0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66800"/>
            <a:ext cx="2298700" cy="1676400"/>
            <a:chOff x="1117600" y="2057400"/>
            <a:chExt cx="2298700" cy="2438400"/>
          </a:xfrm>
        </p:grpSpPr>
        <p:sp>
          <p:nvSpPr>
            <p:cNvPr id="35865" name="Rectangle 1029">
              <a:extLst>
                <a:ext uri="{FF2B5EF4-FFF2-40B4-BE49-F238E27FC236}">
                  <a16:creationId xmlns:a16="http://schemas.microsoft.com/office/drawing/2014/main" id="{3F008A52-19AA-4BAC-9205-75E35C59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POSClient</a:t>
              </a:r>
            </a:p>
          </p:txBody>
        </p:sp>
        <p:sp>
          <p:nvSpPr>
            <p:cNvPr id="35866" name="Rectangle 1030">
              <a:extLst>
                <a:ext uri="{FF2B5EF4-FFF2-40B4-BE49-F238E27FC236}">
                  <a16:creationId xmlns:a16="http://schemas.microsoft.com/office/drawing/2014/main" id="{A0564108-8011-4E21-BA4D-88330F9B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67" name="Rectangle 1033">
              <a:extLst>
                <a:ext uri="{FF2B5EF4-FFF2-40B4-BE49-F238E27FC236}">
                  <a16:creationId xmlns:a16="http://schemas.microsoft.com/office/drawing/2014/main" id="{17B76437-8C1D-41FB-9131-7727C36D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5844" name="Group 1">
            <a:extLst>
              <a:ext uri="{FF2B5EF4-FFF2-40B4-BE49-F238E27FC236}">
                <a16:creationId xmlns:a16="http://schemas.microsoft.com/office/drawing/2014/main" id="{B78488BE-9F92-4FF4-8560-87486C0CE681}"/>
              </a:ext>
            </a:extLst>
          </p:cNvPr>
          <p:cNvGrpSpPr>
            <a:grpSpLocks/>
          </p:cNvGrpSpPr>
          <p:nvPr/>
        </p:nvGrpSpPr>
        <p:grpSpPr bwMode="auto">
          <a:xfrm>
            <a:off x="4051300" y="1066800"/>
            <a:ext cx="2654300" cy="1676400"/>
            <a:chOff x="5245100" y="2057400"/>
            <a:chExt cx="2298700" cy="2438400"/>
          </a:xfrm>
        </p:grpSpPr>
        <p:sp>
          <p:nvSpPr>
            <p:cNvPr id="35862" name="Rectangle 1031">
              <a:extLst>
                <a:ext uri="{FF2B5EF4-FFF2-40B4-BE49-F238E27FC236}">
                  <a16:creationId xmlns:a16="http://schemas.microsoft.com/office/drawing/2014/main" id="{2EE3E745-CEFF-46CA-A41F-4C090AFE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63" name="Rectangle 1034">
              <a:extLst>
                <a:ext uri="{FF2B5EF4-FFF2-40B4-BE49-F238E27FC236}">
                  <a16:creationId xmlns:a16="http://schemas.microsoft.com/office/drawing/2014/main" id="{F8524BBE-75FC-4AFE-B378-09F8AC984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accumulation(List): double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payment(double): double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5864" name="Rectangle 1035">
              <a:extLst>
                <a:ext uri="{FF2B5EF4-FFF2-40B4-BE49-F238E27FC236}">
                  <a16:creationId xmlns:a16="http://schemas.microsoft.com/office/drawing/2014/main" id="{3884E8E5-4783-43C3-AEAA-92CB5372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/>
                <a:t>AccumulatableAPI</a:t>
              </a:r>
            </a:p>
          </p:txBody>
        </p:sp>
      </p:grpSp>
      <p:grpSp>
        <p:nvGrpSpPr>
          <p:cNvPr id="35845" name="Group 9">
            <a:extLst>
              <a:ext uri="{FF2B5EF4-FFF2-40B4-BE49-F238E27FC236}">
                <a16:creationId xmlns:a16="http://schemas.microsoft.com/office/drawing/2014/main" id="{4E25B267-AFB5-483E-A277-E808A858E1F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40113" y="1154112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A1D06C-95C5-4A86-B09C-57187CDD622F}"/>
                </a:ext>
              </a:extLst>
            </p:cNvPr>
            <p:cNvCxnSpPr/>
            <p:nvPr/>
          </p:nvCxnSpPr>
          <p:spPr>
            <a:xfrm flipV="1">
              <a:off x="3803651" y="3171826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C5D5DC3-4FC7-490E-9556-9952B0476E5A}"/>
                </a:ext>
              </a:extLst>
            </p:cNvPr>
            <p:cNvSpPr/>
            <p:nvPr/>
          </p:nvSpPr>
          <p:spPr>
            <a:xfrm>
              <a:off x="3702051" y="3048001"/>
              <a:ext cx="23495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6" name="Group 18">
            <a:extLst>
              <a:ext uri="{FF2B5EF4-FFF2-40B4-BE49-F238E27FC236}">
                <a16:creationId xmlns:a16="http://schemas.microsoft.com/office/drawing/2014/main" id="{68EAD04D-CB87-4999-BE64-123C62BCA0D8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7432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D063CB-2FD1-4CB7-B0B3-AFD178D5D5E1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C3F1309-8FBF-4D39-A565-A675AEABA02D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7" name="Group 21">
            <a:extLst>
              <a:ext uri="{FF2B5EF4-FFF2-40B4-BE49-F238E27FC236}">
                <a16:creationId xmlns:a16="http://schemas.microsoft.com/office/drawing/2014/main" id="{978A78BD-ABF1-4122-9142-612F68F0926D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657600"/>
            <a:ext cx="2667000" cy="1676400"/>
            <a:chOff x="1117600" y="2057400"/>
            <a:chExt cx="2298700" cy="2438400"/>
          </a:xfrm>
        </p:grpSpPr>
        <p:sp>
          <p:nvSpPr>
            <p:cNvPr id="35855" name="Rectangle 1029">
              <a:extLst>
                <a:ext uri="{FF2B5EF4-FFF2-40B4-BE49-F238E27FC236}">
                  <a16:creationId xmlns:a16="http://schemas.microsoft.com/office/drawing/2014/main" id="{5CB1E86E-87A9-457A-B341-8E17480AD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CalculatorAdapter</a:t>
              </a:r>
            </a:p>
          </p:txBody>
        </p:sp>
        <p:sp>
          <p:nvSpPr>
            <p:cNvPr id="35856" name="Rectangle 1030">
              <a:extLst>
                <a:ext uri="{FF2B5EF4-FFF2-40B4-BE49-F238E27FC236}">
                  <a16:creationId xmlns:a16="http://schemas.microsoft.com/office/drawing/2014/main" id="{DB4F17AA-8821-41E7-B3BC-A5DE3B3E8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57" name="Rectangle 1033">
              <a:extLst>
                <a:ext uri="{FF2B5EF4-FFF2-40B4-BE49-F238E27FC236}">
                  <a16:creationId xmlns:a16="http://schemas.microsoft.com/office/drawing/2014/main" id="{C22D1E14-3F56-47AA-AA6F-FF29BA07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accumulation(List): double  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payment(double): double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5848" name="Group 9">
            <a:extLst>
              <a:ext uri="{FF2B5EF4-FFF2-40B4-BE49-F238E27FC236}">
                <a16:creationId xmlns:a16="http://schemas.microsoft.com/office/drawing/2014/main" id="{845FB734-A2D1-42F3-839B-54E285566D2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411538" y="3751262"/>
            <a:ext cx="234950" cy="962025"/>
            <a:chOff x="3702050" y="3048000"/>
            <a:chExt cx="234950" cy="96202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43246C-8B65-4221-B598-3D09F9F3A71D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8">
              <a:extLst>
                <a:ext uri="{FF2B5EF4-FFF2-40B4-BE49-F238E27FC236}">
                  <a16:creationId xmlns:a16="http://schemas.microsoft.com/office/drawing/2014/main" id="{D02FF805-2A8D-4550-9710-A55ACAEA89D4}"/>
                </a:ext>
              </a:extLst>
            </p:cNvPr>
            <p:cNvSpPr/>
            <p:nvPr/>
          </p:nvSpPr>
          <p:spPr>
            <a:xfrm>
              <a:off x="3702050" y="3047999"/>
              <a:ext cx="23495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9" name="Group 21">
            <a:extLst>
              <a:ext uri="{FF2B5EF4-FFF2-40B4-BE49-F238E27FC236}">
                <a16:creationId xmlns:a16="http://schemas.microsoft.com/office/drawing/2014/main" id="{935F9FAD-D80E-4A80-8BDD-AAE9F0A55CC9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3657600"/>
            <a:ext cx="2298700" cy="1676400"/>
            <a:chOff x="1117600" y="2057400"/>
            <a:chExt cx="2298700" cy="2438400"/>
          </a:xfrm>
        </p:grpSpPr>
        <p:sp>
          <p:nvSpPr>
            <p:cNvPr id="35850" name="Rectangle 1029">
              <a:extLst>
                <a:ext uri="{FF2B5EF4-FFF2-40B4-BE49-F238E27FC236}">
                  <a16:creationId xmlns:a16="http://schemas.microsoft.com/office/drawing/2014/main" id="{84CE5811-1535-4E78-A3FA-326E7122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 dirty="0" err="1"/>
                <a:t>CalculatableAPI</a:t>
              </a:r>
              <a:endParaRPr lang="en-US" altLang="en-US" sz="2400" dirty="0"/>
            </a:p>
          </p:txBody>
        </p:sp>
        <p:sp>
          <p:nvSpPr>
            <p:cNvPr id="35851" name="Rectangle 1030">
              <a:extLst>
                <a:ext uri="{FF2B5EF4-FFF2-40B4-BE49-F238E27FC236}">
                  <a16:creationId xmlns:a16="http://schemas.microsoft.com/office/drawing/2014/main" id="{439981C4-5192-4AC1-834F-FBFFD7BB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52" name="Rectangle 1033">
              <a:extLst>
                <a:ext uri="{FF2B5EF4-FFF2-40B4-BE49-F238E27FC236}">
                  <a16:creationId xmlns:a16="http://schemas.microsoft.com/office/drawing/2014/main" id="{245E723C-47FB-4E8A-9790-FC74FF7B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6A9CFDC-47CD-4F1F-84E3-22E972884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0F565ED-85F7-4E72-80A3-5C6BDEFD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Lecture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UML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Design Patterns: </a:t>
            </a:r>
          </a:p>
          <a:p>
            <a:pPr marL="1371600" lvl="2" indent="-342900">
              <a:buFont typeface="Arial"/>
              <a:buChar char="•"/>
            </a:pPr>
            <a:r>
              <a:rPr lang="en-US" altLang="en-US" dirty="0">
                <a:ea typeface="Times New Roman" panose="02020603050405020304" pitchFamily="18" charset="0"/>
              </a:rPr>
              <a:t>Gang of Four (</a:t>
            </a:r>
            <a:r>
              <a:rPr lang="en-US" altLang="en-US" dirty="0" err="1">
                <a:ea typeface="Times New Roman" panose="02020603050405020304" pitchFamily="18" charset="0"/>
              </a:rPr>
              <a:t>GoF</a:t>
            </a:r>
            <a:r>
              <a:rPr lang="en-US" altLang="en-US" dirty="0">
                <a:ea typeface="Times New Roman" panose="02020603050405020304" pitchFamily="18" charset="0"/>
              </a:rPr>
              <a:t>)</a:t>
            </a:r>
            <a:endParaRPr lang="en-US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Adapter Pattern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EF0E5307-F268-4E85-83CD-6022DE2E51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3804992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CE002147-0CA9-421D-B07D-F85870DC64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Third Party Application Class Diagram</a:t>
            </a:r>
          </a:p>
        </p:txBody>
      </p:sp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9C6C57C0-7C19-4E7A-A8AB-EC81D1F89F8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C1002051-8014-4035-B666-A9583BF71B6C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4114800"/>
            <a:ext cx="2298700" cy="1676400"/>
            <a:chOff x="1117600" y="2057400"/>
            <a:chExt cx="2298700" cy="2438400"/>
          </a:xfrm>
        </p:grpSpPr>
        <p:sp>
          <p:nvSpPr>
            <p:cNvPr id="36875" name="Rectangle 1029">
              <a:extLst>
                <a:ext uri="{FF2B5EF4-FFF2-40B4-BE49-F238E27FC236}">
                  <a16:creationId xmlns:a16="http://schemas.microsoft.com/office/drawing/2014/main" id="{6E6E6663-0D62-434F-ABFA-08C3CC91F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Calculator</a:t>
              </a:r>
            </a:p>
          </p:txBody>
        </p:sp>
        <p:sp>
          <p:nvSpPr>
            <p:cNvPr id="36876" name="Rectangle 1030">
              <a:extLst>
                <a:ext uri="{FF2B5EF4-FFF2-40B4-BE49-F238E27FC236}">
                  <a16:creationId xmlns:a16="http://schemas.microsoft.com/office/drawing/2014/main" id="{D3235A3C-E9E5-4FFE-9BF3-165B7D8C9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6877" name="Rectangle 1033">
              <a:extLst>
                <a:ext uri="{FF2B5EF4-FFF2-40B4-BE49-F238E27FC236}">
                  <a16:creationId xmlns:a16="http://schemas.microsoft.com/office/drawing/2014/main" id="{C840595A-8E33-445A-A480-275CB7849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operation() : double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6868" name="Group 1">
            <a:extLst>
              <a:ext uri="{FF2B5EF4-FFF2-40B4-BE49-F238E27FC236}">
                <a16:creationId xmlns:a16="http://schemas.microsoft.com/office/drawing/2014/main" id="{1E9ECF0A-1581-42A9-9086-2CBBEE087CC6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6872" name="Rectangle 1031">
              <a:extLst>
                <a:ext uri="{FF2B5EF4-FFF2-40B4-BE49-F238E27FC236}">
                  <a16:creationId xmlns:a16="http://schemas.microsoft.com/office/drawing/2014/main" id="{07AEAFE4-7CE8-4215-9587-C0A3175F8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6873" name="Rectangle 1034">
              <a:extLst>
                <a:ext uri="{FF2B5EF4-FFF2-40B4-BE49-F238E27FC236}">
                  <a16:creationId xmlns:a16="http://schemas.microsoft.com/office/drawing/2014/main" id="{465B753D-FFA7-481D-9FAB-8FDDE3AD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operation() : double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6874" name="Rectangle 1035">
              <a:extLst>
                <a:ext uri="{FF2B5EF4-FFF2-40B4-BE49-F238E27FC236}">
                  <a16:creationId xmlns:a16="http://schemas.microsoft.com/office/drawing/2014/main" id="{D000FCC8-08E8-492E-9F30-C6CE0C74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CalculatableAPI</a:t>
              </a:r>
            </a:p>
          </p:txBody>
        </p:sp>
      </p:grpSp>
      <p:grpSp>
        <p:nvGrpSpPr>
          <p:cNvPr id="36869" name="Group 9">
            <a:extLst>
              <a:ext uri="{FF2B5EF4-FFF2-40B4-BE49-F238E27FC236}">
                <a16:creationId xmlns:a16="http://schemas.microsoft.com/office/drawing/2014/main" id="{8C8A762A-D395-4957-AA39-372BA9B42820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1D0509-E2B1-4F5E-A919-B82FC8B5ACEA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B0EC63D-C0AD-4548-965E-5175C1A873C9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5FB1D4A1-6F5A-4D27-B586-4431C0DC8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Client Interface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EC51B3FE-04C4-47A8-A698-BBB7F3DF4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public interface </a:t>
            </a:r>
            <a:r>
              <a:rPr lang="en-US" sz="2800" b="1" dirty="0" err="1"/>
              <a:t>AccumulatableAPI</a:t>
            </a:r>
            <a:r>
              <a:rPr lang="en-US" sz="28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   double </a:t>
            </a:r>
            <a:r>
              <a:rPr lang="en-US" sz="2800" b="1" i="1" dirty="0"/>
              <a:t>accumulation</a:t>
            </a:r>
            <a:r>
              <a:rPr lang="en-US" sz="2800" dirty="0"/>
              <a:t>(List&lt;Double&gt; </a:t>
            </a:r>
            <a:r>
              <a:rPr lang="en-US" sz="2800" dirty="0" err="1"/>
              <a:t>itemPrices</a:t>
            </a:r>
            <a:r>
              <a:rPr lang="en-US" sz="28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   double </a:t>
            </a:r>
            <a:r>
              <a:rPr lang="en-US" sz="2800" b="1" i="1" dirty="0"/>
              <a:t>payment</a:t>
            </a:r>
            <a:r>
              <a:rPr lang="en-US" sz="2800" dirty="0"/>
              <a:t>(double payment);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}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Client Point of Sales Register application</a:t>
            </a:r>
          </a:p>
          <a:p>
            <a:pPr lvl="1">
              <a:defRPr/>
            </a:pPr>
            <a:r>
              <a:rPr lang="en-US" sz="2400" dirty="0"/>
              <a:t>Required Client API</a:t>
            </a:r>
          </a:p>
          <a:p>
            <a:pPr lvl="2">
              <a:defRPr/>
            </a:pPr>
            <a:r>
              <a:rPr lang="en-US" sz="2000" b="1" dirty="0" err="1"/>
              <a:t>AccumulatableAPI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36FA-EB1E-4549-8173-7C1A9ABEA4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5/21/2020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9992E812-57E2-43E5-B5D4-16653315F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Third Party Interface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84CF6C67-C8CE-4FDC-8B7B-DCE32C17BD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public interface </a:t>
            </a:r>
            <a:r>
              <a:rPr lang="en-US" sz="2800" b="1" dirty="0" err="1"/>
              <a:t>CalculatableAPI</a:t>
            </a:r>
            <a:r>
              <a:rPr lang="en-US" sz="28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 err="1"/>
              <a:t>enum</a:t>
            </a:r>
            <a:r>
              <a:rPr lang="en-US" sz="2400" dirty="0"/>
              <a:t> OPERATION {</a:t>
            </a:r>
            <a:r>
              <a:rPr lang="en-US" sz="2400" b="1" i="1" dirty="0"/>
              <a:t>ADD</a:t>
            </a:r>
            <a:r>
              <a:rPr lang="en-US" sz="2400" dirty="0"/>
              <a:t>, </a:t>
            </a:r>
            <a:r>
              <a:rPr lang="en-US" sz="2400" b="1" i="1" dirty="0"/>
              <a:t>SUB</a:t>
            </a:r>
            <a:r>
              <a:rPr lang="en-US" sz="2400" dirty="0"/>
              <a:t>, </a:t>
            </a:r>
            <a:r>
              <a:rPr lang="en-US" sz="2400" b="1" i="1" dirty="0"/>
              <a:t>MULT</a:t>
            </a:r>
            <a:r>
              <a:rPr lang="en-US" sz="2400" dirty="0"/>
              <a:t>, </a:t>
            </a:r>
            <a:r>
              <a:rPr lang="en-US" sz="2400" b="1" i="1" dirty="0"/>
              <a:t>DIV</a:t>
            </a:r>
            <a:r>
              <a:rPr lang="en-US" sz="2400" dirty="0"/>
              <a:t>}</a:t>
            </a: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/>
              <a:t>   double </a:t>
            </a:r>
            <a:r>
              <a:rPr lang="en-US" sz="2800" b="1" i="1" dirty="0"/>
              <a:t>operation</a:t>
            </a:r>
            <a:r>
              <a:rPr lang="en-US" sz="2800" dirty="0"/>
              <a:t>(OPERATION op, double a, double b);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}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Third Party Calculator application</a:t>
            </a:r>
          </a:p>
          <a:p>
            <a:pPr lvl="1">
              <a:defRPr/>
            </a:pPr>
            <a:r>
              <a:rPr lang="en-US" dirty="0"/>
              <a:t>Pre-existing API</a:t>
            </a:r>
          </a:p>
          <a:p>
            <a:pPr lvl="2">
              <a:defRPr/>
            </a:pPr>
            <a:r>
              <a:rPr lang="en-US" sz="2800" b="1" dirty="0" err="1"/>
              <a:t>CalculatableAPI</a:t>
            </a:r>
            <a:endParaRPr lang="en-US" sz="2800" b="1" dirty="0"/>
          </a:p>
          <a:p>
            <a:pPr lvl="3">
              <a:defRPr/>
            </a:pPr>
            <a:r>
              <a:rPr lang="en-US" sz="2400" b="1" dirty="0"/>
              <a:t>Calculator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C9D8-9DC8-47D2-8BC7-54F4AC9A99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5/21/2020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DBE57B15-1D8B-467F-AA46-7650B68CC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CalculatorAdapter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D990DE8-5B1F-485A-B699-17592863B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public class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CalculatorAdapter</a:t>
            </a:r>
            <a:r>
              <a:rPr lang="en-US" altLang="en-US" dirty="0">
                <a:ea typeface="ＭＳ Ｐゴシック" panose="020B0600070205080204" pitchFamily="34" charset="-128"/>
              </a:rPr>
              <a:t> implements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AccumulatableAPI</a:t>
            </a:r>
            <a:r>
              <a:rPr lang="en-US" altLang="en-US" dirty="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private final Calculatable calculator;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private double sum;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8BF2-8977-486B-AD85-C15A024684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2/15/2022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2CB22623-E3F4-41C1-9868-26D294397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CalculatorAdapter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21BA80A1-0D44-4534-979D-FBAEE93B2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public class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CalculatorAdapter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</a:rPr>
              <a:t>implements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AccumulatableAPI</a:t>
            </a:r>
            <a:r>
              <a:rPr lang="en-US" altLang="en-US" dirty="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public </a:t>
            </a:r>
            <a:r>
              <a:rPr lang="en-US" altLang="en-US" dirty="0" err="1">
                <a:ea typeface="ＭＳ Ｐゴシック" panose="020B0600070205080204" pitchFamily="34" charset="-128"/>
              </a:rPr>
              <a:t>CalculatorAdapter</a:t>
            </a:r>
            <a:r>
              <a:rPr lang="en-US" altLang="en-US" dirty="0">
                <a:ea typeface="ＭＳ Ｐゴシック" panose="020B0600070205080204" pitchFamily="34" charset="-128"/>
              </a:rPr>
              <a:t>(Calculatable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calc</a:t>
            </a:r>
            <a:r>
              <a:rPr lang="en-US" altLang="en-US" dirty="0">
                <a:ea typeface="ＭＳ Ｐゴシック" panose="020B0600070205080204" pitchFamily="34" charset="-128"/>
              </a:rPr>
              <a:t>){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super();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this.calc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calc</a:t>
            </a:r>
            <a:r>
              <a:rPr lang="en-US" altLang="en-US" dirty="0">
                <a:ea typeface="ＭＳ Ｐゴシック" panose="020B0600070205080204" pitchFamily="34" charset="-128"/>
              </a:rPr>
              <a:t>; // 3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dirty="0">
                <a:ea typeface="ＭＳ Ｐゴシック" panose="020B0600070205080204" pitchFamily="34" charset="-128"/>
              </a:rPr>
              <a:t> Party App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this.sum</a:t>
            </a:r>
            <a:r>
              <a:rPr lang="en-US" altLang="en-US" dirty="0">
                <a:ea typeface="ＭＳ Ｐゴシック" panose="020B0600070205080204" pitchFamily="34" charset="-128"/>
              </a:rPr>
              <a:t> = 0;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BFE0-8FB0-4A9B-9FD2-9B51A8D628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2/15/2022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965ABE1-2CCB-4E93-B4F6-48901F28E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CalculatorAdapter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972C7B06-6036-4605-B225-A7B7D690E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CalculatorAdapter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AccumulatableAPI</a:t>
            </a:r>
            <a:r>
              <a:rPr lang="en-US" altLang="en-US" sz="2400" dirty="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public double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accumulation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(List&lt;double&gt; prices) {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sum = 0;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for (double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itemPrice</a:t>
            </a:r>
            <a:r>
              <a:rPr lang="en-US" altLang="en-US" sz="2400" dirty="0">
                <a:ea typeface="ＭＳ Ｐゴシック" panose="020B0600070205080204" pitchFamily="34" charset="-128"/>
              </a:rPr>
              <a:t> : prices) {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sum+=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this.</a:t>
            </a:r>
            <a:r>
              <a:rPr lang="en-US" altLang="en-US" sz="2400" b="1" i="1" dirty="0" err="1">
                <a:ea typeface="ＭＳ Ｐゴシック" panose="020B0600070205080204" pitchFamily="34" charset="-128"/>
              </a:rPr>
              <a:t>calc.operation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(OPERATION.ADD,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	 sum,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itemPrice</a:t>
            </a:r>
            <a:r>
              <a:rPr lang="en-US" altLang="en-US" sz="2400" dirty="0"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return sum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FA6C-FE3A-48AD-88EC-942A4BEC8D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5/21/2020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DC53ED44-27EE-40CF-89DF-F708E3CF9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CalculatorAdapter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6067CBDD-3546-483F-B9EA-6F21F278C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public class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CalculatorAdapter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</a:rPr>
              <a:t>implements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AccumulatableAPI</a:t>
            </a:r>
            <a:r>
              <a:rPr lang="en-US" altLang="en-US" dirty="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public double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payment</a:t>
            </a:r>
            <a:r>
              <a:rPr lang="en-US" altLang="en-US" dirty="0">
                <a:ea typeface="ＭＳ Ｐゴシック" panose="020B0600070205080204" pitchFamily="34" charset="-128"/>
              </a:rPr>
              <a:t> (double cash) {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return </a:t>
            </a:r>
            <a:r>
              <a:rPr lang="en-US" altLang="en-US" dirty="0" err="1">
                <a:ea typeface="ＭＳ Ｐゴシック" panose="020B0600070205080204" pitchFamily="34" charset="-128"/>
              </a:rPr>
              <a:t>this.</a:t>
            </a:r>
            <a:r>
              <a:rPr lang="en-US" altLang="en-US" b="1" i="1" err="1">
                <a:ea typeface="ＭＳ Ｐゴシック" panose="020B0600070205080204" pitchFamily="34" charset="-128"/>
              </a:rPr>
              <a:t>calc</a:t>
            </a:r>
            <a:r>
              <a:rPr lang="en-US" altLang="en-US" b="1" i="1">
                <a:ea typeface="ＭＳ Ｐゴシック" panose="020B0600070205080204" pitchFamily="34" charset="-128"/>
              </a:rPr>
              <a:t>.operation</a:t>
            </a:r>
            <a:r>
              <a:rPr lang="en-US" altLang="en-US">
                <a:ea typeface="ＭＳ Ｐゴシック" panose="020B0600070205080204" pitchFamily="34" charset="-128"/>
              </a:rPr>
              <a:t>(OPERATION.SUB,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cash, sum);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0EA36-84BB-4651-866E-28B080035B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5/21/2020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77EC-5458-B55C-A390-697D062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E72DF7-525C-400B-3EF2-880FB88A9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57312"/>
            <a:ext cx="7772400" cy="4371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F304-527B-E575-E4D3-9032CA5D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1114241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BDEF0064-0878-4658-9210-296C8F792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Adapter Pattern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DCC437FD-1146-4766-B1E2-0E2D3051B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Adapter Pattern: Interface Converter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Structural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0A06-72AD-4C47-B8C2-1480390DF4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5/21/2020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AA9F9B9-57B6-42AB-9B9D-018E1F66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649FA6A-D482-4330-9320-3DA858080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Association</a:t>
            </a:r>
          </a:p>
          <a:p>
            <a:pPr marL="914400" lvl="1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“Has-A”</a:t>
            </a:r>
          </a:p>
          <a:p>
            <a:pPr marL="914400" lvl="1" indent="-514350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“Has-A”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Generalization</a:t>
            </a:r>
          </a:p>
          <a:p>
            <a:pPr marL="914400" lvl="1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Inheritance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“Is-A”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689511E4-54A9-4BEE-9530-D961449111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25762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1BAEFFF-AF44-4D8F-8286-55ADE29D5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Association Relationship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7F82449-E5CC-430E-B10F-C7144A41C8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Association: Has-A Relationship</a:t>
            </a:r>
          </a:p>
          <a:p>
            <a:pPr marL="914400" lvl="1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Weak association: linked but independent objects</a:t>
            </a:r>
          </a:p>
          <a:p>
            <a:pPr marL="1771650" lvl="3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possessed object can survive after possessing object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Line with open arrowhead outline</a:t>
            </a:r>
          </a:p>
          <a:p>
            <a:pPr marL="914400" lvl="1" indent="-514350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Strong association: linked objects are dependent</a:t>
            </a:r>
          </a:p>
          <a:p>
            <a:pPr marL="1771650" lvl="3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possessed object is destroyed along with possessing object</a:t>
            </a:r>
          </a:p>
          <a:p>
            <a:pPr marL="1314450" lvl="2" indent="-514350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Line with solid filled-in arrowhead</a:t>
            </a:r>
          </a:p>
          <a:p>
            <a:pPr marL="514350" indent="-514350"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271B7ECF-69D9-4231-BBD9-1B74C3BEF3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223156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F02895-73C9-4E51-9CA8-FBE67341E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D1D2BCF-C28F-4C4F-93FE-7F008E81B17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Weak Independent Aggregation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Teacher                      Classroom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Student                      School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Driver    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Teachers can continue to exist without Classroom</a:t>
            </a: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Student existence independent of School</a:t>
            </a:r>
          </a:p>
          <a:p>
            <a:pPr eaLnBrk="1" hangingPunct="1">
              <a:defRPr/>
            </a:pPr>
            <a:r>
              <a:rPr lang="en-US" altLang="en-US" dirty="0">
                <a:ea typeface="+mn-ea"/>
              </a:rPr>
              <a:t>Driver can get another Automobile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4697457C-DD0C-4F3B-A17E-5DED747821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510F2B76-786D-4718-A668-D5348F70F40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1521" name="Group 24">
              <a:extLst>
                <a:ext uri="{FF2B5EF4-FFF2-40B4-BE49-F238E27FC236}">
                  <a16:creationId xmlns:a16="http://schemas.microsoft.com/office/drawing/2014/main" id="{71E0D37F-3813-4CCF-80DA-D530872C9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FA8160-7A9A-478C-AA87-94957E28834B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4" name="TextBox 26">
                <a:extLst>
                  <a:ext uri="{FF2B5EF4-FFF2-40B4-BE49-F238E27FC236}">
                    <a16:creationId xmlns:a16="http://schemas.microsoft.com/office/drawing/2014/main" id="{5C864DD2-C9C7-406F-B40C-ACEE8601C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25" name="TextBox 27">
                <a:extLst>
                  <a:ext uri="{FF2B5EF4-FFF2-40B4-BE49-F238E27FC236}">
                    <a16:creationId xmlns:a16="http://schemas.microsoft.com/office/drawing/2014/main" id="{9CC36FCC-922C-4CBA-83E4-5DE3195C7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26842CFB-3B74-4BBE-AE3B-F2EB39128A1A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09" name="Group 22">
            <a:extLst>
              <a:ext uri="{FF2B5EF4-FFF2-40B4-BE49-F238E27FC236}">
                <a16:creationId xmlns:a16="http://schemas.microsoft.com/office/drawing/2014/main" id="{EC9454DD-F84D-4B8D-BAD0-E2BA8C40D53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1516" name="Group 24">
              <a:extLst>
                <a:ext uri="{FF2B5EF4-FFF2-40B4-BE49-F238E27FC236}">
                  <a16:creationId xmlns:a16="http://schemas.microsoft.com/office/drawing/2014/main" id="{1C043D10-438D-4536-A4DC-7591430B5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6D8D84A-3DAF-4898-9D85-4B183E04E0AF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9" name="TextBox 26">
                <a:extLst>
                  <a:ext uri="{FF2B5EF4-FFF2-40B4-BE49-F238E27FC236}">
                    <a16:creationId xmlns:a16="http://schemas.microsoft.com/office/drawing/2014/main" id="{31C06AD4-1927-481F-B0F1-CCA29ACA3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1520" name="TextBox 27">
                <a:extLst>
                  <a:ext uri="{FF2B5EF4-FFF2-40B4-BE49-F238E27FC236}">
                    <a16:creationId xmlns:a16="http://schemas.microsoft.com/office/drawing/2014/main" id="{54146FBD-9DAB-4C8E-BF22-D5D049F69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AC3BDD55-50A5-4B60-B43B-1866B828C7D8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10" name="Group 29">
            <a:extLst>
              <a:ext uri="{FF2B5EF4-FFF2-40B4-BE49-F238E27FC236}">
                <a16:creationId xmlns:a16="http://schemas.microsoft.com/office/drawing/2014/main" id="{F8A6DEE4-CFCF-4F43-B694-721E2B56261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1511" name="Group 24">
              <a:extLst>
                <a:ext uri="{FF2B5EF4-FFF2-40B4-BE49-F238E27FC236}">
                  <a16:creationId xmlns:a16="http://schemas.microsoft.com/office/drawing/2014/main" id="{B86E2BC7-D660-4742-ADC5-B920035B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4A36A13-584B-42A8-BD91-840D154365ED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4" name="TextBox 26">
                <a:extLst>
                  <a:ext uri="{FF2B5EF4-FFF2-40B4-BE49-F238E27FC236}">
                    <a16:creationId xmlns:a16="http://schemas.microsoft.com/office/drawing/2014/main" id="{F2E132A8-4C8D-4E9E-AFBB-D773A0451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1515" name="TextBox 27">
                <a:extLst>
                  <a:ext uri="{FF2B5EF4-FFF2-40B4-BE49-F238E27FC236}">
                    <a16:creationId xmlns:a16="http://schemas.microsoft.com/office/drawing/2014/main" id="{22C5D218-2D8C-4F62-9405-E67A7E00B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454C8170-CD70-48CD-8CDA-2E3281BDD26E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24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B626F9C-507A-4996-9FC0-46AF7D453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Composition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878CD3-7C23-46B5-9C98-A3CED0F7F3E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Strong Dependent Composition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Eyes                            Body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State                            Context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 err="1">
                <a:ea typeface="+mn-ea"/>
              </a:rPr>
              <a:t>AutoState</a:t>
            </a:r>
            <a:r>
              <a:rPr lang="en-US" altLang="en-US" dirty="0">
                <a:ea typeface="+mn-ea"/>
              </a:rPr>
              <a:t>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The Automobile State (AutoState) is dependent on </a:t>
            </a:r>
            <a:r>
              <a:rPr lang="en-US" altLang="en-US" dirty="0">
                <a:ea typeface="+mn-ea"/>
              </a:rPr>
              <a:t>existence of the Automobile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8541F7F-AB66-4343-9AA4-85D27AF5AF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5BB299FE-BBC6-47CC-A22D-B4483D615FE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658938"/>
            <a:ext cx="1495425" cy="322262"/>
            <a:chOff x="2667000" y="3640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230C2372-1203-4F89-8839-6B26B19C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762777B-7D4A-4990-8A9E-1ABD9A4BDE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35102B02-85B1-4BA0-A853-7809C077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C0B906D1-99E5-4A6D-83AB-9BC16CBB9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78B8178-A43E-48AA-81D6-1EDA148C5A4C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3">
            <a:extLst>
              <a:ext uri="{FF2B5EF4-FFF2-40B4-BE49-F238E27FC236}">
                <a16:creationId xmlns:a16="http://schemas.microsoft.com/office/drawing/2014/main" id="{8E5F8CAF-91C1-433C-8929-305D2BE6B8D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6138"/>
            <a:ext cx="1495425" cy="322262"/>
            <a:chOff x="2667000" y="3640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704084DF-C71C-4068-BFCD-CDE1692C3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13DECDF-4ACC-40FE-A11C-DBE7AC311C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C8DC63C6-E509-44AF-A44C-17B4845B9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54D9E347-B01B-4D69-B035-33A042087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E6B53C9-A949-4C59-A4DC-91309E8DE982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30">
            <a:extLst>
              <a:ext uri="{FF2B5EF4-FFF2-40B4-BE49-F238E27FC236}">
                <a16:creationId xmlns:a16="http://schemas.microsoft.com/office/drawing/2014/main" id="{9F8F0D7A-8550-4679-A3D2-B3126C226AD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49538"/>
            <a:ext cx="1495425" cy="322262"/>
            <a:chOff x="2667000" y="3640138"/>
            <a:chExt cx="1495425" cy="322262"/>
          </a:xfrm>
        </p:grpSpPr>
        <p:grpSp>
          <p:nvGrpSpPr>
            <p:cNvPr id="22535" name="Group 31">
              <a:extLst>
                <a:ext uri="{FF2B5EF4-FFF2-40B4-BE49-F238E27FC236}">
                  <a16:creationId xmlns:a16="http://schemas.microsoft.com/office/drawing/2014/main" id="{B36B99A6-5975-4F99-A419-44B125EB5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43D3ACD-11EE-4855-AAA7-BDE86AA6AEB4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8FB40E23-480D-482D-89E1-5DF55784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9FB465B4-30ED-455F-B4B6-815B6A21B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7FC6D237-F1D4-4A22-A0F1-ABEE23710ABD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0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FE779AC-897E-41FB-8795-C4E6CA06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C52E663-00CF-4FE9-8E64-ABC2F5DFBD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Generalization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 dirty="0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Parent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 dirty="0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endParaRPr lang="en-US" altLang="en-US" dirty="0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Child 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55656F93-1A84-4998-A2AF-C0435971F88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B25B6F0E-B99B-4EB8-B476-AAD514E4255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304800" cy="1066800"/>
            <a:chOff x="1905000" y="3124200"/>
            <a:chExt cx="1524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C78AC6-D2C4-42AE-8EB7-9E865288B8D0}"/>
                </a:ext>
              </a:extLst>
            </p:cNvPr>
            <p:cNvCxnSpPr/>
            <p:nvPr/>
          </p:nvCxnSpPr>
          <p:spPr>
            <a:xfrm flipV="1">
              <a:off x="1981200" y="32766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13F1A8C-67E1-4A47-AA69-06C2270955D0}"/>
                </a:ext>
              </a:extLst>
            </p:cNvPr>
            <p:cNvSpPr/>
            <p:nvPr/>
          </p:nvSpPr>
          <p:spPr>
            <a:xfrm>
              <a:off x="1905000" y="3124200"/>
              <a:ext cx="152400" cy="152400"/>
            </a:xfrm>
            <a:prstGeom prst="triangl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21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0148E62D-E3A9-4C3D-BE71-643B60BA3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4F03F13-3619-49C3-86B1-8FFB64CBBB8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1C21C3A6-172F-4BC8-B941-5BC24A84ED5B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27652" name="Rectangle 1029">
            <a:extLst>
              <a:ext uri="{FF2B5EF4-FFF2-40B4-BE49-F238E27FC236}">
                <a16:creationId xmlns:a16="http://schemas.microsoft.com/office/drawing/2014/main" id="{48CACA51-BE27-42BB-9A3B-66BE4645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3" name="Rectangle 1030">
            <a:extLst>
              <a:ext uri="{FF2B5EF4-FFF2-40B4-BE49-F238E27FC236}">
                <a16:creationId xmlns:a16="http://schemas.microsoft.com/office/drawing/2014/main" id="{FC2F9514-6A1D-4EAE-9FA5-63BFCA61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4" name="Rectangle 1031">
            <a:extLst>
              <a:ext uri="{FF2B5EF4-FFF2-40B4-BE49-F238E27FC236}">
                <a16:creationId xmlns:a16="http://schemas.microsoft.com/office/drawing/2014/main" id="{550099C8-C861-467D-B830-B2AEDFFE5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5" name="Rectangle 1033">
            <a:extLst>
              <a:ext uri="{FF2B5EF4-FFF2-40B4-BE49-F238E27FC236}">
                <a16:creationId xmlns:a16="http://schemas.microsoft.com/office/drawing/2014/main" id="{B1A53367-82F2-4098-BA9B-71D82DED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27656" name="Rectangle 1034">
            <a:extLst>
              <a:ext uri="{FF2B5EF4-FFF2-40B4-BE49-F238E27FC236}">
                <a16:creationId xmlns:a16="http://schemas.microsoft.com/office/drawing/2014/main" id="{931D5E76-DB55-4912-9F5D-02AC1B638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Attributes</a:t>
            </a:r>
          </a:p>
        </p:txBody>
      </p:sp>
      <p:sp>
        <p:nvSpPr>
          <p:cNvPr id="27657" name="Rectangle 1035">
            <a:extLst>
              <a:ext uri="{FF2B5EF4-FFF2-40B4-BE49-F238E27FC236}">
                <a16:creationId xmlns:a16="http://schemas.microsoft.com/office/drawing/2014/main" id="{20FF002D-28F0-4CDD-83CF-5343B3A3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4177184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1314</Words>
  <Application>Microsoft Office PowerPoint</Application>
  <PresentationFormat>On-screen Show (4:3)</PresentationFormat>
  <Paragraphs>351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Arial,Sans-Serif</vt:lpstr>
      <vt:lpstr>Calibri</vt:lpstr>
      <vt:lpstr>Times New Roman</vt:lpstr>
      <vt:lpstr>Default Design</vt:lpstr>
      <vt:lpstr>Default Design</vt:lpstr>
      <vt:lpstr>Default Design</vt:lpstr>
      <vt:lpstr>CSYE 7374</vt:lpstr>
      <vt:lpstr>Adapter Design Pattern</vt:lpstr>
      <vt:lpstr>PowerPoint Presentation</vt:lpstr>
      <vt:lpstr>Relationships</vt:lpstr>
      <vt:lpstr>Association Relationship</vt:lpstr>
      <vt:lpstr>Aggregation Association Relationship</vt:lpstr>
      <vt:lpstr>Composition Association Relationship</vt:lpstr>
      <vt:lpstr>Relationships</vt:lpstr>
      <vt:lpstr>UML Class Diagram</vt:lpstr>
      <vt:lpstr>UML Class Diagram</vt:lpstr>
      <vt:lpstr>Shape Class Diagram</vt:lpstr>
      <vt:lpstr>Design Patterns</vt:lpstr>
      <vt:lpstr>Structural Design Patterns</vt:lpstr>
      <vt:lpstr>Structural Design Patterns</vt:lpstr>
      <vt:lpstr>Adapter Design Pattern</vt:lpstr>
      <vt:lpstr>Adapter Design Pattern</vt:lpstr>
      <vt:lpstr>Adapter Design Pattern</vt:lpstr>
      <vt:lpstr>Adapter Design Pattern</vt:lpstr>
      <vt:lpstr>Adapter Design Pattern</vt:lpstr>
      <vt:lpstr>Adapter Design Pattern</vt:lpstr>
      <vt:lpstr>Adapter Design Pattern</vt:lpstr>
      <vt:lpstr>Adapter Pattern</vt:lpstr>
      <vt:lpstr>Adapter Pattern</vt:lpstr>
      <vt:lpstr>Adapter Pattern Versions</vt:lpstr>
      <vt:lpstr>Class Adapter Pattern</vt:lpstr>
      <vt:lpstr>Object Adapter Pattern</vt:lpstr>
      <vt:lpstr>Class Adapter Class Diagram</vt:lpstr>
      <vt:lpstr>Object Adapter Class Diagram</vt:lpstr>
      <vt:lpstr>CalculatorAdapter Class Diagram</vt:lpstr>
      <vt:lpstr>Third Party Application Class Diagram</vt:lpstr>
      <vt:lpstr>Client Interface</vt:lpstr>
      <vt:lpstr>Third Party Interface</vt:lpstr>
      <vt:lpstr>CalculatorAdapter</vt:lpstr>
      <vt:lpstr>CalculatorAdapter</vt:lpstr>
      <vt:lpstr>CalculatorAdapter</vt:lpstr>
      <vt:lpstr>CalculatorAdapter</vt:lpstr>
      <vt:lpstr>PowerPoint Presentation</vt:lpstr>
      <vt:lpstr>Summary: Adapter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guna sekhar v</cp:lastModifiedBy>
  <cp:revision>292</cp:revision>
  <dcterms:created xsi:type="dcterms:W3CDTF">2015-09-07T17:59:09Z</dcterms:created>
  <dcterms:modified xsi:type="dcterms:W3CDTF">2022-08-10T05:28:35Z</dcterms:modified>
</cp:coreProperties>
</file>