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44" r:id="rId2"/>
    <p:sldId id="257" r:id="rId3"/>
    <p:sldId id="258" r:id="rId4"/>
    <p:sldId id="283" r:id="rId5"/>
    <p:sldId id="284" r:id="rId6"/>
    <p:sldId id="275" r:id="rId7"/>
    <p:sldId id="345" r:id="rId8"/>
    <p:sldId id="276" r:id="rId9"/>
    <p:sldId id="269" r:id="rId10"/>
    <p:sldId id="268" r:id="rId11"/>
    <p:sldId id="355" r:id="rId12"/>
    <p:sldId id="317" r:id="rId13"/>
    <p:sldId id="346" r:id="rId14"/>
    <p:sldId id="356" r:id="rId15"/>
    <p:sldId id="353" r:id="rId16"/>
    <p:sldId id="357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472258-0AA0-46DE-BD41-A1000CD4EB60}" v="395" dt="2021-06-24T01:39:37.309"/>
    <p1510:client id="{5D1D8397-D8E3-475B-A86D-C7FF5E730D27}" v="807" dt="2021-06-23T22:05:06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77"/>
    <p:restoredTop sz="94718"/>
  </p:normalViewPr>
  <p:slideViewPr>
    <p:cSldViewPr>
      <p:cViewPr varScale="1">
        <p:scale>
          <a:sx n="117" d="100"/>
          <a:sy n="117" d="100"/>
        </p:scale>
        <p:origin x="125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400191-C003-4587-970F-220B60FF64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24669-0AB7-4E30-87C1-1940C05279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0C4392A-388E-4109-A86C-20A364D8669B}" type="datetimeFigureOut">
              <a:rPr lang="en-US" altLang="en-US"/>
              <a:pPr>
                <a:defRPr/>
              </a:pPr>
              <a:t>2/22/22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5C7C5-0A70-4B02-83FF-B40906AF69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85F11-ED88-427E-9DEB-0F23277760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8D755D9-B840-46DE-982D-D2EE517C4B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8480CB-0D1E-470E-951C-5CF25DA3C5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8BD94-A56F-4CBE-8E2D-108D6890E50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C35C6C-F8EB-43C4-AE7C-41A548A0C757}" type="datetimeFigureOut">
              <a:rPr lang="en-US" altLang="en-US"/>
              <a:pPr>
                <a:defRPr/>
              </a:pPr>
              <a:t>2/22/22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3F7A973-8BDB-457E-9297-CD1D99A2E9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23E35-7CE6-4B89-A5DF-37D2682FB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091B8-3D41-47E0-AD5C-B3B57F46FE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D6BC2-62D4-46CC-94D7-E2F17ED092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3B1EFB4-427C-49BB-9634-96BF7576FA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C200394C-BF73-4A72-BF55-E15F4E1141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96ED2C41-58B1-4776-A88A-F59D415C65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1.001</a:t>
            </a: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11CF76E4-6B08-4BB3-880D-9F0F66434F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3B0DBEF-8E38-4664-ACFF-DB082311AE12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163D45-80D2-4440-A522-427EBBDC5D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873044-E3C9-4536-AA22-C46ECAF9E7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ECA497-60BA-4B1C-A4DB-696422EA58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3FA0E-3EEB-45D9-AA98-5F1879986C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942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406540-F22E-499C-8D28-28797F1419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BFECE5-E6F5-4862-B0BC-0EF0449D46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EFF306-5FCC-47AE-9A3A-CBA770F9BC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5C891-682E-440A-91C8-16B24EC77A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14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0"/>
            <a:ext cx="19812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7912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E59916-9CAA-46A8-BBD3-732C054A8B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FDEA1C-B82B-41B4-99DD-16F2435D69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97E0A4-B3CA-45F1-B770-33229F7391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2662C-6F57-426A-8F8F-A1FA2C30BC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587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61F341-33E2-4495-B719-1C494FBD69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9C5DAD-5D6C-48AB-A87C-04C6D74E2E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C24F9A-C9AE-4A7C-8416-0A96E1D915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62B0F-228A-4C9D-9CAE-ABD3F82007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25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59FF61-AF96-47CE-834D-C85DCF96E1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233A74-4838-4F5E-8A01-E5E7836E94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15DC9C-7571-4A50-8A5C-C637D30851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77D8A-E68E-4966-B7E2-2494CB1139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3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ADC03-A70B-40E2-8693-9E8942915A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772B1-EDC6-4C9B-ACB7-E0E9C222E7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037D57-0A58-4A57-AF12-57B6EC0F1E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E9354-6DD3-4029-8E01-D41A36C382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98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53591AF-E7D5-4205-9E73-CEA551CB88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804DFBF-0D41-4986-8B86-DE7BE07C0D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5EF76C6-9E29-4B8A-B33D-B89578F9A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636CA-69DB-4C9C-9D23-9D45CA642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093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2B2B0E9-D328-4403-8CA1-81AB6AF169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1A6EF3F-CCCB-41BB-9CBD-C967547CE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E9D757D-6F90-47F9-81FA-264C234CD1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6583A-DD7F-4A6B-AC84-69986BAA2D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321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71D51F5-2CA7-4BEB-9842-5AB8ACA07E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9926480-F92A-447B-9A5D-91F34FA1D2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EC0B885-6D09-44A1-A659-D139037E21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2A70D-7045-45E8-823F-6CB4FE4DD4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30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538302-490E-4DF7-9956-09765F1DA6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FD7B86-4ADF-4246-B4EC-9B5B29DE0E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CB17A9-FCBF-4734-A6EA-D05CF20CD2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4C84F-0F39-4084-80C7-D70E5B4FB2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0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97E425-57FB-4AFF-A04E-6E2260CCDD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524ECD-D3EC-46E2-A14B-271CFED16F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393AC1-F022-4A23-BC3C-A5903E9A91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B136F-B8D1-45EF-A78B-E94957C03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5ED9E814-47A8-4F28-A705-72B2ED05BD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61959CE-43CD-4727-8B96-7CF59A906B3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F0EBCB5-67AB-4D20-B7A2-888148798F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BC243DE-50A8-4EDD-AF46-2D437A995CA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F2C2097-3308-4696-A671-978428306D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Line 8">
            <a:extLst>
              <a:ext uri="{FF2B5EF4-FFF2-40B4-BE49-F238E27FC236}">
                <a16:creationId xmlns:a16="http://schemas.microsoft.com/office/drawing/2014/main" id="{90DB7C90-0CC1-4DB9-8081-9DA323A33A0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172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0">
            <a:extLst>
              <a:ext uri="{FF2B5EF4-FFF2-40B4-BE49-F238E27FC236}">
                <a16:creationId xmlns:a16="http://schemas.microsoft.com/office/drawing/2014/main" id="{F36ED2F3-DFD3-4A68-9D90-1B11EBCF9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CSYE 6200</a:t>
            </a:r>
          </a:p>
        </p:txBody>
      </p:sp>
      <p:sp>
        <p:nvSpPr>
          <p:cNvPr id="1032" name="Line 11">
            <a:extLst>
              <a:ext uri="{FF2B5EF4-FFF2-40B4-BE49-F238E27FC236}">
                <a16:creationId xmlns:a16="http://schemas.microsoft.com/office/drawing/2014/main" id="{8DEBA141-573B-4AAD-96F6-1B57BD93A97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3400" y="838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.peters@neu.edu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Date Placeholder 3">
            <a:extLst>
              <a:ext uri="{FF2B5EF4-FFF2-40B4-BE49-F238E27FC236}">
                <a16:creationId xmlns:a16="http://schemas.microsoft.com/office/drawing/2014/main" id="{0766BF3B-527F-4475-9CCE-C3F637F3B47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F67D5B36-6A9A-4E87-90AE-BC42130EF08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CSYE 7374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0FC5FAE-3BE7-4FFF-A383-77B51BDB96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Design Patterns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5B76D5EF-4C1B-4933-91F0-CFE481ABBB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 Diagram</a:t>
            </a:r>
          </a:p>
        </p:txBody>
      </p:sp>
      <p:sp>
        <p:nvSpPr>
          <p:cNvPr id="25602" name="Date Placeholder 3">
            <a:extLst>
              <a:ext uri="{FF2B5EF4-FFF2-40B4-BE49-F238E27FC236}">
                <a16:creationId xmlns:a16="http://schemas.microsoft.com/office/drawing/2014/main" id="{7DF6E034-2C04-4F33-BA70-41E395A7CC7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grpSp>
        <p:nvGrpSpPr>
          <p:cNvPr id="25603" name="Group 2">
            <a:extLst>
              <a:ext uri="{FF2B5EF4-FFF2-40B4-BE49-F238E27FC236}">
                <a16:creationId xmlns:a16="http://schemas.microsoft.com/office/drawing/2014/main" id="{56477256-2FB1-4F2D-AB9B-23C99F45F607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752600"/>
            <a:ext cx="3657600" cy="2743200"/>
            <a:chOff x="2133600" y="1752600"/>
            <a:chExt cx="3657600" cy="2743200"/>
          </a:xfrm>
        </p:grpSpPr>
        <p:sp>
          <p:nvSpPr>
            <p:cNvPr id="25606" name="Rectangle 1029">
              <a:extLst>
                <a:ext uri="{FF2B5EF4-FFF2-40B4-BE49-F238E27FC236}">
                  <a16:creationId xmlns:a16="http://schemas.microsoft.com/office/drawing/2014/main" id="{CBBC6A06-EA89-47B0-86AE-F490DEB07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526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5607" name="Rectangle 1030">
              <a:extLst>
                <a:ext uri="{FF2B5EF4-FFF2-40B4-BE49-F238E27FC236}">
                  <a16:creationId xmlns:a16="http://schemas.microsoft.com/office/drawing/2014/main" id="{B1780C02-FA0B-4928-95DD-C620B83C4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6670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5608" name="Rectangle 1031">
              <a:extLst>
                <a:ext uri="{FF2B5EF4-FFF2-40B4-BE49-F238E27FC236}">
                  <a16:creationId xmlns:a16="http://schemas.microsoft.com/office/drawing/2014/main" id="{08D8E548-6F70-4693-BABE-77EBAD82F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5609" name="Rectangle 1033">
              <a:extLst>
                <a:ext uri="{FF2B5EF4-FFF2-40B4-BE49-F238E27FC236}">
                  <a16:creationId xmlns:a16="http://schemas.microsoft.com/office/drawing/2014/main" id="{032EA303-5FFF-4EA9-BAE0-3C6A68C4A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526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ClassName</a:t>
              </a:r>
            </a:p>
          </p:txBody>
        </p:sp>
        <p:sp>
          <p:nvSpPr>
            <p:cNvPr id="25610" name="Rectangle 1034">
              <a:extLst>
                <a:ext uri="{FF2B5EF4-FFF2-40B4-BE49-F238E27FC236}">
                  <a16:creationId xmlns:a16="http://schemas.microsoft.com/office/drawing/2014/main" id="{13322C1C-D549-4F42-99D9-19C522582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6670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- Attribute1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- Attribute2 : String</a:t>
              </a:r>
            </a:p>
          </p:txBody>
        </p:sp>
        <p:sp>
          <p:nvSpPr>
            <p:cNvPr id="25611" name="Rectangle 1035">
              <a:extLst>
                <a:ext uri="{FF2B5EF4-FFF2-40B4-BE49-F238E27FC236}">
                  <a16:creationId xmlns:a16="http://schemas.microsoft.com/office/drawing/2014/main" id="{C1067915-701B-4383-938D-52DB82F4A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+ Operation1()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+ Operation2(int) : void</a:t>
              </a:r>
            </a:p>
          </p:txBody>
        </p:sp>
      </p:grpSp>
      <p:sp>
        <p:nvSpPr>
          <p:cNvPr id="25604" name="TextBox 1">
            <a:extLst>
              <a:ext uri="{FF2B5EF4-FFF2-40B4-BE49-F238E27FC236}">
                <a16:creationId xmlns:a16="http://schemas.microsoft.com/office/drawing/2014/main" id="{E600E45A-E583-459A-922A-6F477D4CD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2743200"/>
            <a:ext cx="129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-  private</a:t>
            </a:r>
          </a:p>
        </p:txBody>
      </p:sp>
      <p:sp>
        <p:nvSpPr>
          <p:cNvPr id="25605" name="TextBox 12">
            <a:extLst>
              <a:ext uri="{FF2B5EF4-FFF2-40B4-BE49-F238E27FC236}">
                <a16:creationId xmlns:a16="http://schemas.microsoft.com/office/drawing/2014/main" id="{C6FC0B13-462C-431C-8080-E6F0B6A6D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195638"/>
            <a:ext cx="1281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+  public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C4CCDD82-8EE1-40D8-824D-A4628336E2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Person Class Diagram</a:t>
            </a:r>
          </a:p>
        </p:txBody>
      </p:sp>
      <p:sp>
        <p:nvSpPr>
          <p:cNvPr id="26626" name="Date Placeholder 3">
            <a:extLst>
              <a:ext uri="{FF2B5EF4-FFF2-40B4-BE49-F238E27FC236}">
                <a16:creationId xmlns:a16="http://schemas.microsoft.com/office/drawing/2014/main" id="{015439BE-94E8-44F0-BE91-B2894CB45F4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grpSp>
        <p:nvGrpSpPr>
          <p:cNvPr id="26627" name="Group 3">
            <a:extLst>
              <a:ext uri="{FF2B5EF4-FFF2-40B4-BE49-F238E27FC236}">
                <a16:creationId xmlns:a16="http://schemas.microsoft.com/office/drawing/2014/main" id="{1EB9E763-0A26-4991-A517-CDEC06F9D8E9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114800"/>
            <a:ext cx="2298700" cy="1676400"/>
            <a:chOff x="1117600" y="2057400"/>
            <a:chExt cx="2298700" cy="2438400"/>
          </a:xfrm>
        </p:grpSpPr>
        <p:sp>
          <p:nvSpPr>
            <p:cNvPr id="26642" name="Rectangle 1029">
              <a:extLst>
                <a:ext uri="{FF2B5EF4-FFF2-40B4-BE49-F238E27FC236}">
                  <a16:creationId xmlns:a16="http://schemas.microsoft.com/office/drawing/2014/main" id="{EF90B1D4-E153-4209-97CD-C6A4E3E4B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Teacher</a:t>
              </a:r>
            </a:p>
          </p:txBody>
        </p:sp>
        <p:sp>
          <p:nvSpPr>
            <p:cNvPr id="26643" name="Rectangle 1030">
              <a:extLst>
                <a:ext uri="{FF2B5EF4-FFF2-40B4-BE49-F238E27FC236}">
                  <a16:creationId xmlns:a16="http://schemas.microsoft.com/office/drawing/2014/main" id="{3CFC4736-7A9E-4729-A420-091F2DB72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- hours: int</a:t>
              </a:r>
            </a:p>
          </p:txBody>
        </p:sp>
        <p:sp>
          <p:nvSpPr>
            <p:cNvPr id="26644" name="Rectangle 1033">
              <a:extLst>
                <a:ext uri="{FF2B5EF4-FFF2-40B4-BE49-F238E27FC236}">
                  <a16:creationId xmlns:a16="http://schemas.microsoft.com/office/drawing/2014/main" id="{BDD7B2EA-1409-4D1E-8C2C-D43DC0A72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setHours(int)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getHours() : int</a:t>
              </a:r>
            </a:p>
          </p:txBody>
        </p:sp>
      </p:grpSp>
      <p:grpSp>
        <p:nvGrpSpPr>
          <p:cNvPr id="26628" name="Group 1">
            <a:extLst>
              <a:ext uri="{FF2B5EF4-FFF2-40B4-BE49-F238E27FC236}">
                <a16:creationId xmlns:a16="http://schemas.microsoft.com/office/drawing/2014/main" id="{AC08C0FE-D909-43EE-B53E-3C1024C8DF38}"/>
              </a:ext>
            </a:extLst>
          </p:cNvPr>
          <p:cNvGrpSpPr>
            <a:grpSpLocks/>
          </p:cNvGrpSpPr>
          <p:nvPr/>
        </p:nvGrpSpPr>
        <p:grpSpPr bwMode="auto">
          <a:xfrm>
            <a:off x="2654300" y="1295400"/>
            <a:ext cx="2298700" cy="1676400"/>
            <a:chOff x="5245100" y="2057400"/>
            <a:chExt cx="2298700" cy="2438400"/>
          </a:xfrm>
        </p:grpSpPr>
        <p:sp>
          <p:nvSpPr>
            <p:cNvPr id="26639" name="Rectangle 1031">
              <a:extLst>
                <a:ext uri="{FF2B5EF4-FFF2-40B4-BE49-F238E27FC236}">
                  <a16:creationId xmlns:a16="http://schemas.microsoft.com/office/drawing/2014/main" id="{A7ABD698-C249-4134-82CD-63A5E4A31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590801"/>
              <a:ext cx="22860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- age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- name : String</a:t>
              </a:r>
            </a:p>
          </p:txBody>
        </p:sp>
        <p:sp>
          <p:nvSpPr>
            <p:cNvPr id="26640" name="Rectangle 1034">
              <a:extLst>
                <a:ext uri="{FF2B5EF4-FFF2-40B4-BE49-F238E27FC236}">
                  <a16:creationId xmlns:a16="http://schemas.microsoft.com/office/drawing/2014/main" id="{F2DF0152-AB4F-4DC2-AB35-A8A790B4B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setAge(int)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getAge()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setName(String)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getName() : String</a:t>
              </a:r>
            </a:p>
          </p:txBody>
        </p:sp>
        <p:sp>
          <p:nvSpPr>
            <p:cNvPr id="26641" name="Rectangle 1035">
              <a:extLst>
                <a:ext uri="{FF2B5EF4-FFF2-40B4-BE49-F238E27FC236}">
                  <a16:creationId xmlns:a16="http://schemas.microsoft.com/office/drawing/2014/main" id="{BAD30A8A-BAA6-46B7-88FE-C1A30DACF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Person</a:t>
              </a:r>
            </a:p>
          </p:txBody>
        </p:sp>
      </p:grpSp>
      <p:grpSp>
        <p:nvGrpSpPr>
          <p:cNvPr id="26629" name="Group 9">
            <a:extLst>
              <a:ext uri="{FF2B5EF4-FFF2-40B4-BE49-F238E27FC236}">
                <a16:creationId xmlns:a16="http://schemas.microsoft.com/office/drawing/2014/main" id="{77585F22-2F15-40F0-A404-E8C3755B769F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048000"/>
            <a:ext cx="234950" cy="962025"/>
            <a:chOff x="3702050" y="3048000"/>
            <a:chExt cx="234950" cy="96202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96D6B9-3A06-4D7E-B201-B22030B2E1F0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3B1E5F43-0D0E-4BFE-9712-D3314CAAD4AB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6630" name="Group 18">
            <a:extLst>
              <a:ext uri="{FF2B5EF4-FFF2-40B4-BE49-F238E27FC236}">
                <a16:creationId xmlns:a16="http://schemas.microsoft.com/office/drawing/2014/main" id="{3CA2F1D5-01E5-4226-95C1-9CB5EAA2555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048000"/>
            <a:ext cx="234950" cy="962025"/>
            <a:chOff x="3702050" y="3048000"/>
            <a:chExt cx="234950" cy="96202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DD08136-132C-4A74-B4E6-B360B9ED3FD0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B6EC0F8-BDE7-4854-9985-D43C11BFFEB5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6631" name="Group 21">
            <a:extLst>
              <a:ext uri="{FF2B5EF4-FFF2-40B4-BE49-F238E27FC236}">
                <a16:creationId xmlns:a16="http://schemas.microsoft.com/office/drawing/2014/main" id="{A6FCB0F9-682C-420B-B379-F3753AFD743E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114800"/>
            <a:ext cx="2298700" cy="1676400"/>
            <a:chOff x="1117600" y="2057400"/>
            <a:chExt cx="2298700" cy="2438400"/>
          </a:xfrm>
        </p:grpSpPr>
        <p:sp>
          <p:nvSpPr>
            <p:cNvPr id="26632" name="Rectangle 1029">
              <a:extLst>
                <a:ext uri="{FF2B5EF4-FFF2-40B4-BE49-F238E27FC236}">
                  <a16:creationId xmlns:a16="http://schemas.microsoft.com/office/drawing/2014/main" id="{1D0B03E7-C44B-4963-9CB7-ACD9BC5F9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Student</a:t>
              </a:r>
            </a:p>
          </p:txBody>
        </p:sp>
        <p:sp>
          <p:nvSpPr>
            <p:cNvPr id="26633" name="Rectangle 1030">
              <a:extLst>
                <a:ext uri="{FF2B5EF4-FFF2-40B4-BE49-F238E27FC236}">
                  <a16:creationId xmlns:a16="http://schemas.microsoft.com/office/drawing/2014/main" id="{47BFB520-6C39-4E7C-8A8E-A917EF322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- grade : int</a:t>
              </a:r>
            </a:p>
          </p:txBody>
        </p:sp>
        <p:sp>
          <p:nvSpPr>
            <p:cNvPr id="26634" name="Rectangle 1033">
              <a:extLst>
                <a:ext uri="{FF2B5EF4-FFF2-40B4-BE49-F238E27FC236}">
                  <a16:creationId xmlns:a16="http://schemas.microsoft.com/office/drawing/2014/main" id="{28DF6BD1-3858-4A9C-AABE-1F97E0ED4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setGrade(int)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getGrade() : 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5909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C4CCDD82-8EE1-40D8-824D-A4628336E2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Person Class Diagram</a:t>
            </a:r>
          </a:p>
        </p:txBody>
      </p:sp>
      <p:sp>
        <p:nvSpPr>
          <p:cNvPr id="26626" name="Date Placeholder 3">
            <a:extLst>
              <a:ext uri="{FF2B5EF4-FFF2-40B4-BE49-F238E27FC236}">
                <a16:creationId xmlns:a16="http://schemas.microsoft.com/office/drawing/2014/main" id="{015439BE-94E8-44F0-BE91-B2894CB45F4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400" dirty="0">
                <a:latin typeface="Times New Roman"/>
                <a:ea typeface="ＭＳ Ｐゴシック"/>
                <a:cs typeface="Times New Roman"/>
              </a:rPr>
              <a:t>6/23/2021</a:t>
            </a:r>
            <a:endParaRPr lang="en-US" dirty="0"/>
          </a:p>
        </p:txBody>
      </p:sp>
      <p:grpSp>
        <p:nvGrpSpPr>
          <p:cNvPr id="26627" name="Group 3">
            <a:extLst>
              <a:ext uri="{FF2B5EF4-FFF2-40B4-BE49-F238E27FC236}">
                <a16:creationId xmlns:a16="http://schemas.microsoft.com/office/drawing/2014/main" id="{1EB9E763-0A26-4991-A517-CDEC06F9D8E9}"/>
              </a:ext>
            </a:extLst>
          </p:cNvPr>
          <p:cNvGrpSpPr>
            <a:grpSpLocks/>
          </p:cNvGrpSpPr>
          <p:nvPr/>
        </p:nvGrpSpPr>
        <p:grpSpPr bwMode="auto">
          <a:xfrm>
            <a:off x="4972212" y="3376545"/>
            <a:ext cx="2298700" cy="1676400"/>
            <a:chOff x="1117600" y="2057400"/>
            <a:chExt cx="2298700" cy="2438400"/>
          </a:xfrm>
        </p:grpSpPr>
        <p:sp>
          <p:nvSpPr>
            <p:cNvPr id="26642" name="Rectangle 1029">
              <a:extLst>
                <a:ext uri="{FF2B5EF4-FFF2-40B4-BE49-F238E27FC236}">
                  <a16:creationId xmlns:a16="http://schemas.microsoft.com/office/drawing/2014/main" id="{EF90B1D4-E153-4209-97CD-C6A4E3E4B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/>
                  <a:ea typeface="ＭＳ Ｐゴシック"/>
                  <a:cs typeface="Times New Roman"/>
                </a:rPr>
                <a:t>Employee</a:t>
              </a:r>
              <a:endParaRPr lang="en-US" altLang="en-US" sz="2400" dirty="0"/>
            </a:p>
          </p:txBody>
        </p:sp>
        <p:sp>
          <p:nvSpPr>
            <p:cNvPr id="26643" name="Rectangle 1030">
              <a:extLst>
                <a:ext uri="{FF2B5EF4-FFF2-40B4-BE49-F238E27FC236}">
                  <a16:creationId xmlns:a16="http://schemas.microsoft.com/office/drawing/2014/main" id="{3CFC4736-7A9E-4729-A420-091F2DB72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Times New Roman"/>
                  <a:ea typeface="ＭＳ Ｐゴシック"/>
                  <a:cs typeface="Times New Roman"/>
                </a:rPr>
                <a:t>- hours: double</a:t>
              </a:r>
              <a:endParaRPr lang="en-US" altLang="en-US" sz="1400" dirty="0"/>
            </a:p>
          </p:txBody>
        </p:sp>
        <p:sp>
          <p:nvSpPr>
            <p:cNvPr id="26644" name="Rectangle 1033">
              <a:extLst>
                <a:ext uri="{FF2B5EF4-FFF2-40B4-BE49-F238E27FC236}">
                  <a16:creationId xmlns:a16="http://schemas.microsoft.com/office/drawing/2014/main" id="{BDD7B2EA-1409-4D1E-8C2C-D43DC0A72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Times New Roman"/>
                  <a:ea typeface="ＭＳ Ｐゴシック"/>
                  <a:cs typeface="Times New Roman"/>
                </a:rPr>
                <a:t>+ </a:t>
              </a:r>
              <a:r>
                <a:rPr lang="en-US" altLang="en-US" sz="1600" dirty="0" err="1">
                  <a:latin typeface="Times New Roman"/>
                  <a:ea typeface="ＭＳ Ｐゴシック"/>
                  <a:cs typeface="Times New Roman"/>
                </a:rPr>
                <a:t>setHours</a:t>
              </a:r>
              <a:r>
                <a:rPr lang="en-US" altLang="en-US" sz="1600" dirty="0">
                  <a:latin typeface="Times New Roman"/>
                  <a:ea typeface="ＭＳ Ｐゴシック"/>
                  <a:cs typeface="Times New Roman"/>
                </a:rPr>
                <a:t>(double)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Times New Roman"/>
                  <a:ea typeface="ＭＳ Ｐゴシック"/>
                  <a:cs typeface="Times New Roman"/>
                </a:rPr>
                <a:t>+ </a:t>
              </a:r>
              <a:r>
                <a:rPr lang="en-US" altLang="en-US" sz="1600" dirty="0" err="1">
                  <a:latin typeface="Times New Roman"/>
                  <a:ea typeface="ＭＳ Ｐゴシック"/>
                  <a:cs typeface="Times New Roman"/>
                </a:rPr>
                <a:t>getHours</a:t>
              </a:r>
              <a:r>
                <a:rPr lang="en-US" altLang="en-US" sz="1600" dirty="0">
                  <a:latin typeface="Times New Roman"/>
                  <a:ea typeface="ＭＳ Ｐゴシック"/>
                  <a:cs typeface="Times New Roman"/>
                </a:rPr>
                <a:t>() : double</a:t>
              </a:r>
              <a:endParaRPr lang="en-US" altLang="en-US" sz="1600" dirty="0"/>
            </a:p>
          </p:txBody>
        </p:sp>
      </p:grpSp>
      <p:grpSp>
        <p:nvGrpSpPr>
          <p:cNvPr id="26628" name="Group 1">
            <a:extLst>
              <a:ext uri="{FF2B5EF4-FFF2-40B4-BE49-F238E27FC236}">
                <a16:creationId xmlns:a16="http://schemas.microsoft.com/office/drawing/2014/main" id="{AC08C0FE-D909-43EE-B53E-3C1024C8DF38}"/>
              </a:ext>
            </a:extLst>
          </p:cNvPr>
          <p:cNvGrpSpPr>
            <a:grpSpLocks/>
          </p:cNvGrpSpPr>
          <p:nvPr/>
        </p:nvGrpSpPr>
        <p:grpSpPr bwMode="auto">
          <a:xfrm>
            <a:off x="1566093" y="2331547"/>
            <a:ext cx="2298952" cy="1665958"/>
            <a:chOff x="5244848" y="2057400"/>
            <a:chExt cx="2298952" cy="2423211"/>
          </a:xfrm>
        </p:grpSpPr>
        <p:sp>
          <p:nvSpPr>
            <p:cNvPr id="26639" name="Rectangle 1031">
              <a:extLst>
                <a:ext uri="{FF2B5EF4-FFF2-40B4-BE49-F238E27FC236}">
                  <a16:creationId xmlns:a16="http://schemas.microsoft.com/office/drawing/2014/main" id="{A7ABD698-C249-4134-82CD-63A5E4A31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4848" y="3947212"/>
              <a:ext cx="22860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en-US" sz="1400" dirty="0">
                  <a:latin typeface="Times New Roman"/>
                  <a:ea typeface="ＭＳ Ｐゴシック"/>
                  <a:cs typeface="Times New Roman"/>
                </a:rPr>
                <a:t>. . .</a:t>
              </a:r>
              <a:endParaRPr lang="en-US" altLang="en-US" sz="1400" dirty="0"/>
            </a:p>
          </p:txBody>
        </p:sp>
        <p:sp>
          <p:nvSpPr>
            <p:cNvPr id="26640" name="Rectangle 1034">
              <a:extLst>
                <a:ext uri="{FF2B5EF4-FFF2-40B4-BE49-F238E27FC236}">
                  <a16:creationId xmlns:a16="http://schemas.microsoft.com/office/drawing/2014/main" id="{F2DF0152-AB4F-4DC2-AB35-A8A790B4B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596706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40" tIns="45720" rIns="91440" bIns="4572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en-US" sz="1600" dirty="0">
                  <a:latin typeface="Times New Roman"/>
                  <a:ea typeface="ＭＳ Ｐゴシック"/>
                  <a:cs typeface="Times New Roman"/>
                </a:rPr>
                <a:t>- course1: Student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en-US" sz="1600" dirty="0">
                  <a:latin typeface="Times New Roman"/>
                  <a:ea typeface="ＭＳ Ｐゴシック"/>
                  <a:cs typeface="Times New Roman"/>
                </a:rPr>
                <a:t>- course2: Student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en-US" sz="1600" dirty="0">
                  <a:latin typeface="Times New Roman"/>
                  <a:ea typeface="ＭＳ Ｐゴシック"/>
                  <a:cs typeface="Times New Roman"/>
                </a:rPr>
                <a:t>- job1: Employee</a:t>
              </a:r>
              <a:endParaRPr lang="en-US" altLang="en-US" sz="1600" dirty="0"/>
            </a:p>
          </p:txBody>
        </p:sp>
        <p:sp>
          <p:nvSpPr>
            <p:cNvPr id="26641" name="Rectangle 1035">
              <a:extLst>
                <a:ext uri="{FF2B5EF4-FFF2-40B4-BE49-F238E27FC236}">
                  <a16:creationId xmlns:a16="http://schemas.microsoft.com/office/drawing/2014/main" id="{BAD30A8A-BAA6-46B7-88FE-C1A30DACF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Person</a:t>
              </a:r>
            </a:p>
          </p:txBody>
        </p:sp>
      </p:grpSp>
      <p:grpSp>
        <p:nvGrpSpPr>
          <p:cNvPr id="26630" name="Group 18">
            <a:extLst>
              <a:ext uri="{FF2B5EF4-FFF2-40B4-BE49-F238E27FC236}">
                <a16:creationId xmlns:a16="http://schemas.microsoft.com/office/drawing/2014/main" id="{3CA2F1D5-01E5-4226-95C1-9CB5EAA2555A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287059" y="2594685"/>
            <a:ext cx="234950" cy="962025"/>
            <a:chOff x="3702050" y="3048000"/>
            <a:chExt cx="234950" cy="96202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DD08136-132C-4A74-B4E6-B360B9ED3FD0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B6EC0F8-BDE7-4854-9985-D43C11BFFEB5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6631" name="Group 21">
            <a:extLst>
              <a:ext uri="{FF2B5EF4-FFF2-40B4-BE49-F238E27FC236}">
                <a16:creationId xmlns:a16="http://schemas.microsoft.com/office/drawing/2014/main" id="{A6FCB0F9-682C-420B-B379-F3753AFD743E}"/>
              </a:ext>
            </a:extLst>
          </p:cNvPr>
          <p:cNvGrpSpPr>
            <a:grpSpLocks/>
          </p:cNvGrpSpPr>
          <p:nvPr/>
        </p:nvGrpSpPr>
        <p:grpSpPr bwMode="auto">
          <a:xfrm>
            <a:off x="4969622" y="1446721"/>
            <a:ext cx="2298700" cy="1676400"/>
            <a:chOff x="1117600" y="2057400"/>
            <a:chExt cx="2298700" cy="2438400"/>
          </a:xfrm>
        </p:grpSpPr>
        <p:sp>
          <p:nvSpPr>
            <p:cNvPr id="26632" name="Rectangle 1029">
              <a:extLst>
                <a:ext uri="{FF2B5EF4-FFF2-40B4-BE49-F238E27FC236}">
                  <a16:creationId xmlns:a16="http://schemas.microsoft.com/office/drawing/2014/main" id="{1D0B03E7-C44B-4963-9CB7-ACD9BC5F9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Student</a:t>
              </a:r>
            </a:p>
          </p:txBody>
        </p:sp>
        <p:sp>
          <p:nvSpPr>
            <p:cNvPr id="26633" name="Rectangle 1030">
              <a:extLst>
                <a:ext uri="{FF2B5EF4-FFF2-40B4-BE49-F238E27FC236}">
                  <a16:creationId xmlns:a16="http://schemas.microsoft.com/office/drawing/2014/main" id="{47BFB520-6C39-4E7C-8A8E-A917EF322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- grade : int</a:t>
              </a:r>
            </a:p>
          </p:txBody>
        </p:sp>
        <p:sp>
          <p:nvSpPr>
            <p:cNvPr id="26634" name="Rectangle 1033">
              <a:extLst>
                <a:ext uri="{FF2B5EF4-FFF2-40B4-BE49-F238E27FC236}">
                  <a16:creationId xmlns:a16="http://schemas.microsoft.com/office/drawing/2014/main" id="{28DF6BD1-3858-4A9C-AABE-1F97E0ED4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setGrade(int)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getGrade() : int</a:t>
              </a:r>
            </a:p>
          </p:txBody>
        </p:sp>
      </p:grpSp>
      <p:grpSp>
        <p:nvGrpSpPr>
          <p:cNvPr id="22" name="Group 18">
            <a:extLst>
              <a:ext uri="{FF2B5EF4-FFF2-40B4-BE49-F238E27FC236}">
                <a16:creationId xmlns:a16="http://schemas.microsoft.com/office/drawing/2014/main" id="{9B7EEC63-D078-4388-BB64-E42313DCD805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287059" y="2970289"/>
            <a:ext cx="234950" cy="962025"/>
            <a:chOff x="3702050" y="3048000"/>
            <a:chExt cx="234950" cy="96202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6E1C6C7-B3C6-4601-AD24-35702EA191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62CCA829-A7A7-448E-B52F-B479945CD9E9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E02CA105-082C-4281-845D-C171AE695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Object Composition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0D20B9A6-2A9E-4641-85CD-35D45C2311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Object Composition is described in the GoF Design Patterns Book:</a:t>
            </a:r>
          </a:p>
          <a:p>
            <a:pPr lvl="1"/>
            <a:r>
              <a:rPr lang="en-US" altLang="en-US" b="1">
                <a:ea typeface="Times New Roman" panose="02020603050405020304" pitchFamily="18" charset="0"/>
              </a:rPr>
              <a:t>“ Highly dynamic systems let you define new behavior through object composition – by specifying values for an object’s variables. "</a:t>
            </a:r>
            <a:endParaRPr lang="en-US" altLang="en-US">
              <a:ea typeface="Times New Roman" panose="02020603050405020304" pitchFamily="18" charset="0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Allows users to </a:t>
            </a:r>
            <a:r>
              <a:rPr lang="en-US" altLang="en-US" b="1">
                <a:ea typeface="ＭＳ Ｐゴシック" panose="020B0600070205080204" pitchFamily="34" charset="-128"/>
              </a:rPr>
              <a:t>“ define new classes without programming. ”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Reference: </a:t>
            </a:r>
            <a:r>
              <a:rPr lang="en-US" altLang="en-US" i="1">
                <a:ea typeface="ＭＳ Ｐゴシック" panose="020B0600070205080204" pitchFamily="34" charset="-128"/>
              </a:rPr>
              <a:t>GoF Design Patterns Book, PROTOTYPE</a:t>
            </a:r>
            <a:r>
              <a:rPr lang="en-US" altLang="en-US">
                <a:ea typeface="ＭＳ Ｐゴシック" panose="020B0600070205080204" pitchFamily="34" charset="-128"/>
              </a:rPr>
              <a:t>, Consequences #2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FD0DC-F99F-49AC-8920-FA9BF24709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6/9/2021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E02CA105-082C-4281-845D-C171AE695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Inheritance vs Composition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0D20B9A6-2A9E-4641-85CD-35D45C2311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Class Inheritance vs Object Composition:</a:t>
            </a:r>
          </a:p>
          <a:p>
            <a:pPr marL="914400" lvl="1" indent="-514350">
              <a:buAutoNum type="arabicPeriod"/>
            </a:pPr>
            <a:r>
              <a:rPr lang="en-US" altLang="en-US" dirty="0">
                <a:ea typeface="ＭＳ Ｐゴシック"/>
              </a:rPr>
              <a:t>Both allow for re-use</a:t>
            </a:r>
          </a:p>
          <a:p>
            <a:pPr lvl="1"/>
            <a:r>
              <a:rPr lang="en-US" altLang="en-US" b="1" dirty="0">
                <a:ea typeface="Times New Roman" panose="02020603050405020304" pitchFamily="18" charset="0"/>
              </a:rPr>
              <a:t>“ The two most common techniques for reusing functionality in object-oriented systems are class inheritance and object composition. "</a:t>
            </a:r>
            <a:endParaRPr lang="en-US" altLang="en-US" dirty="0">
              <a:ea typeface="Times New Roman" panose="02020603050405020304" pitchFamily="18" charset="0"/>
            </a:endParaRPr>
          </a:p>
          <a:p>
            <a:pPr lvl="1"/>
            <a:endParaRPr lang="en-US" altLang="en-US" b="1" dirty="0">
              <a:ea typeface="ＭＳ Ｐゴシック"/>
            </a:endParaRPr>
          </a:p>
          <a:p>
            <a:pPr marL="0" indent="0">
              <a:buNone/>
            </a:pPr>
            <a:r>
              <a:rPr lang="en-US" altLang="en-US" sz="1800" dirty="0">
                <a:ea typeface="ＭＳ Ｐゴシック"/>
              </a:rPr>
              <a:t>Reference: </a:t>
            </a:r>
            <a:r>
              <a:rPr lang="en-US" altLang="en-US" sz="1800" i="1" dirty="0" err="1">
                <a:ea typeface="ＭＳ Ｐゴシック"/>
              </a:rPr>
              <a:t>GoF</a:t>
            </a:r>
            <a:r>
              <a:rPr lang="en-US" altLang="en-US" sz="1800" i="1" dirty="0">
                <a:ea typeface="ＭＳ Ｐゴシック"/>
              </a:rPr>
              <a:t> Design Patterns Book, How Design Patterns Solve Design Problems</a:t>
            </a:r>
            <a:r>
              <a:rPr lang="en-US" altLang="en-US" sz="1800" dirty="0">
                <a:ea typeface="ＭＳ Ｐゴシック"/>
              </a:rPr>
              <a:t>, Section 1.6, Putting Reuse Mechanisms to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FD0DC-F99F-49AC-8920-FA9BF24709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6/9/2021</a:t>
            </a:r>
          </a:p>
        </p:txBody>
      </p:sp>
    </p:spTree>
    <p:extLst>
      <p:ext uri="{BB962C8B-B14F-4D97-AF65-F5344CB8AC3E}">
        <p14:creationId xmlns:p14="http://schemas.microsoft.com/office/powerpoint/2010/main" val="1622677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C7B2A45E-AB8C-4FF1-8BCE-09069D5B5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Class Inheritance</a:t>
            </a:r>
            <a:endParaRPr lang="en-US" dirty="0"/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5F17D183-C505-42C4-9AB7-E4BA4A6D8D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>
                <a:ea typeface="ＭＳ Ｐゴシック"/>
              </a:rPr>
              <a:t>White-Box</a:t>
            </a:r>
            <a:r>
              <a:rPr lang="en-US" altLang="en-US" dirty="0">
                <a:ea typeface="ＭＳ Ｐゴシック"/>
              </a:rPr>
              <a:t> reuse</a:t>
            </a:r>
            <a:endParaRPr lang="en-US" altLang="en-US" dirty="0"/>
          </a:p>
          <a:p>
            <a:pPr lvl="1"/>
            <a:r>
              <a:rPr lang="en-US" altLang="en-US" dirty="0">
                <a:ea typeface="ＭＳ Ｐゴシック"/>
              </a:rPr>
              <a:t>Parent class details often visible to child class</a:t>
            </a:r>
          </a:p>
          <a:p>
            <a:r>
              <a:rPr lang="en-US" altLang="en-US" dirty="0">
                <a:ea typeface="ＭＳ Ｐゴシック"/>
              </a:rPr>
              <a:t>Define a (child) class implementation in terms of another (parent) class</a:t>
            </a:r>
            <a:endParaRPr lang="en-US" altLang="en-US"/>
          </a:p>
          <a:p>
            <a:r>
              <a:rPr lang="en-US" altLang="en-US" dirty="0">
                <a:ea typeface="ＭＳ Ｐゴシック"/>
              </a:rPr>
              <a:t>Defined statically at compile time</a:t>
            </a:r>
          </a:p>
          <a:p>
            <a:pPr lvl="1"/>
            <a:r>
              <a:rPr lang="en-US" altLang="en-US" dirty="0">
                <a:ea typeface="ＭＳ Ｐゴシック"/>
              </a:rPr>
              <a:t>Disadvantage: can't change inherited implementation at run-time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>
                <a:ea typeface="ＭＳ Ｐゴシック"/>
              </a:rPr>
              <a:t>Inheritance defined only at compile time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150CE-427A-41BF-991C-DD9C4647794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6/9/2021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C7B2A45E-AB8C-4FF1-8BCE-09069D5B5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Object Composition</a:t>
            </a:r>
            <a:endParaRPr lang="en-US" dirty="0"/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5F17D183-C505-42C4-9AB7-E4BA4A6D8D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>
                <a:ea typeface="ＭＳ Ｐゴシック"/>
              </a:rPr>
              <a:t>Black-Box</a:t>
            </a:r>
            <a:r>
              <a:rPr lang="en-US" altLang="en-US" dirty="0">
                <a:ea typeface="ＭＳ Ｐゴシック"/>
              </a:rPr>
              <a:t> reuse</a:t>
            </a:r>
            <a:endParaRPr lang="en-US" altLang="en-US" dirty="0"/>
          </a:p>
          <a:p>
            <a:pPr lvl="1"/>
            <a:r>
              <a:rPr lang="en-US" altLang="en-US" dirty="0">
                <a:ea typeface="ＭＳ Ｐゴシック"/>
              </a:rPr>
              <a:t>Internal details of objects hidden</a:t>
            </a:r>
          </a:p>
          <a:p>
            <a:r>
              <a:rPr lang="en-US" altLang="en-US" dirty="0">
                <a:ea typeface="ＭＳ Ｐゴシック"/>
              </a:rPr>
              <a:t>Define a new object functionality by assembling or composing objects to form complex functionality</a:t>
            </a:r>
            <a:endParaRPr lang="en-US" altLang="en-US" dirty="0"/>
          </a:p>
          <a:p>
            <a:r>
              <a:rPr lang="en-US" altLang="en-US" dirty="0">
                <a:ea typeface="ＭＳ Ｐゴシック"/>
              </a:rPr>
              <a:t>Defined dynamically at run time</a:t>
            </a:r>
          </a:p>
          <a:p>
            <a:r>
              <a:rPr lang="en-US" altLang="en-US" dirty="0">
                <a:ea typeface="ＭＳ Ｐゴシック"/>
              </a:rPr>
              <a:t>Object interfaces must be used</a:t>
            </a:r>
          </a:p>
          <a:p>
            <a:pPr lvl="1"/>
            <a:r>
              <a:rPr lang="en-US" altLang="en-US" dirty="0">
                <a:ea typeface="ＭＳ Ｐゴシック"/>
              </a:rPr>
              <a:t>Strong encapsulation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150CE-427A-41BF-991C-DD9C4647794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6/9/2021</a:t>
            </a:r>
          </a:p>
        </p:txBody>
      </p:sp>
    </p:spTree>
    <p:extLst>
      <p:ext uri="{BB962C8B-B14F-4D97-AF65-F5344CB8AC3E}">
        <p14:creationId xmlns:p14="http://schemas.microsoft.com/office/powerpoint/2010/main" val="150418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AD43FDB0-E00C-48D8-9082-7CAC8F6DBC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6/9/2021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EA746CEC-3108-45EF-B9CC-D5CDC99B1EC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000" dirty="0">
                <a:ea typeface="ＭＳ Ｐゴシック"/>
              </a:rPr>
              <a:t>Class Inheritance</a:t>
            </a:r>
            <a:br>
              <a:rPr lang="en-US" altLang="en-US" sz="4000" dirty="0">
                <a:ea typeface="ＭＳ Ｐゴシック"/>
              </a:rPr>
            </a:br>
            <a:r>
              <a:rPr lang="en-US" altLang="en-US" sz="4000" dirty="0">
                <a:ea typeface="ＭＳ Ｐゴシック"/>
              </a:rPr>
              <a:t>vs</a:t>
            </a:r>
            <a:br>
              <a:rPr lang="en-US" altLang="en-US" sz="4000" dirty="0">
                <a:ea typeface="ＭＳ Ｐゴシック"/>
              </a:rPr>
            </a:br>
            <a:r>
              <a:rPr lang="en-US" altLang="en-US" sz="4000" dirty="0">
                <a:ea typeface="ＭＳ Ｐゴシック"/>
              </a:rPr>
              <a:t>Object Composition</a:t>
            </a:r>
            <a:endParaRPr lang="en-US" altLang="en-US" sz="4000">
              <a:ea typeface="ＭＳ Ｐゴシック" panose="020B0600070205080204" pitchFamily="34" charset="-128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D1BEB3D-2102-444F-8E50-749758A2710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Daniel Peters</a:t>
            </a:r>
          </a:p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  <a:hlinkClick r:id="rId2"/>
              </a:rPr>
              <a:t>d.peters@neu.edu</a:t>
            </a:r>
            <a:endParaRPr lang="en-US" altLang="en-US" sz="32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32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AA61FBC7-29CC-466F-A267-CDDFC5BB0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B91D2300-CFCF-40A2-8775-02760928B0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Lecture</a:t>
            </a: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>
                <a:ea typeface="Times New Roman" panose="02020603050405020304" pitchFamily="18" charset="0"/>
              </a:rPr>
              <a:t>UML</a:t>
            </a: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>
                <a:ea typeface="Times New Roman" panose="02020603050405020304" pitchFamily="18" charset="0"/>
              </a:rPr>
              <a:t>Design Patterns: Gang of Four</a:t>
            </a: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>
                <a:ea typeface="Times New Roman" panose="02020603050405020304" pitchFamily="18" charset="0"/>
              </a:rPr>
              <a:t>Object Composition</a:t>
            </a: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endParaRPr lang="en-US" altLang="en-US">
              <a:ea typeface="Times New Roman" panose="02020603050405020304" pitchFamily="18" charset="0"/>
            </a:endParaRP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endParaRPr lang="en-US" altLang="en-US">
              <a:ea typeface="Times New Roman" panose="02020603050405020304" pitchFamily="18" charset="0"/>
            </a:endParaRPr>
          </a:p>
        </p:txBody>
      </p:sp>
      <p:sp>
        <p:nvSpPr>
          <p:cNvPr id="18435" name="Date Placeholder 3">
            <a:extLst>
              <a:ext uri="{FF2B5EF4-FFF2-40B4-BE49-F238E27FC236}">
                <a16:creationId xmlns:a16="http://schemas.microsoft.com/office/drawing/2014/main" id="{005B51BA-B350-4876-B142-CA12697594A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66424A3C-8A51-4A2A-9ACD-84E84B6DFC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Relationships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6E3D7A9D-C669-428D-BEFD-820B259E3E1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Association</a:t>
            </a:r>
          </a:p>
          <a:p>
            <a:pPr marL="914400" lvl="1" indent="-514350" eaLnBrk="1" hangingPunct="1">
              <a:defRPr/>
            </a:pPr>
            <a:r>
              <a:rPr lang="en-US" altLang="en-US" dirty="0">
                <a:ea typeface="Times New Roman" panose="02020603050405020304" pitchFamily="18" charset="0"/>
              </a:rPr>
              <a:t>Aggregation</a:t>
            </a:r>
          </a:p>
          <a:p>
            <a:pPr marL="1314450" lvl="2" indent="-514350" eaLnBrk="1" hangingPunct="1">
              <a:defRPr/>
            </a:pPr>
            <a:r>
              <a:rPr lang="en-US" altLang="en-US" dirty="0">
                <a:ea typeface="Times New Roman" panose="02020603050405020304" pitchFamily="18" charset="0"/>
              </a:rPr>
              <a:t>“Has-A”</a:t>
            </a:r>
          </a:p>
          <a:p>
            <a:pPr marL="914400" lvl="1" indent="-514350" eaLnBrk="1" hangingPunct="1">
              <a:defRPr/>
            </a:pPr>
            <a:r>
              <a:rPr lang="en-US" altLang="ja-JP" dirty="0">
                <a:ea typeface="ＭＳ Ｐゴシック" panose="020B0600070205080204" pitchFamily="34" charset="-128"/>
              </a:rPr>
              <a:t>Composition</a:t>
            </a:r>
          </a:p>
          <a:p>
            <a:pPr marL="1314450" lvl="2" indent="-514350" eaLnBrk="1" hangingPunct="1">
              <a:defRPr/>
            </a:pPr>
            <a:r>
              <a:rPr lang="en-US" altLang="en-US" dirty="0">
                <a:ea typeface="Times New Roman" panose="02020603050405020304" pitchFamily="18" charset="0"/>
              </a:rPr>
              <a:t>“Has-A”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Generalization</a:t>
            </a:r>
          </a:p>
          <a:p>
            <a:pPr marL="914400" lvl="1" indent="-514350" eaLnBrk="1" hangingPunct="1">
              <a:defRPr/>
            </a:pPr>
            <a:r>
              <a:rPr lang="en-US" altLang="en-US" dirty="0">
                <a:ea typeface="Times New Roman" panose="02020603050405020304" pitchFamily="18" charset="0"/>
              </a:rPr>
              <a:t>Inheritance</a:t>
            </a:r>
          </a:p>
          <a:p>
            <a:pPr marL="1314450" lvl="2" indent="-514350" eaLnBrk="1" hangingPunct="1">
              <a:defRPr/>
            </a:pPr>
            <a:r>
              <a:rPr lang="en-US" altLang="en-US" dirty="0">
                <a:ea typeface="Times New Roman" panose="02020603050405020304" pitchFamily="18" charset="0"/>
              </a:rPr>
              <a:t>“Is-A”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pPr marL="514350" indent="-514350" eaLnBrk="1" hangingPunct="1"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9459" name="Date Placeholder 3">
            <a:extLst>
              <a:ext uri="{FF2B5EF4-FFF2-40B4-BE49-F238E27FC236}">
                <a16:creationId xmlns:a16="http://schemas.microsoft.com/office/drawing/2014/main" id="{82FC347A-B9ED-4212-A674-4E179D3D7BC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5/21/2020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B5E04A86-3D7C-4F89-B36F-C5A2437C8F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Association Relationship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AAD670B5-3564-4E53-BA01-1540BFD17F4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Association: Has-A Relationship</a:t>
            </a:r>
          </a:p>
          <a:p>
            <a:pPr marL="914400" lvl="1" indent="-514350" eaLnBrk="1" hangingPunct="1">
              <a:defRPr/>
            </a:pPr>
            <a:r>
              <a:rPr lang="en-US" altLang="en-US" dirty="0">
                <a:ea typeface="Times New Roman" panose="02020603050405020304" pitchFamily="18" charset="0"/>
              </a:rPr>
              <a:t>Aggregation</a:t>
            </a:r>
          </a:p>
          <a:p>
            <a:pPr marL="1314450" lvl="2" indent="-514350" eaLnBrk="1" hangingPunct="1">
              <a:defRPr/>
            </a:pPr>
            <a:r>
              <a:rPr lang="en-US" altLang="en-US" dirty="0">
                <a:ea typeface="Times New Roman" panose="02020603050405020304" pitchFamily="18" charset="0"/>
              </a:rPr>
              <a:t>Weak association: linked but independent objects</a:t>
            </a:r>
          </a:p>
          <a:p>
            <a:pPr marL="1771650" lvl="3" indent="-514350" eaLnBrk="1" hangingPunct="1">
              <a:defRPr/>
            </a:pPr>
            <a:r>
              <a:rPr lang="en-US" altLang="en-US" dirty="0">
                <a:ea typeface="Times New Roman" panose="02020603050405020304" pitchFamily="18" charset="0"/>
              </a:rPr>
              <a:t>possessed object can survive after possessing object</a:t>
            </a:r>
          </a:p>
          <a:p>
            <a:pPr marL="1314450" lvl="2" indent="-514350" eaLnBrk="1" hangingPunct="1">
              <a:defRPr/>
            </a:pPr>
            <a:r>
              <a:rPr lang="en-US" altLang="en-US" dirty="0">
                <a:ea typeface="Times New Roman" panose="02020603050405020304" pitchFamily="18" charset="0"/>
              </a:rPr>
              <a:t>Line with open arrowhead outline</a:t>
            </a:r>
          </a:p>
          <a:p>
            <a:pPr marL="914400" lvl="1" indent="-514350" eaLnBrk="1" hangingPunct="1">
              <a:defRPr/>
            </a:pPr>
            <a:r>
              <a:rPr lang="en-US" altLang="ja-JP" dirty="0">
                <a:ea typeface="ＭＳ Ｐゴシック" panose="020B0600070205080204" pitchFamily="34" charset="-128"/>
              </a:rPr>
              <a:t>Composition</a:t>
            </a:r>
          </a:p>
          <a:p>
            <a:pPr marL="1314450" lvl="2" indent="-514350" eaLnBrk="1" hangingPunct="1">
              <a:defRPr/>
            </a:pPr>
            <a:r>
              <a:rPr lang="en-US" altLang="en-US" dirty="0">
                <a:ea typeface="Times New Roman" panose="02020603050405020304" pitchFamily="18" charset="0"/>
              </a:rPr>
              <a:t>Strong association: linked objects are dependent</a:t>
            </a:r>
          </a:p>
          <a:p>
            <a:pPr marL="1771650" lvl="3" indent="-514350" eaLnBrk="1" hangingPunct="1">
              <a:defRPr/>
            </a:pPr>
            <a:r>
              <a:rPr lang="en-US" altLang="en-US" dirty="0">
                <a:ea typeface="Times New Roman" panose="02020603050405020304" pitchFamily="18" charset="0"/>
              </a:rPr>
              <a:t>possessed object is destroyed along with possessing object</a:t>
            </a:r>
          </a:p>
          <a:p>
            <a:pPr marL="1314450" lvl="2" indent="-514350" eaLnBrk="1" hangingPunct="1">
              <a:defRPr/>
            </a:pPr>
            <a:r>
              <a:rPr lang="en-US" altLang="ja-JP" dirty="0">
                <a:ea typeface="ＭＳ Ｐゴシック" panose="020B0600070205080204" pitchFamily="34" charset="-128"/>
              </a:rPr>
              <a:t>Line with solid filled-in arrowhead</a:t>
            </a:r>
          </a:p>
          <a:p>
            <a:pPr marL="514350" indent="-514350" eaLnBrk="1" hangingPunct="1"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0483" name="Date Placeholder 3">
            <a:extLst>
              <a:ext uri="{FF2B5EF4-FFF2-40B4-BE49-F238E27FC236}">
                <a16:creationId xmlns:a16="http://schemas.microsoft.com/office/drawing/2014/main" id="{D7C9531B-5A69-456E-82DF-C7121AD7767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5/21/2020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065AC4FC-0EB6-44DD-9413-F07CA9FAB2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Aggregation Association Relationship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046549A-8CE5-4BB6-BDAC-C06F21567175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Aggregation Association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 dirty="0">
                <a:ea typeface="+mn-ea"/>
              </a:rPr>
              <a:t>Teacher                      Classroom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 dirty="0">
                <a:ea typeface="+mn-ea"/>
              </a:rPr>
              <a:t>Student                      School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 dirty="0">
                <a:ea typeface="+mn-ea"/>
              </a:rPr>
              <a:t>Employee                  Corporation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dirty="0">
              <a:ea typeface="+mn-ea"/>
            </a:endParaRPr>
          </a:p>
          <a:p>
            <a:pPr marL="514350" indent="-514350" eaLnBrk="1" hangingPunct="1">
              <a:buFont typeface="+mj-lt"/>
              <a:buAutoNum type="arabicPeriod"/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21507" name="Date Placeholder 3">
            <a:extLst>
              <a:ext uri="{FF2B5EF4-FFF2-40B4-BE49-F238E27FC236}">
                <a16:creationId xmlns:a16="http://schemas.microsoft.com/office/drawing/2014/main" id="{8373115B-E198-41D3-B5F5-DF71DD4E3EF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5/22/2020</a:t>
            </a:r>
          </a:p>
        </p:txBody>
      </p:sp>
      <p:grpSp>
        <p:nvGrpSpPr>
          <p:cNvPr id="21508" name="Group 2">
            <a:extLst>
              <a:ext uri="{FF2B5EF4-FFF2-40B4-BE49-F238E27FC236}">
                <a16:creationId xmlns:a16="http://schemas.microsoft.com/office/drawing/2014/main" id="{6608DBDF-3A7E-47A9-9A67-E4B98AE96CC5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600200"/>
            <a:ext cx="1495425" cy="322263"/>
            <a:chOff x="2924175" y="4021138"/>
            <a:chExt cx="1495425" cy="322262"/>
          </a:xfrm>
        </p:grpSpPr>
        <p:grpSp>
          <p:nvGrpSpPr>
            <p:cNvPr id="21521" name="Group 24">
              <a:extLst>
                <a:ext uri="{FF2B5EF4-FFF2-40B4-BE49-F238E27FC236}">
                  <a16:creationId xmlns:a16="http://schemas.microsoft.com/office/drawing/2014/main" id="{AD779A55-CB14-41E2-B86C-91B9623433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4175" y="4021138"/>
              <a:ext cx="1371600" cy="246062"/>
              <a:chOff x="3124200" y="2209800"/>
              <a:chExt cx="1371600" cy="246221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716FD80-0107-41F2-9BD9-6D3BF3C7AF82}"/>
                  </a:ext>
                </a:extLst>
              </p:cNvPr>
              <p:cNvCxnSpPr/>
              <p:nvPr/>
            </p:nvCxnSpPr>
            <p:spPr>
              <a:xfrm>
                <a:off x="3124200" y="2438547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24" name="TextBox 26">
                <a:extLst>
                  <a:ext uri="{FF2B5EF4-FFF2-40B4-BE49-F238E27FC236}">
                    <a16:creationId xmlns:a16="http://schemas.microsoft.com/office/drawing/2014/main" id="{0F9E9263-1C66-4658-B45B-B72271C337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1..*</a:t>
                </a:r>
              </a:p>
            </p:txBody>
          </p:sp>
          <p:sp>
            <p:nvSpPr>
              <p:cNvPr id="21525" name="TextBox 27">
                <a:extLst>
                  <a:ext uri="{FF2B5EF4-FFF2-40B4-BE49-F238E27FC236}">
                    <a16:creationId xmlns:a16="http://schemas.microsoft.com/office/drawing/2014/main" id="{3599EE72-7CDB-49EB-8229-8160BBA7B7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E0722E78-72DF-48A6-9B45-204CC328461A}"/>
                </a:ext>
              </a:extLst>
            </p:cNvPr>
            <p:cNvSpPr/>
            <p:nvPr/>
          </p:nvSpPr>
          <p:spPr>
            <a:xfrm rot="5400000">
              <a:off x="4182269" y="4106069"/>
              <a:ext cx="228599" cy="24606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1509" name="Group 22">
            <a:extLst>
              <a:ext uri="{FF2B5EF4-FFF2-40B4-BE49-F238E27FC236}">
                <a16:creationId xmlns:a16="http://schemas.microsoft.com/office/drawing/2014/main" id="{37159205-5F6B-45CE-AED7-ADCF2B9A5305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116138"/>
            <a:ext cx="1495425" cy="322262"/>
            <a:chOff x="2924175" y="4021138"/>
            <a:chExt cx="1495425" cy="322262"/>
          </a:xfrm>
        </p:grpSpPr>
        <p:grpSp>
          <p:nvGrpSpPr>
            <p:cNvPr id="21516" name="Group 24">
              <a:extLst>
                <a:ext uri="{FF2B5EF4-FFF2-40B4-BE49-F238E27FC236}">
                  <a16:creationId xmlns:a16="http://schemas.microsoft.com/office/drawing/2014/main" id="{F46289D4-6A41-4302-8474-3C3A3FE737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4175" y="4021138"/>
              <a:ext cx="1371600" cy="246062"/>
              <a:chOff x="3124200" y="2209800"/>
              <a:chExt cx="1371600" cy="246221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F2487D9-B61A-45BF-BDC3-06F84E91C116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19" name="TextBox 26">
                <a:extLst>
                  <a:ext uri="{FF2B5EF4-FFF2-40B4-BE49-F238E27FC236}">
                    <a16:creationId xmlns:a16="http://schemas.microsoft.com/office/drawing/2014/main" id="{BA3B9D99-D26D-49C8-A343-01FF89F3AC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10..*</a:t>
                </a:r>
              </a:p>
            </p:txBody>
          </p:sp>
          <p:sp>
            <p:nvSpPr>
              <p:cNvPr id="21520" name="TextBox 27">
                <a:extLst>
                  <a:ext uri="{FF2B5EF4-FFF2-40B4-BE49-F238E27FC236}">
                    <a16:creationId xmlns:a16="http://schemas.microsoft.com/office/drawing/2014/main" id="{4DF52EEA-5824-44AA-8DCA-83A72DA176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72B23916-E31F-4FAD-8067-9A012C5D005A}"/>
                </a:ext>
              </a:extLst>
            </p:cNvPr>
            <p:cNvSpPr/>
            <p:nvPr/>
          </p:nvSpPr>
          <p:spPr>
            <a:xfrm rot="5400000">
              <a:off x="4182269" y="4106069"/>
              <a:ext cx="228600" cy="24606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1510" name="Group 29">
            <a:extLst>
              <a:ext uri="{FF2B5EF4-FFF2-40B4-BE49-F238E27FC236}">
                <a16:creationId xmlns:a16="http://schemas.microsoft.com/office/drawing/2014/main" id="{93FFA383-96EB-443A-A5A0-7D1B53B1371E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649538"/>
            <a:ext cx="1495425" cy="322262"/>
            <a:chOff x="2924175" y="4021138"/>
            <a:chExt cx="1495425" cy="322262"/>
          </a:xfrm>
        </p:grpSpPr>
        <p:grpSp>
          <p:nvGrpSpPr>
            <p:cNvPr id="21511" name="Group 24">
              <a:extLst>
                <a:ext uri="{FF2B5EF4-FFF2-40B4-BE49-F238E27FC236}">
                  <a16:creationId xmlns:a16="http://schemas.microsoft.com/office/drawing/2014/main" id="{6811E23E-F9B9-4088-B116-24D5D67AF9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4175" y="4021138"/>
              <a:ext cx="1371600" cy="246062"/>
              <a:chOff x="3124200" y="2209800"/>
              <a:chExt cx="1371600" cy="246221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0F7CE89E-E4F9-44D9-A74F-818C38510B60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14" name="TextBox 26">
                <a:extLst>
                  <a:ext uri="{FF2B5EF4-FFF2-40B4-BE49-F238E27FC236}">
                    <a16:creationId xmlns:a16="http://schemas.microsoft.com/office/drawing/2014/main" id="{B9567448-7CBA-4BB3-82E1-3B4422B6C2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1..*</a:t>
                </a:r>
              </a:p>
            </p:txBody>
          </p:sp>
          <p:sp>
            <p:nvSpPr>
              <p:cNvPr id="21515" name="TextBox 27">
                <a:extLst>
                  <a:ext uri="{FF2B5EF4-FFF2-40B4-BE49-F238E27FC236}">
                    <a16:creationId xmlns:a16="http://schemas.microsoft.com/office/drawing/2014/main" id="{81AF1191-8680-43C4-B87E-AD145898DE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9A532369-8171-4317-950C-08C38FE81BE9}"/>
                </a:ext>
              </a:extLst>
            </p:cNvPr>
            <p:cNvSpPr/>
            <p:nvPr/>
          </p:nvSpPr>
          <p:spPr>
            <a:xfrm rot="5400000">
              <a:off x="4182269" y="4106069"/>
              <a:ext cx="228600" cy="24606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E3FB5CCC-B607-490C-B74B-5B165A3715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Composition Association Relationship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51E1676B-D8C2-4F76-BCC9-D979CE0F4D25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Composition Association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 dirty="0">
                <a:ea typeface="+mn-ea"/>
              </a:rPr>
              <a:t>Eyes                            Body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 dirty="0">
                <a:ea typeface="+mn-ea"/>
              </a:rPr>
              <a:t>Astronauts                   Spacecraft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 dirty="0">
                <a:ea typeface="+mn-ea"/>
              </a:rPr>
              <a:t>Inhabitants                  Earth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dirty="0">
              <a:ea typeface="+mn-ea"/>
            </a:endParaRPr>
          </a:p>
          <a:p>
            <a:pPr marL="514350" indent="-514350" eaLnBrk="1" hangingPunct="1">
              <a:buFont typeface="+mj-lt"/>
              <a:buAutoNum type="arabicPeriod"/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22531" name="Date Placeholder 3">
            <a:extLst>
              <a:ext uri="{FF2B5EF4-FFF2-40B4-BE49-F238E27FC236}">
                <a16:creationId xmlns:a16="http://schemas.microsoft.com/office/drawing/2014/main" id="{4144727C-5A61-42B2-BD55-E9DA2FA9F05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5/22/2020</a:t>
            </a:r>
          </a:p>
        </p:txBody>
      </p:sp>
      <p:grpSp>
        <p:nvGrpSpPr>
          <p:cNvPr id="22532" name="Group 1">
            <a:extLst>
              <a:ext uri="{FF2B5EF4-FFF2-40B4-BE49-F238E27FC236}">
                <a16:creationId xmlns:a16="http://schemas.microsoft.com/office/drawing/2014/main" id="{67DD8753-F0B7-464F-8EE3-2FB33EE98DBF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1658938"/>
            <a:ext cx="1495425" cy="322262"/>
            <a:chOff x="2667000" y="3640138"/>
            <a:chExt cx="1495425" cy="322262"/>
          </a:xfrm>
        </p:grpSpPr>
        <p:grpSp>
          <p:nvGrpSpPr>
            <p:cNvPr id="22545" name="Group 24">
              <a:extLst>
                <a:ext uri="{FF2B5EF4-FFF2-40B4-BE49-F238E27FC236}">
                  <a16:creationId xmlns:a16="http://schemas.microsoft.com/office/drawing/2014/main" id="{6D4D3D8F-0A29-41C0-B321-E5A7B4640B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3640138"/>
              <a:ext cx="1371600" cy="246062"/>
              <a:chOff x="3124200" y="2209800"/>
              <a:chExt cx="1371600" cy="246221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6D4B551-743D-4463-BA0C-8AACAE9EB7FE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48" name="TextBox 26">
                <a:extLst>
                  <a:ext uri="{FF2B5EF4-FFF2-40B4-BE49-F238E27FC236}">
                    <a16:creationId xmlns:a16="http://schemas.microsoft.com/office/drawing/2014/main" id="{67082D09-A14C-4221-8F4D-DFCF83A573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2</a:t>
                </a:r>
              </a:p>
            </p:txBody>
          </p:sp>
          <p:sp>
            <p:nvSpPr>
              <p:cNvPr id="22549" name="TextBox 27">
                <a:extLst>
                  <a:ext uri="{FF2B5EF4-FFF2-40B4-BE49-F238E27FC236}">
                    <a16:creationId xmlns:a16="http://schemas.microsoft.com/office/drawing/2014/main" id="{3B53C997-EB8C-42B8-946E-A8F1521A3F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4190AC4C-88CD-4C8B-BEB2-0F6909256372}"/>
                </a:ext>
              </a:extLst>
            </p:cNvPr>
            <p:cNvSpPr/>
            <p:nvPr/>
          </p:nvSpPr>
          <p:spPr>
            <a:xfrm rot="5400000">
              <a:off x="3925094" y="3725069"/>
              <a:ext cx="228600" cy="24606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2533" name="Group 23">
            <a:extLst>
              <a:ext uri="{FF2B5EF4-FFF2-40B4-BE49-F238E27FC236}">
                <a16:creationId xmlns:a16="http://schemas.microsoft.com/office/drawing/2014/main" id="{CEF6E798-47A7-4800-A564-3F6410653D56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2116138"/>
            <a:ext cx="1495425" cy="322262"/>
            <a:chOff x="2667000" y="3640138"/>
            <a:chExt cx="1495425" cy="322262"/>
          </a:xfrm>
        </p:grpSpPr>
        <p:grpSp>
          <p:nvGrpSpPr>
            <p:cNvPr id="22540" name="Group 24">
              <a:extLst>
                <a:ext uri="{FF2B5EF4-FFF2-40B4-BE49-F238E27FC236}">
                  <a16:creationId xmlns:a16="http://schemas.microsoft.com/office/drawing/2014/main" id="{406B4D47-0DFE-4C11-9636-BDABA6308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3640138"/>
              <a:ext cx="1371600" cy="246062"/>
              <a:chOff x="3124200" y="2209800"/>
              <a:chExt cx="1371600" cy="246221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BD9FE9D-5CD9-46BC-9D8E-9FD7A4F4B495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43" name="TextBox 26">
                <a:extLst>
                  <a:ext uri="{FF2B5EF4-FFF2-40B4-BE49-F238E27FC236}">
                    <a16:creationId xmlns:a16="http://schemas.microsoft.com/office/drawing/2014/main" id="{352F907B-E4F3-4146-8291-BE0E3564CA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6..*</a:t>
                </a:r>
              </a:p>
            </p:txBody>
          </p:sp>
          <p:sp>
            <p:nvSpPr>
              <p:cNvPr id="22544" name="TextBox 27">
                <a:extLst>
                  <a:ext uri="{FF2B5EF4-FFF2-40B4-BE49-F238E27FC236}">
                    <a16:creationId xmlns:a16="http://schemas.microsoft.com/office/drawing/2014/main" id="{C7B365E7-B07B-4525-AB42-E70BCC0B0D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6A40EE61-E645-4D28-887A-61D5C5C5EF51}"/>
                </a:ext>
              </a:extLst>
            </p:cNvPr>
            <p:cNvSpPr/>
            <p:nvPr/>
          </p:nvSpPr>
          <p:spPr>
            <a:xfrm rot="5400000">
              <a:off x="3925094" y="3725069"/>
              <a:ext cx="228600" cy="24606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2534" name="Group 30">
            <a:extLst>
              <a:ext uri="{FF2B5EF4-FFF2-40B4-BE49-F238E27FC236}">
                <a16:creationId xmlns:a16="http://schemas.microsoft.com/office/drawing/2014/main" id="{628B3C10-BD29-46A1-B5F6-57299E51D495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2649538"/>
            <a:ext cx="1495425" cy="322262"/>
            <a:chOff x="2667000" y="3640138"/>
            <a:chExt cx="1495425" cy="322262"/>
          </a:xfrm>
        </p:grpSpPr>
        <p:grpSp>
          <p:nvGrpSpPr>
            <p:cNvPr id="22535" name="Group 31">
              <a:extLst>
                <a:ext uri="{FF2B5EF4-FFF2-40B4-BE49-F238E27FC236}">
                  <a16:creationId xmlns:a16="http://schemas.microsoft.com/office/drawing/2014/main" id="{715001F0-BC96-4E5F-9F5C-CA2FBB6A31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3640138"/>
              <a:ext cx="1371600" cy="246062"/>
              <a:chOff x="3124200" y="2209800"/>
              <a:chExt cx="1371600" cy="246221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F2CA93E-4750-40D6-8936-4A0D7F75811B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38" name="TextBox 26">
                <a:extLst>
                  <a:ext uri="{FF2B5EF4-FFF2-40B4-BE49-F238E27FC236}">
                    <a16:creationId xmlns:a16="http://schemas.microsoft.com/office/drawing/2014/main" id="{4857D707-CD5F-45C9-AFAC-ED5F9846DD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1..*</a:t>
                </a:r>
              </a:p>
            </p:txBody>
          </p:sp>
          <p:sp>
            <p:nvSpPr>
              <p:cNvPr id="22539" name="TextBox 27">
                <a:extLst>
                  <a:ext uri="{FF2B5EF4-FFF2-40B4-BE49-F238E27FC236}">
                    <a16:creationId xmlns:a16="http://schemas.microsoft.com/office/drawing/2014/main" id="{E4E291AD-EC89-468E-AE67-EEEB2E3D4E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B2FF2B4F-C0A7-4C3B-AA7B-7AE4BF2390E1}"/>
                </a:ext>
              </a:extLst>
            </p:cNvPr>
            <p:cNvSpPr/>
            <p:nvPr/>
          </p:nvSpPr>
          <p:spPr>
            <a:xfrm rot="5400000">
              <a:off x="3925094" y="3725069"/>
              <a:ext cx="228600" cy="24606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BBB92D3C-42B4-4297-B3FE-E613DCC79C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Relationships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4B98D20E-6641-427F-A7A0-9BD89057767A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Generalization</a:t>
            </a:r>
          </a:p>
          <a:p>
            <a:pPr marL="800100" lvl="2" indent="0" eaLnBrk="1" hangingPunct="1">
              <a:buFontTx/>
              <a:buNone/>
              <a:defRPr/>
            </a:pPr>
            <a:endParaRPr lang="en-US" altLang="en-US" dirty="0">
              <a:ea typeface="+mn-ea"/>
            </a:endParaRPr>
          </a:p>
          <a:p>
            <a:pPr marL="800100" lvl="2" indent="0" eaLnBrk="1" hangingPunct="1">
              <a:buFontTx/>
              <a:buNone/>
              <a:defRPr/>
            </a:pPr>
            <a:r>
              <a:rPr lang="en-US" altLang="en-US" dirty="0">
                <a:ea typeface="+mn-ea"/>
              </a:rPr>
              <a:t>Parent</a:t>
            </a:r>
          </a:p>
          <a:p>
            <a:pPr marL="800100" lvl="2" indent="0" eaLnBrk="1" hangingPunct="1">
              <a:buFontTx/>
              <a:buNone/>
              <a:defRPr/>
            </a:pPr>
            <a:endParaRPr lang="en-US" altLang="en-US" dirty="0">
              <a:ea typeface="+mn-ea"/>
            </a:endParaRPr>
          </a:p>
          <a:p>
            <a:pPr marL="800100" lvl="2" indent="0" eaLnBrk="1" hangingPunct="1">
              <a:buFontTx/>
              <a:buNone/>
              <a:defRPr/>
            </a:pPr>
            <a:endParaRPr lang="en-US" altLang="en-US" dirty="0">
              <a:ea typeface="+mn-ea"/>
            </a:endParaRPr>
          </a:p>
          <a:p>
            <a:pPr marL="800100" lvl="2" indent="0" eaLnBrk="1" hangingPunct="1">
              <a:buFontTx/>
              <a:buNone/>
              <a:defRPr/>
            </a:pPr>
            <a:r>
              <a:rPr lang="en-US" altLang="en-US" dirty="0">
                <a:ea typeface="+mn-ea"/>
              </a:rPr>
              <a:t>Child 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23555" name="Date Placeholder 3">
            <a:extLst>
              <a:ext uri="{FF2B5EF4-FFF2-40B4-BE49-F238E27FC236}">
                <a16:creationId xmlns:a16="http://schemas.microsoft.com/office/drawing/2014/main" id="{1B71A266-E7CE-4537-BD51-927FD3C46DF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grpSp>
        <p:nvGrpSpPr>
          <p:cNvPr id="23556" name="Group 14">
            <a:extLst>
              <a:ext uri="{FF2B5EF4-FFF2-40B4-BE49-F238E27FC236}">
                <a16:creationId xmlns:a16="http://schemas.microsoft.com/office/drawing/2014/main" id="{6757C232-730E-41B5-879E-4857D1E2D75B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362200"/>
            <a:ext cx="304800" cy="1066800"/>
            <a:chOff x="1905000" y="3124200"/>
            <a:chExt cx="152400" cy="6096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63004AE-AB70-4799-8C6C-20695468BA03}"/>
                </a:ext>
              </a:extLst>
            </p:cNvPr>
            <p:cNvCxnSpPr/>
            <p:nvPr/>
          </p:nvCxnSpPr>
          <p:spPr>
            <a:xfrm flipV="1">
              <a:off x="1981200" y="327660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9FADB2D7-4C1A-4F50-9AB8-8533F030059F}"/>
                </a:ext>
              </a:extLst>
            </p:cNvPr>
            <p:cNvSpPr/>
            <p:nvPr/>
          </p:nvSpPr>
          <p:spPr>
            <a:xfrm>
              <a:off x="1905000" y="3124200"/>
              <a:ext cx="152400" cy="152400"/>
            </a:xfrm>
            <a:prstGeom prst="triangle">
              <a:avLst/>
            </a:prstGeom>
            <a:no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198C3C02-6448-4CF0-AAF0-33863C07AB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Relationships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8DB3500D-71F7-4C2A-9822-78E8286335E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endParaRPr lang="en-US" altLang="en-US">
              <a:ea typeface="Times New Roman" panose="02020603050405020304" pitchFamily="18" charset="0"/>
            </a:endParaRPr>
          </a:p>
        </p:txBody>
      </p:sp>
      <p:sp>
        <p:nvSpPr>
          <p:cNvPr id="24579" name="Date Placeholder 3">
            <a:extLst>
              <a:ext uri="{FF2B5EF4-FFF2-40B4-BE49-F238E27FC236}">
                <a16:creationId xmlns:a16="http://schemas.microsoft.com/office/drawing/2014/main" id="{EAA2CB6E-AF4F-4A4B-A9FC-0C391C535EF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sp>
        <p:nvSpPr>
          <p:cNvPr id="24580" name="Rectangle 1029">
            <a:extLst>
              <a:ext uri="{FF2B5EF4-FFF2-40B4-BE49-F238E27FC236}">
                <a16:creationId xmlns:a16="http://schemas.microsoft.com/office/drawing/2014/main" id="{66385A65-BD2D-4CFD-ADE7-0B16D2F87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7526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81" name="Rectangle 1030">
            <a:extLst>
              <a:ext uri="{FF2B5EF4-FFF2-40B4-BE49-F238E27FC236}">
                <a16:creationId xmlns:a16="http://schemas.microsoft.com/office/drawing/2014/main" id="{112EA733-4A46-48F8-B725-B0E61D7C0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6670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82" name="Rectangle 1031">
            <a:extLst>
              <a:ext uri="{FF2B5EF4-FFF2-40B4-BE49-F238E27FC236}">
                <a16:creationId xmlns:a16="http://schemas.microsoft.com/office/drawing/2014/main" id="{03554423-2718-4064-AB43-0C415CEEA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5814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83" name="Rectangle 1033">
            <a:extLst>
              <a:ext uri="{FF2B5EF4-FFF2-40B4-BE49-F238E27FC236}">
                <a16:creationId xmlns:a16="http://schemas.microsoft.com/office/drawing/2014/main" id="{482D11B1-D484-4993-88D5-5AFF6FA3F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7526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Class</a:t>
            </a:r>
          </a:p>
        </p:txBody>
      </p:sp>
      <p:sp>
        <p:nvSpPr>
          <p:cNvPr id="24584" name="Rectangle 1034">
            <a:extLst>
              <a:ext uri="{FF2B5EF4-FFF2-40B4-BE49-F238E27FC236}">
                <a16:creationId xmlns:a16="http://schemas.microsoft.com/office/drawing/2014/main" id="{03895BF3-4028-493E-9D79-4BE33560B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6670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Attributes</a:t>
            </a:r>
          </a:p>
        </p:txBody>
      </p:sp>
      <p:sp>
        <p:nvSpPr>
          <p:cNvPr id="24585" name="Rectangle 1035">
            <a:extLst>
              <a:ext uri="{FF2B5EF4-FFF2-40B4-BE49-F238E27FC236}">
                <a16:creationId xmlns:a16="http://schemas.microsoft.com/office/drawing/2014/main" id="{CD77F0F2-04F8-4FC3-9CD4-BA6F01726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5814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Operations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505</Words>
  <Application>Microsoft Macintosh PowerPoint</Application>
  <PresentationFormat>On-screen Show (4:3)</PresentationFormat>
  <Paragraphs>142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Default Design</vt:lpstr>
      <vt:lpstr>CSYE 7374</vt:lpstr>
      <vt:lpstr>Class Inheritance vs Object Composition</vt:lpstr>
      <vt:lpstr>PowerPoint Presentation</vt:lpstr>
      <vt:lpstr>Relationships</vt:lpstr>
      <vt:lpstr>Association Relationship</vt:lpstr>
      <vt:lpstr>Aggregation Association Relationship</vt:lpstr>
      <vt:lpstr>Composition Association Relationship</vt:lpstr>
      <vt:lpstr>Relationships</vt:lpstr>
      <vt:lpstr>Relationships</vt:lpstr>
      <vt:lpstr>Class Diagram</vt:lpstr>
      <vt:lpstr>Person Class Diagram</vt:lpstr>
      <vt:lpstr>Person Class Diagram</vt:lpstr>
      <vt:lpstr>Object Composition</vt:lpstr>
      <vt:lpstr>Inheritance vs Composition</vt:lpstr>
      <vt:lpstr>Class Inheritance</vt:lpstr>
      <vt:lpstr>Object Composition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CSYE 6200</dc:title>
  <dc:creator>Daniel Peters</dc:creator>
  <cp:lastModifiedBy>Dan Peters</cp:lastModifiedBy>
  <cp:revision>487</cp:revision>
  <dcterms:created xsi:type="dcterms:W3CDTF">2015-09-07T17:59:09Z</dcterms:created>
  <dcterms:modified xsi:type="dcterms:W3CDTF">2022-02-23T00:10:45Z</dcterms:modified>
</cp:coreProperties>
</file>