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51"/>
  </p:notesMasterIdLst>
  <p:handoutMasterIdLst>
    <p:handoutMasterId r:id="rId52"/>
  </p:handoutMasterIdLst>
  <p:sldIdLst>
    <p:sldId id="380" r:id="rId5"/>
    <p:sldId id="379" r:id="rId6"/>
    <p:sldId id="378" r:id="rId7"/>
    <p:sldId id="377" r:id="rId8"/>
    <p:sldId id="376" r:id="rId9"/>
    <p:sldId id="375" r:id="rId10"/>
    <p:sldId id="374" r:id="rId11"/>
    <p:sldId id="373" r:id="rId12"/>
    <p:sldId id="372" r:id="rId13"/>
    <p:sldId id="371" r:id="rId14"/>
    <p:sldId id="370" r:id="rId15"/>
    <p:sldId id="390" r:id="rId16"/>
    <p:sldId id="369" r:id="rId17"/>
    <p:sldId id="368" r:id="rId18"/>
    <p:sldId id="383" r:id="rId19"/>
    <p:sldId id="382" r:id="rId20"/>
    <p:sldId id="381" r:id="rId21"/>
    <p:sldId id="327" r:id="rId22"/>
    <p:sldId id="389" r:id="rId23"/>
    <p:sldId id="388" r:id="rId24"/>
    <p:sldId id="387" r:id="rId25"/>
    <p:sldId id="386" r:id="rId26"/>
    <p:sldId id="385" r:id="rId27"/>
    <p:sldId id="384" r:id="rId28"/>
    <p:sldId id="310" r:id="rId29"/>
    <p:sldId id="356" r:id="rId30"/>
    <p:sldId id="330" r:id="rId31"/>
    <p:sldId id="350" r:id="rId32"/>
    <p:sldId id="336" r:id="rId33"/>
    <p:sldId id="337" r:id="rId34"/>
    <p:sldId id="338" r:id="rId35"/>
    <p:sldId id="352" r:id="rId36"/>
    <p:sldId id="364" r:id="rId37"/>
    <p:sldId id="353" r:id="rId38"/>
    <p:sldId id="339" r:id="rId39"/>
    <p:sldId id="365" r:id="rId40"/>
    <p:sldId id="351" r:id="rId41"/>
    <p:sldId id="366" r:id="rId42"/>
    <p:sldId id="354" r:id="rId43"/>
    <p:sldId id="355" r:id="rId44"/>
    <p:sldId id="340" r:id="rId45"/>
    <p:sldId id="361" r:id="rId46"/>
    <p:sldId id="363" r:id="rId47"/>
    <p:sldId id="362" r:id="rId48"/>
    <p:sldId id="360" r:id="rId49"/>
    <p:sldId id="346" r:id="rId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A13D7C-5CEE-43C6-BE50-5B954E2B8CAE}" v="772" dt="2021-07-21T18:34:21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22"/>
    <p:restoredTop sz="94645"/>
  </p:normalViewPr>
  <p:slideViewPr>
    <p:cSldViewPr>
      <p:cViewPr varScale="1">
        <p:scale>
          <a:sx n="111" d="100"/>
          <a:sy n="111" d="100"/>
        </p:scale>
        <p:origin x="216" y="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8CAD68-5390-4E46-9DA7-EE53146E1C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078660-E49C-426B-B847-45312BE395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62B857B-6F1E-468A-A538-31E63AD7C8AE}" type="datetimeFigureOut">
              <a:rPr lang="en-US" altLang="en-US"/>
              <a:pPr>
                <a:defRPr/>
              </a:pPr>
              <a:t>7/21/2021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9C0A2-538E-4718-9382-14524E7772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A699E-2DBF-4ED1-B5BD-1F2F2770DF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A199270-0522-4643-8218-58040ED75A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23711D-C45A-4437-9A92-8BFF9BF5C0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82F70-3595-4C39-9E56-B6CE8B703A3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7E4BBF2-B5BA-4843-9CC5-56CE61C58151}" type="datetimeFigureOut">
              <a:rPr lang="en-US" altLang="en-US"/>
              <a:pPr>
                <a:defRPr/>
              </a:pPr>
              <a:t>7/21/2021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1D7DAC2-196F-447D-B1A8-CBBC50E970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39EA6DD-2CBE-48D8-9FC9-BD6F08751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9BBAD-5203-40D2-B139-C37D59BEE0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19B25-F524-4AF9-9903-FB2EDEBD7E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F58D665-A5D6-498A-A30F-E67F55719C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982694D4-CF4A-4708-B9AF-912D45AC2AA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FA02483B-5C57-4D20-B87E-7A70672580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1.001</a:t>
            </a: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248E3358-2941-4F30-8156-801EE15728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77D8A10-E00C-4BFC-BDF5-CB26DC3818F9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646073-7467-4E02-8AA4-2033EE5BC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9A7DEC-A796-4B06-9A3D-0F69475FB3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8903FE-3DD8-4500-A8F4-EECE3F6D80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1E831-B7E5-475E-80E4-E743FE4CCC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664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C957742-D372-4FE5-B336-10DCEA81E8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962001-CFBC-4913-A798-1AFD7D2910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4AE7C40-8691-41F2-B8F1-27BD408167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C1076-AA00-4688-B59B-144DC3CEF4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259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0"/>
            <a:ext cx="19812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57912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B0F221-63E4-4C50-8DB2-2EC8D46201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4B159F-61C6-4D1E-89A7-0359980002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48DA135-2178-4336-A2F4-15A325E0C0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0ED65-4167-472A-BCE9-DEFD221536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2544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C95822-1543-45DD-9795-14F2AF8BED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0EC17F-076F-4DF0-A1A8-47723FDA23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880478-1863-4080-949F-66001584CA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51446-4C51-4D35-903A-63D0F55ECD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8533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538894-678B-42EA-8D0F-B146BCD546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E01269-AF02-4D87-B17D-CD74AE6E2E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DE18B7-4439-4F56-9CAC-12799CEA0D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0204F-9E03-43A8-B1BE-14B1B4ECD0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9945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BC10A48-12E9-451A-ADD2-6CFD2BD3D8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849A34-932E-41D5-A275-34D95B481F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88445A-7D94-4E23-917F-B447C61821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53A57-05A3-41D2-BF6F-CFE9B847F7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9866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1AA80D-1354-4DC7-B0E1-52F6961D4E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F1FCE9-D7A3-4C6B-9C82-623F643425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AD0543-84F8-49D3-8025-38B47FFD30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0A2D1-8159-4F41-8E7B-691CD2E5B0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853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98C2710-1FEC-44A9-A1D8-BCA8935825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3BA1EDE-5DB7-4A76-BA8A-24DA7237D4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20CE922-CEEB-438E-B42D-A68C1B2EEB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9069F-7D18-47CE-B987-AB95DD4214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99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672F75C-8B1C-4208-904C-503754BB39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AFDC63-B64C-4796-B4FF-16DB16B608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840C047-F8AC-46BB-8CAB-2CC0ECE9E4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CB714-DD73-462A-90E9-8487A9D763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0210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381F9B0-D385-4602-88C0-2E33A3F85E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7BFC1E3-AE58-4F20-A21D-1FEFC87184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4EBC85B-8AB0-46AC-96B0-171E0CCA5D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4CCE4-4BE1-425E-921C-72786706C9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634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68D8E4-A745-4698-843C-A8EB7798FE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92AF86-018F-4AF5-86B2-063D72462A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DA1617-3EE7-4608-81E2-E99BFF5B0A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6903E-7D1C-4F09-B24D-00CE159F68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57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05D79AA-8F46-4A56-9F67-4153A903C7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832C3E-752C-4893-A90C-36C2185B29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7DF60C-5823-4D03-BF12-5BB4593C46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6B078-46EB-4763-A979-2B4FB0494A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80555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14D565-2A7E-4828-8E81-D9971D66AF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9D21C-CA46-4992-ACA4-3D3FEC49CB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6A958B-4259-42C0-8BEA-52B17BC2CF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817DD-0434-4D0D-B8FC-84A2EF44FA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6350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BF55D0-5B6D-4EC3-93C5-8226219C38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654DC8-94D4-4885-821F-F721CF4C8A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165449-F052-4D31-AA59-593E7EEC02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C6D53-D3C3-4E37-BFC1-B548E7E27E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2944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0"/>
            <a:ext cx="19812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57912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032E22-F176-4A34-A013-1B2BC749CE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2AF8F5-F874-4FE7-8B0C-59CE7BF5F0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48EC2B2-330C-4DC8-8756-1BC2909FE7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61C2C-C0A2-4E0B-8B4F-A0F59E10C5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07030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484C83-1502-4726-BE60-8FE222467C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6E4D7A-3E22-4415-A935-3D11CE2582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E51C1C-953D-49B1-8F76-28BF0DCB73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B6252-8DE9-463B-B129-20FA6CE9B2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8616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ACC104-117D-46DF-A16C-EC2EA36C94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319622-93AB-4453-B275-398C04ECDA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D0FDA3-6F00-488C-8BB5-5A5A326BD2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117EB-E95D-478F-BEAB-1621EF8BDD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51468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C58BC6-E3B9-4D09-A77B-EB45D70755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A4EAE2-BB39-42E4-9899-F34EE91830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874AD9-179E-478B-B25F-ACC914D2D3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59DD3-13C7-48E2-99CE-25780428E4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421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2E576-F784-4532-B5F3-B9B3A8A940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B1D320-E145-41F2-B89F-CEA1102CD7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8B634-DCC9-4A59-862F-B9BCFB65E0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FA943-0A53-42FD-B87F-718E0B6679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79546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4F7F21E-2945-4B11-9170-EB527327BF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45C027A-0BEA-467D-943C-09C1A10753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D1ABC54-E130-41F6-A1A1-62AAE6210C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1B0CD-1A79-497D-AACA-410EBCDA49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61550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BA69E2E-7F6E-45B1-A261-A7E279EBC3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57A6292-17DE-4FAA-8B58-C07988D760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4E50B2B-7B92-4D1F-8C5D-8FD734D20B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DD667-23ED-4F13-B912-C895FC44E6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1267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2EC28B0-5416-412B-9549-4BC52B719A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7EC3C5B-D7CC-4340-B653-0270EBF051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F2937AA-5E4D-4B72-9F07-58839BFB81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EA3A2-071C-428E-A5B5-F61D36FE99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313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A07042-68AE-41BD-BF03-A79F29C39E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340FBC-F01C-47BF-9DDA-29FEB6426D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5A79FE-AAE4-49B6-A740-D6AC1F3268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ADAA3-D4F4-4657-9166-0DD6B23D80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8762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145A3-F987-43E4-83B8-6899935BB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CA4DE-9512-4C4D-9545-BA7B95CF47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EC3475-7F5A-433B-ADB1-E03E94A2DD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31170-91E2-40E6-ABFA-2F348BE8FA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6700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D3C7A1-103B-4042-930C-F1FA02CEE7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31C378-22C2-4EC7-9A23-A123486AA9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2B1743-5722-4777-AE6B-420001A7A0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8CBE1-6BC1-4EBA-9FFE-A91C801E26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074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3AA664-39CB-46AC-B929-C31E4F9924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4A598A-179F-43C7-A8CC-C38E17B212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49F692-AC6F-4D90-AB73-88E6A0FA90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54679-572A-4DB2-8AFF-730F36217A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0082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0"/>
            <a:ext cx="19812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57912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1BD80D-47E6-4672-92BE-2F6EBD4A5A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544FE0-0136-40E4-A151-E9D0BA1658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013A6E-D0D9-421B-90B7-1BA48F4347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647CF-B53E-43D6-A951-0A2806807D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4465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EF7B00-3AAA-48DE-856A-0353211D4E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1EE3E6-38EE-4C36-BA27-7B1F72935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AB0DEEA-0B9D-416B-BF84-6668CABC19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FEA9B-196B-40B6-986A-74FAE3382B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61461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974FA5-4888-4F94-AA18-B951442E1F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4EC9A6-3206-4C92-BBA4-9FB6F96BC3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37D63B-BB62-46FA-B495-9BFA0D647C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32071-D779-489B-A26C-7122AD755B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87404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8487E1-9F0F-4D9D-8F9D-AAEBC31260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F3429B-784C-4ABF-B36A-9A56953436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3E7CBF-ABED-47AB-A12F-A46470CFB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28030-4703-4ECB-A889-3A47B4A98B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0855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B42F4B-16CD-4DCD-BA67-585B9780DB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A3B260-9E10-4558-BEB5-63CE4C93C3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75EB86-A893-4094-8986-7B955CCF46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D4181-C6C5-4959-8BD5-7F89897033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31429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09A52AF-17CA-494E-8A5D-CCD05B549E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DF5155A-EBCF-4EF9-9840-5C5BD8E1AB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34308BB-8FE3-4A58-B860-46E0E0ABF9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E1984-3546-40F7-A42E-D999EAD8C2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420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4C0DA8D-0414-4EED-BB9C-1EC555C3A1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6E2CAC5-4375-472F-AF4C-2C586A1E6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73CDF3A-861A-47C8-B862-321B3F9FF6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84909-BA0A-4EE3-8F67-C72F192522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328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DA6425-7504-4459-BE5E-D47038A58C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23D46-BD66-4318-BC13-7DC20147D6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11B1E-D418-40E1-911E-947CF73FE7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896DE-10E2-45F3-8598-71FBAE1A19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67260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51C5578-C862-42BF-A3DD-F20A0E8064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F1FA762-5F44-4426-98B8-B85101E570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DA88C9D-677E-46BD-B00B-8510E64299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C96C9-631C-4B7C-B33F-67ACE3D8B8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8023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B4D837-31AD-4BDA-A0D5-6783832CF7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387DD0-49E2-408C-87D2-46A981B77D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667A-6B0F-4011-AA89-A1E4F3E24E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740F9-BF04-49D6-9188-A6900A9E98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35785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3D7FC5-B9AC-4C77-9077-377B3F309D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78E390-CCBA-44DD-84E0-905C0DB575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7EA51A-0BF4-497E-8E24-6F641E72AA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30DCD-F571-4816-B67C-F67C0023E6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5932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36D8908-FA62-42B7-9A23-F63943188A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8B64F0-E375-434F-A103-43FB6FBA11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9261DB-11F3-4E32-B003-5394B25AE5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98BE0-A6C0-4DCD-BE21-81B79F2E7E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4194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0"/>
            <a:ext cx="19812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57912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4617FA7-8153-4B0D-B7C7-E9DEA8ECFF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60AD5C-0DA0-4E3F-9BBC-6BD5B0E9A8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3F6C42-CC74-4672-8C03-5474F0BD73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E7C3B-8409-474C-8B16-1E395ABFDA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068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1E85DC8-B090-45B1-B2E2-601C7CCDFC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E73C8DF-7DE2-468C-953D-CE02BAAE52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490C78B-BCD3-4325-A44E-5A7C91157F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C576E-0B34-42A9-91BD-0D09701346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34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84EDF9E-7C7A-435E-A33F-7F778C0B3C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C480F73-356B-4293-AFD6-2A427D6DB2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A59E741-D29D-42B0-8B22-763EAD1367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C7CEE-1446-4FF4-8C11-DEE85916D8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8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AA0C773-84CB-4D83-9668-82EF2075A8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44A943-8C57-4FA5-A8C6-18AEB443F3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2B1FB18-284F-479F-A087-A26ABFC454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222FE-4AFC-4648-BB12-58EB4140B2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593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ED9C30-87B9-4736-8ABB-7DD8ECB229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A44DE9-C836-4DAD-A9BB-5A0846F0E6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6AE0F7-FEA0-4FAD-AFE8-EC2A983BDE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15C13-20D5-41C8-84E4-6DBC74203F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100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4648E2-F5A7-41D5-86F4-11FC2C0149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4A5864-8A14-4E86-910B-59674FBC35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0B4825-0B6C-4695-9AF1-6592E8BD6A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8BA3C-8777-4BDD-95D2-7015D1100B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948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9384C43C-34B5-45BD-96CA-14B240CE7B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BE9C417-267F-4568-9F0D-588387A5154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268D7CB-EF49-4575-B168-37B5C4D963C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1ADE9EE-1EAD-4573-AF5B-27DD0E5D9F6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572992C-9B9A-4BE0-8D5E-3F642FEC39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Line 8">
            <a:extLst>
              <a:ext uri="{FF2B5EF4-FFF2-40B4-BE49-F238E27FC236}">
                <a16:creationId xmlns:a16="http://schemas.microsoft.com/office/drawing/2014/main" id="{9C49AF5A-72E6-458B-8878-F3A1C60F1E4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172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10">
            <a:extLst>
              <a:ext uri="{FF2B5EF4-FFF2-40B4-BE49-F238E27FC236}">
                <a16:creationId xmlns:a16="http://schemas.microsoft.com/office/drawing/2014/main" id="{4224F4E3-A818-4950-982A-BC2FD1C849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CSYE 6200</a:t>
            </a:r>
          </a:p>
        </p:txBody>
      </p:sp>
      <p:sp>
        <p:nvSpPr>
          <p:cNvPr id="1032" name="Line 11">
            <a:extLst>
              <a:ext uri="{FF2B5EF4-FFF2-40B4-BE49-F238E27FC236}">
                <a16:creationId xmlns:a16="http://schemas.microsoft.com/office/drawing/2014/main" id="{EC7F0B7B-90B0-48FF-B211-C622AF5332B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3400" y="838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Times New Roman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Times New Roman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28938BA1-087E-40E3-A5EC-7AE5903EFE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F8B4E9D-36EB-4088-BAB4-6AC9E4565BB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82B221B-6064-47AD-8C8B-6E8CDB98D6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49B5697-6EEA-4CCB-B859-5D8FB51D0CD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1FAFB32-1B37-405F-BA0F-878BBD3324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Line 8">
            <a:extLst>
              <a:ext uri="{FF2B5EF4-FFF2-40B4-BE49-F238E27FC236}">
                <a16:creationId xmlns:a16="http://schemas.microsoft.com/office/drawing/2014/main" id="{E2F298ED-E9D2-4D52-90BF-CF40F7E7B58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172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10">
            <a:extLst>
              <a:ext uri="{FF2B5EF4-FFF2-40B4-BE49-F238E27FC236}">
                <a16:creationId xmlns:a16="http://schemas.microsoft.com/office/drawing/2014/main" id="{6B1327D1-4647-4FE4-BBF7-22CADD13F4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CSYE 6200</a:t>
            </a:r>
          </a:p>
        </p:txBody>
      </p:sp>
      <p:sp>
        <p:nvSpPr>
          <p:cNvPr id="1032" name="Line 11">
            <a:extLst>
              <a:ext uri="{FF2B5EF4-FFF2-40B4-BE49-F238E27FC236}">
                <a16:creationId xmlns:a16="http://schemas.microsoft.com/office/drawing/2014/main" id="{E88070D8-0D31-473B-A6E7-3AB78276032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3400" y="838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Times New Roman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Times New Roman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91972A88-79BA-4CAE-A2F1-BC1BA49480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6E5F44-A75C-4B5F-99A1-F012F0D403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9A628CD-5AD2-494B-AD1F-6CE41BA82A3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6CFEA1C-C176-468B-B9D8-4D3365248CE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204DE95-0C10-4704-AE8C-2A7A949AFC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Line 8">
            <a:extLst>
              <a:ext uri="{FF2B5EF4-FFF2-40B4-BE49-F238E27FC236}">
                <a16:creationId xmlns:a16="http://schemas.microsoft.com/office/drawing/2014/main" id="{0CF75AF0-02C5-44B1-8F78-8569C19DCAB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172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10">
            <a:extLst>
              <a:ext uri="{FF2B5EF4-FFF2-40B4-BE49-F238E27FC236}">
                <a16:creationId xmlns:a16="http://schemas.microsoft.com/office/drawing/2014/main" id="{1D04B994-C68F-417B-9962-FE0293BAC7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CSYE 6200</a:t>
            </a:r>
          </a:p>
        </p:txBody>
      </p:sp>
      <p:sp>
        <p:nvSpPr>
          <p:cNvPr id="1032" name="Line 11">
            <a:extLst>
              <a:ext uri="{FF2B5EF4-FFF2-40B4-BE49-F238E27FC236}">
                <a16:creationId xmlns:a16="http://schemas.microsoft.com/office/drawing/2014/main" id="{FD3BFB83-0C80-463B-83E5-8C5F365A781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3400" y="838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Times New Roman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Times New Roman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CBAD946A-1A83-4796-9545-AC07396BC5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DDAB9DA-CC54-4402-BF7E-510655B6046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0FC6A29-1546-4DD1-93C4-9A3F0C0662F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23F1415-862B-4905-B750-1BA7E67C5D6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678D997-2DD5-416E-AA66-7A3ACC8948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Line 8">
            <a:extLst>
              <a:ext uri="{FF2B5EF4-FFF2-40B4-BE49-F238E27FC236}">
                <a16:creationId xmlns:a16="http://schemas.microsoft.com/office/drawing/2014/main" id="{F50DE3FD-A665-41EB-AA3F-04A9B4B7151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172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31" name="Rectangle 10">
            <a:extLst>
              <a:ext uri="{FF2B5EF4-FFF2-40B4-BE49-F238E27FC236}">
                <a16:creationId xmlns:a16="http://schemas.microsoft.com/office/drawing/2014/main" id="{C696BB06-8710-469A-8E3C-7FB92AF1EF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CSYE 6200</a:t>
            </a:r>
          </a:p>
        </p:txBody>
      </p:sp>
      <p:sp>
        <p:nvSpPr>
          <p:cNvPr id="1032" name="Line 11">
            <a:extLst>
              <a:ext uri="{FF2B5EF4-FFF2-40B4-BE49-F238E27FC236}">
                <a16:creationId xmlns:a16="http://schemas.microsoft.com/office/drawing/2014/main" id="{459FC119-2260-4F37-9C41-3D2FD8FC0C7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3400" y="838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Times New Roman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Times New Roman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.peters@neu.edu" TargetMode="External"/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Date Placeholder 3">
            <a:extLst>
              <a:ext uri="{FF2B5EF4-FFF2-40B4-BE49-F238E27FC236}">
                <a16:creationId xmlns:a16="http://schemas.microsoft.com/office/drawing/2014/main" id="{938417BE-BC81-48C5-A8F9-5B79155FA18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6D54F698-8F5B-4A9C-A2BE-5DB698B2C5F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en-US" sz="4000" dirty="0">
                <a:ea typeface="ＭＳ Ｐゴシック"/>
              </a:rPr>
              <a:t>CSYE 7374</a:t>
            </a:r>
            <a:endParaRPr lang="en-US" altLang="en-US" sz="4000" dirty="0">
              <a:ea typeface="ＭＳ Ｐゴシック" panose="020B0600070205080204" pitchFamily="34" charset="-128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1D9BC06-A13B-4421-868C-D5F80F2DAA4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ea typeface="ＭＳ Ｐゴシック"/>
              </a:rPr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960674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E47E40ED-76E0-4B5E-974A-FAC026C344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UML Class Diagram</a:t>
            </a:r>
          </a:p>
        </p:txBody>
      </p:sp>
      <p:sp>
        <p:nvSpPr>
          <p:cNvPr id="32770" name="Date Placeholder 3">
            <a:extLst>
              <a:ext uri="{FF2B5EF4-FFF2-40B4-BE49-F238E27FC236}">
                <a16:creationId xmlns:a16="http://schemas.microsoft.com/office/drawing/2014/main" id="{AFEEF2DF-EFB7-4627-91C4-380FB98318A9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  <p:grpSp>
        <p:nvGrpSpPr>
          <p:cNvPr id="32771" name="Group 2">
            <a:extLst>
              <a:ext uri="{FF2B5EF4-FFF2-40B4-BE49-F238E27FC236}">
                <a16:creationId xmlns:a16="http://schemas.microsoft.com/office/drawing/2014/main" id="{211BF668-3905-4B9D-ADDC-58A9E8AE6647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752600"/>
            <a:ext cx="3657600" cy="2743200"/>
            <a:chOff x="2133600" y="1752600"/>
            <a:chExt cx="3657600" cy="2743200"/>
          </a:xfrm>
        </p:grpSpPr>
        <p:sp>
          <p:nvSpPr>
            <p:cNvPr id="32774" name="Rectangle 1029">
              <a:extLst>
                <a:ext uri="{FF2B5EF4-FFF2-40B4-BE49-F238E27FC236}">
                  <a16:creationId xmlns:a16="http://schemas.microsoft.com/office/drawing/2014/main" id="{E08A8786-BC86-4D4F-9FC5-6DADD66FB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752600"/>
              <a:ext cx="36576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2775" name="Rectangle 1030">
              <a:extLst>
                <a:ext uri="{FF2B5EF4-FFF2-40B4-BE49-F238E27FC236}">
                  <a16:creationId xmlns:a16="http://schemas.microsoft.com/office/drawing/2014/main" id="{9EC4DCFF-C64A-43F9-B5FC-32F1FD165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667000"/>
              <a:ext cx="36576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2776" name="Rectangle 1031">
              <a:extLst>
                <a:ext uri="{FF2B5EF4-FFF2-40B4-BE49-F238E27FC236}">
                  <a16:creationId xmlns:a16="http://schemas.microsoft.com/office/drawing/2014/main" id="{8B366336-9240-4DD8-B74D-94ED95C61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36576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2777" name="Rectangle 1033">
              <a:extLst>
                <a:ext uri="{FF2B5EF4-FFF2-40B4-BE49-F238E27FC236}">
                  <a16:creationId xmlns:a16="http://schemas.microsoft.com/office/drawing/2014/main" id="{78A78C5D-BAD5-445E-A0EB-6C6134545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752600"/>
              <a:ext cx="36576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ClassName</a:t>
              </a:r>
            </a:p>
          </p:txBody>
        </p:sp>
        <p:sp>
          <p:nvSpPr>
            <p:cNvPr id="32778" name="Rectangle 1034">
              <a:extLst>
                <a:ext uri="{FF2B5EF4-FFF2-40B4-BE49-F238E27FC236}">
                  <a16:creationId xmlns:a16="http://schemas.microsoft.com/office/drawing/2014/main" id="{64B6FB5F-8268-4F28-8768-F185A69D7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667000"/>
              <a:ext cx="36576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- Attribute1 : int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- Attribute2 : String</a:t>
              </a:r>
            </a:p>
          </p:txBody>
        </p:sp>
        <p:sp>
          <p:nvSpPr>
            <p:cNvPr id="32779" name="Rectangle 1035">
              <a:extLst>
                <a:ext uri="{FF2B5EF4-FFF2-40B4-BE49-F238E27FC236}">
                  <a16:creationId xmlns:a16="http://schemas.microsoft.com/office/drawing/2014/main" id="{719FE210-C304-4C5B-A7B8-458C6C933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36576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+ Operation1() : int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+ Operation2(int) : void</a:t>
              </a:r>
            </a:p>
          </p:txBody>
        </p:sp>
      </p:grpSp>
      <p:sp>
        <p:nvSpPr>
          <p:cNvPr id="32772" name="TextBox 1">
            <a:extLst>
              <a:ext uri="{FF2B5EF4-FFF2-40B4-BE49-F238E27FC236}">
                <a16:creationId xmlns:a16="http://schemas.microsoft.com/office/drawing/2014/main" id="{9F0F57EE-A901-4236-8592-FB5718FCC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2743200"/>
            <a:ext cx="129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-  private</a:t>
            </a:r>
          </a:p>
        </p:txBody>
      </p:sp>
      <p:sp>
        <p:nvSpPr>
          <p:cNvPr id="32773" name="TextBox 12">
            <a:extLst>
              <a:ext uri="{FF2B5EF4-FFF2-40B4-BE49-F238E27FC236}">
                <a16:creationId xmlns:a16="http://schemas.microsoft.com/office/drawing/2014/main" id="{C1C33C49-5DB9-4A42-9799-791B8E9ED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3195638"/>
            <a:ext cx="1281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+  public</a:t>
            </a:r>
          </a:p>
        </p:txBody>
      </p:sp>
    </p:spTree>
    <p:extLst>
      <p:ext uri="{BB962C8B-B14F-4D97-AF65-F5344CB8AC3E}">
        <p14:creationId xmlns:p14="http://schemas.microsoft.com/office/powerpoint/2010/main" val="1724221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E31AAE3B-8791-4D58-B048-DCF7A56075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Person Class Diagram</a:t>
            </a:r>
          </a:p>
        </p:txBody>
      </p:sp>
      <p:sp>
        <p:nvSpPr>
          <p:cNvPr id="33794" name="Date Placeholder 3">
            <a:extLst>
              <a:ext uri="{FF2B5EF4-FFF2-40B4-BE49-F238E27FC236}">
                <a16:creationId xmlns:a16="http://schemas.microsoft.com/office/drawing/2014/main" id="{EDE95EAF-5147-4FCF-B5D2-56EFB20DB384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  <p:grpSp>
        <p:nvGrpSpPr>
          <p:cNvPr id="33795" name="Group 3">
            <a:extLst>
              <a:ext uri="{FF2B5EF4-FFF2-40B4-BE49-F238E27FC236}">
                <a16:creationId xmlns:a16="http://schemas.microsoft.com/office/drawing/2014/main" id="{4CBC8FC9-AFCB-413A-AF3D-B2C79B3F88C4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114800"/>
            <a:ext cx="2298700" cy="1676400"/>
            <a:chOff x="1117600" y="2057400"/>
            <a:chExt cx="2298700" cy="2438400"/>
          </a:xfrm>
        </p:grpSpPr>
        <p:sp>
          <p:nvSpPr>
            <p:cNvPr id="33810" name="Rectangle 1029">
              <a:extLst>
                <a:ext uri="{FF2B5EF4-FFF2-40B4-BE49-F238E27FC236}">
                  <a16:creationId xmlns:a16="http://schemas.microsoft.com/office/drawing/2014/main" id="{4463039C-2310-4C16-BD5A-B698BDC28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Employee</a:t>
              </a:r>
            </a:p>
          </p:txBody>
        </p:sp>
        <p:sp>
          <p:nvSpPr>
            <p:cNvPr id="33811" name="Rectangle 1030">
              <a:extLst>
                <a:ext uri="{FF2B5EF4-FFF2-40B4-BE49-F238E27FC236}">
                  <a16:creationId xmlns:a16="http://schemas.microsoft.com/office/drawing/2014/main" id="{9FEB947F-1CE1-45AC-8441-31E29D3DB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- hours: int</a:t>
              </a:r>
            </a:p>
          </p:txBody>
        </p:sp>
        <p:sp>
          <p:nvSpPr>
            <p:cNvPr id="33812" name="Rectangle 1033">
              <a:extLst>
                <a:ext uri="{FF2B5EF4-FFF2-40B4-BE49-F238E27FC236}">
                  <a16:creationId xmlns:a16="http://schemas.microsoft.com/office/drawing/2014/main" id="{35619682-C080-4E3D-8472-99EFDDC78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setHours(int)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getHours() : int</a:t>
              </a:r>
            </a:p>
          </p:txBody>
        </p:sp>
      </p:grpSp>
      <p:grpSp>
        <p:nvGrpSpPr>
          <p:cNvPr id="33796" name="Group 1">
            <a:extLst>
              <a:ext uri="{FF2B5EF4-FFF2-40B4-BE49-F238E27FC236}">
                <a16:creationId xmlns:a16="http://schemas.microsoft.com/office/drawing/2014/main" id="{D786ACC7-0C76-4B67-991D-E60B2421C7FB}"/>
              </a:ext>
            </a:extLst>
          </p:cNvPr>
          <p:cNvGrpSpPr>
            <a:grpSpLocks/>
          </p:cNvGrpSpPr>
          <p:nvPr/>
        </p:nvGrpSpPr>
        <p:grpSpPr bwMode="auto">
          <a:xfrm>
            <a:off x="2654300" y="1295400"/>
            <a:ext cx="2298700" cy="1676400"/>
            <a:chOff x="5245100" y="2057400"/>
            <a:chExt cx="2298700" cy="2438400"/>
          </a:xfrm>
        </p:grpSpPr>
        <p:sp>
          <p:nvSpPr>
            <p:cNvPr id="33807" name="Rectangle 1031">
              <a:extLst>
                <a:ext uri="{FF2B5EF4-FFF2-40B4-BE49-F238E27FC236}">
                  <a16:creationId xmlns:a16="http://schemas.microsoft.com/office/drawing/2014/main" id="{AECC70BF-7FC8-478C-8414-AFDA1163E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2590801"/>
              <a:ext cx="22860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- age : int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- name : String</a:t>
              </a:r>
            </a:p>
          </p:txBody>
        </p:sp>
        <p:sp>
          <p:nvSpPr>
            <p:cNvPr id="33808" name="Rectangle 1034">
              <a:extLst>
                <a:ext uri="{FF2B5EF4-FFF2-40B4-BE49-F238E27FC236}">
                  <a16:creationId xmlns:a16="http://schemas.microsoft.com/office/drawing/2014/main" id="{EE69BF80-1A69-4F0F-905A-695E64F4F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setAge(int)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getAge() : int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setName(String)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getName() : String</a:t>
              </a:r>
            </a:p>
          </p:txBody>
        </p:sp>
        <p:sp>
          <p:nvSpPr>
            <p:cNvPr id="33809" name="Rectangle 1035">
              <a:extLst>
                <a:ext uri="{FF2B5EF4-FFF2-40B4-BE49-F238E27FC236}">
                  <a16:creationId xmlns:a16="http://schemas.microsoft.com/office/drawing/2014/main" id="{E55C8773-CA78-46C3-9A79-C7ED9375A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Person</a:t>
              </a:r>
            </a:p>
          </p:txBody>
        </p:sp>
      </p:grpSp>
      <p:grpSp>
        <p:nvGrpSpPr>
          <p:cNvPr id="33797" name="Group 9">
            <a:extLst>
              <a:ext uri="{FF2B5EF4-FFF2-40B4-BE49-F238E27FC236}">
                <a16:creationId xmlns:a16="http://schemas.microsoft.com/office/drawing/2014/main" id="{A662ACC5-7CB8-4372-B7A1-4D21658F6338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048000"/>
            <a:ext cx="234950" cy="962025"/>
            <a:chOff x="3702050" y="3048000"/>
            <a:chExt cx="234950" cy="96202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EFE9C91-26E3-42F1-AB2D-9769596342A5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7B336A24-4404-4134-BC51-95F2FA829C22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33798" name="Group 18">
            <a:extLst>
              <a:ext uri="{FF2B5EF4-FFF2-40B4-BE49-F238E27FC236}">
                <a16:creationId xmlns:a16="http://schemas.microsoft.com/office/drawing/2014/main" id="{9CB2E593-6F89-44D4-9A47-089D5CE70C76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048000"/>
            <a:ext cx="234950" cy="962025"/>
            <a:chOff x="3702050" y="3048000"/>
            <a:chExt cx="234950" cy="96202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D1385A8-84F4-4BD2-ADB5-D29C71987827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2559C75-F25B-4188-8641-2D43349F8F92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33799" name="Group 21">
            <a:extLst>
              <a:ext uri="{FF2B5EF4-FFF2-40B4-BE49-F238E27FC236}">
                <a16:creationId xmlns:a16="http://schemas.microsoft.com/office/drawing/2014/main" id="{8A16945D-B51A-4088-A0F0-A55E30AA78B7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114800"/>
            <a:ext cx="2298700" cy="1676400"/>
            <a:chOff x="1117600" y="2057400"/>
            <a:chExt cx="2298700" cy="2438400"/>
          </a:xfrm>
        </p:grpSpPr>
        <p:sp>
          <p:nvSpPr>
            <p:cNvPr id="33800" name="Rectangle 1029">
              <a:extLst>
                <a:ext uri="{FF2B5EF4-FFF2-40B4-BE49-F238E27FC236}">
                  <a16:creationId xmlns:a16="http://schemas.microsoft.com/office/drawing/2014/main" id="{FCB8BD79-DD8A-4EB8-8270-7D6412011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Student</a:t>
              </a:r>
            </a:p>
          </p:txBody>
        </p:sp>
        <p:sp>
          <p:nvSpPr>
            <p:cNvPr id="33801" name="Rectangle 1030">
              <a:extLst>
                <a:ext uri="{FF2B5EF4-FFF2-40B4-BE49-F238E27FC236}">
                  <a16:creationId xmlns:a16="http://schemas.microsoft.com/office/drawing/2014/main" id="{60926750-E912-4C47-972D-A37EEEC61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- grade : int</a:t>
              </a:r>
            </a:p>
          </p:txBody>
        </p:sp>
        <p:sp>
          <p:nvSpPr>
            <p:cNvPr id="33802" name="Rectangle 1033">
              <a:extLst>
                <a:ext uri="{FF2B5EF4-FFF2-40B4-BE49-F238E27FC236}">
                  <a16:creationId xmlns:a16="http://schemas.microsoft.com/office/drawing/2014/main" id="{D6826B49-F447-460D-96D0-B26518272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setGrade(int)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getGrade() : 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9891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E31AAE3B-8791-4D58-B048-DCF7A56075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/>
              </a:rPr>
              <a:t>State Class Diagram</a:t>
            </a:r>
          </a:p>
        </p:txBody>
      </p:sp>
      <p:sp>
        <p:nvSpPr>
          <p:cNvPr id="33794" name="Date Placeholder 3">
            <a:extLst>
              <a:ext uri="{FF2B5EF4-FFF2-40B4-BE49-F238E27FC236}">
                <a16:creationId xmlns:a16="http://schemas.microsoft.com/office/drawing/2014/main" id="{EDE95EAF-5147-4FCF-B5D2-56EFB20DB384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  <p:grpSp>
        <p:nvGrpSpPr>
          <p:cNvPr id="33795" name="Group 3">
            <a:extLst>
              <a:ext uri="{FF2B5EF4-FFF2-40B4-BE49-F238E27FC236}">
                <a16:creationId xmlns:a16="http://schemas.microsoft.com/office/drawing/2014/main" id="{4CBC8FC9-AFCB-413A-AF3D-B2C79B3F88C4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114800"/>
            <a:ext cx="2298700" cy="1676400"/>
            <a:chOff x="1117600" y="2057400"/>
            <a:chExt cx="2298700" cy="2438400"/>
          </a:xfrm>
        </p:grpSpPr>
        <p:sp>
          <p:nvSpPr>
            <p:cNvPr id="33810" name="Rectangle 1029">
              <a:extLst>
                <a:ext uri="{FF2B5EF4-FFF2-40B4-BE49-F238E27FC236}">
                  <a16:creationId xmlns:a16="http://schemas.microsoft.com/office/drawing/2014/main" id="{4463039C-2310-4C16-BD5A-B698BDC28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40" tIns="45720" rIns="91440" bIns="4572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/>
                  <a:ea typeface="ＭＳ Ｐゴシック"/>
                  <a:cs typeface="Times New Roman"/>
                </a:rPr>
                <a:t>StateA</a:t>
              </a:r>
              <a:endParaRPr lang="en-US" altLang="en-US" sz="2400"/>
            </a:p>
          </p:txBody>
        </p:sp>
        <p:sp>
          <p:nvSpPr>
            <p:cNvPr id="33811" name="Rectangle 1030">
              <a:extLst>
                <a:ext uri="{FF2B5EF4-FFF2-40B4-BE49-F238E27FC236}">
                  <a16:creationId xmlns:a16="http://schemas.microsoft.com/office/drawing/2014/main" id="{9FEB947F-1CE1-45AC-8441-31E29D3DB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40" tIns="45720" rIns="91440" bIns="4572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en-US" sz="1400" dirty="0">
                  <a:latin typeface="Times New Roman"/>
                  <a:ea typeface="ＭＳ Ｐゴシック"/>
                  <a:cs typeface="Times New Roman"/>
                </a:rPr>
                <a:t>  </a:t>
              </a:r>
              <a:endParaRPr lang="en-US" altLang="en-US" sz="1400" dirty="0"/>
            </a:p>
          </p:txBody>
        </p:sp>
        <p:sp>
          <p:nvSpPr>
            <p:cNvPr id="33812" name="Rectangle 1033">
              <a:extLst>
                <a:ext uri="{FF2B5EF4-FFF2-40B4-BE49-F238E27FC236}">
                  <a16:creationId xmlns:a16="http://schemas.microsoft.com/office/drawing/2014/main" id="{35619682-C080-4E3D-8472-99EFDDC78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40" tIns="45720" rIns="91440" bIns="4572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endParaRPr lang="en-US" altLang="en-US" sz="1600"/>
            </a:p>
          </p:txBody>
        </p:sp>
      </p:grpSp>
      <p:grpSp>
        <p:nvGrpSpPr>
          <p:cNvPr id="33796" name="Group 1">
            <a:extLst>
              <a:ext uri="{FF2B5EF4-FFF2-40B4-BE49-F238E27FC236}">
                <a16:creationId xmlns:a16="http://schemas.microsoft.com/office/drawing/2014/main" id="{D786ACC7-0C76-4B67-991D-E60B2421C7FB}"/>
              </a:ext>
            </a:extLst>
          </p:cNvPr>
          <p:cNvGrpSpPr>
            <a:grpSpLocks/>
          </p:cNvGrpSpPr>
          <p:nvPr/>
        </p:nvGrpSpPr>
        <p:grpSpPr bwMode="auto">
          <a:xfrm>
            <a:off x="2654300" y="1295400"/>
            <a:ext cx="2298700" cy="1676400"/>
            <a:chOff x="5245100" y="2057400"/>
            <a:chExt cx="2298700" cy="2438400"/>
          </a:xfrm>
        </p:grpSpPr>
        <p:sp>
          <p:nvSpPr>
            <p:cNvPr id="33807" name="Rectangle 1031">
              <a:extLst>
                <a:ext uri="{FF2B5EF4-FFF2-40B4-BE49-F238E27FC236}">
                  <a16:creationId xmlns:a16="http://schemas.microsoft.com/office/drawing/2014/main" id="{AECC70BF-7FC8-478C-8414-AFDA1163E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2590801"/>
              <a:ext cx="22860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40" tIns="45720" rIns="91440" bIns="4572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en-US" sz="1400" dirty="0">
                  <a:latin typeface="Times New Roman"/>
                  <a:ea typeface="ＭＳ Ｐゴシック"/>
                  <a:cs typeface="Times New Roman"/>
                </a:rPr>
                <a:t>  </a:t>
              </a:r>
              <a:endParaRPr lang="en-US" altLang="en-US" sz="1400" dirty="0"/>
            </a:p>
          </p:txBody>
        </p:sp>
        <p:sp>
          <p:nvSpPr>
            <p:cNvPr id="33808" name="Rectangle 1034">
              <a:extLst>
                <a:ext uri="{FF2B5EF4-FFF2-40B4-BE49-F238E27FC236}">
                  <a16:creationId xmlns:a16="http://schemas.microsoft.com/office/drawing/2014/main" id="{EE69BF80-1A69-4F0F-905A-695E64F4F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40" tIns="45720" rIns="91440" bIns="4572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en-US" sz="1600" dirty="0">
                  <a:latin typeface="Times New Roman"/>
                  <a:ea typeface="ＭＳ Ｐゴシック"/>
                  <a:cs typeface="Times New Roman"/>
                </a:rPr>
                <a:t>  </a:t>
              </a:r>
              <a:endParaRPr lang="en-US" altLang="en-US" sz="1600" dirty="0"/>
            </a:p>
          </p:txBody>
        </p:sp>
        <p:sp>
          <p:nvSpPr>
            <p:cNvPr id="33809" name="Rectangle 1035">
              <a:extLst>
                <a:ext uri="{FF2B5EF4-FFF2-40B4-BE49-F238E27FC236}">
                  <a16:creationId xmlns:a16="http://schemas.microsoft.com/office/drawing/2014/main" id="{E55C8773-CA78-46C3-9A79-C7ED9375A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40" tIns="45720" rIns="91440" bIns="4572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/>
                  <a:ea typeface="ＭＳ Ｐゴシック"/>
                  <a:cs typeface="Times New Roman"/>
                </a:rPr>
                <a:t>StateAPI</a:t>
              </a:r>
              <a:endParaRPr lang="en-US" altLang="en-US" sz="2400"/>
            </a:p>
          </p:txBody>
        </p:sp>
      </p:grpSp>
      <p:grpSp>
        <p:nvGrpSpPr>
          <p:cNvPr id="33797" name="Group 9">
            <a:extLst>
              <a:ext uri="{FF2B5EF4-FFF2-40B4-BE49-F238E27FC236}">
                <a16:creationId xmlns:a16="http://schemas.microsoft.com/office/drawing/2014/main" id="{A662ACC5-7CB8-4372-B7A1-4D21658F6338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048000"/>
            <a:ext cx="234950" cy="962025"/>
            <a:chOff x="3702050" y="3048000"/>
            <a:chExt cx="234950" cy="96202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EFE9C91-26E3-42F1-AB2D-9769596342A5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7B336A24-4404-4134-BC51-95F2FA829C22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33798" name="Group 18">
            <a:extLst>
              <a:ext uri="{FF2B5EF4-FFF2-40B4-BE49-F238E27FC236}">
                <a16:creationId xmlns:a16="http://schemas.microsoft.com/office/drawing/2014/main" id="{9CB2E593-6F89-44D4-9A47-089D5CE70C76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048000"/>
            <a:ext cx="234950" cy="962025"/>
            <a:chOff x="3702050" y="3048000"/>
            <a:chExt cx="234950" cy="96202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D1385A8-84F4-4BD2-ADB5-D29C71987827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2559C75-F25B-4188-8641-2D43349F8F92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33799" name="Group 21">
            <a:extLst>
              <a:ext uri="{FF2B5EF4-FFF2-40B4-BE49-F238E27FC236}">
                <a16:creationId xmlns:a16="http://schemas.microsoft.com/office/drawing/2014/main" id="{8A16945D-B51A-4088-A0F0-A55E30AA78B7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114800"/>
            <a:ext cx="2298700" cy="1676400"/>
            <a:chOff x="1117600" y="2057400"/>
            <a:chExt cx="2298700" cy="2438400"/>
          </a:xfrm>
        </p:grpSpPr>
        <p:sp>
          <p:nvSpPr>
            <p:cNvPr id="33800" name="Rectangle 1029">
              <a:extLst>
                <a:ext uri="{FF2B5EF4-FFF2-40B4-BE49-F238E27FC236}">
                  <a16:creationId xmlns:a16="http://schemas.microsoft.com/office/drawing/2014/main" id="{FCB8BD79-DD8A-4EB8-8270-7D6412011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40" tIns="45720" rIns="91440" bIns="4572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/>
                  <a:ea typeface="ＭＳ Ｐゴシック"/>
                  <a:cs typeface="Times New Roman"/>
                </a:rPr>
                <a:t>StateB</a:t>
              </a:r>
              <a:endParaRPr lang="en-US" altLang="en-US" sz="2400"/>
            </a:p>
          </p:txBody>
        </p:sp>
        <p:sp>
          <p:nvSpPr>
            <p:cNvPr id="33801" name="Rectangle 1030">
              <a:extLst>
                <a:ext uri="{FF2B5EF4-FFF2-40B4-BE49-F238E27FC236}">
                  <a16:creationId xmlns:a16="http://schemas.microsoft.com/office/drawing/2014/main" id="{60926750-E912-4C47-972D-A37EEEC61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40" tIns="45720" rIns="91440" bIns="4572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en-US" sz="1400" dirty="0">
                  <a:latin typeface="Times New Roman"/>
                  <a:ea typeface="ＭＳ Ｐゴシック"/>
                  <a:cs typeface="Times New Roman"/>
                </a:rPr>
                <a:t>   </a:t>
              </a:r>
              <a:endParaRPr lang="en-US" altLang="en-US" sz="1400"/>
            </a:p>
          </p:txBody>
        </p:sp>
        <p:sp>
          <p:nvSpPr>
            <p:cNvPr id="33802" name="Rectangle 1033">
              <a:extLst>
                <a:ext uri="{FF2B5EF4-FFF2-40B4-BE49-F238E27FC236}">
                  <a16:creationId xmlns:a16="http://schemas.microsoft.com/office/drawing/2014/main" id="{D6826B49-F447-460D-96D0-B26518272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40" tIns="45720" rIns="91440" bIns="4572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en-US" sz="1600" dirty="0">
                  <a:latin typeface="Times New Roman"/>
                  <a:ea typeface="ＭＳ Ｐゴシック"/>
                  <a:cs typeface="Times New Roman"/>
                </a:rPr>
                <a:t>  </a:t>
              </a:r>
              <a:endParaRPr lang="en-US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7581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E31AAE3B-8791-4D58-B048-DCF7A56075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/>
              </a:rPr>
              <a:t>Context Class Diagram</a:t>
            </a:r>
          </a:p>
        </p:txBody>
      </p:sp>
      <p:sp>
        <p:nvSpPr>
          <p:cNvPr id="33794" name="Date Placeholder 3">
            <a:extLst>
              <a:ext uri="{FF2B5EF4-FFF2-40B4-BE49-F238E27FC236}">
                <a16:creationId xmlns:a16="http://schemas.microsoft.com/office/drawing/2014/main" id="{EDE95EAF-5147-4FCF-B5D2-56EFB20DB384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  <p:grpSp>
        <p:nvGrpSpPr>
          <p:cNvPr id="33795" name="Group 3">
            <a:extLst>
              <a:ext uri="{FF2B5EF4-FFF2-40B4-BE49-F238E27FC236}">
                <a16:creationId xmlns:a16="http://schemas.microsoft.com/office/drawing/2014/main" id="{4CBC8FC9-AFCB-413A-AF3D-B2C79B3F88C4}"/>
              </a:ext>
            </a:extLst>
          </p:cNvPr>
          <p:cNvGrpSpPr>
            <a:grpSpLocks/>
          </p:cNvGrpSpPr>
          <p:nvPr/>
        </p:nvGrpSpPr>
        <p:grpSpPr bwMode="auto">
          <a:xfrm>
            <a:off x="4651829" y="4187371"/>
            <a:ext cx="2298700" cy="1676400"/>
            <a:chOff x="1117600" y="2057400"/>
            <a:chExt cx="2298700" cy="2438400"/>
          </a:xfrm>
        </p:grpSpPr>
        <p:sp>
          <p:nvSpPr>
            <p:cNvPr id="33810" name="Rectangle 1029">
              <a:extLst>
                <a:ext uri="{FF2B5EF4-FFF2-40B4-BE49-F238E27FC236}">
                  <a16:creationId xmlns:a16="http://schemas.microsoft.com/office/drawing/2014/main" id="{4463039C-2310-4C16-BD5A-B698BDC28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40" tIns="45720" rIns="91440" bIns="4572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/>
                  <a:ea typeface="ＭＳ Ｐゴシック"/>
                  <a:cs typeface="Times New Roman"/>
                </a:rPr>
                <a:t>StateA</a:t>
              </a:r>
              <a:endParaRPr lang="en-US" altLang="en-US" sz="2400" dirty="0"/>
            </a:p>
          </p:txBody>
        </p:sp>
        <p:sp>
          <p:nvSpPr>
            <p:cNvPr id="33811" name="Rectangle 1030">
              <a:extLst>
                <a:ext uri="{FF2B5EF4-FFF2-40B4-BE49-F238E27FC236}">
                  <a16:creationId xmlns:a16="http://schemas.microsoft.com/office/drawing/2014/main" id="{9FEB947F-1CE1-45AC-8441-31E29D3DB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40" tIns="45720" rIns="91440" bIns="4572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en-US" sz="1400" dirty="0">
                  <a:latin typeface="Times New Roman"/>
                  <a:ea typeface="ＭＳ Ｐゴシック"/>
                  <a:cs typeface="Times New Roman"/>
                </a:rPr>
                <a:t>   </a:t>
              </a:r>
              <a:endParaRPr lang="en-US" altLang="en-US" sz="1400">
                <a:latin typeface="Times New Roman"/>
                <a:ea typeface="ＭＳ Ｐゴシック"/>
                <a:cs typeface="Times New Roman"/>
              </a:endParaRPr>
            </a:p>
          </p:txBody>
        </p:sp>
        <p:sp>
          <p:nvSpPr>
            <p:cNvPr id="33812" name="Rectangle 1033">
              <a:extLst>
                <a:ext uri="{FF2B5EF4-FFF2-40B4-BE49-F238E27FC236}">
                  <a16:creationId xmlns:a16="http://schemas.microsoft.com/office/drawing/2014/main" id="{35619682-C080-4E3D-8472-99EFDDC78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40" tIns="45720" rIns="91440" bIns="4572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endParaRPr lang="en-US" altLang="en-US" sz="1600" dirty="0"/>
            </a:p>
          </p:txBody>
        </p:sp>
      </p:grpSp>
      <p:grpSp>
        <p:nvGrpSpPr>
          <p:cNvPr id="33796" name="Group 1">
            <a:extLst>
              <a:ext uri="{FF2B5EF4-FFF2-40B4-BE49-F238E27FC236}">
                <a16:creationId xmlns:a16="http://schemas.microsoft.com/office/drawing/2014/main" id="{D786ACC7-0C76-4B67-991D-E60B2421C7FB}"/>
              </a:ext>
            </a:extLst>
          </p:cNvPr>
          <p:cNvGrpSpPr>
            <a:grpSpLocks/>
          </p:cNvGrpSpPr>
          <p:nvPr/>
        </p:nvGrpSpPr>
        <p:grpSpPr bwMode="auto">
          <a:xfrm>
            <a:off x="1420586" y="1295400"/>
            <a:ext cx="2298700" cy="1676400"/>
            <a:chOff x="5245100" y="2057400"/>
            <a:chExt cx="2298700" cy="2438400"/>
          </a:xfrm>
        </p:grpSpPr>
        <p:sp>
          <p:nvSpPr>
            <p:cNvPr id="33807" name="Rectangle 1031">
              <a:extLst>
                <a:ext uri="{FF2B5EF4-FFF2-40B4-BE49-F238E27FC236}">
                  <a16:creationId xmlns:a16="http://schemas.microsoft.com/office/drawing/2014/main" id="{AECC70BF-7FC8-478C-8414-AFDA1163E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2590801"/>
              <a:ext cx="22860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40" tIns="45720" rIns="91440" bIns="4572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en-US" sz="1400">
                  <a:latin typeface="Times New Roman"/>
                  <a:ea typeface="ＭＳ Ｐゴシック"/>
                  <a:cs typeface="Times New Roman"/>
                </a:rPr>
                <a:t>- currentState: State</a:t>
              </a:r>
            </a:p>
          </p:txBody>
        </p:sp>
        <p:sp>
          <p:nvSpPr>
            <p:cNvPr id="33808" name="Rectangle 1034">
              <a:extLst>
                <a:ext uri="{FF2B5EF4-FFF2-40B4-BE49-F238E27FC236}">
                  <a16:creationId xmlns:a16="http://schemas.microsoft.com/office/drawing/2014/main" id="{EE69BF80-1A69-4F0F-905A-695E64F4F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40" tIns="45720" rIns="91440" bIns="4572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endParaRPr lang="en-US" altLang="en-US" sz="1600"/>
            </a:p>
          </p:txBody>
        </p:sp>
        <p:sp>
          <p:nvSpPr>
            <p:cNvPr id="33809" name="Rectangle 1035">
              <a:extLst>
                <a:ext uri="{FF2B5EF4-FFF2-40B4-BE49-F238E27FC236}">
                  <a16:creationId xmlns:a16="http://schemas.microsoft.com/office/drawing/2014/main" id="{E55C8773-CA78-46C3-9A79-C7ED9375A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40" tIns="45720" rIns="91440" bIns="4572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en-US" sz="2400">
                  <a:latin typeface="Times New Roman"/>
                  <a:ea typeface="ＭＳ Ｐゴシック"/>
                  <a:cs typeface="Times New Roman"/>
                </a:rPr>
                <a:t>Client Context</a:t>
              </a:r>
              <a:endParaRPr lang="en-US" altLang="en-US" sz="2400" dirty="0"/>
            </a:p>
          </p:txBody>
        </p:sp>
      </p:grpSp>
      <p:grpSp>
        <p:nvGrpSpPr>
          <p:cNvPr id="33797" name="Group 9">
            <a:extLst>
              <a:ext uri="{FF2B5EF4-FFF2-40B4-BE49-F238E27FC236}">
                <a16:creationId xmlns:a16="http://schemas.microsoft.com/office/drawing/2014/main" id="{A662ACC5-7CB8-4372-B7A1-4D21658F6338}"/>
              </a:ext>
            </a:extLst>
          </p:cNvPr>
          <p:cNvGrpSpPr>
            <a:grpSpLocks/>
          </p:cNvGrpSpPr>
          <p:nvPr/>
        </p:nvGrpSpPr>
        <p:grpSpPr bwMode="auto">
          <a:xfrm>
            <a:off x="5689600" y="3367315"/>
            <a:ext cx="234950" cy="962025"/>
            <a:chOff x="3702050" y="3048000"/>
            <a:chExt cx="234950" cy="96202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EFE9C91-26E3-42F1-AB2D-9769596342A5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7B336A24-4404-4134-BC51-95F2FA829C22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33798" name="Group 18">
            <a:extLst>
              <a:ext uri="{FF2B5EF4-FFF2-40B4-BE49-F238E27FC236}">
                <a16:creationId xmlns:a16="http://schemas.microsoft.com/office/drawing/2014/main" id="{9CB2E593-6F89-44D4-9A47-089D5CE70C76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4093029" y="1393372"/>
            <a:ext cx="234950" cy="962025"/>
            <a:chOff x="3702050" y="3048000"/>
            <a:chExt cx="234950" cy="96202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D1385A8-84F4-4BD2-ADB5-D29C71987827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2559C75-F25B-4188-8641-2D43349F8F92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33799" name="Group 21">
            <a:extLst>
              <a:ext uri="{FF2B5EF4-FFF2-40B4-BE49-F238E27FC236}">
                <a16:creationId xmlns:a16="http://schemas.microsoft.com/office/drawing/2014/main" id="{8A16945D-B51A-4088-A0F0-A55E30AA78B7}"/>
              </a:ext>
            </a:extLst>
          </p:cNvPr>
          <p:cNvGrpSpPr>
            <a:grpSpLocks/>
          </p:cNvGrpSpPr>
          <p:nvPr/>
        </p:nvGrpSpPr>
        <p:grpSpPr bwMode="auto">
          <a:xfrm>
            <a:off x="4688114" y="1618343"/>
            <a:ext cx="2298700" cy="1676400"/>
            <a:chOff x="1117600" y="2057400"/>
            <a:chExt cx="2298700" cy="2438400"/>
          </a:xfrm>
        </p:grpSpPr>
        <p:sp>
          <p:nvSpPr>
            <p:cNvPr id="33800" name="Rectangle 1029">
              <a:extLst>
                <a:ext uri="{FF2B5EF4-FFF2-40B4-BE49-F238E27FC236}">
                  <a16:creationId xmlns:a16="http://schemas.microsoft.com/office/drawing/2014/main" id="{FCB8BD79-DD8A-4EB8-8270-7D6412011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40" tIns="45720" rIns="91440" bIns="4572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/>
                  <a:ea typeface="ＭＳ Ｐゴシック"/>
                  <a:cs typeface="Times New Roman"/>
                </a:rPr>
                <a:t>StateAPI</a:t>
              </a:r>
              <a:endParaRPr lang="en-US" altLang="en-US" sz="2400" dirty="0"/>
            </a:p>
          </p:txBody>
        </p:sp>
        <p:sp>
          <p:nvSpPr>
            <p:cNvPr id="33801" name="Rectangle 1030">
              <a:extLst>
                <a:ext uri="{FF2B5EF4-FFF2-40B4-BE49-F238E27FC236}">
                  <a16:creationId xmlns:a16="http://schemas.microsoft.com/office/drawing/2014/main" id="{60926750-E912-4C47-972D-A37EEEC61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40" tIns="45720" rIns="91440" bIns="4572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 dirty="0"/>
            </a:p>
          </p:txBody>
        </p:sp>
        <p:sp>
          <p:nvSpPr>
            <p:cNvPr id="33802" name="Rectangle 1033">
              <a:extLst>
                <a:ext uri="{FF2B5EF4-FFF2-40B4-BE49-F238E27FC236}">
                  <a16:creationId xmlns:a16="http://schemas.microsoft.com/office/drawing/2014/main" id="{D6826B49-F447-460D-96D0-B26518272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40" tIns="45720" rIns="91440" bIns="4572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endParaRPr lang="en-US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355621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04569764-459F-4990-A638-D180328D99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075DB-DCD4-4DD8-9BBA-5E9530254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Gang of Four (</a:t>
            </a:r>
            <a:r>
              <a:rPr lang="en-US" err="1"/>
              <a:t>GoF</a:t>
            </a:r>
            <a:r>
              <a:rPr lang="en-US"/>
              <a:t>) Book</a:t>
            </a:r>
          </a:p>
          <a:p>
            <a:pPr>
              <a:defRPr/>
            </a:pPr>
            <a:endParaRPr lang="en-US"/>
          </a:p>
          <a:p>
            <a:pPr marL="0" indent="0">
              <a:buFontTx/>
              <a:buNone/>
              <a:defRPr/>
            </a:pPr>
            <a:r>
              <a:rPr lang="en-US" sz="3600"/>
              <a:t>Design Patterns</a:t>
            </a:r>
          </a:p>
          <a:p>
            <a:pPr marL="0" indent="0" algn="r">
              <a:buFontTx/>
              <a:buNone/>
              <a:defRPr/>
            </a:pPr>
            <a:r>
              <a:rPr lang="en-US" sz="2800"/>
              <a:t>Elements of Reusable Object-Oriented Software</a:t>
            </a:r>
            <a:r>
              <a:rPr lang="en-US"/>
              <a:t> </a:t>
            </a:r>
          </a:p>
          <a:p>
            <a:pPr marL="0" indent="0" algn="ctr">
              <a:buFontTx/>
              <a:buNone/>
              <a:defRPr/>
            </a:pPr>
            <a:r>
              <a:rPr lang="en-US" sz="2800"/>
              <a:t>by Erich Gamma, Richard Helm, Ralph Johnson John </a:t>
            </a:r>
            <a:r>
              <a:rPr lang="en-US" sz="2800" err="1"/>
              <a:t>Vlissides</a:t>
            </a:r>
            <a:r>
              <a:rPr lang="en-US"/>
              <a:t> </a:t>
            </a:r>
          </a:p>
          <a:p>
            <a:pPr marL="0" indent="0">
              <a:buFontTx/>
              <a:buNone/>
              <a:defRPr/>
            </a:pPr>
            <a:r>
              <a:rPr lang="en-US"/>
              <a:t>ISBN-10: </a:t>
            </a:r>
            <a:r>
              <a:rPr lang="is-IS"/>
              <a:t>0201633612</a:t>
            </a:r>
            <a:endParaRPr lang="en-US"/>
          </a:p>
          <a:p>
            <a:pPr marL="0" indent="0">
              <a:buFontTx/>
              <a:buNone/>
              <a:defRPr/>
            </a:pPr>
            <a:r>
              <a:rPr lang="en-US"/>
              <a:t>ISBN-13: </a:t>
            </a:r>
            <a:r>
              <a:rPr lang="is-IS"/>
              <a:t>9780201633610</a:t>
            </a:r>
            <a:endParaRPr lang="en-US"/>
          </a:p>
          <a:p>
            <a:pPr marL="514350" indent="-514350">
              <a:buFont typeface="+mj-lt"/>
              <a:buAutoNum type="arabicPeriod"/>
              <a:defRPr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EA42B-38E3-4C7F-B7A6-2A31506260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5/11/2020</a:t>
            </a:r>
          </a:p>
        </p:txBody>
      </p:sp>
    </p:spTree>
    <p:extLst>
      <p:ext uri="{BB962C8B-B14F-4D97-AF65-F5344CB8AC3E}">
        <p14:creationId xmlns:p14="http://schemas.microsoft.com/office/powerpoint/2010/main" val="1174549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46437E5B-68BD-42CC-94A6-FBAF556B7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Behavioral Design Patterns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C78F4B3A-DFEB-444E-9004-0D590CD332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/>
              </a:rPr>
              <a:t>“…concerned with algorithms and the assignment of responsibilities between objects.”</a:t>
            </a:r>
          </a:p>
          <a:p>
            <a:r>
              <a:rPr lang="en-US" altLang="en-US" dirty="0">
                <a:ea typeface="ＭＳ Ｐゴシック"/>
              </a:rPr>
              <a:t>Patterns of objects or classes and their communication with each other</a:t>
            </a:r>
          </a:p>
          <a:p>
            <a:pPr lvl="1"/>
            <a:r>
              <a:rPr lang="en-US" altLang="en-US" dirty="0">
                <a:ea typeface="ＭＳ Ｐゴシック"/>
              </a:rPr>
              <a:t>Complicated control flow difficult to follow at run-time</a:t>
            </a:r>
          </a:p>
          <a:p>
            <a:endParaRPr lang="en-US" altLang="en-US" sz="2400">
              <a:ea typeface="ＭＳ Ｐゴシック" panose="020B0600070205080204" pitchFamily="34" charset="-128"/>
            </a:endParaRPr>
          </a:p>
          <a:p>
            <a:endParaRPr lang="en-US" altLang="en-US" sz="240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/>
              </a:rPr>
              <a:t>Gang of Four (</a:t>
            </a:r>
            <a:r>
              <a:rPr lang="en-US" altLang="en-US" sz="2400" dirty="0" err="1">
                <a:ea typeface="ＭＳ Ｐゴシック"/>
              </a:rPr>
              <a:t>GoF</a:t>
            </a:r>
            <a:r>
              <a:rPr lang="en-US" altLang="en-US" sz="2400" dirty="0">
                <a:ea typeface="ＭＳ Ｐゴシック"/>
              </a:rPr>
              <a:t>) Book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788D8-DCA5-47E5-B1EA-09E8EF19BF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5/11/2020</a:t>
            </a:r>
          </a:p>
        </p:txBody>
      </p:sp>
    </p:spTree>
    <p:extLst>
      <p:ext uri="{BB962C8B-B14F-4D97-AF65-F5344CB8AC3E}">
        <p14:creationId xmlns:p14="http://schemas.microsoft.com/office/powerpoint/2010/main" val="2922031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46437E5B-68BD-42CC-94A6-FBAF556B7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Behavioral Design Patterns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C78F4B3A-DFEB-444E-9004-0D590CD332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Behavioral class patterns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ＭＳ Ｐゴシック"/>
              </a:rPr>
              <a:t>Use inheritance</a:t>
            </a:r>
          </a:p>
          <a:p>
            <a:pPr lvl="1"/>
            <a:r>
              <a:rPr lang="en-US" dirty="0">
                <a:ea typeface="ＭＳ Ｐゴシック"/>
              </a:rPr>
              <a:t>Behavior distributed statically between classes</a:t>
            </a:r>
            <a:endParaRPr 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dirty="0">
                <a:ea typeface="ＭＳ Ｐゴシック"/>
              </a:rPr>
              <a:t>Example: Template pattern: "A Template method is an abstract definition of an algorithm"</a:t>
            </a:r>
            <a:endParaRPr lang="en-US" dirty="0">
              <a:ea typeface="ＭＳ Ｐゴシック" panose="020B0600070205080204" pitchFamily="34" charset="-128"/>
            </a:endParaRPr>
          </a:p>
          <a:p>
            <a:pPr lvl="2"/>
            <a:r>
              <a:rPr lang="en-US" dirty="0">
                <a:ea typeface="ＭＳ Ｐゴシック"/>
              </a:rPr>
              <a:t>Step-by-Step definition</a:t>
            </a:r>
            <a:endParaRPr lang="en-US" dirty="0">
              <a:ea typeface="ＭＳ Ｐゴシック" panose="020B0600070205080204" pitchFamily="34" charset="-128"/>
            </a:endParaRPr>
          </a:p>
          <a:p>
            <a:pPr lvl="3"/>
            <a:r>
              <a:rPr lang="en-US" dirty="0">
                <a:ea typeface="ＭＳ Ｐゴシック"/>
              </a:rPr>
              <a:t>Sub-class implements abstract algorithms for steps</a:t>
            </a:r>
            <a:endParaRPr lang="en-US" dirty="0">
              <a:ea typeface="ＭＳ Ｐゴシック" panose="020B0600070205080204" pitchFamily="34" charset="-128"/>
            </a:endParaRPr>
          </a:p>
          <a:p>
            <a:endParaRPr lang="en-US" altLang="en-US" sz="240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/>
              </a:rPr>
              <a:t>Gang of Four (</a:t>
            </a:r>
            <a:r>
              <a:rPr lang="en-US" altLang="en-US" sz="2400" dirty="0" err="1">
                <a:ea typeface="ＭＳ Ｐゴシック"/>
              </a:rPr>
              <a:t>GoF</a:t>
            </a:r>
            <a:r>
              <a:rPr lang="en-US" altLang="en-US" sz="2400" dirty="0">
                <a:ea typeface="ＭＳ Ｐゴシック"/>
              </a:rPr>
              <a:t>) Book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788D8-DCA5-47E5-B1EA-09E8EF19BF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5/11/2020</a:t>
            </a:r>
          </a:p>
        </p:txBody>
      </p:sp>
    </p:spTree>
    <p:extLst>
      <p:ext uri="{BB962C8B-B14F-4D97-AF65-F5344CB8AC3E}">
        <p14:creationId xmlns:p14="http://schemas.microsoft.com/office/powerpoint/2010/main" val="1716634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46437E5B-68BD-42CC-94A6-FBAF556B7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Behavioral Design Patterns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C78F4B3A-DFEB-444E-9004-0D590CD332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Behavioral object patterns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ＭＳ Ｐゴシック"/>
              </a:rPr>
              <a:t>Use object composition</a:t>
            </a:r>
          </a:p>
          <a:p>
            <a:pPr lvl="1"/>
            <a:r>
              <a:rPr lang="en-US" dirty="0">
                <a:ea typeface="ＭＳ Ｐゴシック"/>
              </a:rPr>
              <a:t>Object collaboration: </a:t>
            </a:r>
            <a:endParaRPr lang="en-US" dirty="0">
              <a:ea typeface="ＭＳ Ｐゴシック" panose="020B0600070205080204" pitchFamily="34" charset="-128"/>
            </a:endParaRPr>
          </a:p>
          <a:p>
            <a:pPr lvl="2"/>
            <a:r>
              <a:rPr lang="en-US" dirty="0">
                <a:ea typeface="ＭＳ Ｐゴシック"/>
              </a:rPr>
              <a:t>Describes loosely coupled cooperation between peer objects to complete a task together otherwise impossible for any single object</a:t>
            </a:r>
            <a:endParaRPr lang="en-US">
              <a:ea typeface="ＭＳ Ｐゴシック" panose="020B0600070205080204" pitchFamily="34" charset="-128"/>
            </a:endParaRPr>
          </a:p>
          <a:p>
            <a:pPr lvl="1"/>
            <a:r>
              <a:rPr lang="en-US" dirty="0">
                <a:ea typeface="ＭＳ Ｐゴシック"/>
              </a:rPr>
              <a:t>Object Encapsulation of behavior</a:t>
            </a:r>
            <a:endParaRPr lang="en-US">
              <a:ea typeface="ＭＳ Ｐゴシック" panose="020B0600070205080204" pitchFamily="34" charset="-128"/>
            </a:endParaRPr>
          </a:p>
          <a:p>
            <a:pPr lvl="2"/>
            <a:r>
              <a:rPr lang="en-US" dirty="0">
                <a:ea typeface="ＭＳ Ｐゴシック"/>
              </a:rPr>
              <a:t>Strategy: encapsulates algorithm</a:t>
            </a:r>
            <a:endParaRPr lang="en-US" dirty="0">
              <a:ea typeface="ＭＳ Ｐゴシック" panose="020B0600070205080204" pitchFamily="34" charset="-128"/>
            </a:endParaRPr>
          </a:p>
          <a:p>
            <a:pPr lvl="2"/>
            <a:r>
              <a:rPr lang="en-US" dirty="0">
                <a:ea typeface="ＭＳ Ｐゴシック"/>
              </a:rPr>
              <a:t>Command: encapsulates request</a:t>
            </a:r>
            <a:endParaRPr lang="en-US" sz="2400" dirty="0">
              <a:ea typeface="ＭＳ Ｐゴシック" panose="020B0600070205080204" pitchFamily="34" charset="-128"/>
            </a:endParaRPr>
          </a:p>
          <a:p>
            <a:pPr lvl="2"/>
            <a:r>
              <a:rPr lang="en-US" dirty="0">
                <a:ea typeface="ＭＳ Ｐゴシック"/>
              </a:rPr>
              <a:t>State: encapsulates object states</a:t>
            </a:r>
            <a:endParaRPr 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/>
              </a:rPr>
              <a:t>Gang of Four (</a:t>
            </a:r>
            <a:r>
              <a:rPr lang="en-US" altLang="en-US" sz="2400" dirty="0" err="1">
                <a:ea typeface="ＭＳ Ｐゴシック"/>
              </a:rPr>
              <a:t>GoF</a:t>
            </a:r>
            <a:r>
              <a:rPr lang="en-US" altLang="en-US" sz="2400" dirty="0">
                <a:ea typeface="ＭＳ Ｐゴシック"/>
              </a:rPr>
              <a:t>) Book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788D8-DCA5-47E5-B1EA-09E8EF19BF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5/11/2020</a:t>
            </a:r>
          </a:p>
        </p:txBody>
      </p:sp>
    </p:spTree>
    <p:extLst>
      <p:ext uri="{BB962C8B-B14F-4D97-AF65-F5344CB8AC3E}">
        <p14:creationId xmlns:p14="http://schemas.microsoft.com/office/powerpoint/2010/main" val="2609032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327B89F9-E352-4735-9674-5A0E31F67B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State Design Pattern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6097011B-F9D0-45B2-938A-F2C4ED42A4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State Pattern is a Behavioral Pattern in GoF Design Patterns Book:</a:t>
            </a:r>
          </a:p>
          <a:p>
            <a:pPr lvl="1"/>
            <a:r>
              <a:rPr lang="en-US" altLang="en-US" b="1">
                <a:ea typeface="Times New Roman" panose="02020603050405020304" pitchFamily="18" charset="0"/>
              </a:rPr>
              <a:t>“Allow an object to alter its behavior when its internal state changes. The object will appear to change its class."</a:t>
            </a:r>
            <a:endParaRPr lang="en-US" altLang="en-US">
              <a:ea typeface="Times New Roman" panose="02020603050405020304" pitchFamily="18" charset="0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State pattern lets classes define the states.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A.K.A. Objects for States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Gang of Four (GoF) Book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7E68D-6587-46F1-859B-7A41B2D961A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6/12/2020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45F0128-F46B-4D65-A409-EFA858DA7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/>
              </a:rPr>
              <a:t>State Design Pattern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C7368C07-F563-477E-829F-B42009A96A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/>
              </a:rPr>
              <a:t>Anatomy of a </a:t>
            </a:r>
            <a:r>
              <a:rPr lang="en-US" dirty="0">
                <a:ea typeface="ＭＳ Ｐゴシック"/>
              </a:rPr>
              <a:t>Design Pattern 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altLang="en-US" dirty="0">
                <a:ea typeface="ＭＳ Ｐゴシック"/>
              </a:rPr>
              <a:t>Who (</a:t>
            </a:r>
            <a:r>
              <a:rPr lang="en-US" altLang="en-US" i="1" dirty="0">
                <a:ea typeface="ＭＳ Ｐゴシック"/>
              </a:rPr>
              <a:t>are</a:t>
            </a:r>
            <a:r>
              <a:rPr lang="en-US" altLang="en-US" dirty="0">
                <a:ea typeface="ＭＳ Ｐゴシック"/>
              </a:rPr>
              <a:t>): Constituent Components (parts)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altLang="en-US" dirty="0">
                <a:ea typeface="ＭＳ Ｐゴシック"/>
              </a:rPr>
              <a:t>What (</a:t>
            </a:r>
            <a:r>
              <a:rPr lang="en-US" altLang="en-US" i="1" dirty="0">
                <a:ea typeface="ＭＳ Ｐゴシック"/>
              </a:rPr>
              <a:t>happens</a:t>
            </a:r>
            <a:r>
              <a:rPr lang="en-US" altLang="en-US" dirty="0">
                <a:ea typeface="ＭＳ Ｐゴシック"/>
              </a:rPr>
              <a:t>): Operational</a:t>
            </a:r>
          </a:p>
          <a:p>
            <a:pPr marL="971550" lvl="1" indent="-514350">
              <a:buAutoNum type="arabicPeriod"/>
            </a:pPr>
            <a:r>
              <a:rPr lang="en-US" altLang="en-US" dirty="0">
                <a:ea typeface="ＭＳ Ｐゴシック"/>
              </a:rPr>
              <a:t>Where (</a:t>
            </a:r>
            <a:r>
              <a:rPr lang="en-US" altLang="en-US" i="1" dirty="0">
                <a:ea typeface="ＭＳ Ｐゴシック"/>
              </a:rPr>
              <a:t>useful</a:t>
            </a:r>
            <a:r>
              <a:rPr lang="en-US" altLang="en-US" dirty="0">
                <a:ea typeface="ＭＳ Ｐゴシック"/>
              </a:rPr>
              <a:t>): Scenarios</a:t>
            </a:r>
          </a:p>
          <a:p>
            <a:pPr marL="971550" lvl="1" indent="-514350">
              <a:buAutoNum type="arabicPeriod"/>
            </a:pPr>
            <a:r>
              <a:rPr lang="en-US" altLang="en-US" dirty="0">
                <a:ea typeface="ＭＳ Ｐゴシック"/>
              </a:rPr>
              <a:t>Why (</a:t>
            </a:r>
            <a:r>
              <a:rPr lang="en-US" altLang="en-US" i="1" dirty="0">
                <a:ea typeface="ＭＳ Ｐゴシック"/>
              </a:rPr>
              <a:t>design</a:t>
            </a:r>
            <a:r>
              <a:rPr lang="en-US" altLang="en-US" dirty="0">
                <a:ea typeface="ＭＳ Ｐゴシック"/>
              </a:rPr>
              <a:t>) Rationale</a:t>
            </a:r>
          </a:p>
          <a:p>
            <a:pPr marL="971550" lvl="1" indent="-514350">
              <a:buAutoNum type="arabicPeriod"/>
            </a:pPr>
            <a:r>
              <a:rPr lang="en-US" altLang="en-US" dirty="0"/>
              <a:t>When (</a:t>
            </a:r>
            <a:r>
              <a:rPr lang="en-US" altLang="en-US" i="1" dirty="0"/>
              <a:t>used</a:t>
            </a:r>
            <a:r>
              <a:rPr lang="en-US" altLang="en-US" dirty="0"/>
              <a:t>): Benefits</a:t>
            </a:r>
          </a:p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2C8F-0199-43A3-98AF-2016CFC8D1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6/12/2020</a:t>
            </a:r>
          </a:p>
        </p:txBody>
      </p:sp>
    </p:spTree>
    <p:extLst>
      <p:ext uri="{BB962C8B-B14F-4D97-AF65-F5344CB8AC3E}">
        <p14:creationId xmlns:p14="http://schemas.microsoft.com/office/powerpoint/2010/main" val="103847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>
            <a:extLst>
              <a:ext uri="{FF2B5EF4-FFF2-40B4-BE49-F238E27FC236}">
                <a16:creationId xmlns:a16="http://schemas.microsoft.com/office/drawing/2014/main" id="{799262D9-F667-4924-BE4F-010A33F4CD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1/24/2020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6AE73CC2-D224-4507-A517-C08568F462A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en-US" sz="4000" dirty="0">
                <a:ea typeface="ＭＳ Ｐゴシック"/>
              </a:rPr>
              <a:t>State Design Pattern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9D01EAC-1351-4BC8-8E07-D25F9C4360C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Daniel Peters</a:t>
            </a:r>
          </a:p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  <a:hlinkClick r:id="rId2"/>
              </a:rPr>
              <a:t>d.peters@neu.edu</a:t>
            </a:r>
            <a:endParaRPr lang="en-US" altLang="en-US" sz="320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32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8328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45F0128-F46B-4D65-A409-EFA858DA7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State </a:t>
            </a:r>
            <a:r>
              <a:rPr lang="en-US" altLang="en-US">
                <a:ea typeface="ＭＳ Ｐゴシック"/>
              </a:rPr>
              <a:t>Design Pattern</a:t>
            </a:r>
            <a:endParaRPr lang="en-US"/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C7368C07-F563-477E-829F-B42009A96A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Arial"/>
              <a:buChar char="•"/>
            </a:pPr>
            <a:r>
              <a:rPr lang="en-US" altLang="en-US" dirty="0">
                <a:ea typeface="ＭＳ Ｐゴシック"/>
              </a:rPr>
              <a:t>Who: </a:t>
            </a:r>
            <a:endParaRPr lang="en-US"/>
          </a:p>
          <a:p>
            <a:pPr marL="685800" lvl="1" indent="0">
              <a:buNone/>
            </a:pPr>
            <a:r>
              <a:rPr lang="en-US" altLang="en-US" sz="2000" i="1" dirty="0">
                <a:ea typeface="ＭＳ Ｐゴシック"/>
              </a:rPr>
              <a:t>Constituent components, </a:t>
            </a:r>
            <a:r>
              <a:rPr lang="en-US" altLang="en-US" sz="2000" b="1" i="1" dirty="0">
                <a:ea typeface="ＭＳ Ｐゴシック"/>
              </a:rPr>
              <a:t>roles </a:t>
            </a:r>
            <a:r>
              <a:rPr lang="en-US" altLang="en-US" sz="2000" i="1" dirty="0">
                <a:ea typeface="ＭＳ Ｐゴシック"/>
              </a:rPr>
              <a:t>or parts participating in the deployment and use of the </a:t>
            </a:r>
            <a:r>
              <a:rPr lang="en-US" altLang="en-US" sz="2000" i="1">
                <a:ea typeface="ＭＳ Ｐゴシック"/>
              </a:rPr>
              <a:t>State pattern</a:t>
            </a:r>
            <a:endParaRPr lang="en-US" sz="2000" i="1" dirty="0">
              <a:ea typeface="ＭＳ Ｐゴシック" charset="0"/>
            </a:endParaRPr>
          </a:p>
          <a:p>
            <a:pPr marL="971550" lvl="1" indent="-514350">
              <a:buAutoNum type="arabicPeriod"/>
            </a:pPr>
            <a:r>
              <a:rPr lang="en-US" altLang="en-US">
                <a:ea typeface="ＭＳ Ｐゴシック"/>
              </a:rPr>
              <a:t>Context:</a:t>
            </a:r>
          </a:p>
          <a:p>
            <a:pPr marL="1371600" lvl="2">
              <a:buFont typeface="Arial"/>
              <a:buChar char="•"/>
            </a:pPr>
            <a:r>
              <a:rPr lang="en-US" altLang="en-US">
                <a:ea typeface="ＭＳ Ｐゴシック"/>
              </a:rPr>
              <a:t>Interface used by Client</a:t>
            </a:r>
            <a:endParaRPr lang="en-US"/>
          </a:p>
          <a:p>
            <a:pPr marL="1371600" lvl="2">
              <a:buFont typeface="Arial"/>
              <a:buChar char="•"/>
            </a:pPr>
            <a:r>
              <a:rPr lang="en-US">
                <a:ea typeface="ＭＳ Ｐゴシック"/>
              </a:rPr>
              <a:t>Behavior will change with state change</a:t>
            </a:r>
            <a:endParaRPr lang="en-US"/>
          </a:p>
          <a:p>
            <a:pPr marL="971550" lvl="1" indent="-514350">
              <a:buFontTx/>
              <a:buAutoNum type="arabicPeriod"/>
            </a:pPr>
            <a:r>
              <a:rPr lang="en-US" altLang="en-US"/>
              <a:t>State Interface: </a:t>
            </a:r>
            <a:endParaRPr lang="en-US"/>
          </a:p>
          <a:p>
            <a:pPr marL="1371600" lvl="2" indent="-342900">
              <a:buFont typeface="Arial"/>
              <a:buChar char="•"/>
            </a:pPr>
            <a:r>
              <a:rPr lang="en-US" altLang="en-US"/>
              <a:t>Implemented by all concrete state objects</a:t>
            </a:r>
            <a:endParaRPr lang="en-US" altLang="en-US" dirty="0"/>
          </a:p>
          <a:p>
            <a:pPr marL="971550" lvl="1" indent="-514350">
              <a:buAutoNum type="arabicPeriod"/>
            </a:pPr>
            <a:r>
              <a:rPr lang="en-US" altLang="en-US"/>
              <a:t>Concrete State Subclasses and objects</a:t>
            </a:r>
            <a:endParaRPr lang="en-US"/>
          </a:p>
          <a:p>
            <a:pPr marL="1371600" lvl="2">
              <a:buFont typeface="Arial"/>
              <a:buChar char="•"/>
            </a:pPr>
            <a:r>
              <a:rPr lang="en-US" altLang="en-US"/>
              <a:t>implements all behavior associated with state</a:t>
            </a:r>
          </a:p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2C8F-0199-43A3-98AF-2016CFC8D1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6/12/2020</a:t>
            </a:r>
          </a:p>
        </p:txBody>
      </p:sp>
    </p:spTree>
    <p:extLst>
      <p:ext uri="{BB962C8B-B14F-4D97-AF65-F5344CB8AC3E}">
        <p14:creationId xmlns:p14="http://schemas.microsoft.com/office/powerpoint/2010/main" val="3277767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45F0128-F46B-4D65-A409-EFA858DA7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State </a:t>
            </a:r>
            <a:r>
              <a:rPr lang="en-US" altLang="en-US">
                <a:ea typeface="ＭＳ Ｐゴシック"/>
              </a:rPr>
              <a:t>Design Pattern</a:t>
            </a:r>
            <a:endParaRPr lang="en-US"/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C7368C07-F563-477E-829F-B42009A96A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Arial"/>
              <a:buChar char="•"/>
            </a:pPr>
            <a:r>
              <a:rPr lang="en-US" altLang="en-US" dirty="0">
                <a:ea typeface="ＭＳ Ｐゴシック"/>
              </a:rPr>
              <a:t>What: </a:t>
            </a:r>
            <a:endParaRPr lang="en-US" dirty="0"/>
          </a:p>
          <a:p>
            <a:pPr marL="685800" lvl="1" indent="0">
              <a:buNone/>
            </a:pPr>
            <a:r>
              <a:rPr lang="en-US" altLang="en-US" sz="2000" i="1">
                <a:ea typeface="ＭＳ Ｐゴシック"/>
              </a:rPr>
              <a:t>A brief description of what </a:t>
            </a:r>
            <a:r>
              <a:rPr lang="en-US" altLang="en-US" sz="2000" b="1" i="1">
                <a:ea typeface="ＭＳ Ｐゴシック"/>
              </a:rPr>
              <a:t>happens </a:t>
            </a:r>
            <a:r>
              <a:rPr lang="en-US" altLang="en-US" sz="2000" i="1">
                <a:ea typeface="ＭＳ Ｐゴシック"/>
              </a:rPr>
              <a:t>with the use of the </a:t>
            </a:r>
            <a:r>
              <a:rPr lang="en-US" sz="2000" i="1">
                <a:ea typeface="ＭＳ Ｐゴシック"/>
              </a:rPr>
              <a:t>State </a:t>
            </a:r>
            <a:r>
              <a:rPr lang="en-US" altLang="en-US" sz="2000" i="1">
                <a:ea typeface="ＭＳ Ｐゴシック"/>
              </a:rPr>
              <a:t>pattern</a:t>
            </a:r>
            <a:endParaRPr lang="en-US" sz="2000" i="1">
              <a:ea typeface="ＭＳ Ｐゴシック" charset="0"/>
            </a:endParaRPr>
          </a:p>
          <a:p>
            <a:pPr marL="971550" lvl="1" indent="-514350">
              <a:buAutoNum type="arabicPeriod"/>
            </a:pPr>
            <a:r>
              <a:rPr lang="en-US">
                <a:ea typeface="ＭＳ Ｐゴシック"/>
              </a:rPr>
              <a:t>Context is merely interface to Client</a:t>
            </a:r>
            <a:endParaRPr lang="en-US" dirty="0">
              <a:ea typeface="ＭＳ Ｐゴシック"/>
            </a:endParaRPr>
          </a:p>
          <a:p>
            <a:pPr marL="1371600" lvl="2">
              <a:buFont typeface="Arial"/>
              <a:buChar char="•"/>
            </a:pPr>
            <a:r>
              <a:rPr lang="en-US">
                <a:ea typeface="ＭＳ Ｐゴシック"/>
              </a:rPr>
              <a:t>Client can configure Context with state objects</a:t>
            </a:r>
          </a:p>
          <a:p>
            <a:pPr marL="971550" lvl="1" indent="-514350">
              <a:buAutoNum type="arabicPeriod"/>
            </a:pPr>
            <a:r>
              <a:rPr lang="en-US">
                <a:ea typeface="ＭＳ Ｐゴシック"/>
              </a:rPr>
              <a:t>Client sends (state specific) requests to Context who delegates it entirely to current state object</a:t>
            </a:r>
          </a:p>
          <a:p>
            <a:pPr marL="971550" lvl="1" indent="-514350">
              <a:buAutoNum type="arabicPeriod"/>
            </a:pPr>
            <a:r>
              <a:rPr lang="en-US">
                <a:ea typeface="ＭＳ Ｐゴシック"/>
              </a:rPr>
              <a:t>Flexible control flow from one state to next</a:t>
            </a:r>
            <a:endParaRPr lang="en-US"/>
          </a:p>
          <a:p>
            <a:pPr marL="1371600" lvl="2">
              <a:buFont typeface="Arial"/>
              <a:buChar char="•"/>
            </a:pPr>
            <a:r>
              <a:rPr lang="en-US">
                <a:ea typeface="ＭＳ Ｐゴシック"/>
              </a:rPr>
              <a:t>Either in Context or State object</a:t>
            </a:r>
            <a:endParaRPr lang="en-US" dirty="0">
              <a:ea typeface="ＭＳ Ｐゴシック"/>
            </a:endParaRPr>
          </a:p>
          <a:p>
            <a:pPr marL="1371600" lvl="2" indent="-514350">
              <a:buFont typeface="Arial,Sans-Serif"/>
              <a:buChar char="•"/>
            </a:pPr>
            <a:endParaRPr lang="en-US">
              <a:ea typeface="ＭＳ Ｐゴシック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2C8F-0199-43A3-98AF-2016CFC8D1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6/12/2020</a:t>
            </a:r>
          </a:p>
        </p:txBody>
      </p:sp>
    </p:spTree>
    <p:extLst>
      <p:ext uri="{BB962C8B-B14F-4D97-AF65-F5344CB8AC3E}">
        <p14:creationId xmlns:p14="http://schemas.microsoft.com/office/powerpoint/2010/main" val="1525594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45F0128-F46B-4D65-A409-EFA858DA7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State </a:t>
            </a:r>
            <a:r>
              <a:rPr lang="en-US" altLang="en-US">
                <a:ea typeface="ＭＳ Ｐゴシック"/>
              </a:rPr>
              <a:t>Design Pattern</a:t>
            </a:r>
            <a:endParaRPr lang="en-US"/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C7368C07-F563-477E-829F-B42009A96A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Arial"/>
              <a:buChar char="•"/>
            </a:pPr>
            <a:r>
              <a:rPr lang="en-US" altLang="en-US" dirty="0">
                <a:ea typeface="ＭＳ Ｐゴシック"/>
              </a:rPr>
              <a:t>Where: </a:t>
            </a:r>
            <a:endParaRPr lang="en-US" dirty="0"/>
          </a:p>
          <a:p>
            <a:pPr marL="685800" lvl="1" indent="0">
              <a:buNone/>
            </a:pPr>
            <a:r>
              <a:rPr lang="en-US" altLang="en-US" sz="2000" i="1">
                <a:ea typeface="ＭＳ Ｐゴシック"/>
              </a:rPr>
              <a:t>A list of suitable </a:t>
            </a:r>
            <a:r>
              <a:rPr lang="en-US" altLang="en-US" sz="2000" b="1" i="1">
                <a:ea typeface="ＭＳ Ｐゴシック"/>
              </a:rPr>
              <a:t>scenarios </a:t>
            </a:r>
            <a:r>
              <a:rPr lang="en-US" altLang="en-US" sz="2000" i="1">
                <a:ea typeface="ＭＳ Ｐゴシック"/>
              </a:rPr>
              <a:t>for the use of the </a:t>
            </a:r>
            <a:r>
              <a:rPr lang="en-US" sz="2000" i="1">
                <a:ea typeface="ＭＳ Ｐゴシック"/>
              </a:rPr>
              <a:t>State </a:t>
            </a:r>
            <a:r>
              <a:rPr lang="en-US" altLang="en-US" sz="2000" i="1">
                <a:ea typeface="ＭＳ Ｐゴシック"/>
              </a:rPr>
              <a:t>pattern</a:t>
            </a:r>
            <a:endParaRPr lang="en-US" sz="2000" i="1">
              <a:ea typeface="ＭＳ Ｐゴシック" charset="0"/>
            </a:endParaRPr>
          </a:p>
          <a:p>
            <a:pPr marL="971550" lvl="1" indent="-514350">
              <a:buAutoNum type="arabicPeriod"/>
            </a:pPr>
            <a:r>
              <a:rPr lang="en-US" altLang="en-US">
                <a:ea typeface="ＭＳ Ｐゴシック"/>
              </a:rPr>
              <a:t>Behavior of Object changes with it's state</a:t>
            </a:r>
          </a:p>
          <a:p>
            <a:pPr marL="971550" lvl="1" indent="-514350">
              <a:buAutoNum type="arabicPeriod"/>
            </a:pPr>
            <a:r>
              <a:rPr lang="en-US" altLang="en-US">
                <a:ea typeface="ＭＳ Ｐゴシック"/>
              </a:rPr>
              <a:t>Control flow has large, complex conditional statements depending on state</a:t>
            </a:r>
            <a:endParaRPr lang="en-US">
              <a:ea typeface="ＭＳ Ｐゴシック"/>
            </a:endParaRPr>
          </a:p>
          <a:p>
            <a:pPr marL="1371600" lvl="2">
              <a:buFont typeface="Arial"/>
              <a:buChar char="•"/>
            </a:pPr>
            <a:r>
              <a:rPr lang="en-US" altLang="en-US">
                <a:ea typeface="ＭＳ Ｐゴシック"/>
              </a:rPr>
              <a:t>Would Benefit from Simplification</a:t>
            </a:r>
            <a:endParaRPr lang="en-US"/>
          </a:p>
          <a:p>
            <a:pPr marL="971550" lvl="1" indent="-514350">
              <a:buFontTx/>
              <a:buAutoNum type="arabicPeriod"/>
            </a:pPr>
            <a:r>
              <a:rPr lang="en-US" altLang="en-US">
                <a:ea typeface="ＭＳ Ｐゴシック"/>
              </a:rPr>
              <a:t>Difficult to follow run-time control flow</a:t>
            </a:r>
          </a:p>
          <a:p>
            <a:pPr marL="1371600" lvl="2">
              <a:buFont typeface="Arial"/>
              <a:buChar char="•"/>
            </a:pPr>
            <a:r>
              <a:rPr lang="en-US" altLang="en-US">
                <a:ea typeface="ＭＳ Ｐゴシック"/>
              </a:rPr>
              <a:t>Would Benefit from state machine and each state an independent object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2C8F-0199-43A3-98AF-2016CFC8D1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6/12/2020</a:t>
            </a:r>
          </a:p>
        </p:txBody>
      </p:sp>
    </p:spTree>
    <p:extLst>
      <p:ext uri="{BB962C8B-B14F-4D97-AF65-F5344CB8AC3E}">
        <p14:creationId xmlns:p14="http://schemas.microsoft.com/office/powerpoint/2010/main" val="1482316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45F0128-F46B-4D65-A409-EFA858DA7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State </a:t>
            </a:r>
            <a:r>
              <a:rPr lang="en-US" altLang="en-US">
                <a:ea typeface="ＭＳ Ｐゴシック"/>
              </a:rPr>
              <a:t>Design Pattern</a:t>
            </a:r>
            <a:endParaRPr lang="en-US"/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C7368C07-F563-477E-829F-B42009A96A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Arial"/>
              <a:buChar char="•"/>
            </a:pPr>
            <a:r>
              <a:rPr lang="en-US" altLang="en-US" dirty="0">
                <a:ea typeface="ＭＳ Ｐゴシック"/>
              </a:rPr>
              <a:t>Why: </a:t>
            </a:r>
            <a:endParaRPr lang="en-US"/>
          </a:p>
          <a:p>
            <a:pPr marL="685800" lvl="1" indent="0">
              <a:buNone/>
            </a:pPr>
            <a:r>
              <a:rPr lang="en-US" altLang="en-US" sz="2000" i="1">
                <a:ea typeface="ＭＳ Ｐゴシック"/>
              </a:rPr>
              <a:t>A brief description of </a:t>
            </a:r>
            <a:r>
              <a:rPr lang="en-US" altLang="en-US" sz="2000" b="1" i="1">
                <a:ea typeface="ＭＳ Ｐゴシック"/>
              </a:rPr>
              <a:t>rationale </a:t>
            </a:r>
            <a:r>
              <a:rPr lang="en-US" altLang="en-US" sz="2000" i="1">
                <a:ea typeface="ＭＳ Ｐゴシック"/>
              </a:rPr>
              <a:t>behind the design of the </a:t>
            </a:r>
            <a:r>
              <a:rPr lang="en-US" sz="2000" i="1">
                <a:ea typeface="ＭＳ Ｐゴシック"/>
              </a:rPr>
              <a:t>State </a:t>
            </a:r>
            <a:r>
              <a:rPr lang="en-US" altLang="en-US" sz="2000" i="1">
                <a:ea typeface="ＭＳ Ｐゴシック"/>
              </a:rPr>
              <a:t>pattern</a:t>
            </a:r>
            <a:endParaRPr lang="en-US" sz="2000" i="1">
              <a:ea typeface="ＭＳ Ｐゴシック" charset="0"/>
            </a:endParaRPr>
          </a:p>
          <a:p>
            <a:pPr marL="971550" lvl="1" indent="-514350">
              <a:buAutoNum type="arabicPeriod"/>
            </a:pPr>
            <a:r>
              <a:rPr lang="en-US" altLang="en-US">
                <a:ea typeface="ＭＳ Ｐゴシック"/>
              </a:rPr>
              <a:t>Easy to follow design implementation of state finite machine;</a:t>
            </a:r>
            <a:endParaRPr lang="en-US"/>
          </a:p>
          <a:p>
            <a:pPr marL="971550" lvl="1" indent="-514350">
              <a:buAutoNum type="arabicPeriod"/>
            </a:pPr>
            <a:r>
              <a:rPr lang="en-US" altLang="en-US"/>
              <a:t>Common interface for all classes implementing a state</a:t>
            </a:r>
            <a:endParaRPr lang="en-US" altLang="en-US" dirty="0"/>
          </a:p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2C8F-0199-43A3-98AF-2016CFC8D1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6/12/2020</a:t>
            </a:r>
          </a:p>
        </p:txBody>
      </p:sp>
    </p:spTree>
    <p:extLst>
      <p:ext uri="{BB962C8B-B14F-4D97-AF65-F5344CB8AC3E}">
        <p14:creationId xmlns:p14="http://schemas.microsoft.com/office/powerpoint/2010/main" val="3684926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45F0128-F46B-4D65-A409-EFA858DA7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State </a:t>
            </a:r>
            <a:r>
              <a:rPr lang="en-US" altLang="en-US">
                <a:ea typeface="ＭＳ Ｐゴシック"/>
              </a:rPr>
              <a:t>Design Pattern</a:t>
            </a:r>
            <a:endParaRPr lang="en-US"/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C7368C07-F563-477E-829F-B42009A96A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Arial"/>
              <a:buChar char="•"/>
            </a:pPr>
            <a:r>
              <a:rPr lang="en-US" altLang="en-US" dirty="0">
                <a:ea typeface="ＭＳ Ｐゴシック"/>
              </a:rPr>
              <a:t>When: </a:t>
            </a:r>
            <a:endParaRPr lang="en-US"/>
          </a:p>
          <a:p>
            <a:pPr marL="685800" lvl="1" indent="0">
              <a:buNone/>
            </a:pPr>
            <a:r>
              <a:rPr lang="en-US" altLang="en-US" sz="2000" i="1">
                <a:ea typeface="ＭＳ Ｐゴシック"/>
              </a:rPr>
              <a:t>A brief description of the </a:t>
            </a:r>
            <a:r>
              <a:rPr lang="en-US" altLang="en-US" sz="2000" b="1" i="1">
                <a:ea typeface="ＭＳ Ｐゴシック"/>
              </a:rPr>
              <a:t>benefits </a:t>
            </a:r>
            <a:r>
              <a:rPr lang="en-US" altLang="en-US" sz="2000" i="1">
                <a:ea typeface="ＭＳ Ｐゴシック"/>
              </a:rPr>
              <a:t>obtained when using the </a:t>
            </a:r>
            <a:r>
              <a:rPr lang="en-US" sz="2000" i="1">
                <a:ea typeface="ＭＳ Ｐゴシック"/>
              </a:rPr>
              <a:t>State </a:t>
            </a:r>
            <a:r>
              <a:rPr lang="en-US" altLang="en-US" sz="2000" i="1">
                <a:ea typeface="ＭＳ Ｐゴシック"/>
              </a:rPr>
              <a:t>pattern</a:t>
            </a:r>
            <a:endParaRPr lang="en-US" sz="2000" i="1">
              <a:ea typeface="ＭＳ Ｐゴシック" charset="0"/>
            </a:endParaRPr>
          </a:p>
          <a:p>
            <a:pPr marL="971550" lvl="1" indent="-514350">
              <a:buAutoNum type="arabicPeriod"/>
            </a:pPr>
            <a:r>
              <a:rPr lang="en-US" altLang="en-US">
                <a:ea typeface="ＭＳ Ｐゴシック"/>
              </a:rPr>
              <a:t>Localization: one state behavior in an object</a:t>
            </a:r>
            <a:endParaRPr lang="en-US">
              <a:ea typeface="ＭＳ Ｐゴシック"/>
            </a:endParaRPr>
          </a:p>
          <a:p>
            <a:pPr marL="1371600" lvl="2" indent="-514350">
              <a:buFont typeface="Arial"/>
              <a:buChar char="•"/>
            </a:pPr>
            <a:r>
              <a:rPr lang="en-US">
                <a:ea typeface="ＭＳ Ｐゴシック"/>
              </a:rPr>
              <a:t>Better than long blocks in case or conditional IF statement</a:t>
            </a:r>
          </a:p>
          <a:p>
            <a:pPr marL="971550" lvl="1" indent="-514350">
              <a:buAutoNum type="arabicPeriod"/>
            </a:pPr>
            <a:r>
              <a:rPr lang="en-US" altLang="en-US">
                <a:ea typeface="ＭＳ Ｐゴシック"/>
              </a:rPr>
              <a:t>Explicit easy to follow state transitions</a:t>
            </a:r>
            <a:endParaRPr lang="en-US">
              <a:ea typeface="ＭＳ Ｐゴシック"/>
            </a:endParaRPr>
          </a:p>
          <a:p>
            <a:pPr marL="971550" lvl="1" indent="-514350">
              <a:buAutoNum type="arabicPeriod"/>
            </a:pPr>
            <a:r>
              <a:rPr lang="en-US" altLang="en-US">
                <a:ea typeface="ＭＳ Ｐゴシック"/>
              </a:rPr>
              <a:t>Reusability: state object can be shared</a:t>
            </a:r>
            <a:endParaRPr lang="en-US" altLang="en-US" dirty="0">
              <a:ea typeface="ＭＳ Ｐゴシック"/>
            </a:endParaRPr>
          </a:p>
          <a:p>
            <a:pPr marL="1371600" lvl="2" indent="-514350">
              <a:buFont typeface="Arial"/>
              <a:buChar char="•"/>
            </a:pPr>
            <a:r>
              <a:rPr lang="en-US" altLang="en-US" b="1">
                <a:ea typeface="ＭＳ Ｐゴシック"/>
              </a:rPr>
              <a:t>Flyweight</a:t>
            </a:r>
            <a:r>
              <a:rPr lang="en-US" altLang="en-US">
                <a:ea typeface="ＭＳ Ｐゴシック"/>
              </a:rPr>
              <a:t>: </a:t>
            </a:r>
            <a:r>
              <a:rPr lang="en-US">
                <a:ea typeface="ＭＳ Ｐゴシック"/>
              </a:rPr>
              <a:t>behavior, </a:t>
            </a:r>
            <a:r>
              <a:rPr lang="en-US" altLang="en-US">
                <a:ea typeface="ＭＳ Ｐゴシック"/>
              </a:rPr>
              <a:t>no state (instance variables)</a:t>
            </a:r>
            <a:endParaRPr lang="en-US" altLang="en-US" dirty="0">
              <a:ea typeface="ＭＳ Ｐゴシック"/>
            </a:endParaRPr>
          </a:p>
          <a:p>
            <a:pPr marL="971550" lvl="1" indent="-514350">
              <a:buAutoNum type="arabicPeriod"/>
            </a:pPr>
            <a:endParaRPr lang="en-US" altLang="en-US">
              <a:ea typeface="ＭＳ Ｐゴシック"/>
            </a:endParaRPr>
          </a:p>
          <a:p>
            <a:pPr marL="1371600" lvl="2"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2C8F-0199-43A3-98AF-2016CFC8D1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6/12/2020</a:t>
            </a:r>
          </a:p>
        </p:txBody>
      </p:sp>
    </p:spTree>
    <p:extLst>
      <p:ext uri="{BB962C8B-B14F-4D97-AF65-F5344CB8AC3E}">
        <p14:creationId xmlns:p14="http://schemas.microsoft.com/office/powerpoint/2010/main" val="2840000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21EE604C-B89A-4EFF-8181-595B1075457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State Pattern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32F539EF-1406-402A-94A0-3C051E02BAA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Context object has different operating states.</a:t>
            </a:r>
          </a:p>
          <a:p>
            <a:pPr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Behavior of the Context object changes in each operating state. </a:t>
            </a:r>
          </a:p>
          <a:p>
            <a:pPr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Each operating state is defined in a State class.</a:t>
            </a:r>
          </a:p>
          <a:p>
            <a:pPr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Each State class encapsulates behavior of the Context object in that operating state.</a:t>
            </a:r>
          </a:p>
          <a:p>
            <a:pPr eaLnBrk="1" hangingPunct="1"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514350" indent="-514350" eaLnBrk="1" hangingPunct="1">
              <a:buFont typeface="Times New Roman" panose="02020603050405020304" pitchFamily="18" charset="0"/>
              <a:buAutoNum type="arabicPeriod"/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6627" name="Date Placeholder 3">
            <a:extLst>
              <a:ext uri="{FF2B5EF4-FFF2-40B4-BE49-F238E27FC236}">
                <a16:creationId xmlns:a16="http://schemas.microsoft.com/office/drawing/2014/main" id="{AEFD4EED-7AE9-418D-B2D4-85AEFB4F8E85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6/12/2020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4036E32D-08E5-4244-BF05-1D42208D5E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State Pattern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CE941053-3F7A-43E6-8152-919DD8ACE9D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Eliminates Enumerated types for States</a:t>
            </a:r>
          </a:p>
          <a:p>
            <a:pPr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Eliminates If-Then-Else conditional code.</a:t>
            </a:r>
          </a:p>
          <a:p>
            <a:pPr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Simplifies code</a:t>
            </a:r>
          </a:p>
          <a:p>
            <a:pPr lvl="1"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Defines State NOT not State Transitions</a:t>
            </a:r>
          </a:p>
          <a:p>
            <a:pPr lvl="1" eaLnBrk="1" hangingPunct="1"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514350" indent="-514350" eaLnBrk="1" hangingPunct="1">
              <a:buFont typeface="Times New Roman" panose="02020603050405020304" pitchFamily="18" charset="0"/>
              <a:buAutoNum type="arabicPeriod"/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7651" name="Date Placeholder 3">
            <a:extLst>
              <a:ext uri="{FF2B5EF4-FFF2-40B4-BE49-F238E27FC236}">
                <a16:creationId xmlns:a16="http://schemas.microsoft.com/office/drawing/2014/main" id="{AFE67DE2-0E63-42D9-8259-E16A9DF6BA83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6/12/2020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1A52C1C2-4BE9-4041-82BB-2236A3C25A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Summary: State Pattern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40728E9A-60AB-4260-8CA0-F63E15DFD2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State: States (but not the transitions) of a Finite State Machine defined in a set of classes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Behavioral Pattern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90575-9CD0-46D2-A084-BD6DA6F9975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6/12/2020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25C435E1-3FF9-4C66-B092-66B48C08F6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Auto Example: State Pattern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F7066400-3BBB-488B-AF20-1814F6EE90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Automobile Push-Start Operations: </a:t>
            </a:r>
          </a:p>
          <a:p>
            <a:pPr lvl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Auto On mode</a:t>
            </a:r>
          </a:p>
          <a:p>
            <a:pPr lvl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Auto Accessory mode</a:t>
            </a:r>
          </a:p>
          <a:p>
            <a:pPr lvl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Auto Off</a:t>
            </a:r>
          </a:p>
          <a:p>
            <a:pPr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Auto Push-Start States and Transitions:</a:t>
            </a:r>
          </a:p>
          <a:p>
            <a:pPr marL="457200" lvl="1" indent="0">
              <a:buFontTx/>
              <a:buNone/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Off 		=&gt; 	On</a:t>
            </a:r>
          </a:p>
          <a:p>
            <a:pPr marL="457200" lvl="1" indent="0">
              <a:buFontTx/>
              <a:buNone/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On			=&gt;	Accessory</a:t>
            </a:r>
          </a:p>
          <a:p>
            <a:pPr marL="457200" lvl="1" indent="0">
              <a:buFontTx/>
              <a:buNone/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Accessory	=&gt;	Off</a:t>
            </a:r>
          </a:p>
          <a:p>
            <a:pPr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17F8D-C69F-46EB-9D38-5A4D0225EBA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6/12/2020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23598281-49C1-46FE-BFB6-6E8874C911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/>
              </a:rPr>
              <a:t>Calc State Pattern Class Diagram</a:t>
            </a:r>
          </a:p>
        </p:txBody>
      </p:sp>
      <p:sp>
        <p:nvSpPr>
          <p:cNvPr id="34818" name="Date Placeholder 3">
            <a:extLst>
              <a:ext uri="{FF2B5EF4-FFF2-40B4-BE49-F238E27FC236}">
                <a16:creationId xmlns:a16="http://schemas.microsoft.com/office/drawing/2014/main" id="{685AA4C5-AF8E-4D08-B108-F241A7575F6A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6/12/2020</a:t>
            </a:r>
          </a:p>
        </p:txBody>
      </p:sp>
      <p:grpSp>
        <p:nvGrpSpPr>
          <p:cNvPr id="34819" name="Group 3">
            <a:extLst>
              <a:ext uri="{FF2B5EF4-FFF2-40B4-BE49-F238E27FC236}">
                <a16:creationId xmlns:a16="http://schemas.microsoft.com/office/drawing/2014/main" id="{1F9EBD4A-C1BE-4C21-B8A4-20C9FDEA9D83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114800"/>
            <a:ext cx="2298700" cy="1676400"/>
            <a:chOff x="1117600" y="2057400"/>
            <a:chExt cx="2298700" cy="2438400"/>
          </a:xfrm>
        </p:grpSpPr>
        <p:sp>
          <p:nvSpPr>
            <p:cNvPr id="34834" name="Rectangle 1029">
              <a:extLst>
                <a:ext uri="{FF2B5EF4-FFF2-40B4-BE49-F238E27FC236}">
                  <a16:creationId xmlns:a16="http://schemas.microsoft.com/office/drawing/2014/main" id="{87C8A412-2478-4A72-AE4B-841F694C4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StateA</a:t>
              </a:r>
            </a:p>
          </p:txBody>
        </p:sp>
        <p:sp>
          <p:nvSpPr>
            <p:cNvPr id="34835" name="Rectangle 1030">
              <a:extLst>
                <a:ext uri="{FF2B5EF4-FFF2-40B4-BE49-F238E27FC236}">
                  <a16:creationId xmlns:a16="http://schemas.microsoft.com/office/drawing/2014/main" id="{E06125A2-0359-44EB-85C5-04422B6F9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</a:t>
              </a:r>
            </a:p>
          </p:txBody>
        </p:sp>
        <p:sp>
          <p:nvSpPr>
            <p:cNvPr id="34836" name="Rectangle 1033">
              <a:extLst>
                <a:ext uri="{FF2B5EF4-FFF2-40B4-BE49-F238E27FC236}">
                  <a16:creationId xmlns:a16="http://schemas.microsoft.com/office/drawing/2014/main" id="{41C7694D-AE5A-4286-875C-4933E6598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40" tIns="45720" rIns="91440" bIns="4572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/>
                  <a:ea typeface="ＭＳ Ｐゴシック"/>
                  <a:cs typeface="Times New Roman"/>
                </a:rPr>
                <a:t>+ calculate(int) : int</a:t>
              </a:r>
              <a:endParaRPr lang="en-US" altLang="en-US" sz="1600"/>
            </a:p>
          </p:txBody>
        </p:sp>
      </p:grpSp>
      <p:grpSp>
        <p:nvGrpSpPr>
          <p:cNvPr id="34820" name="Group 1">
            <a:extLst>
              <a:ext uri="{FF2B5EF4-FFF2-40B4-BE49-F238E27FC236}">
                <a16:creationId xmlns:a16="http://schemas.microsoft.com/office/drawing/2014/main" id="{4898416A-08E3-4F2B-85C2-3D4CAFBC53B0}"/>
              </a:ext>
            </a:extLst>
          </p:cNvPr>
          <p:cNvGrpSpPr>
            <a:grpSpLocks/>
          </p:cNvGrpSpPr>
          <p:nvPr/>
        </p:nvGrpSpPr>
        <p:grpSpPr bwMode="auto">
          <a:xfrm>
            <a:off x="2654300" y="1295400"/>
            <a:ext cx="2298700" cy="1676400"/>
            <a:chOff x="5245100" y="2057400"/>
            <a:chExt cx="2298700" cy="2438400"/>
          </a:xfrm>
        </p:grpSpPr>
        <p:sp>
          <p:nvSpPr>
            <p:cNvPr id="34831" name="Rectangle 1031">
              <a:extLst>
                <a:ext uri="{FF2B5EF4-FFF2-40B4-BE49-F238E27FC236}">
                  <a16:creationId xmlns:a16="http://schemas.microsoft.com/office/drawing/2014/main" id="{4A4C5B7E-EC62-4A5D-8B81-CC860AE40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2590801"/>
              <a:ext cx="22860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40" tIns="45720" rIns="91440" bIns="4572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en-US" sz="1400">
                  <a:latin typeface="Times New Roman"/>
                  <a:ea typeface="ＭＳ Ｐゴシック"/>
                  <a:cs typeface="Times New Roman"/>
                </a:rPr>
                <a:t>  </a:t>
              </a:r>
              <a:endParaRPr lang="en-US" altLang="en-US" sz="1400"/>
            </a:p>
          </p:txBody>
        </p:sp>
        <p:sp>
          <p:nvSpPr>
            <p:cNvPr id="34832" name="Rectangle 1034">
              <a:extLst>
                <a:ext uri="{FF2B5EF4-FFF2-40B4-BE49-F238E27FC236}">
                  <a16:creationId xmlns:a16="http://schemas.microsoft.com/office/drawing/2014/main" id="{A089444B-A127-4AAD-99AA-4EFC44626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calculate(int) : void</a:t>
              </a:r>
            </a:p>
          </p:txBody>
        </p:sp>
        <p:sp>
          <p:nvSpPr>
            <p:cNvPr id="34833" name="Rectangle 1035">
              <a:extLst>
                <a:ext uri="{FF2B5EF4-FFF2-40B4-BE49-F238E27FC236}">
                  <a16:creationId xmlns:a16="http://schemas.microsoft.com/office/drawing/2014/main" id="{75448CC4-DFD4-4D79-AAEC-0966D1E9F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40" tIns="45720" rIns="91440" bIns="4572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/>
                  <a:ea typeface="ＭＳ Ｐゴシック"/>
                  <a:cs typeface="Times New Roman"/>
                </a:rPr>
                <a:t>CalcStateAPI</a:t>
              </a:r>
              <a:endParaRPr lang="en-US" altLang="en-US" sz="2400"/>
            </a:p>
          </p:txBody>
        </p:sp>
      </p:grpSp>
      <p:grpSp>
        <p:nvGrpSpPr>
          <p:cNvPr id="34821" name="Group 9">
            <a:extLst>
              <a:ext uri="{FF2B5EF4-FFF2-40B4-BE49-F238E27FC236}">
                <a16:creationId xmlns:a16="http://schemas.microsoft.com/office/drawing/2014/main" id="{17AD410B-81F8-42E2-A952-78C3E065DC1C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048000"/>
            <a:ext cx="234950" cy="962025"/>
            <a:chOff x="3702050" y="3048000"/>
            <a:chExt cx="234950" cy="96202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04ED4C7-FF07-4D3F-B2C5-4EABB3ABED7A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246C38B4-9C39-4DEE-9D74-78D17D883B83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34822" name="Group 18">
            <a:extLst>
              <a:ext uri="{FF2B5EF4-FFF2-40B4-BE49-F238E27FC236}">
                <a16:creationId xmlns:a16="http://schemas.microsoft.com/office/drawing/2014/main" id="{74B16020-0260-46CE-903C-66A057B96E56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048000"/>
            <a:ext cx="234950" cy="962025"/>
            <a:chOff x="3702050" y="3048000"/>
            <a:chExt cx="234950" cy="96202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0308520-009E-41BB-896B-3B5635A2DF0B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CBB41C58-B164-4CC3-90B0-E95A7123F640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34823" name="Group 21">
            <a:extLst>
              <a:ext uri="{FF2B5EF4-FFF2-40B4-BE49-F238E27FC236}">
                <a16:creationId xmlns:a16="http://schemas.microsoft.com/office/drawing/2014/main" id="{3B0FC6E7-CA8E-4F18-A92F-CF105FF8C535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114800"/>
            <a:ext cx="2298700" cy="1676400"/>
            <a:chOff x="1117600" y="2057400"/>
            <a:chExt cx="2298700" cy="2438400"/>
          </a:xfrm>
        </p:grpSpPr>
        <p:sp>
          <p:nvSpPr>
            <p:cNvPr id="34824" name="Rectangle 1029">
              <a:extLst>
                <a:ext uri="{FF2B5EF4-FFF2-40B4-BE49-F238E27FC236}">
                  <a16:creationId xmlns:a16="http://schemas.microsoft.com/office/drawing/2014/main" id="{0406BDA9-665D-4724-89DE-D7CC10609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StateB</a:t>
              </a:r>
            </a:p>
          </p:txBody>
        </p:sp>
        <p:sp>
          <p:nvSpPr>
            <p:cNvPr id="34825" name="Rectangle 1030">
              <a:extLst>
                <a:ext uri="{FF2B5EF4-FFF2-40B4-BE49-F238E27FC236}">
                  <a16:creationId xmlns:a16="http://schemas.microsoft.com/office/drawing/2014/main" id="{56B15B2B-8E1C-4319-976C-4B9347848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</a:t>
              </a:r>
            </a:p>
          </p:txBody>
        </p:sp>
        <p:sp>
          <p:nvSpPr>
            <p:cNvPr id="34826" name="Rectangle 1033">
              <a:extLst>
                <a:ext uri="{FF2B5EF4-FFF2-40B4-BE49-F238E27FC236}">
                  <a16:creationId xmlns:a16="http://schemas.microsoft.com/office/drawing/2014/main" id="{AD9D6996-7DA7-4FD7-8CCF-3E217B6DA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40" tIns="45720" rIns="91440" bIns="4572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/>
                  <a:ea typeface="ＭＳ Ｐゴシック"/>
                  <a:cs typeface="Times New Roman"/>
                </a:rPr>
                <a:t>+ calculate(int) : int</a:t>
              </a:r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66A9CFDC-47CD-4F1F-84E3-22E972884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B0F565ED-85F7-4E72-80A3-5C6BDEFD3B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/>
              </a:rPr>
              <a:t>Lecture</a:t>
            </a:r>
          </a:p>
          <a:p>
            <a:pPr marL="971550" lvl="1" indent="-514350"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dirty="0">
                <a:ea typeface="Times New Roman" panose="02020603050405020304" pitchFamily="18" charset="0"/>
              </a:rPr>
              <a:t>UML</a:t>
            </a:r>
          </a:p>
          <a:p>
            <a:pPr marL="971550" lvl="1" indent="-514350"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dirty="0">
                <a:ea typeface="Times New Roman" panose="02020603050405020304" pitchFamily="18" charset="0"/>
              </a:rPr>
              <a:t>Design Patterns: </a:t>
            </a:r>
          </a:p>
          <a:p>
            <a:pPr marL="1371600" lvl="2" indent="-342900">
              <a:buFont typeface="Arial"/>
              <a:buChar char="•"/>
            </a:pPr>
            <a:r>
              <a:rPr lang="en-US" altLang="en-US" dirty="0">
                <a:ea typeface="Times New Roman" panose="02020603050405020304" pitchFamily="18" charset="0"/>
              </a:rPr>
              <a:t>Gang of Four (</a:t>
            </a:r>
            <a:r>
              <a:rPr lang="en-US" altLang="en-US" dirty="0" err="1">
                <a:ea typeface="Times New Roman" panose="02020603050405020304" pitchFamily="18" charset="0"/>
              </a:rPr>
              <a:t>GoF</a:t>
            </a:r>
            <a:r>
              <a:rPr lang="en-US" altLang="en-US" dirty="0">
                <a:ea typeface="Times New Roman" panose="02020603050405020304" pitchFamily="18" charset="0"/>
              </a:rPr>
              <a:t>)</a:t>
            </a:r>
            <a:endParaRPr lang="en-US" dirty="0"/>
          </a:p>
          <a:p>
            <a:pPr marL="971550" lvl="1" indent="-514350"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dirty="0">
                <a:ea typeface="Times New Roman" panose="02020603050405020304" pitchFamily="18" charset="0"/>
              </a:rPr>
              <a:t>State Pattern</a:t>
            </a:r>
          </a:p>
          <a:p>
            <a:pPr marL="971550" lvl="1" indent="-514350" eaLnBrk="1" hangingPunct="1">
              <a:buFont typeface="Times New Roman" panose="02020603050405020304" pitchFamily="18" charset="0"/>
              <a:buAutoNum type="arabicPeriod"/>
            </a:pPr>
            <a:endParaRPr lang="en-US" altLang="en-US">
              <a:ea typeface="Times New Roman" panose="02020603050405020304" pitchFamily="18" charset="0"/>
            </a:endParaRPr>
          </a:p>
          <a:p>
            <a:pPr marL="971550" lvl="1" indent="-514350" eaLnBrk="1" hangingPunct="1">
              <a:buFont typeface="Times New Roman" panose="02020603050405020304" pitchFamily="18" charset="0"/>
              <a:buAutoNum type="arabicPeriod"/>
            </a:pPr>
            <a:endParaRPr lang="en-US" altLang="en-US">
              <a:ea typeface="Times New Roman" panose="02020603050405020304" pitchFamily="18" charset="0"/>
            </a:endParaRPr>
          </a:p>
        </p:txBody>
      </p:sp>
      <p:sp>
        <p:nvSpPr>
          <p:cNvPr id="18435" name="Date Placeholder 3">
            <a:extLst>
              <a:ext uri="{FF2B5EF4-FFF2-40B4-BE49-F238E27FC236}">
                <a16:creationId xmlns:a16="http://schemas.microsoft.com/office/drawing/2014/main" id="{EF0E5307-F268-4E85-83CD-6022DE2E512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</p:spTree>
    <p:extLst>
      <p:ext uri="{BB962C8B-B14F-4D97-AF65-F5344CB8AC3E}">
        <p14:creationId xmlns:p14="http://schemas.microsoft.com/office/powerpoint/2010/main" val="3454486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28CAD00E-78C2-490C-86E5-C4BE47CDB5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Auto Push-Start State Class Diagram</a:t>
            </a:r>
          </a:p>
        </p:txBody>
      </p:sp>
      <p:sp>
        <p:nvSpPr>
          <p:cNvPr id="35842" name="Date Placeholder 3">
            <a:extLst>
              <a:ext uri="{FF2B5EF4-FFF2-40B4-BE49-F238E27FC236}">
                <a16:creationId xmlns:a16="http://schemas.microsoft.com/office/drawing/2014/main" id="{00AAE2F9-B318-4527-8A8A-83C82324CE5D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6/12/2020</a:t>
            </a:r>
          </a:p>
        </p:txBody>
      </p:sp>
      <p:grpSp>
        <p:nvGrpSpPr>
          <p:cNvPr id="35843" name="Group 3">
            <a:extLst>
              <a:ext uri="{FF2B5EF4-FFF2-40B4-BE49-F238E27FC236}">
                <a16:creationId xmlns:a16="http://schemas.microsoft.com/office/drawing/2014/main" id="{6018BA28-DB13-4F8A-8C72-38D31E494DEC}"/>
              </a:ext>
            </a:extLst>
          </p:cNvPr>
          <p:cNvGrpSpPr>
            <a:grpSpLocks/>
          </p:cNvGrpSpPr>
          <p:nvPr/>
        </p:nvGrpSpPr>
        <p:grpSpPr bwMode="auto">
          <a:xfrm>
            <a:off x="977900" y="4114800"/>
            <a:ext cx="1841500" cy="1676400"/>
            <a:chOff x="1117600" y="2057400"/>
            <a:chExt cx="2298700" cy="2438400"/>
          </a:xfrm>
        </p:grpSpPr>
        <p:sp>
          <p:nvSpPr>
            <p:cNvPr id="35865" name="Rectangle 1029">
              <a:extLst>
                <a:ext uri="{FF2B5EF4-FFF2-40B4-BE49-F238E27FC236}">
                  <a16:creationId xmlns:a16="http://schemas.microsoft.com/office/drawing/2014/main" id="{E6B475E7-FFA4-4211-A2B2-78BB3EF3E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AutoOnState</a:t>
              </a:r>
            </a:p>
          </p:txBody>
        </p:sp>
        <p:sp>
          <p:nvSpPr>
            <p:cNvPr id="35866" name="Rectangle 1030">
              <a:extLst>
                <a:ext uri="{FF2B5EF4-FFF2-40B4-BE49-F238E27FC236}">
                  <a16:creationId xmlns:a16="http://schemas.microsoft.com/office/drawing/2014/main" id="{277D0274-4DC8-4955-8C07-2AF82DB84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</a:t>
              </a:r>
            </a:p>
          </p:txBody>
        </p:sp>
        <p:sp>
          <p:nvSpPr>
            <p:cNvPr id="35867" name="Rectangle 1033">
              <a:extLst>
                <a:ext uri="{FF2B5EF4-FFF2-40B4-BE49-F238E27FC236}">
                  <a16:creationId xmlns:a16="http://schemas.microsoft.com/office/drawing/2014/main" id="{5C8457FC-533B-4D3F-8FBF-77F98F2EF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on()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off()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accessory() : void</a:t>
              </a:r>
            </a:p>
          </p:txBody>
        </p:sp>
      </p:grpSp>
      <p:grpSp>
        <p:nvGrpSpPr>
          <p:cNvPr id="35844" name="Group 1">
            <a:extLst>
              <a:ext uri="{FF2B5EF4-FFF2-40B4-BE49-F238E27FC236}">
                <a16:creationId xmlns:a16="http://schemas.microsoft.com/office/drawing/2014/main" id="{8FCF3978-A84C-45C7-951D-B5FD57E08C48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295400"/>
            <a:ext cx="3886200" cy="1676400"/>
            <a:chOff x="5245100" y="2057400"/>
            <a:chExt cx="2298700" cy="2438400"/>
          </a:xfrm>
        </p:grpSpPr>
        <p:sp>
          <p:nvSpPr>
            <p:cNvPr id="35862" name="Rectangle 1031">
              <a:extLst>
                <a:ext uri="{FF2B5EF4-FFF2-40B4-BE49-F238E27FC236}">
                  <a16:creationId xmlns:a16="http://schemas.microsoft.com/office/drawing/2014/main" id="{96CDAD5B-09D0-4F6F-B399-AC636EF0D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2590801"/>
              <a:ext cx="22860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 </a:t>
              </a:r>
            </a:p>
          </p:txBody>
        </p:sp>
        <p:sp>
          <p:nvSpPr>
            <p:cNvPr id="35863" name="Rectangle 1034">
              <a:extLst>
                <a:ext uri="{FF2B5EF4-FFF2-40B4-BE49-F238E27FC236}">
                  <a16:creationId xmlns:a16="http://schemas.microsoft.com/office/drawing/2014/main" id="{C30E2505-8B1F-47B3-A4F0-DB950AF11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on()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off()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accessory() : void</a:t>
              </a:r>
            </a:p>
          </p:txBody>
        </p:sp>
        <p:sp>
          <p:nvSpPr>
            <p:cNvPr id="35864" name="Rectangle 1035">
              <a:extLst>
                <a:ext uri="{FF2B5EF4-FFF2-40B4-BE49-F238E27FC236}">
                  <a16:creationId xmlns:a16="http://schemas.microsoft.com/office/drawing/2014/main" id="{3D4B6516-53C0-4E93-97F6-43DFD0ED4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AutoPushStartStateAPI</a:t>
              </a:r>
            </a:p>
          </p:txBody>
        </p:sp>
      </p:grpSp>
      <p:grpSp>
        <p:nvGrpSpPr>
          <p:cNvPr id="35845" name="Group 9">
            <a:extLst>
              <a:ext uri="{FF2B5EF4-FFF2-40B4-BE49-F238E27FC236}">
                <a16:creationId xmlns:a16="http://schemas.microsoft.com/office/drawing/2014/main" id="{CECFE20E-90ED-4B99-B71E-AFC7BBF831AA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048000"/>
            <a:ext cx="234950" cy="962025"/>
            <a:chOff x="3702050" y="3048000"/>
            <a:chExt cx="234950" cy="96202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D5163C9-CF28-48B8-85CB-13F3B16E456E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CC316351-A634-45F4-AECD-F2AC7A6A096C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35846" name="Group 18">
            <a:extLst>
              <a:ext uri="{FF2B5EF4-FFF2-40B4-BE49-F238E27FC236}">
                <a16:creationId xmlns:a16="http://schemas.microsoft.com/office/drawing/2014/main" id="{BE927983-6A41-4BBD-AB05-4939A7809CB4}"/>
              </a:ext>
            </a:extLst>
          </p:cNvPr>
          <p:cNvGrpSpPr>
            <a:grpSpLocks/>
          </p:cNvGrpSpPr>
          <p:nvPr/>
        </p:nvGrpSpPr>
        <p:grpSpPr bwMode="auto">
          <a:xfrm>
            <a:off x="5327650" y="3048000"/>
            <a:ext cx="234950" cy="962025"/>
            <a:chOff x="3702050" y="3048000"/>
            <a:chExt cx="234950" cy="96202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6F18A73-48C5-449F-9E50-EE62349D4258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A210F3C-3D21-48C9-8E2E-8F5CDDE7AAA6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35847" name="Group 21">
            <a:extLst>
              <a:ext uri="{FF2B5EF4-FFF2-40B4-BE49-F238E27FC236}">
                <a16:creationId xmlns:a16="http://schemas.microsoft.com/office/drawing/2014/main" id="{9D915781-543F-47A4-920C-3632A2BCC762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4114800"/>
            <a:ext cx="2514600" cy="1676400"/>
            <a:chOff x="1117600" y="2057400"/>
            <a:chExt cx="2298700" cy="2438400"/>
          </a:xfrm>
        </p:grpSpPr>
        <p:sp>
          <p:nvSpPr>
            <p:cNvPr id="35855" name="Rectangle 1029">
              <a:extLst>
                <a:ext uri="{FF2B5EF4-FFF2-40B4-BE49-F238E27FC236}">
                  <a16:creationId xmlns:a16="http://schemas.microsoft.com/office/drawing/2014/main" id="{7D0F7103-8A2A-4C9C-9E32-2C271C174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AutoAccessoryState</a:t>
              </a:r>
            </a:p>
          </p:txBody>
        </p:sp>
        <p:sp>
          <p:nvSpPr>
            <p:cNvPr id="35856" name="Rectangle 1030">
              <a:extLst>
                <a:ext uri="{FF2B5EF4-FFF2-40B4-BE49-F238E27FC236}">
                  <a16:creationId xmlns:a16="http://schemas.microsoft.com/office/drawing/2014/main" id="{7C8DE15E-60AD-40DA-ACB9-6170E7EDE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</a:t>
              </a:r>
            </a:p>
          </p:txBody>
        </p:sp>
        <p:sp>
          <p:nvSpPr>
            <p:cNvPr id="35857" name="Rectangle 1033">
              <a:extLst>
                <a:ext uri="{FF2B5EF4-FFF2-40B4-BE49-F238E27FC236}">
                  <a16:creationId xmlns:a16="http://schemas.microsoft.com/office/drawing/2014/main" id="{B49D9D04-DDCA-47C9-A843-CD744F68A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on()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off()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accessory() : void</a:t>
              </a:r>
            </a:p>
          </p:txBody>
        </p:sp>
      </p:grpSp>
      <p:grpSp>
        <p:nvGrpSpPr>
          <p:cNvPr id="35848" name="Group 9">
            <a:extLst>
              <a:ext uri="{FF2B5EF4-FFF2-40B4-BE49-F238E27FC236}">
                <a16:creationId xmlns:a16="http://schemas.microsoft.com/office/drawing/2014/main" id="{B9C0BED4-8EFE-4B93-B82A-4502CA6B7A22}"/>
              </a:ext>
            </a:extLst>
          </p:cNvPr>
          <p:cNvGrpSpPr>
            <a:grpSpLocks/>
          </p:cNvGrpSpPr>
          <p:nvPr/>
        </p:nvGrpSpPr>
        <p:grpSpPr bwMode="auto">
          <a:xfrm>
            <a:off x="3956050" y="3048000"/>
            <a:ext cx="234950" cy="962025"/>
            <a:chOff x="3702050" y="3048000"/>
            <a:chExt cx="234950" cy="96202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5ABD32A-E709-4F25-97C9-27AC2F2E3C97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Isosceles Triangle 8">
              <a:extLst>
                <a:ext uri="{FF2B5EF4-FFF2-40B4-BE49-F238E27FC236}">
                  <a16:creationId xmlns:a16="http://schemas.microsoft.com/office/drawing/2014/main" id="{54756C7E-E7D4-4F6E-B5A5-341C0A4638E8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35849" name="Group 21">
            <a:extLst>
              <a:ext uri="{FF2B5EF4-FFF2-40B4-BE49-F238E27FC236}">
                <a16:creationId xmlns:a16="http://schemas.microsoft.com/office/drawing/2014/main" id="{DCE97CD0-392E-4834-9A6F-87E15CC41116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4114800"/>
            <a:ext cx="1981200" cy="1676400"/>
            <a:chOff x="1117600" y="2057400"/>
            <a:chExt cx="2298700" cy="2438400"/>
          </a:xfrm>
        </p:grpSpPr>
        <p:sp>
          <p:nvSpPr>
            <p:cNvPr id="35850" name="Rectangle 1029">
              <a:extLst>
                <a:ext uri="{FF2B5EF4-FFF2-40B4-BE49-F238E27FC236}">
                  <a16:creationId xmlns:a16="http://schemas.microsoft.com/office/drawing/2014/main" id="{824E1CAC-389E-499F-AB09-67D5EB8A3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AutoOffState</a:t>
              </a:r>
            </a:p>
          </p:txBody>
        </p:sp>
        <p:sp>
          <p:nvSpPr>
            <p:cNvPr id="35851" name="Rectangle 1030">
              <a:extLst>
                <a:ext uri="{FF2B5EF4-FFF2-40B4-BE49-F238E27FC236}">
                  <a16:creationId xmlns:a16="http://schemas.microsoft.com/office/drawing/2014/main" id="{667C853F-F510-464F-A258-AD06FE873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</a:t>
              </a:r>
            </a:p>
          </p:txBody>
        </p:sp>
        <p:sp>
          <p:nvSpPr>
            <p:cNvPr id="35852" name="Rectangle 1033">
              <a:extLst>
                <a:ext uri="{FF2B5EF4-FFF2-40B4-BE49-F238E27FC236}">
                  <a16:creationId xmlns:a16="http://schemas.microsoft.com/office/drawing/2014/main" id="{1F54398D-C83F-4B8C-AD43-AF446076D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on()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off()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accessory() : void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7190E25D-6B90-461F-AFE1-EE8032E143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AutoPushStartState Interface</a:t>
            </a:r>
          </a:p>
        </p:txBody>
      </p:sp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ED6FABF3-77CF-47F4-805D-0661F07EE3F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public interface </a:t>
            </a:r>
            <a:r>
              <a:rPr lang="en-US" altLang="en-US" b="1">
                <a:ea typeface="ＭＳ Ｐゴシック" panose="020B0600070205080204" pitchFamily="34" charset="-128"/>
              </a:rPr>
              <a:t>AutoPushStateAPI</a:t>
            </a:r>
            <a:r>
              <a:rPr lang="en-US" altLang="en-US">
                <a:ea typeface="ＭＳ Ｐゴシック" panose="020B0600070205080204" pitchFamily="34" charset="-128"/>
              </a:rPr>
              <a:t> {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	void </a:t>
            </a:r>
            <a:r>
              <a:rPr lang="en-US" altLang="en-US" b="1" i="1">
                <a:ea typeface="ＭＳ Ｐゴシック" panose="020B0600070205080204" pitchFamily="34" charset="-128"/>
              </a:rPr>
              <a:t>on </a:t>
            </a:r>
            <a:r>
              <a:rPr lang="en-US" altLang="en-US">
                <a:ea typeface="ＭＳ Ｐゴシック" panose="020B0600070205080204" pitchFamily="34" charset="-128"/>
              </a:rPr>
              <a:t>();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	void </a:t>
            </a:r>
            <a:r>
              <a:rPr lang="en-US" altLang="en-US" b="1" i="1">
                <a:ea typeface="ＭＳ Ｐゴシック" panose="020B0600070205080204" pitchFamily="34" charset="-128"/>
              </a:rPr>
              <a:t>Accessory </a:t>
            </a:r>
            <a:r>
              <a:rPr lang="en-US" altLang="en-US">
                <a:ea typeface="ＭＳ Ｐゴシック" panose="020B0600070205080204" pitchFamily="34" charset="-128"/>
              </a:rPr>
              <a:t>();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	void </a:t>
            </a:r>
            <a:r>
              <a:rPr lang="en-US" altLang="en-US" b="1" i="1">
                <a:ea typeface="ＭＳ Ｐゴシック" panose="020B0600070205080204" pitchFamily="34" charset="-128"/>
              </a:rPr>
              <a:t>off </a:t>
            </a:r>
            <a:r>
              <a:rPr lang="en-US" altLang="en-US">
                <a:ea typeface="ＭＳ Ｐゴシック" panose="020B0600070205080204" pitchFamily="34" charset="-128"/>
              </a:rPr>
              <a:t>();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36867" name="Date Placeholder 3">
            <a:extLst>
              <a:ext uri="{FF2B5EF4-FFF2-40B4-BE49-F238E27FC236}">
                <a16:creationId xmlns:a16="http://schemas.microsoft.com/office/drawing/2014/main" id="{A7DF2267-BC2F-4A5C-ACA2-6E93293A6401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6/12/2020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BFD0041F-0E14-4539-89C0-849125763F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Class: AutoOffState</a:t>
            </a:r>
          </a:p>
        </p:txBody>
      </p:sp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3549F1C5-2FCA-437E-AC10-5D72D721C76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public class </a:t>
            </a:r>
            <a:r>
              <a:rPr lang="en-US" altLang="en-US" sz="2400" b="1">
                <a:ea typeface="ＭＳ Ｐゴシック" panose="020B0600070205080204" pitchFamily="34" charset="-128"/>
              </a:rPr>
              <a:t>AutoOffState</a:t>
            </a:r>
            <a:r>
              <a:rPr lang="en-US" altLang="en-US" sz="2400"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ea typeface="ＭＳ Ｐゴシック" panose="020B0600070205080204" pitchFamily="34" charset="-128"/>
              </a:rPr>
              <a:t>implements</a:t>
            </a:r>
            <a:r>
              <a:rPr lang="en-US" altLang="en-US" sz="2400">
                <a:ea typeface="ＭＳ Ｐゴシック" panose="020B0600070205080204" pitchFamily="34" charset="-128"/>
              </a:rPr>
              <a:t> </a:t>
            </a:r>
            <a:r>
              <a:rPr lang="en-US" altLang="en-US" sz="2000" b="1">
                <a:ea typeface="ＭＳ Ｐゴシック" panose="020B0600070205080204" pitchFamily="34" charset="-128"/>
              </a:rPr>
              <a:t>AutoPushStartStateAPI</a:t>
            </a:r>
            <a:r>
              <a:rPr lang="en-US" altLang="en-US" sz="2400">
                <a:ea typeface="ＭＳ Ｐゴシック" panose="020B0600070205080204" pitchFamily="34" charset="-128"/>
              </a:rPr>
              <a:t> {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public final Auto auto;</a:t>
            </a:r>
          </a:p>
          <a:p>
            <a:pPr marL="0" indent="0">
              <a:buFontTx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@Override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public void </a:t>
            </a:r>
            <a:r>
              <a:rPr lang="en-US" altLang="en-US" sz="2000" b="1" i="1">
                <a:ea typeface="ＭＳ Ｐゴシック" panose="020B0600070205080204" pitchFamily="34" charset="-128"/>
              </a:rPr>
              <a:t>off</a:t>
            </a:r>
            <a:r>
              <a:rPr lang="en-US" altLang="en-US" sz="2000">
                <a:ea typeface="ＭＳ Ｐゴシック" panose="020B0600070205080204" pitchFamily="34" charset="-128"/>
              </a:rPr>
              <a:t>() {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	System.</a:t>
            </a:r>
            <a:r>
              <a:rPr lang="en-US" altLang="en-US" sz="2000" i="1">
                <a:ea typeface="ＭＳ Ｐゴシック" panose="020B0600070205080204" pitchFamily="34" charset="-128"/>
              </a:rPr>
              <a:t>out</a:t>
            </a:r>
            <a:r>
              <a:rPr lang="en-US" altLang="en-US" sz="2000">
                <a:ea typeface="ＭＳ Ｐゴシック" panose="020B0600070205080204" pitchFamily="34" charset="-128"/>
              </a:rPr>
              <a:t>.print(”Already Off!");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}</a:t>
            </a:r>
          </a:p>
          <a:p>
            <a:pPr marL="0" indent="0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  . . .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@Override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public void </a:t>
            </a:r>
            <a:r>
              <a:rPr lang="en-US" altLang="en-US" sz="2000" b="1" i="1">
                <a:ea typeface="ＭＳ Ｐゴシック" panose="020B0600070205080204" pitchFamily="34" charset="-128"/>
              </a:rPr>
              <a:t>accessory</a:t>
            </a:r>
            <a:r>
              <a:rPr lang="en-US" altLang="en-US" sz="2000">
                <a:ea typeface="ＭＳ Ｐゴシック" panose="020B0600070205080204" pitchFamily="34" charset="-128"/>
              </a:rPr>
              <a:t>() {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	System.</a:t>
            </a:r>
            <a:r>
              <a:rPr lang="en-US" altLang="en-US" sz="2000" i="1">
                <a:ea typeface="ＭＳ Ｐゴシック" panose="020B0600070205080204" pitchFamily="34" charset="-128"/>
              </a:rPr>
              <a:t>out</a:t>
            </a:r>
            <a:r>
              <a:rPr lang="en-US" altLang="en-US" sz="2000">
                <a:ea typeface="ＭＳ Ｐゴシック" panose="020B0600070205080204" pitchFamily="34" charset="-128"/>
              </a:rPr>
              <a:t>.print(”ERROR: Can’t go Accessory from Off state!");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}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37891" name="Date Placeholder 3">
            <a:extLst>
              <a:ext uri="{FF2B5EF4-FFF2-40B4-BE49-F238E27FC236}">
                <a16:creationId xmlns:a16="http://schemas.microsoft.com/office/drawing/2014/main" id="{B3A42B5C-4259-43E9-B5BE-11BB7DCD902C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6/12/2020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97E3DF3D-11AC-44F3-B404-3BF98AF475D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Class: AutoOffState</a:t>
            </a:r>
          </a:p>
        </p:txBody>
      </p:sp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CF0BF63B-7F5D-4E48-9F5C-061E3313172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public class </a:t>
            </a:r>
            <a:r>
              <a:rPr lang="en-US" altLang="en-US" sz="2400" b="1">
                <a:ea typeface="ＭＳ Ｐゴシック" panose="020B0600070205080204" pitchFamily="34" charset="-128"/>
              </a:rPr>
              <a:t>AutoOffState</a:t>
            </a:r>
            <a:r>
              <a:rPr lang="en-US" altLang="en-US" sz="2400"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ea typeface="ＭＳ Ｐゴシック" panose="020B0600070205080204" pitchFamily="34" charset="-128"/>
              </a:rPr>
              <a:t>implements</a:t>
            </a:r>
            <a:r>
              <a:rPr lang="en-US" altLang="en-US" sz="2400">
                <a:ea typeface="ＭＳ Ｐゴシック" panose="020B0600070205080204" pitchFamily="34" charset="-128"/>
              </a:rPr>
              <a:t> </a:t>
            </a:r>
            <a:r>
              <a:rPr lang="en-US" altLang="en-US" sz="2000" b="1">
                <a:ea typeface="ＭＳ Ｐゴシック" panose="020B0600070205080204" pitchFamily="34" charset="-128"/>
              </a:rPr>
              <a:t>AutoPushStartStateAPI</a:t>
            </a:r>
            <a:r>
              <a:rPr lang="en-US" altLang="en-US" sz="2400">
                <a:ea typeface="ＭＳ Ｐゴシック" panose="020B0600070205080204" pitchFamily="34" charset="-128"/>
              </a:rPr>
              <a:t> {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public final Auto auto;</a:t>
            </a:r>
          </a:p>
          <a:p>
            <a:pPr marL="0" indent="0">
              <a:buFontTx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public </a:t>
            </a:r>
            <a:r>
              <a:rPr lang="en-US" altLang="en-US" sz="2000" b="1" i="1">
                <a:ea typeface="ＭＳ Ｐゴシック" panose="020B0600070205080204" pitchFamily="34" charset="-128"/>
              </a:rPr>
              <a:t>AutoOffState</a:t>
            </a:r>
            <a:r>
              <a:rPr lang="en-US" altLang="en-US" sz="2000">
                <a:ea typeface="ＭＳ Ｐゴシック" panose="020B0600070205080204" pitchFamily="34" charset="-128"/>
              </a:rPr>
              <a:t>(Auto auto) {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	this.auto = auto;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}</a:t>
            </a:r>
          </a:p>
          <a:p>
            <a:pPr marL="0" indent="0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  . . .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38915" name="Date Placeholder 3">
            <a:extLst>
              <a:ext uri="{FF2B5EF4-FFF2-40B4-BE49-F238E27FC236}">
                <a16:creationId xmlns:a16="http://schemas.microsoft.com/office/drawing/2014/main" id="{9341276B-B9CE-4282-812A-D4857E392773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6/12/2020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AB7757FD-689E-4B0C-B32C-186C8E0A412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Class: AutoOffState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099DE95E-9449-41B3-8BB2-C15DA5F6FFC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public class </a:t>
            </a:r>
            <a:r>
              <a:rPr lang="en-US" altLang="en-US" sz="2400" b="1">
                <a:ea typeface="ＭＳ Ｐゴシック" panose="020B0600070205080204" pitchFamily="34" charset="-128"/>
              </a:rPr>
              <a:t>AutoOffState</a:t>
            </a:r>
            <a:r>
              <a:rPr lang="en-US" altLang="en-US" sz="2400"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ea typeface="ＭＳ Ｐゴシック" panose="020B0600070205080204" pitchFamily="34" charset="-128"/>
              </a:rPr>
              <a:t>implements</a:t>
            </a:r>
            <a:r>
              <a:rPr lang="en-US" altLang="en-US" sz="2400">
                <a:ea typeface="ＭＳ Ｐゴシック" panose="020B0600070205080204" pitchFamily="34" charset="-128"/>
              </a:rPr>
              <a:t> </a:t>
            </a:r>
            <a:r>
              <a:rPr lang="en-US" altLang="en-US" sz="2000" b="1">
                <a:ea typeface="ＭＳ Ｐゴシック" panose="020B0600070205080204" pitchFamily="34" charset="-128"/>
              </a:rPr>
              <a:t>AutoPushStartStateAPI</a:t>
            </a:r>
            <a:r>
              <a:rPr lang="en-US" altLang="en-US" sz="2400">
                <a:ea typeface="ＭＳ Ｐゴシック" panose="020B0600070205080204" pitchFamily="34" charset="-128"/>
              </a:rPr>
              <a:t> {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public final Auto auto;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. . .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@Override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public void </a:t>
            </a:r>
            <a:r>
              <a:rPr lang="en-US" altLang="en-US" sz="2000" b="1" i="1">
                <a:ea typeface="ＭＳ Ｐゴシック" panose="020B0600070205080204" pitchFamily="34" charset="-128"/>
              </a:rPr>
              <a:t>on</a:t>
            </a:r>
            <a:r>
              <a:rPr lang="en-US" altLang="en-US" sz="2000">
                <a:ea typeface="ＭＳ Ｐゴシック" panose="020B0600070205080204" pitchFamily="34" charset="-128"/>
              </a:rPr>
              <a:t>() {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	// allowable operations from this state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	auto.setState(auto.getAutoOn());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	System.</a:t>
            </a:r>
            <a:r>
              <a:rPr lang="en-US" altLang="en-US" sz="2000" i="1">
                <a:ea typeface="ＭＳ Ｐゴシック" panose="020B0600070205080204" pitchFamily="34" charset="-128"/>
              </a:rPr>
              <a:t>out</a:t>
            </a:r>
            <a:r>
              <a:rPr lang="en-US" altLang="en-US" sz="2000">
                <a:ea typeface="ＭＳ Ｐゴシック" panose="020B0600070205080204" pitchFamily="34" charset="-128"/>
              </a:rPr>
              <a:t>.print(”Auto On…");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}</a:t>
            </a:r>
          </a:p>
          <a:p>
            <a:pPr marL="0" indent="0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  . . .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39939" name="Date Placeholder 3">
            <a:extLst>
              <a:ext uri="{FF2B5EF4-FFF2-40B4-BE49-F238E27FC236}">
                <a16:creationId xmlns:a16="http://schemas.microsoft.com/office/drawing/2014/main" id="{1618DD51-DD01-45E2-A547-86625F9D40B9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6/12/2020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E46B97D2-11DB-4A11-8124-1F3435226D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Class: AutoOnState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F3AA0EEA-E8DB-44FE-B518-64FA98F13DF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public class </a:t>
            </a:r>
            <a:r>
              <a:rPr lang="en-US" altLang="en-US" sz="2400" b="1">
                <a:ea typeface="ＭＳ Ｐゴシック" panose="020B0600070205080204" pitchFamily="34" charset="-128"/>
              </a:rPr>
              <a:t>AutoOnState</a:t>
            </a:r>
            <a:r>
              <a:rPr lang="en-US" altLang="en-US" sz="2400"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ea typeface="ＭＳ Ｐゴシック" panose="020B0600070205080204" pitchFamily="34" charset="-128"/>
              </a:rPr>
              <a:t>implements</a:t>
            </a:r>
            <a:r>
              <a:rPr lang="en-US" altLang="en-US" sz="2400">
                <a:ea typeface="ＭＳ Ｐゴシック" panose="020B0600070205080204" pitchFamily="34" charset="-128"/>
              </a:rPr>
              <a:t> </a:t>
            </a:r>
            <a:r>
              <a:rPr lang="en-US" altLang="en-US" sz="2000" b="1">
                <a:ea typeface="ＭＳ Ｐゴシック" panose="020B0600070205080204" pitchFamily="34" charset="-128"/>
              </a:rPr>
              <a:t>AutoPushStartStateAPI</a:t>
            </a:r>
            <a:r>
              <a:rPr lang="en-US" altLang="en-US" sz="2400">
                <a:ea typeface="ＭＳ Ｐゴシック" panose="020B0600070205080204" pitchFamily="34" charset="-128"/>
              </a:rPr>
              <a:t> {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public final Auto auto;</a:t>
            </a:r>
          </a:p>
          <a:p>
            <a:pPr marL="0" indent="0">
              <a:buFontTx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@Override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public void </a:t>
            </a:r>
            <a:r>
              <a:rPr lang="en-US" altLang="en-US" sz="2000" b="1" i="1">
                <a:ea typeface="ＭＳ Ｐゴシック" panose="020B0600070205080204" pitchFamily="34" charset="-128"/>
              </a:rPr>
              <a:t>on</a:t>
            </a:r>
            <a:r>
              <a:rPr lang="en-US" altLang="en-US" sz="2000">
                <a:ea typeface="ＭＳ Ｐゴシック" panose="020B0600070205080204" pitchFamily="34" charset="-128"/>
              </a:rPr>
              <a:t>() {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	System.</a:t>
            </a:r>
            <a:r>
              <a:rPr lang="en-US" altLang="en-US" sz="2000" i="1">
                <a:ea typeface="ＭＳ Ｐゴシック" panose="020B0600070205080204" pitchFamily="34" charset="-128"/>
              </a:rPr>
              <a:t>out</a:t>
            </a:r>
            <a:r>
              <a:rPr lang="en-US" altLang="en-US" sz="2000">
                <a:ea typeface="ＭＳ Ｐゴシック" panose="020B0600070205080204" pitchFamily="34" charset="-128"/>
              </a:rPr>
              <a:t>.print(”Already On!");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}</a:t>
            </a:r>
          </a:p>
          <a:p>
            <a:pPr marL="0" indent="0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  . . .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@Override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public void </a:t>
            </a:r>
            <a:r>
              <a:rPr lang="en-US" altLang="en-US" sz="2000" b="1" i="1">
                <a:ea typeface="ＭＳ Ｐゴシック" panose="020B0600070205080204" pitchFamily="34" charset="-128"/>
              </a:rPr>
              <a:t>off</a:t>
            </a:r>
            <a:r>
              <a:rPr lang="en-US" altLang="en-US" sz="2000">
                <a:ea typeface="ＭＳ Ｐゴシック" panose="020B0600070205080204" pitchFamily="34" charset="-128"/>
              </a:rPr>
              <a:t>() {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	System.</a:t>
            </a:r>
            <a:r>
              <a:rPr lang="en-US" altLang="en-US" sz="2000" i="1">
                <a:ea typeface="ＭＳ Ｐゴシック" panose="020B0600070205080204" pitchFamily="34" charset="-128"/>
              </a:rPr>
              <a:t>out</a:t>
            </a:r>
            <a:r>
              <a:rPr lang="en-US" altLang="en-US" sz="2000">
                <a:ea typeface="ＭＳ Ｐゴシック" panose="020B0600070205080204" pitchFamily="34" charset="-128"/>
              </a:rPr>
              <a:t>.print(”ERROR: Can’t go Off from On state!");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}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40963" name="Date Placeholder 3">
            <a:extLst>
              <a:ext uri="{FF2B5EF4-FFF2-40B4-BE49-F238E27FC236}">
                <a16:creationId xmlns:a16="http://schemas.microsoft.com/office/drawing/2014/main" id="{4E307C89-022B-4D12-B147-DB3449B19B4F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6/12/2020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C49E242C-3AFB-4E5B-8447-5EF92DC0F0D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Class: AutoOnState</a:t>
            </a:r>
          </a:p>
        </p:txBody>
      </p:sp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6AFDFE7E-8F76-4766-AC51-C202A9D2137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public class </a:t>
            </a:r>
            <a:r>
              <a:rPr lang="en-US" altLang="en-US" sz="2400" b="1">
                <a:ea typeface="ＭＳ Ｐゴシック" panose="020B0600070205080204" pitchFamily="34" charset="-128"/>
              </a:rPr>
              <a:t>AutoOnState</a:t>
            </a:r>
            <a:r>
              <a:rPr lang="en-US" altLang="en-US" sz="2400"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ea typeface="ＭＳ Ｐゴシック" panose="020B0600070205080204" pitchFamily="34" charset="-128"/>
              </a:rPr>
              <a:t>implements</a:t>
            </a:r>
            <a:r>
              <a:rPr lang="en-US" altLang="en-US" sz="2400">
                <a:ea typeface="ＭＳ Ｐゴシック" panose="020B0600070205080204" pitchFamily="34" charset="-128"/>
              </a:rPr>
              <a:t> </a:t>
            </a:r>
            <a:r>
              <a:rPr lang="en-US" altLang="en-US" sz="2000" b="1">
                <a:ea typeface="ＭＳ Ｐゴシック" panose="020B0600070205080204" pitchFamily="34" charset="-128"/>
              </a:rPr>
              <a:t>AutoPushStartStateAPI</a:t>
            </a:r>
            <a:r>
              <a:rPr lang="en-US" altLang="en-US" sz="2400">
                <a:ea typeface="ＭＳ Ｐゴシック" panose="020B0600070205080204" pitchFamily="34" charset="-128"/>
              </a:rPr>
              <a:t> {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public final Auto auto;</a:t>
            </a:r>
          </a:p>
          <a:p>
            <a:pPr marL="0" indent="0">
              <a:buFontTx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public </a:t>
            </a:r>
            <a:r>
              <a:rPr lang="en-US" altLang="en-US" sz="2000" b="1" i="1">
                <a:ea typeface="ＭＳ Ｐゴシック" panose="020B0600070205080204" pitchFamily="34" charset="-128"/>
              </a:rPr>
              <a:t>AutoOnState</a:t>
            </a:r>
            <a:r>
              <a:rPr lang="en-US" altLang="en-US" sz="2000">
                <a:ea typeface="ＭＳ Ｐゴシック" panose="020B0600070205080204" pitchFamily="34" charset="-128"/>
              </a:rPr>
              <a:t>(Auto auto) {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	this.auto = auto;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}</a:t>
            </a:r>
          </a:p>
          <a:p>
            <a:pPr marL="0" indent="0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  . . .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41987" name="Date Placeholder 3">
            <a:extLst>
              <a:ext uri="{FF2B5EF4-FFF2-40B4-BE49-F238E27FC236}">
                <a16:creationId xmlns:a16="http://schemas.microsoft.com/office/drawing/2014/main" id="{727E301A-11BB-4B3E-B242-A3583E7AAF9A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6/12/2020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FAA8CA05-7565-4D0B-B1EA-E38E6C1C8C0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Class: AutoOnState</a:t>
            </a:r>
          </a:p>
        </p:txBody>
      </p:sp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F0987F5B-9B9C-4106-9AE2-4BE5726D1B1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public class </a:t>
            </a:r>
            <a:r>
              <a:rPr lang="en-US" altLang="en-US" sz="2400" b="1">
                <a:ea typeface="ＭＳ Ｐゴシック" panose="020B0600070205080204" pitchFamily="34" charset="-128"/>
              </a:rPr>
              <a:t>AutoOnState</a:t>
            </a:r>
            <a:r>
              <a:rPr lang="en-US" altLang="en-US" sz="2400"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ea typeface="ＭＳ Ｐゴシック" panose="020B0600070205080204" pitchFamily="34" charset="-128"/>
              </a:rPr>
              <a:t>implements</a:t>
            </a:r>
            <a:r>
              <a:rPr lang="en-US" altLang="en-US" sz="2400">
                <a:ea typeface="ＭＳ Ｐゴシック" panose="020B0600070205080204" pitchFamily="34" charset="-128"/>
              </a:rPr>
              <a:t> </a:t>
            </a:r>
            <a:r>
              <a:rPr lang="en-US" altLang="en-US" sz="2000" b="1">
                <a:ea typeface="ＭＳ Ｐゴシック" panose="020B0600070205080204" pitchFamily="34" charset="-128"/>
              </a:rPr>
              <a:t>AutoPushStartStateAPI</a:t>
            </a:r>
            <a:r>
              <a:rPr lang="en-US" altLang="en-US" sz="2400">
                <a:ea typeface="ＭＳ Ｐゴシック" panose="020B0600070205080204" pitchFamily="34" charset="-128"/>
              </a:rPr>
              <a:t> {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public final Auto auto;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. . .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@Override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public void </a:t>
            </a:r>
            <a:r>
              <a:rPr lang="en-US" altLang="en-US" sz="2000" b="1" i="1">
                <a:ea typeface="ＭＳ Ｐゴシック" panose="020B0600070205080204" pitchFamily="34" charset="-128"/>
              </a:rPr>
              <a:t>accessory</a:t>
            </a:r>
            <a:r>
              <a:rPr lang="en-US" altLang="en-US" sz="2000">
                <a:ea typeface="ＭＳ Ｐゴシック" panose="020B0600070205080204" pitchFamily="34" charset="-128"/>
              </a:rPr>
              <a:t>() {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	// allowable operations from this state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	auto.setState(auto.getAutoAccessory());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	System.</a:t>
            </a:r>
            <a:r>
              <a:rPr lang="en-US" altLang="en-US" sz="2000" i="1">
                <a:ea typeface="ＭＳ Ｐゴシック" panose="020B0600070205080204" pitchFamily="34" charset="-128"/>
              </a:rPr>
              <a:t>out</a:t>
            </a:r>
            <a:r>
              <a:rPr lang="en-US" altLang="en-US" sz="2000">
                <a:ea typeface="ＭＳ Ｐゴシック" panose="020B0600070205080204" pitchFamily="34" charset="-128"/>
              </a:rPr>
              <a:t>.print(”Auto Accessory mode…");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}</a:t>
            </a:r>
          </a:p>
          <a:p>
            <a:pPr marL="0" indent="0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  . . .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43011" name="Date Placeholder 3">
            <a:extLst>
              <a:ext uri="{FF2B5EF4-FFF2-40B4-BE49-F238E27FC236}">
                <a16:creationId xmlns:a16="http://schemas.microsoft.com/office/drawing/2014/main" id="{D3F0BE43-407C-4156-8654-2176C4704409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6/12/2020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4332457C-1891-4533-B4E5-FA8015B81AC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Class: AutoAccessoryState</a:t>
            </a:r>
          </a:p>
        </p:txBody>
      </p:sp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1782FB92-12AA-410E-A9C5-8EE1673E181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public class </a:t>
            </a:r>
            <a:r>
              <a:rPr lang="en-US" altLang="en-US" sz="2000" b="1">
                <a:ea typeface="ＭＳ Ｐゴシック" panose="020B0600070205080204" pitchFamily="34" charset="-128"/>
              </a:rPr>
              <a:t>AutoAccessoryState</a:t>
            </a:r>
            <a:r>
              <a:rPr lang="en-US" altLang="en-US" sz="2000">
                <a:ea typeface="ＭＳ Ｐゴシック" panose="020B0600070205080204" pitchFamily="34" charset="-128"/>
              </a:rPr>
              <a:t> implements </a:t>
            </a:r>
            <a:r>
              <a:rPr lang="en-US" altLang="en-US" sz="2000" b="1">
                <a:ea typeface="ＭＳ Ｐゴシック" panose="020B0600070205080204" pitchFamily="34" charset="-128"/>
              </a:rPr>
              <a:t>AutoPushStartStateAPI</a:t>
            </a:r>
            <a:r>
              <a:rPr lang="en-US" altLang="en-US" sz="2000">
                <a:ea typeface="ＭＳ Ｐゴシック" panose="020B0600070205080204" pitchFamily="34" charset="-128"/>
              </a:rPr>
              <a:t> {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public final Auto auto;</a:t>
            </a:r>
          </a:p>
          <a:p>
            <a:pPr marL="0" indent="0">
              <a:buFontTx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public </a:t>
            </a:r>
            <a:r>
              <a:rPr lang="en-US" altLang="en-US" sz="2000" b="1" i="1">
                <a:ea typeface="ＭＳ Ｐゴシック" panose="020B0600070205080204" pitchFamily="34" charset="-128"/>
              </a:rPr>
              <a:t>AutoAccessoryState</a:t>
            </a:r>
            <a:r>
              <a:rPr lang="en-US" altLang="en-US" sz="2000">
                <a:ea typeface="ＭＳ Ｐゴシック" panose="020B0600070205080204" pitchFamily="34" charset="-128"/>
              </a:rPr>
              <a:t>(Auto auto) {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	this.auto = auto;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}</a:t>
            </a:r>
          </a:p>
          <a:p>
            <a:pPr marL="0" indent="0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  . . .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44035" name="Date Placeholder 3">
            <a:extLst>
              <a:ext uri="{FF2B5EF4-FFF2-40B4-BE49-F238E27FC236}">
                <a16:creationId xmlns:a16="http://schemas.microsoft.com/office/drawing/2014/main" id="{0EABE085-CCAB-4F66-80C5-78CAB7456EFD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6/12/2020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E428CA0E-5F7B-4C5F-B942-7D2A261473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Class: AutoAccessoryState</a:t>
            </a:r>
          </a:p>
        </p:txBody>
      </p:sp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E0224ABD-8A44-4056-A2BA-6E778224B8E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public class </a:t>
            </a:r>
            <a:r>
              <a:rPr lang="en-US" altLang="en-US" sz="2000" b="1">
                <a:ea typeface="ＭＳ Ｐゴシック" panose="020B0600070205080204" pitchFamily="34" charset="-128"/>
              </a:rPr>
              <a:t>AutoAccessoryState</a:t>
            </a:r>
            <a:r>
              <a:rPr lang="en-US" altLang="en-US" sz="2000">
                <a:ea typeface="ＭＳ Ｐゴシック" panose="020B0600070205080204" pitchFamily="34" charset="-128"/>
              </a:rPr>
              <a:t> implements </a:t>
            </a:r>
            <a:r>
              <a:rPr lang="en-US" altLang="en-US" sz="2000" b="1">
                <a:ea typeface="ＭＳ Ｐゴシック" panose="020B0600070205080204" pitchFamily="34" charset="-128"/>
              </a:rPr>
              <a:t>AutoPushStartStateAPI</a:t>
            </a:r>
            <a:r>
              <a:rPr lang="en-US" altLang="en-US" sz="2000">
                <a:ea typeface="ＭＳ Ｐゴシック" panose="020B0600070205080204" pitchFamily="34" charset="-128"/>
              </a:rPr>
              <a:t> {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public final Auto auto;</a:t>
            </a:r>
          </a:p>
          <a:p>
            <a:pPr marL="0" indent="0">
              <a:buFontTx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@Override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public void </a:t>
            </a:r>
            <a:r>
              <a:rPr lang="en-US" altLang="en-US" sz="2000" b="1" i="1">
                <a:ea typeface="ＭＳ Ｐゴシック" panose="020B0600070205080204" pitchFamily="34" charset="-128"/>
              </a:rPr>
              <a:t>accessory</a:t>
            </a:r>
            <a:r>
              <a:rPr lang="en-US" altLang="en-US" sz="2000">
                <a:ea typeface="ＭＳ Ｐゴシック" panose="020B0600070205080204" pitchFamily="34" charset="-128"/>
              </a:rPr>
              <a:t>() {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	System.</a:t>
            </a:r>
            <a:r>
              <a:rPr lang="en-US" altLang="en-US" sz="2000" i="1">
                <a:ea typeface="ＭＳ Ｐゴシック" panose="020B0600070205080204" pitchFamily="34" charset="-128"/>
              </a:rPr>
              <a:t>out</a:t>
            </a:r>
            <a:r>
              <a:rPr lang="en-US" altLang="en-US" sz="2000">
                <a:ea typeface="ＭＳ Ｐゴシック" panose="020B0600070205080204" pitchFamily="34" charset="-128"/>
              </a:rPr>
              <a:t>.print(”Already in Accessory mode!");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}</a:t>
            </a:r>
          </a:p>
          <a:p>
            <a:pPr marL="0" indent="0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  . . .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@Override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public void </a:t>
            </a:r>
            <a:r>
              <a:rPr lang="en-US" altLang="en-US" sz="2000" b="1" i="1">
                <a:ea typeface="ＭＳ Ｐゴシック" panose="020B0600070205080204" pitchFamily="34" charset="-128"/>
              </a:rPr>
              <a:t>on</a:t>
            </a:r>
            <a:r>
              <a:rPr lang="en-US" altLang="en-US" sz="2000">
                <a:ea typeface="ＭＳ Ｐゴシック" panose="020B0600070205080204" pitchFamily="34" charset="-128"/>
              </a:rPr>
              <a:t>() {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	System.</a:t>
            </a:r>
            <a:r>
              <a:rPr lang="en-US" altLang="en-US" sz="2000" i="1">
                <a:ea typeface="ＭＳ Ｐゴシック" panose="020B0600070205080204" pitchFamily="34" charset="-128"/>
              </a:rPr>
              <a:t>out</a:t>
            </a:r>
            <a:r>
              <a:rPr lang="en-US" altLang="en-US" sz="2000">
                <a:ea typeface="ＭＳ Ｐゴシック" panose="020B0600070205080204" pitchFamily="34" charset="-128"/>
              </a:rPr>
              <a:t>.print(”ERROR: Can’t go On from Accessory state!");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}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45059" name="Date Placeholder 3">
            <a:extLst>
              <a:ext uri="{FF2B5EF4-FFF2-40B4-BE49-F238E27FC236}">
                <a16:creationId xmlns:a16="http://schemas.microsoft.com/office/drawing/2014/main" id="{96695888-F2A8-43BE-A791-B2C74BDDE60D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6/12/2020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CAA9F9B9-57B6-42AB-9B9D-018E1F667E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Relationships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A649FA6A-D482-4330-9320-3DA8580807F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anose="020B0600070205080204" pitchFamily="34" charset="-128"/>
              </a:rPr>
              <a:t>Association</a:t>
            </a:r>
          </a:p>
          <a:p>
            <a:pPr marL="914400" lvl="1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Aggregation</a:t>
            </a:r>
          </a:p>
          <a:p>
            <a:pPr marL="1314450" lvl="2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“Has-A”</a:t>
            </a:r>
          </a:p>
          <a:p>
            <a:pPr marL="914400" lvl="1" indent="-514350" eaLnBrk="1" hangingPunct="1">
              <a:defRPr/>
            </a:pPr>
            <a:r>
              <a:rPr lang="en-US" altLang="ja-JP">
                <a:ea typeface="ＭＳ Ｐゴシック" panose="020B0600070205080204" pitchFamily="34" charset="-128"/>
              </a:rPr>
              <a:t>Composition</a:t>
            </a:r>
          </a:p>
          <a:p>
            <a:pPr marL="1314450" lvl="2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“Has-A”</a:t>
            </a:r>
            <a:endParaRPr lang="en-US" altLang="ja-JP">
              <a:ea typeface="ＭＳ Ｐゴシック" panose="020B0600070205080204" pitchFamily="34" charset="-128"/>
            </a:endParaRPr>
          </a:p>
          <a:p>
            <a:pPr eaLnBrk="1" hangingPunct="1">
              <a:defRPr/>
            </a:pPr>
            <a:r>
              <a:rPr lang="en-US" altLang="en-US">
                <a:ea typeface="ＭＳ Ｐゴシック" panose="020B0600070205080204" pitchFamily="34" charset="-128"/>
              </a:rPr>
              <a:t>Generalization</a:t>
            </a:r>
          </a:p>
          <a:p>
            <a:pPr marL="914400" lvl="1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Inheritance</a:t>
            </a:r>
          </a:p>
          <a:p>
            <a:pPr marL="1314450" lvl="2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“Is-A”</a:t>
            </a:r>
            <a:endParaRPr lang="en-US" altLang="ja-JP">
              <a:ea typeface="ＭＳ Ｐゴシック" panose="020B0600070205080204" pitchFamily="34" charset="-128"/>
            </a:endParaRPr>
          </a:p>
          <a:p>
            <a:pPr marL="514350" indent="-514350" eaLnBrk="1" hangingPunct="1">
              <a:defRPr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9459" name="Date Placeholder 3">
            <a:extLst>
              <a:ext uri="{FF2B5EF4-FFF2-40B4-BE49-F238E27FC236}">
                <a16:creationId xmlns:a16="http://schemas.microsoft.com/office/drawing/2014/main" id="{689511E4-54A9-4BEE-9530-D961449111A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5/21/2020</a:t>
            </a:r>
          </a:p>
        </p:txBody>
      </p:sp>
    </p:spTree>
    <p:extLst>
      <p:ext uri="{BB962C8B-B14F-4D97-AF65-F5344CB8AC3E}">
        <p14:creationId xmlns:p14="http://schemas.microsoft.com/office/powerpoint/2010/main" val="15891391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E6D86749-A9A3-45D9-AE5C-972BE005A2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Class: AutoAccessoryState</a:t>
            </a:r>
          </a:p>
        </p:txBody>
      </p:sp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36B4C7CD-FFBC-4781-A99C-2F1FFF21F0D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public class </a:t>
            </a:r>
            <a:r>
              <a:rPr lang="en-US" altLang="en-US" sz="2000" b="1">
                <a:ea typeface="ＭＳ Ｐゴシック" panose="020B0600070205080204" pitchFamily="34" charset="-128"/>
              </a:rPr>
              <a:t>AutoAccessoryState</a:t>
            </a:r>
            <a:r>
              <a:rPr lang="en-US" altLang="en-US" sz="2000">
                <a:ea typeface="ＭＳ Ｐゴシック" panose="020B0600070205080204" pitchFamily="34" charset="-128"/>
              </a:rPr>
              <a:t> implements </a:t>
            </a:r>
            <a:r>
              <a:rPr lang="en-US" altLang="en-US" sz="2000" b="1">
                <a:ea typeface="ＭＳ Ｐゴシック" panose="020B0600070205080204" pitchFamily="34" charset="-128"/>
              </a:rPr>
              <a:t>AutoPushStartStateAPI</a:t>
            </a:r>
            <a:r>
              <a:rPr lang="en-US" altLang="en-US" sz="2000">
                <a:ea typeface="ＭＳ Ｐゴシック" panose="020B0600070205080204" pitchFamily="34" charset="-128"/>
              </a:rPr>
              <a:t> {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public final Auto auto;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. . .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@Override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public void </a:t>
            </a:r>
            <a:r>
              <a:rPr lang="en-US" altLang="en-US" sz="2000" b="1" i="1">
                <a:ea typeface="ＭＳ Ｐゴシック" panose="020B0600070205080204" pitchFamily="34" charset="-128"/>
              </a:rPr>
              <a:t>off</a:t>
            </a:r>
            <a:r>
              <a:rPr lang="en-US" altLang="en-US" sz="2000">
                <a:ea typeface="ＭＳ Ｐゴシック" panose="020B0600070205080204" pitchFamily="34" charset="-128"/>
              </a:rPr>
              <a:t>() {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	// allowable operations from this state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	auto.setState(auto.getAutoOff());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	System.</a:t>
            </a:r>
            <a:r>
              <a:rPr lang="en-US" altLang="en-US" sz="2000" i="1">
                <a:ea typeface="ＭＳ Ｐゴシック" panose="020B0600070205080204" pitchFamily="34" charset="-128"/>
              </a:rPr>
              <a:t>out</a:t>
            </a:r>
            <a:r>
              <a:rPr lang="en-US" altLang="en-US" sz="2000">
                <a:ea typeface="ＭＳ Ｐゴシック" panose="020B0600070205080204" pitchFamily="34" charset="-128"/>
              </a:rPr>
              <a:t>.print(”Auto turned Off…");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}</a:t>
            </a:r>
          </a:p>
          <a:p>
            <a:pPr marL="0" indent="0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  . . .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46083" name="Date Placeholder 3">
            <a:extLst>
              <a:ext uri="{FF2B5EF4-FFF2-40B4-BE49-F238E27FC236}">
                <a16:creationId xmlns:a16="http://schemas.microsoft.com/office/drawing/2014/main" id="{D11565FE-5FAE-496E-B6C3-F96D3B78E3CB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6/12/2020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433F412C-0C64-4A70-BF17-B09E4BE001D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Class: Auto</a:t>
            </a:r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9D65F376-8012-4AD0-9A38-39C98B15624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public class </a:t>
            </a:r>
            <a:r>
              <a:rPr lang="en-US" altLang="en-US" sz="2400" b="1">
                <a:ea typeface="ＭＳ Ｐゴシック" panose="020B0600070205080204" pitchFamily="34" charset="-128"/>
              </a:rPr>
              <a:t>Auto</a:t>
            </a:r>
            <a:r>
              <a:rPr lang="en-US" altLang="en-US" sz="2000" b="1"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ea typeface="ＭＳ Ｐゴシック" panose="020B0600070205080204" pitchFamily="34" charset="-128"/>
              </a:rPr>
              <a:t>implements </a:t>
            </a:r>
            <a:r>
              <a:rPr lang="en-US" altLang="en-US" sz="2400" b="1">
                <a:ea typeface="ＭＳ Ｐゴシック" panose="020B0600070205080204" pitchFamily="34" charset="-128"/>
              </a:rPr>
              <a:t>AutoPushStartAPI</a:t>
            </a:r>
            <a:r>
              <a:rPr lang="en-US" altLang="en-US" sz="2000">
                <a:ea typeface="ＭＳ Ｐゴシック" panose="020B0600070205080204" pitchFamily="34" charset="-128"/>
              </a:rPr>
              <a:t> {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private AutoPushStartAPI autoOff;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private AutoPushStartAPI autoOn;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private AutoPushStartAPI autoAccessory;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private AutoPushStartAPI state;	// auto current state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. . .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// default class constructor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public </a:t>
            </a:r>
            <a:r>
              <a:rPr lang="en-US" altLang="en-US" sz="2000" b="1" i="1">
                <a:ea typeface="ＭＳ Ｐゴシック" panose="020B0600070205080204" pitchFamily="34" charset="-128"/>
              </a:rPr>
              <a:t>Auto</a:t>
            </a:r>
            <a:r>
              <a:rPr lang="en-US" altLang="en-US" sz="2000">
                <a:ea typeface="ＭＳ Ｐゴシック" panose="020B0600070205080204" pitchFamily="34" charset="-128"/>
              </a:rPr>
              <a:t>() {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. . .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}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// getter and setter methods for all private data fields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. . .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buFontTx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</p:txBody>
      </p:sp>
      <p:sp>
        <p:nvSpPr>
          <p:cNvPr id="47107" name="Date Placeholder 3">
            <a:extLst>
              <a:ext uri="{FF2B5EF4-FFF2-40B4-BE49-F238E27FC236}">
                <a16:creationId xmlns:a16="http://schemas.microsoft.com/office/drawing/2014/main" id="{B4DE1B1C-3F36-4631-9DAB-133B161D9524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6/12/2020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C0862603-F2DD-4541-B9DF-B07D5B13CD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Class: Auto</a:t>
            </a:r>
          </a:p>
        </p:txBody>
      </p:sp>
      <p:sp>
        <p:nvSpPr>
          <p:cNvPr id="48130" name="Content Placeholder 2">
            <a:extLst>
              <a:ext uri="{FF2B5EF4-FFF2-40B4-BE49-F238E27FC236}">
                <a16:creationId xmlns:a16="http://schemas.microsoft.com/office/drawing/2014/main" id="{EE9711A2-4756-44FB-83C8-EDD30F391AF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public class </a:t>
            </a:r>
            <a:r>
              <a:rPr lang="en-US" altLang="en-US" sz="2400" b="1">
                <a:ea typeface="ＭＳ Ｐゴシック" panose="020B0600070205080204" pitchFamily="34" charset="-128"/>
              </a:rPr>
              <a:t>Auto</a:t>
            </a:r>
            <a:r>
              <a:rPr lang="en-US" altLang="en-US" sz="2000" b="1"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ea typeface="ＭＳ Ｐゴシック" panose="020B0600070205080204" pitchFamily="34" charset="-128"/>
              </a:rPr>
              <a:t>implements </a:t>
            </a:r>
            <a:r>
              <a:rPr lang="en-US" altLang="en-US" sz="2400" b="1">
                <a:ea typeface="ＭＳ Ｐゴシック" panose="020B0600070205080204" pitchFamily="34" charset="-128"/>
              </a:rPr>
              <a:t>AutoPushStartAPI</a:t>
            </a:r>
            <a:r>
              <a:rPr lang="en-US" altLang="en-US" sz="2000">
                <a:ea typeface="ＭＳ Ｐゴシック" panose="020B0600070205080204" pitchFamily="34" charset="-128"/>
              </a:rPr>
              <a:t> {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. . .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// default class constructor</a:t>
            </a:r>
          </a:p>
          <a:p>
            <a:pPr marL="0" indent="0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   public </a:t>
            </a:r>
            <a:r>
              <a:rPr lang="en-US" altLang="en-US" sz="2400" b="1" i="1">
                <a:ea typeface="ＭＳ Ｐゴシック" panose="020B0600070205080204" pitchFamily="34" charset="-128"/>
              </a:rPr>
              <a:t>Auto</a:t>
            </a:r>
            <a:r>
              <a:rPr lang="en-US" altLang="en-US" sz="2400">
                <a:ea typeface="ＭＳ Ｐゴシック" panose="020B0600070205080204" pitchFamily="34" charset="-128"/>
              </a:rPr>
              <a:t>() {</a:t>
            </a:r>
          </a:p>
          <a:p>
            <a:pPr marL="0" indent="0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this.autoOn = new AutoOnState(this);</a:t>
            </a:r>
          </a:p>
          <a:p>
            <a:pPr marL="0" indent="0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this.autoAccessory = new AutoAccessoryState(this);</a:t>
            </a:r>
          </a:p>
          <a:p>
            <a:pPr marL="0" indent="0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this.autoOf = new AutoOffState(this);</a:t>
            </a:r>
          </a:p>
          <a:p>
            <a:pPr marL="0" indent="0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this.state = new AutoOffState(this);</a:t>
            </a:r>
          </a:p>
          <a:p>
            <a:pPr marL="0" indent="0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   }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. . .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buFontTx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</p:txBody>
      </p:sp>
      <p:sp>
        <p:nvSpPr>
          <p:cNvPr id="48131" name="Date Placeholder 3">
            <a:extLst>
              <a:ext uri="{FF2B5EF4-FFF2-40B4-BE49-F238E27FC236}">
                <a16:creationId xmlns:a16="http://schemas.microsoft.com/office/drawing/2014/main" id="{52613B2B-AB02-4235-A17B-50AC3FB577E9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6/12/2020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7BA14428-3234-4FA5-A07F-01A9515FE8E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Class: Auto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AC8C46D4-BD16-4B28-B82E-38AA565CE02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public class </a:t>
            </a:r>
            <a:r>
              <a:rPr lang="en-US" altLang="en-US" sz="2400" b="1">
                <a:ea typeface="ＭＳ Ｐゴシック" panose="020B0600070205080204" pitchFamily="34" charset="-128"/>
              </a:rPr>
              <a:t>Auto</a:t>
            </a:r>
            <a:r>
              <a:rPr lang="en-US" altLang="en-US" sz="2000" b="1"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ea typeface="ＭＳ Ｐゴシック" panose="020B0600070205080204" pitchFamily="34" charset="-128"/>
              </a:rPr>
              <a:t>implements </a:t>
            </a:r>
            <a:r>
              <a:rPr lang="en-US" altLang="en-US" sz="2400" b="1">
                <a:ea typeface="ＭＳ Ｐゴシック" panose="020B0600070205080204" pitchFamily="34" charset="-128"/>
              </a:rPr>
              <a:t>AutoPushStartAPI</a:t>
            </a:r>
            <a:r>
              <a:rPr lang="en-US" altLang="en-US" sz="2000">
                <a:ea typeface="ＭＳ Ｐゴシック" panose="020B0600070205080204" pitchFamily="34" charset="-128"/>
              </a:rPr>
              <a:t> {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. . .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@Override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public void </a:t>
            </a:r>
            <a:r>
              <a:rPr lang="en-US" altLang="en-US" b="1" i="1">
                <a:ea typeface="ＭＳ Ｐゴシック" panose="020B0600070205080204" pitchFamily="34" charset="-128"/>
              </a:rPr>
              <a:t>on</a:t>
            </a:r>
            <a:r>
              <a:rPr lang="en-US" altLang="en-US">
                <a:ea typeface="ＭＳ Ｐゴシック" panose="020B0600070205080204" pitchFamily="34" charset="-128"/>
              </a:rPr>
              <a:t>() {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	this.state.on();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}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. . .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buFontTx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</p:txBody>
      </p:sp>
      <p:sp>
        <p:nvSpPr>
          <p:cNvPr id="49155" name="Date Placeholder 3">
            <a:extLst>
              <a:ext uri="{FF2B5EF4-FFF2-40B4-BE49-F238E27FC236}">
                <a16:creationId xmlns:a16="http://schemas.microsoft.com/office/drawing/2014/main" id="{49A36361-66A8-435A-8D01-40BA21332027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6/12/2020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B51E5BE2-5167-4FC3-8C4E-1B385001B2B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Class: Auto</a:t>
            </a:r>
          </a:p>
        </p:txBody>
      </p:sp>
      <p:sp>
        <p:nvSpPr>
          <p:cNvPr id="50178" name="Content Placeholder 2">
            <a:extLst>
              <a:ext uri="{FF2B5EF4-FFF2-40B4-BE49-F238E27FC236}">
                <a16:creationId xmlns:a16="http://schemas.microsoft.com/office/drawing/2014/main" id="{BB577BF8-54DE-4D5C-86FC-E3B0D58C58B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public class </a:t>
            </a:r>
            <a:r>
              <a:rPr lang="en-US" altLang="en-US" sz="2400" b="1">
                <a:ea typeface="ＭＳ Ｐゴシック" panose="020B0600070205080204" pitchFamily="34" charset="-128"/>
              </a:rPr>
              <a:t>Auto</a:t>
            </a:r>
            <a:r>
              <a:rPr lang="en-US" altLang="en-US" sz="2000" b="1"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ea typeface="ＭＳ Ｐゴシック" panose="020B0600070205080204" pitchFamily="34" charset="-128"/>
              </a:rPr>
              <a:t>implements </a:t>
            </a:r>
            <a:r>
              <a:rPr lang="en-US" altLang="en-US" sz="2400" b="1">
                <a:ea typeface="ＭＳ Ｐゴシック" panose="020B0600070205080204" pitchFamily="34" charset="-128"/>
              </a:rPr>
              <a:t>AutoPushStartAPI</a:t>
            </a:r>
            <a:r>
              <a:rPr lang="en-US" altLang="en-US" sz="2000">
                <a:ea typeface="ＭＳ Ｐゴシック" panose="020B0600070205080204" pitchFamily="34" charset="-128"/>
              </a:rPr>
              <a:t> {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. . .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@Override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public void </a:t>
            </a:r>
            <a:r>
              <a:rPr lang="en-US" altLang="en-US" b="1" i="1">
                <a:ea typeface="ＭＳ Ｐゴシック" panose="020B0600070205080204" pitchFamily="34" charset="-128"/>
              </a:rPr>
              <a:t>accessory</a:t>
            </a:r>
            <a:r>
              <a:rPr lang="en-US" altLang="en-US">
                <a:ea typeface="ＭＳ Ｐゴシック" panose="020B0600070205080204" pitchFamily="34" charset="-128"/>
              </a:rPr>
              <a:t>() {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	this.state.accessory();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}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. . .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buFontTx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</p:txBody>
      </p:sp>
      <p:sp>
        <p:nvSpPr>
          <p:cNvPr id="50179" name="Date Placeholder 3">
            <a:extLst>
              <a:ext uri="{FF2B5EF4-FFF2-40B4-BE49-F238E27FC236}">
                <a16:creationId xmlns:a16="http://schemas.microsoft.com/office/drawing/2014/main" id="{6A9E20E2-A42C-47CF-BFFB-7644C672B381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6/12/2020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33F83D09-93B6-41D6-94B4-1056EC369F2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Class: Auto</a:t>
            </a:r>
          </a:p>
        </p:txBody>
      </p:sp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06372B75-0A9E-41DC-8973-492ECE20782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public class </a:t>
            </a:r>
            <a:r>
              <a:rPr lang="en-US" altLang="en-US" sz="2400" b="1">
                <a:ea typeface="ＭＳ Ｐゴシック" panose="020B0600070205080204" pitchFamily="34" charset="-128"/>
              </a:rPr>
              <a:t>Auto</a:t>
            </a:r>
            <a:r>
              <a:rPr lang="en-US" altLang="en-US" sz="2000" b="1"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ea typeface="ＭＳ Ｐゴシック" panose="020B0600070205080204" pitchFamily="34" charset="-128"/>
              </a:rPr>
              <a:t>implements </a:t>
            </a:r>
            <a:r>
              <a:rPr lang="en-US" altLang="en-US" sz="2400" b="1">
                <a:ea typeface="ＭＳ Ｐゴシック" panose="020B0600070205080204" pitchFamily="34" charset="-128"/>
              </a:rPr>
              <a:t>AutoPushStartAPI</a:t>
            </a:r>
            <a:r>
              <a:rPr lang="en-US" altLang="en-US" sz="2000">
                <a:ea typeface="ＭＳ Ｐゴシック" panose="020B0600070205080204" pitchFamily="34" charset="-128"/>
              </a:rPr>
              <a:t> {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. . .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@Override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public void </a:t>
            </a:r>
            <a:r>
              <a:rPr lang="en-US" altLang="en-US" b="1" i="1">
                <a:ea typeface="ＭＳ Ｐゴシック" panose="020B0600070205080204" pitchFamily="34" charset="-128"/>
              </a:rPr>
              <a:t>off</a:t>
            </a:r>
            <a:r>
              <a:rPr lang="en-US" altLang="en-US">
                <a:ea typeface="ＭＳ Ｐゴシック" panose="020B0600070205080204" pitchFamily="34" charset="-128"/>
              </a:rPr>
              <a:t>() {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	this.state.off();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}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. . .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buFontTx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</p:txBody>
      </p:sp>
      <p:sp>
        <p:nvSpPr>
          <p:cNvPr id="51203" name="Date Placeholder 3">
            <a:extLst>
              <a:ext uri="{FF2B5EF4-FFF2-40B4-BE49-F238E27FC236}">
                <a16:creationId xmlns:a16="http://schemas.microsoft.com/office/drawing/2014/main" id="{5371420C-948F-4245-B1E5-62A45557E89F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6/12/2020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67C04430-80F8-4A11-8EFA-3E08B7998E4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Class: DemoStatePattern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4318B9BF-5022-4F2B-85C1-57D026ECCEB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000" dirty="0"/>
              <a:t>public class </a:t>
            </a:r>
            <a:r>
              <a:rPr lang="en-US" sz="2400" b="1" dirty="0" err="1"/>
              <a:t>DemoStatePattern</a:t>
            </a:r>
            <a:r>
              <a:rPr lang="en-US" sz="2400" dirty="0"/>
              <a:t> {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public static void demo() {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Auto auto = new Auto();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</a:t>
            </a:r>
            <a:r>
              <a:rPr lang="en-US" dirty="0" err="1"/>
              <a:t>auto.on</a:t>
            </a:r>
            <a:r>
              <a:rPr lang="en-US" dirty="0"/>
              <a:t>();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</a:t>
            </a:r>
            <a:r>
              <a:rPr lang="en-US" dirty="0" err="1"/>
              <a:t>auto.accessory</a:t>
            </a:r>
            <a:r>
              <a:rPr lang="en-US" dirty="0"/>
              <a:t>();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</a:t>
            </a:r>
            <a:r>
              <a:rPr lang="en-US" dirty="0" err="1"/>
              <a:t>auto.off</a:t>
            </a:r>
            <a:r>
              <a:rPr lang="en-US" dirty="0"/>
              <a:t>();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}</a:t>
            </a:r>
          </a:p>
          <a:p>
            <a:pPr marL="0" indent="0">
              <a:buFontTx/>
              <a:buNone/>
              <a:defRPr/>
            </a:pPr>
            <a:r>
              <a:rPr lang="en-US" sz="2000" dirty="0"/>
              <a:t>}</a:t>
            </a:r>
          </a:p>
          <a:p>
            <a:pPr>
              <a:defRPr/>
            </a:pPr>
            <a:r>
              <a:rPr lang="en-US" dirty="0"/>
              <a:t>Demonstrate use of State Pattern</a:t>
            </a:r>
          </a:p>
        </p:txBody>
      </p:sp>
      <p:sp>
        <p:nvSpPr>
          <p:cNvPr id="52227" name="Date Placeholder 3">
            <a:extLst>
              <a:ext uri="{FF2B5EF4-FFF2-40B4-BE49-F238E27FC236}">
                <a16:creationId xmlns:a16="http://schemas.microsoft.com/office/drawing/2014/main" id="{6D770EBB-59FD-4389-8515-277F2FFCE27F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6/12/2020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11BAEFFF-AF44-4D8F-8286-55ADE29D548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Association Relationship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87F82449-E5CC-430E-B10F-C7144A41C8A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anose="020B0600070205080204" pitchFamily="34" charset="-128"/>
              </a:rPr>
              <a:t>Association: Has-A Relationship</a:t>
            </a:r>
          </a:p>
          <a:p>
            <a:pPr marL="914400" lvl="1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Aggregation</a:t>
            </a:r>
          </a:p>
          <a:p>
            <a:pPr marL="1314450" lvl="2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Weak association: linked but independent objects</a:t>
            </a:r>
          </a:p>
          <a:p>
            <a:pPr marL="1771650" lvl="3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possessed object can survive after possessing object</a:t>
            </a:r>
          </a:p>
          <a:p>
            <a:pPr marL="1314450" lvl="2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Line with open arrowhead outline</a:t>
            </a:r>
          </a:p>
          <a:p>
            <a:pPr marL="914400" lvl="1" indent="-514350" eaLnBrk="1" hangingPunct="1">
              <a:defRPr/>
            </a:pPr>
            <a:r>
              <a:rPr lang="en-US" altLang="ja-JP">
                <a:ea typeface="ＭＳ Ｐゴシック" panose="020B0600070205080204" pitchFamily="34" charset="-128"/>
              </a:rPr>
              <a:t>Composition</a:t>
            </a:r>
          </a:p>
          <a:p>
            <a:pPr marL="1314450" lvl="2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Strong association: linked objects are dependent</a:t>
            </a:r>
          </a:p>
          <a:p>
            <a:pPr marL="1771650" lvl="3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possessed object is destroyed along with possessing object</a:t>
            </a:r>
          </a:p>
          <a:p>
            <a:pPr marL="1314450" lvl="2" indent="-514350" eaLnBrk="1" hangingPunct="1">
              <a:defRPr/>
            </a:pPr>
            <a:r>
              <a:rPr lang="en-US" altLang="ja-JP">
                <a:ea typeface="ＭＳ Ｐゴシック" panose="020B0600070205080204" pitchFamily="34" charset="-128"/>
              </a:rPr>
              <a:t>Line with solid filled-in arrowhead</a:t>
            </a:r>
          </a:p>
          <a:p>
            <a:pPr marL="514350" indent="-514350" eaLnBrk="1" hangingPunct="1">
              <a:defRPr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0483" name="Date Placeholder 3">
            <a:extLst>
              <a:ext uri="{FF2B5EF4-FFF2-40B4-BE49-F238E27FC236}">
                <a16:creationId xmlns:a16="http://schemas.microsoft.com/office/drawing/2014/main" id="{271B7ECF-69D9-4231-BBD9-1B74C3BEF36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5/21/2020</a:t>
            </a:r>
          </a:p>
        </p:txBody>
      </p:sp>
    </p:spTree>
    <p:extLst>
      <p:ext uri="{BB962C8B-B14F-4D97-AF65-F5344CB8AC3E}">
        <p14:creationId xmlns:p14="http://schemas.microsoft.com/office/powerpoint/2010/main" val="393307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0FF02895-73C9-4E51-9CA8-FBE67341EB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Aggregation Association Relationship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3D1D2BCF-C28F-4C4F-93FE-7F008E81B17F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+mn-ea"/>
              </a:rPr>
              <a:t>Weak Independent Aggregation Association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-US" altLang="en-US">
                <a:ea typeface="+mn-ea"/>
              </a:rPr>
              <a:t>Teacher                      Classroom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-US" altLang="en-US">
                <a:ea typeface="+mn-ea"/>
              </a:rPr>
              <a:t>Student                      School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-US" altLang="en-US">
                <a:ea typeface="+mn-ea"/>
              </a:rPr>
              <a:t>Driver                        Automobile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>
              <a:ea typeface="+mn-ea"/>
            </a:endParaRPr>
          </a:p>
          <a:p>
            <a:pPr eaLnBrk="1" hangingPunct="1">
              <a:defRPr/>
            </a:pPr>
            <a:r>
              <a:rPr lang="en-US" altLang="en-US">
                <a:ea typeface="+mn-ea"/>
              </a:rPr>
              <a:t>Teachers can continue to exist without Classroom</a:t>
            </a:r>
          </a:p>
          <a:p>
            <a:pPr eaLnBrk="1" hangingPunct="1">
              <a:defRPr/>
            </a:pPr>
            <a:r>
              <a:rPr lang="en-US" altLang="en-US">
                <a:ea typeface="+mn-ea"/>
              </a:rPr>
              <a:t>Student existence independent of School</a:t>
            </a:r>
          </a:p>
          <a:p>
            <a:pPr eaLnBrk="1" hangingPunct="1">
              <a:defRPr/>
            </a:pPr>
            <a:r>
              <a:rPr lang="en-US" altLang="en-US">
                <a:ea typeface="+mn-ea"/>
              </a:rPr>
              <a:t>Driver can get another Automobile</a:t>
            </a:r>
          </a:p>
        </p:txBody>
      </p:sp>
      <p:sp>
        <p:nvSpPr>
          <p:cNvPr id="21507" name="Date Placeholder 3">
            <a:extLst>
              <a:ext uri="{FF2B5EF4-FFF2-40B4-BE49-F238E27FC236}">
                <a16:creationId xmlns:a16="http://schemas.microsoft.com/office/drawing/2014/main" id="{4697457C-DD0C-4F3B-A17E-5DED7478214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6/12/2020</a:t>
            </a:r>
          </a:p>
        </p:txBody>
      </p:sp>
      <p:grpSp>
        <p:nvGrpSpPr>
          <p:cNvPr id="21508" name="Group 2">
            <a:extLst>
              <a:ext uri="{FF2B5EF4-FFF2-40B4-BE49-F238E27FC236}">
                <a16:creationId xmlns:a16="http://schemas.microsoft.com/office/drawing/2014/main" id="{510F2B76-786D-4718-A668-D5348F70F401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600200"/>
            <a:ext cx="1495425" cy="322263"/>
            <a:chOff x="2924175" y="4021138"/>
            <a:chExt cx="1495425" cy="322262"/>
          </a:xfrm>
        </p:grpSpPr>
        <p:grpSp>
          <p:nvGrpSpPr>
            <p:cNvPr id="21521" name="Group 24">
              <a:extLst>
                <a:ext uri="{FF2B5EF4-FFF2-40B4-BE49-F238E27FC236}">
                  <a16:creationId xmlns:a16="http://schemas.microsoft.com/office/drawing/2014/main" id="{71E0D37F-3813-4CCF-80DA-D530872C9F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4175" y="4021138"/>
              <a:ext cx="1371600" cy="246062"/>
              <a:chOff x="3124200" y="2209800"/>
              <a:chExt cx="1371600" cy="246221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C6FA8160-7A9A-478C-AA87-94957E28834B}"/>
                  </a:ext>
                </a:extLst>
              </p:cNvPr>
              <p:cNvCxnSpPr/>
              <p:nvPr/>
            </p:nvCxnSpPr>
            <p:spPr>
              <a:xfrm>
                <a:off x="3124200" y="2438547"/>
                <a:ext cx="1219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24" name="TextBox 26">
                <a:extLst>
                  <a:ext uri="{FF2B5EF4-FFF2-40B4-BE49-F238E27FC236}">
                    <a16:creationId xmlns:a16="http://schemas.microsoft.com/office/drawing/2014/main" id="{5C864DD2-C9C7-406F-B40C-ACEE8601C0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200" y="2209800"/>
                <a:ext cx="4572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1..*</a:t>
                </a:r>
              </a:p>
            </p:txBody>
          </p:sp>
          <p:sp>
            <p:nvSpPr>
              <p:cNvPr id="21525" name="TextBox 27">
                <a:extLst>
                  <a:ext uri="{FF2B5EF4-FFF2-40B4-BE49-F238E27FC236}">
                    <a16:creationId xmlns:a16="http://schemas.microsoft.com/office/drawing/2014/main" id="{9CC36FCC-922C-4CBA-83E4-5DE3195C73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2209800"/>
                <a:ext cx="3048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</p:grp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26842CFB-3B74-4BBE-AE3B-F2EB39128A1A}"/>
                </a:ext>
              </a:extLst>
            </p:cNvPr>
            <p:cNvSpPr/>
            <p:nvPr/>
          </p:nvSpPr>
          <p:spPr>
            <a:xfrm rot="5400000">
              <a:off x="4182269" y="4106069"/>
              <a:ext cx="228599" cy="24606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1509" name="Group 22">
            <a:extLst>
              <a:ext uri="{FF2B5EF4-FFF2-40B4-BE49-F238E27FC236}">
                <a16:creationId xmlns:a16="http://schemas.microsoft.com/office/drawing/2014/main" id="{EC9454DD-F84D-4B8D-BAD0-E2BA8C40D534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116138"/>
            <a:ext cx="1495425" cy="322262"/>
            <a:chOff x="2924175" y="4021138"/>
            <a:chExt cx="1495425" cy="322262"/>
          </a:xfrm>
        </p:grpSpPr>
        <p:grpSp>
          <p:nvGrpSpPr>
            <p:cNvPr id="21516" name="Group 24">
              <a:extLst>
                <a:ext uri="{FF2B5EF4-FFF2-40B4-BE49-F238E27FC236}">
                  <a16:creationId xmlns:a16="http://schemas.microsoft.com/office/drawing/2014/main" id="{1C043D10-438D-4536-A4DC-7591430B5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4175" y="4021138"/>
              <a:ext cx="1371600" cy="246062"/>
              <a:chOff x="3124200" y="2209800"/>
              <a:chExt cx="1371600" cy="246221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96D8D84A-3DAF-4898-9D85-4B183E04E0AF}"/>
                  </a:ext>
                </a:extLst>
              </p:cNvPr>
              <p:cNvCxnSpPr/>
              <p:nvPr/>
            </p:nvCxnSpPr>
            <p:spPr>
              <a:xfrm>
                <a:off x="3124200" y="2438548"/>
                <a:ext cx="1219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19" name="TextBox 26">
                <a:extLst>
                  <a:ext uri="{FF2B5EF4-FFF2-40B4-BE49-F238E27FC236}">
                    <a16:creationId xmlns:a16="http://schemas.microsoft.com/office/drawing/2014/main" id="{31C06AD4-1927-481F-B0F1-CCA29ACA30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200" y="2209800"/>
                <a:ext cx="4572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10..*</a:t>
                </a:r>
              </a:p>
            </p:txBody>
          </p:sp>
          <p:sp>
            <p:nvSpPr>
              <p:cNvPr id="21520" name="TextBox 27">
                <a:extLst>
                  <a:ext uri="{FF2B5EF4-FFF2-40B4-BE49-F238E27FC236}">
                    <a16:creationId xmlns:a16="http://schemas.microsoft.com/office/drawing/2014/main" id="{54146FBD-9DAB-4C8E-BF22-D5D049F692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2209800"/>
                <a:ext cx="3048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</p:grp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AC3BDD55-50A5-4B60-B43B-1866B828C7D8}"/>
                </a:ext>
              </a:extLst>
            </p:cNvPr>
            <p:cNvSpPr/>
            <p:nvPr/>
          </p:nvSpPr>
          <p:spPr>
            <a:xfrm rot="5400000">
              <a:off x="4182269" y="4106069"/>
              <a:ext cx="228600" cy="24606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1510" name="Group 29">
            <a:extLst>
              <a:ext uri="{FF2B5EF4-FFF2-40B4-BE49-F238E27FC236}">
                <a16:creationId xmlns:a16="http://schemas.microsoft.com/office/drawing/2014/main" id="{F8A6DEE4-CFCF-4F43-B694-721E2B562616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649538"/>
            <a:ext cx="1495425" cy="322262"/>
            <a:chOff x="2924175" y="4021138"/>
            <a:chExt cx="1495425" cy="322262"/>
          </a:xfrm>
        </p:grpSpPr>
        <p:grpSp>
          <p:nvGrpSpPr>
            <p:cNvPr id="21511" name="Group 24">
              <a:extLst>
                <a:ext uri="{FF2B5EF4-FFF2-40B4-BE49-F238E27FC236}">
                  <a16:creationId xmlns:a16="http://schemas.microsoft.com/office/drawing/2014/main" id="{B86E2BC7-D660-4742-ADC5-B920035BFE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4175" y="4021138"/>
              <a:ext cx="1371600" cy="246062"/>
              <a:chOff x="3124200" y="2209800"/>
              <a:chExt cx="1371600" cy="246221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34A36A13-584B-42A8-BD91-840D154365ED}"/>
                  </a:ext>
                </a:extLst>
              </p:cNvPr>
              <p:cNvCxnSpPr/>
              <p:nvPr/>
            </p:nvCxnSpPr>
            <p:spPr>
              <a:xfrm>
                <a:off x="3124200" y="2438548"/>
                <a:ext cx="1219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14" name="TextBox 26">
                <a:extLst>
                  <a:ext uri="{FF2B5EF4-FFF2-40B4-BE49-F238E27FC236}">
                    <a16:creationId xmlns:a16="http://schemas.microsoft.com/office/drawing/2014/main" id="{F2E132A8-4C8D-4E9E-AFBB-D773A0451D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200" y="2209800"/>
                <a:ext cx="4572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  <p:sp>
            <p:nvSpPr>
              <p:cNvPr id="21515" name="TextBox 27">
                <a:extLst>
                  <a:ext uri="{FF2B5EF4-FFF2-40B4-BE49-F238E27FC236}">
                    <a16:creationId xmlns:a16="http://schemas.microsoft.com/office/drawing/2014/main" id="{22C5D218-2D8C-4F62-9405-E67A7E00B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2209800"/>
                <a:ext cx="3048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</p:grp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454C8170-CD70-48CD-8CDA-2E3281BDD26E}"/>
                </a:ext>
              </a:extLst>
            </p:cNvPr>
            <p:cNvSpPr/>
            <p:nvPr/>
          </p:nvSpPr>
          <p:spPr>
            <a:xfrm rot="5400000">
              <a:off x="4182269" y="4106069"/>
              <a:ext cx="228600" cy="24606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13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3B626F9C-507A-4996-9FC0-46AF7D4538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Composition Association Relationship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E3878CD3-7C23-46B5-9C98-A3CED0F7F3EA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+mn-ea"/>
              </a:rPr>
              <a:t>Strong Dependent Composition Association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-US" altLang="en-US">
                <a:ea typeface="+mn-ea"/>
              </a:rPr>
              <a:t>Eyes                            Body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-US" altLang="en-US">
                <a:ea typeface="+mn-ea"/>
              </a:rPr>
              <a:t>State                            Context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-US" altLang="en-US" err="1">
                <a:ea typeface="+mn-ea"/>
              </a:rPr>
              <a:t>AutoState</a:t>
            </a:r>
            <a:r>
              <a:rPr lang="en-US" altLang="en-US">
                <a:ea typeface="+mn-ea"/>
              </a:rPr>
              <a:t>                    Automobile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>
              <a:ea typeface="+mn-ea"/>
            </a:endParaRPr>
          </a:p>
          <a:p>
            <a:pPr eaLnBrk="1" hangingPunct="1">
              <a:defRPr/>
            </a:pPr>
            <a:r>
              <a:rPr lang="en-US" altLang="en-US">
                <a:ea typeface="+mn-ea"/>
              </a:rPr>
              <a:t>The Automobile State (AutoState) is dependent on existence of the Automobile</a:t>
            </a:r>
          </a:p>
        </p:txBody>
      </p:sp>
      <p:sp>
        <p:nvSpPr>
          <p:cNvPr id="22531" name="Date Placeholder 3">
            <a:extLst>
              <a:ext uri="{FF2B5EF4-FFF2-40B4-BE49-F238E27FC236}">
                <a16:creationId xmlns:a16="http://schemas.microsoft.com/office/drawing/2014/main" id="{38541F7F-AB66-4343-9AA4-85D27AF5AF0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6/12/2020</a:t>
            </a:r>
          </a:p>
        </p:txBody>
      </p:sp>
      <p:grpSp>
        <p:nvGrpSpPr>
          <p:cNvPr id="22532" name="Group 1">
            <a:extLst>
              <a:ext uri="{FF2B5EF4-FFF2-40B4-BE49-F238E27FC236}">
                <a16:creationId xmlns:a16="http://schemas.microsoft.com/office/drawing/2014/main" id="{5BB299FE-BBC6-47CC-A22D-B4483D615FE4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1658938"/>
            <a:ext cx="1495425" cy="322262"/>
            <a:chOff x="2667000" y="3640138"/>
            <a:chExt cx="1495425" cy="322262"/>
          </a:xfrm>
        </p:grpSpPr>
        <p:grpSp>
          <p:nvGrpSpPr>
            <p:cNvPr id="22545" name="Group 24">
              <a:extLst>
                <a:ext uri="{FF2B5EF4-FFF2-40B4-BE49-F238E27FC236}">
                  <a16:creationId xmlns:a16="http://schemas.microsoft.com/office/drawing/2014/main" id="{230C2372-1203-4F89-8839-6B26B19C59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000" y="3640138"/>
              <a:ext cx="1371600" cy="246062"/>
              <a:chOff x="3124200" y="2209800"/>
              <a:chExt cx="1371600" cy="246221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762777B-7D4A-4990-8A9E-1ABD9A4BDE88}"/>
                  </a:ext>
                </a:extLst>
              </p:cNvPr>
              <p:cNvCxnSpPr/>
              <p:nvPr/>
            </p:nvCxnSpPr>
            <p:spPr>
              <a:xfrm>
                <a:off x="3124200" y="2438548"/>
                <a:ext cx="1219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48" name="TextBox 26">
                <a:extLst>
                  <a:ext uri="{FF2B5EF4-FFF2-40B4-BE49-F238E27FC236}">
                    <a16:creationId xmlns:a16="http://schemas.microsoft.com/office/drawing/2014/main" id="{35102B02-85B1-4BA0-A853-7809C07775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200" y="2209800"/>
                <a:ext cx="4572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2</a:t>
                </a:r>
              </a:p>
            </p:txBody>
          </p:sp>
          <p:sp>
            <p:nvSpPr>
              <p:cNvPr id="22549" name="TextBox 27">
                <a:extLst>
                  <a:ext uri="{FF2B5EF4-FFF2-40B4-BE49-F238E27FC236}">
                    <a16:creationId xmlns:a16="http://schemas.microsoft.com/office/drawing/2014/main" id="{C0B906D1-99E5-4A6D-83AB-9BC16CBB97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2209800"/>
                <a:ext cx="3048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</p:grp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678B8178-A43E-48AA-81D6-1EDA148C5A4C}"/>
                </a:ext>
              </a:extLst>
            </p:cNvPr>
            <p:cNvSpPr/>
            <p:nvPr/>
          </p:nvSpPr>
          <p:spPr>
            <a:xfrm rot="5400000">
              <a:off x="3925094" y="3725069"/>
              <a:ext cx="228600" cy="24606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2533" name="Group 23">
            <a:extLst>
              <a:ext uri="{FF2B5EF4-FFF2-40B4-BE49-F238E27FC236}">
                <a16:creationId xmlns:a16="http://schemas.microsoft.com/office/drawing/2014/main" id="{8E5F8CAF-91C1-433C-8929-305D2BE6B8D6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2116138"/>
            <a:ext cx="1495425" cy="322262"/>
            <a:chOff x="2667000" y="3640138"/>
            <a:chExt cx="1495425" cy="322262"/>
          </a:xfrm>
        </p:grpSpPr>
        <p:grpSp>
          <p:nvGrpSpPr>
            <p:cNvPr id="22540" name="Group 24">
              <a:extLst>
                <a:ext uri="{FF2B5EF4-FFF2-40B4-BE49-F238E27FC236}">
                  <a16:creationId xmlns:a16="http://schemas.microsoft.com/office/drawing/2014/main" id="{704084DF-C71C-4068-BFCD-CDE1692C3A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000" y="3640138"/>
              <a:ext cx="1371600" cy="246062"/>
              <a:chOff x="3124200" y="2209800"/>
              <a:chExt cx="1371600" cy="246221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13DECDF-4ACC-40FE-A11C-DBE7AC311C88}"/>
                  </a:ext>
                </a:extLst>
              </p:cNvPr>
              <p:cNvCxnSpPr/>
              <p:nvPr/>
            </p:nvCxnSpPr>
            <p:spPr>
              <a:xfrm>
                <a:off x="3124200" y="2438548"/>
                <a:ext cx="1219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43" name="TextBox 26">
                <a:extLst>
                  <a:ext uri="{FF2B5EF4-FFF2-40B4-BE49-F238E27FC236}">
                    <a16:creationId xmlns:a16="http://schemas.microsoft.com/office/drawing/2014/main" id="{C8DC63C6-E509-44AF-A44C-17B4845B94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200" y="2209800"/>
                <a:ext cx="4572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  <p:sp>
            <p:nvSpPr>
              <p:cNvPr id="22544" name="TextBox 27">
                <a:extLst>
                  <a:ext uri="{FF2B5EF4-FFF2-40B4-BE49-F238E27FC236}">
                    <a16:creationId xmlns:a16="http://schemas.microsoft.com/office/drawing/2014/main" id="{54D9E347-B01B-4D69-B035-33A0420870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2209800"/>
                <a:ext cx="3048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</p:grp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CE6B53C9-A949-4C59-A4DC-91309E8DE982}"/>
                </a:ext>
              </a:extLst>
            </p:cNvPr>
            <p:cNvSpPr/>
            <p:nvPr/>
          </p:nvSpPr>
          <p:spPr>
            <a:xfrm rot="5400000">
              <a:off x="3925094" y="3725069"/>
              <a:ext cx="228600" cy="24606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2534" name="Group 30">
            <a:extLst>
              <a:ext uri="{FF2B5EF4-FFF2-40B4-BE49-F238E27FC236}">
                <a16:creationId xmlns:a16="http://schemas.microsoft.com/office/drawing/2014/main" id="{9F8F0D7A-8550-4679-A3D2-B3126C226AD0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2649538"/>
            <a:ext cx="1495425" cy="322262"/>
            <a:chOff x="2667000" y="3640138"/>
            <a:chExt cx="1495425" cy="322262"/>
          </a:xfrm>
        </p:grpSpPr>
        <p:grpSp>
          <p:nvGrpSpPr>
            <p:cNvPr id="22535" name="Group 31">
              <a:extLst>
                <a:ext uri="{FF2B5EF4-FFF2-40B4-BE49-F238E27FC236}">
                  <a16:creationId xmlns:a16="http://schemas.microsoft.com/office/drawing/2014/main" id="{B36B99A6-5975-4F99-A419-44B125EB54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000" y="3640138"/>
              <a:ext cx="1371600" cy="246062"/>
              <a:chOff x="3124200" y="2209800"/>
              <a:chExt cx="1371600" cy="246221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43D3ACD-11EE-4855-AAA7-BDE86AA6AEB4}"/>
                  </a:ext>
                </a:extLst>
              </p:cNvPr>
              <p:cNvCxnSpPr/>
              <p:nvPr/>
            </p:nvCxnSpPr>
            <p:spPr>
              <a:xfrm>
                <a:off x="3124200" y="2438548"/>
                <a:ext cx="1219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38" name="TextBox 26">
                <a:extLst>
                  <a:ext uri="{FF2B5EF4-FFF2-40B4-BE49-F238E27FC236}">
                    <a16:creationId xmlns:a16="http://schemas.microsoft.com/office/drawing/2014/main" id="{8FB40E23-480D-482D-89E1-5DF5578499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200" y="2209800"/>
                <a:ext cx="4572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  <p:sp>
            <p:nvSpPr>
              <p:cNvPr id="22539" name="TextBox 27">
                <a:extLst>
                  <a:ext uri="{FF2B5EF4-FFF2-40B4-BE49-F238E27FC236}">
                    <a16:creationId xmlns:a16="http://schemas.microsoft.com/office/drawing/2014/main" id="{9FB465B4-30ED-455F-B4B6-815B6A21B1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2209800"/>
                <a:ext cx="3048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</p:grp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7FC6D237-F1D4-4A22-A0F1-ABEE23710ABD}"/>
                </a:ext>
              </a:extLst>
            </p:cNvPr>
            <p:cNvSpPr/>
            <p:nvPr/>
          </p:nvSpPr>
          <p:spPr>
            <a:xfrm rot="5400000">
              <a:off x="3925094" y="3725069"/>
              <a:ext cx="228600" cy="24606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3833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FFE779AC-897E-41FB-8795-C4E6CA064D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Relationships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3C52E663-00CF-4FE9-8E64-ABC2F5DFBD7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anose="020B0600070205080204" pitchFamily="34" charset="-128"/>
              </a:rPr>
              <a:t>Generalization</a:t>
            </a:r>
          </a:p>
          <a:p>
            <a:pPr marL="800100" lvl="2" indent="0" eaLnBrk="1" hangingPunct="1">
              <a:buFontTx/>
              <a:buNone/>
              <a:defRPr/>
            </a:pPr>
            <a:endParaRPr lang="en-US" altLang="en-US">
              <a:ea typeface="Times New Roman" panose="02020603050405020304" pitchFamily="18" charset="0"/>
            </a:endParaRPr>
          </a:p>
          <a:p>
            <a:pPr marL="800100" lvl="2" indent="0" eaLnBrk="1" hangingPunct="1">
              <a:buFontTx/>
              <a:buNone/>
              <a:defRPr/>
            </a:pPr>
            <a:r>
              <a:rPr lang="en-US" altLang="en-US">
                <a:ea typeface="Times New Roman" panose="02020603050405020304" pitchFamily="18" charset="0"/>
              </a:rPr>
              <a:t>Parent</a:t>
            </a:r>
          </a:p>
          <a:p>
            <a:pPr marL="800100" lvl="2" indent="0" eaLnBrk="1" hangingPunct="1">
              <a:buFontTx/>
              <a:buNone/>
              <a:defRPr/>
            </a:pPr>
            <a:endParaRPr lang="en-US" altLang="en-US">
              <a:ea typeface="Times New Roman" panose="02020603050405020304" pitchFamily="18" charset="0"/>
            </a:endParaRPr>
          </a:p>
          <a:p>
            <a:pPr marL="800100" lvl="2" indent="0" eaLnBrk="1" hangingPunct="1">
              <a:buFontTx/>
              <a:buNone/>
              <a:defRPr/>
            </a:pPr>
            <a:endParaRPr lang="en-US" altLang="en-US">
              <a:ea typeface="Times New Roman" panose="02020603050405020304" pitchFamily="18" charset="0"/>
            </a:endParaRPr>
          </a:p>
          <a:p>
            <a:pPr marL="800100" lvl="2" indent="0" eaLnBrk="1" hangingPunct="1">
              <a:buFontTx/>
              <a:buNone/>
              <a:defRPr/>
            </a:pPr>
            <a:r>
              <a:rPr lang="en-US" altLang="en-US">
                <a:ea typeface="Times New Roman" panose="02020603050405020304" pitchFamily="18" charset="0"/>
              </a:rPr>
              <a:t>Child </a:t>
            </a:r>
          </a:p>
          <a:p>
            <a:pPr marL="514350" indent="-514350" eaLnBrk="1" hangingPunct="1">
              <a:buFont typeface="Times New Roman" panose="02020603050405020304" pitchFamily="18" charset="0"/>
              <a:buAutoNum type="arabicPeriod"/>
              <a:defRPr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3555" name="Date Placeholder 3">
            <a:extLst>
              <a:ext uri="{FF2B5EF4-FFF2-40B4-BE49-F238E27FC236}">
                <a16:creationId xmlns:a16="http://schemas.microsoft.com/office/drawing/2014/main" id="{55656F93-1A84-4998-A2AF-C0435971F88C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  <p:grpSp>
        <p:nvGrpSpPr>
          <p:cNvPr id="23556" name="Group 14">
            <a:extLst>
              <a:ext uri="{FF2B5EF4-FFF2-40B4-BE49-F238E27FC236}">
                <a16:creationId xmlns:a16="http://schemas.microsoft.com/office/drawing/2014/main" id="{B25B6F0E-B99B-4EB8-B476-AAD514E42551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362200"/>
            <a:ext cx="304800" cy="1066800"/>
            <a:chOff x="1905000" y="3124200"/>
            <a:chExt cx="152400" cy="6096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4C78AC6-D2C4-42AE-8EB7-9E865288B8D0}"/>
                </a:ext>
              </a:extLst>
            </p:cNvPr>
            <p:cNvCxnSpPr/>
            <p:nvPr/>
          </p:nvCxnSpPr>
          <p:spPr>
            <a:xfrm flipV="1">
              <a:off x="1981200" y="3276600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613F1A8C-67E1-4A47-AA69-06C2270955D0}"/>
                </a:ext>
              </a:extLst>
            </p:cNvPr>
            <p:cNvSpPr/>
            <p:nvPr/>
          </p:nvSpPr>
          <p:spPr>
            <a:xfrm>
              <a:off x="1905000" y="3124200"/>
              <a:ext cx="152400" cy="152400"/>
            </a:xfrm>
            <a:prstGeom prst="triangle">
              <a:avLst/>
            </a:prstGeom>
            <a:no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6759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54553576-B9E2-44D7-BA5B-56EDCE4E958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UML Class Diagram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ED1F08C2-56D4-4EA1-8CB8-7E0EE1C96DB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971550" lvl="1" indent="-514350" eaLnBrk="1" hangingPunct="1">
              <a:buFont typeface="Times New Roman" panose="02020603050405020304" pitchFamily="18" charset="0"/>
              <a:buAutoNum type="arabicPeriod"/>
            </a:pPr>
            <a:endParaRPr lang="en-US" altLang="en-US">
              <a:ea typeface="Times New Roman" panose="02020603050405020304" pitchFamily="18" charset="0"/>
            </a:endParaRPr>
          </a:p>
        </p:txBody>
      </p:sp>
      <p:sp>
        <p:nvSpPr>
          <p:cNvPr id="31747" name="Date Placeholder 3">
            <a:extLst>
              <a:ext uri="{FF2B5EF4-FFF2-40B4-BE49-F238E27FC236}">
                <a16:creationId xmlns:a16="http://schemas.microsoft.com/office/drawing/2014/main" id="{A6A79AB1-6AF6-47DD-9913-9F6CE1F6F7C5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  <p:sp>
        <p:nvSpPr>
          <p:cNvPr id="31748" name="Rectangle 1029">
            <a:extLst>
              <a:ext uri="{FF2B5EF4-FFF2-40B4-BE49-F238E27FC236}">
                <a16:creationId xmlns:a16="http://schemas.microsoft.com/office/drawing/2014/main" id="{EAC94329-E973-4AF6-8109-04CB0292A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752600"/>
            <a:ext cx="3657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1749" name="Rectangle 1030">
            <a:extLst>
              <a:ext uri="{FF2B5EF4-FFF2-40B4-BE49-F238E27FC236}">
                <a16:creationId xmlns:a16="http://schemas.microsoft.com/office/drawing/2014/main" id="{A88486AA-C1E4-45FC-8D17-EC8933A81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667000"/>
            <a:ext cx="3657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1750" name="Rectangle 1031">
            <a:extLst>
              <a:ext uri="{FF2B5EF4-FFF2-40B4-BE49-F238E27FC236}">
                <a16:creationId xmlns:a16="http://schemas.microsoft.com/office/drawing/2014/main" id="{2531C46C-A25F-463F-950B-38F8975F1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581400"/>
            <a:ext cx="3657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1751" name="Rectangle 1033">
            <a:extLst>
              <a:ext uri="{FF2B5EF4-FFF2-40B4-BE49-F238E27FC236}">
                <a16:creationId xmlns:a16="http://schemas.microsoft.com/office/drawing/2014/main" id="{D864C4C3-26E6-4A89-A0F8-EED0E174B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752600"/>
            <a:ext cx="3657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Class</a:t>
            </a:r>
          </a:p>
        </p:txBody>
      </p:sp>
      <p:sp>
        <p:nvSpPr>
          <p:cNvPr id="31752" name="Rectangle 1034">
            <a:extLst>
              <a:ext uri="{FF2B5EF4-FFF2-40B4-BE49-F238E27FC236}">
                <a16:creationId xmlns:a16="http://schemas.microsoft.com/office/drawing/2014/main" id="{29B59A9C-9625-48F4-809F-4B87C40AE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667000"/>
            <a:ext cx="3657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Attributes</a:t>
            </a:r>
          </a:p>
        </p:txBody>
      </p:sp>
      <p:sp>
        <p:nvSpPr>
          <p:cNvPr id="31753" name="Rectangle 1035">
            <a:extLst>
              <a:ext uri="{FF2B5EF4-FFF2-40B4-BE49-F238E27FC236}">
                <a16:creationId xmlns:a16="http://schemas.microsoft.com/office/drawing/2014/main" id="{AB1C7E03-8E3C-45DB-828D-D1094615C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581400"/>
            <a:ext cx="3657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358212432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</TotalTime>
  <Words>1453</Words>
  <Application>Microsoft Office PowerPoint</Application>
  <PresentationFormat>On-screen Show (4:3)</PresentationFormat>
  <Paragraphs>382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Default Design</vt:lpstr>
      <vt:lpstr>Default Design</vt:lpstr>
      <vt:lpstr>Default Design</vt:lpstr>
      <vt:lpstr>Default Design</vt:lpstr>
      <vt:lpstr>CSYE 7374</vt:lpstr>
      <vt:lpstr>State Design Pattern</vt:lpstr>
      <vt:lpstr>PowerPoint Presentation</vt:lpstr>
      <vt:lpstr>Relationships</vt:lpstr>
      <vt:lpstr>Association Relationship</vt:lpstr>
      <vt:lpstr>Aggregation Association Relationship</vt:lpstr>
      <vt:lpstr>Composition Association Relationship</vt:lpstr>
      <vt:lpstr>Relationships</vt:lpstr>
      <vt:lpstr>UML Class Diagram</vt:lpstr>
      <vt:lpstr>UML Class Diagram</vt:lpstr>
      <vt:lpstr>Person Class Diagram</vt:lpstr>
      <vt:lpstr>State Class Diagram</vt:lpstr>
      <vt:lpstr>Context Class Diagram</vt:lpstr>
      <vt:lpstr>Design Patterns</vt:lpstr>
      <vt:lpstr>Behavioral Design Patterns</vt:lpstr>
      <vt:lpstr>Behavioral Design Patterns</vt:lpstr>
      <vt:lpstr>Behavioral Design Patterns</vt:lpstr>
      <vt:lpstr>State Design Pattern</vt:lpstr>
      <vt:lpstr>State Design Pattern</vt:lpstr>
      <vt:lpstr>State Design Pattern</vt:lpstr>
      <vt:lpstr>State Design Pattern</vt:lpstr>
      <vt:lpstr>State Design Pattern</vt:lpstr>
      <vt:lpstr>State Design Pattern</vt:lpstr>
      <vt:lpstr>State Design Pattern</vt:lpstr>
      <vt:lpstr>State Pattern</vt:lpstr>
      <vt:lpstr>State Pattern</vt:lpstr>
      <vt:lpstr>Summary: State Pattern</vt:lpstr>
      <vt:lpstr>Auto Example: State Pattern</vt:lpstr>
      <vt:lpstr>Calc State Pattern Class Diagram</vt:lpstr>
      <vt:lpstr>Auto Push-Start State Class Diagram</vt:lpstr>
      <vt:lpstr>AutoPushStartState Interface</vt:lpstr>
      <vt:lpstr>Class: AutoOffState</vt:lpstr>
      <vt:lpstr>Class: AutoOffState</vt:lpstr>
      <vt:lpstr>Class: AutoOffState</vt:lpstr>
      <vt:lpstr>Class: AutoOnState</vt:lpstr>
      <vt:lpstr>Class: AutoOnState</vt:lpstr>
      <vt:lpstr>Class: AutoOnState</vt:lpstr>
      <vt:lpstr>Class: AutoAccessoryState</vt:lpstr>
      <vt:lpstr>Class: AutoAccessoryState</vt:lpstr>
      <vt:lpstr>Class: AutoAccessoryState</vt:lpstr>
      <vt:lpstr>Class: Auto</vt:lpstr>
      <vt:lpstr>Class: Auto</vt:lpstr>
      <vt:lpstr>Class: Auto</vt:lpstr>
      <vt:lpstr>Class: Auto</vt:lpstr>
      <vt:lpstr>Class: Auto</vt:lpstr>
      <vt:lpstr>Class: DemoStatePattern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CSYE 6200</dc:title>
  <dc:creator>Daniel Peters</dc:creator>
  <cp:lastModifiedBy>Dan Peters</cp:lastModifiedBy>
  <cp:revision>401</cp:revision>
  <dcterms:created xsi:type="dcterms:W3CDTF">2015-09-07T17:59:09Z</dcterms:created>
  <dcterms:modified xsi:type="dcterms:W3CDTF">2021-07-21T18:35:13Z</dcterms:modified>
</cp:coreProperties>
</file>