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36"/>
  </p:notesMasterIdLst>
  <p:handoutMasterIdLst>
    <p:handoutMasterId r:id="rId37"/>
  </p:handoutMasterIdLst>
  <p:sldIdLst>
    <p:sldId id="294" r:id="rId4"/>
    <p:sldId id="257" r:id="rId5"/>
    <p:sldId id="338" r:id="rId6"/>
    <p:sldId id="352" r:id="rId7"/>
    <p:sldId id="351" r:id="rId8"/>
    <p:sldId id="350" r:id="rId9"/>
    <p:sldId id="349" r:id="rId10"/>
    <p:sldId id="348" r:id="rId11"/>
    <p:sldId id="347" r:id="rId12"/>
    <p:sldId id="346" r:id="rId13"/>
    <p:sldId id="345" r:id="rId14"/>
    <p:sldId id="342" r:id="rId15"/>
    <p:sldId id="341" r:id="rId16"/>
    <p:sldId id="340" r:id="rId17"/>
    <p:sldId id="339" r:id="rId18"/>
    <p:sldId id="308" r:id="rId19"/>
    <p:sldId id="358" r:id="rId20"/>
    <p:sldId id="359" r:id="rId21"/>
    <p:sldId id="357" r:id="rId22"/>
    <p:sldId id="356" r:id="rId23"/>
    <p:sldId id="355" r:id="rId24"/>
    <p:sldId id="354" r:id="rId25"/>
    <p:sldId id="353" r:id="rId26"/>
    <p:sldId id="324" r:id="rId27"/>
    <p:sldId id="309" r:id="rId28"/>
    <p:sldId id="337" r:id="rId29"/>
    <p:sldId id="332" r:id="rId30"/>
    <p:sldId id="333" r:id="rId31"/>
    <p:sldId id="334" r:id="rId32"/>
    <p:sldId id="335" r:id="rId33"/>
    <p:sldId id="336" r:id="rId34"/>
    <p:sldId id="32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B3C1D-FFE5-44D0-8C8D-4951335A343D}" v="16" dt="2021-07-14T20:40:00.919"/>
    <p1510:client id="{C02706C6-D832-4E3F-ACA9-87F1D9A0CA65}" v="617" dt="2021-07-29T01:18:1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/>
    <p:restoredTop sz="94638"/>
  </p:normalViewPr>
  <p:slideViewPr>
    <p:cSldViewPr>
      <p:cViewPr varScale="1">
        <p:scale>
          <a:sx n="113" d="100"/>
          <a:sy n="113" d="100"/>
        </p:scale>
        <p:origin x="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A5914F-6CFB-462F-9E63-9E70F7F7C7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366E9-018F-4F4D-ADC8-1443073DA4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2C5B39-A074-405B-B5AC-EDF671278548}" type="datetimeFigureOut">
              <a:rPr lang="en-US" altLang="en-US"/>
              <a:pPr>
                <a:defRPr/>
              </a:pPr>
              <a:t>7/28/2021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444DF-5162-4648-8C46-2296B99F1C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0F27-3333-42A6-AB17-98C1611B24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6B4391-A000-4D43-B719-3A6D7528A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BD0AB-73CF-413F-AB71-E03389AA27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2D20F-405A-4648-8DB1-2DFBB46C73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FBB4D-DD4A-4676-937E-102A21C2EEB2}" type="datetimeFigureOut">
              <a:rPr lang="en-US" altLang="en-US"/>
              <a:pPr>
                <a:defRPr/>
              </a:pPr>
              <a:t>7/28/2021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8A5179-51FB-4F6E-8C4C-31150D6B42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923C68-1B4E-47D4-BEA7-AE46C0FB9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EEA9F-2CE2-4153-A006-B8DA995C95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50E0A-D55B-45BA-854F-F3EF87E61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E4DC07-71D8-462C-9D74-82125CBFC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D8643483-E280-403A-971D-B695C8AB16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E3880068-C80B-4952-A4DF-6857F01CD0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1.001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8C986EDA-8721-46EB-AFA7-CADAA92D7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DF0944-A5E5-41A0-AFEF-CC4260B465E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4C7989-78B9-4506-9295-1B14EE4314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53815C-FA82-4DE0-BB13-E9A355AD3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D5E401-F162-4AEF-A720-92DF29C72F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1EA5A-7095-4E75-8D63-09A762542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58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AF0510-B70E-456D-86A4-621CBAC08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8BF7B5-F54C-4CA3-A24D-3A26755E4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360FB8-A17D-42E2-9F01-BCF8A073E1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CA5E4-AE95-4566-91AD-200007DF0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1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953B91-172D-4BAD-A760-23EA03693B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64D3C6-33D0-487D-94E3-2F6ED77CB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48317-B3DD-455D-BDC4-EFA72B2D2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915C-7924-4100-ADA9-19AA70064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5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484C83-1502-4726-BE60-8FE222467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E4D7A-3E22-4415-A935-3D11CE258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51C1C-953D-49B1-8F76-28BF0DCB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6252-8DE9-463B-B129-20FA6CE9B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6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ACC104-117D-46DF-A16C-EC2EA36C9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19622-93AB-4453-B275-398C04ECD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D0FDA3-6F00-488C-8BB5-5A5A326BD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117EB-E95D-478F-BEAB-1621EF8BD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14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C58BC6-E3B9-4D09-A77B-EB45D7075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4EAE2-BB39-42E4-9899-F34EE9183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874AD9-179E-478B-B25F-ACC914D2D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9DD3-13C7-48E2-99CE-25780428E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2E576-F784-4532-B5F3-B9B3A8A94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1D320-E145-41F2-B89F-CEA1102CD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8B634-DCC9-4A59-862F-B9BCFB65E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A943-0A53-42FD-B87F-718E0B667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95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F7F21E-2945-4B11-9170-EB527327B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5C027A-0BEA-467D-943C-09C1A1075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1ABC54-E130-41F6-A1A1-62AAE6210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B0CD-1A79-497D-AACA-410EBCDA4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1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A69E2E-7F6E-45B1-A261-A7E279EBC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A6292-17DE-4FAA-8B58-C07988D76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E50B2B-7B92-4D1F-8C5D-8FD734D20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D667-23ED-4F13-B912-C895FC44E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2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EC28B0-5416-412B-9549-4BC52B719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EC3C5B-D7CC-4340-B653-0270EBF05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2937AA-5E4D-4B72-9F07-58839BFB8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EA3A2-071C-428E-A5B5-F61D36FE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130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145A3-F987-43E4-83B8-6899935BB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CA4DE-9512-4C4D-9545-BA7B95CF4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C3475-7F5A-433B-ADB1-E03E94A2D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1170-91E2-40E6-ABFA-2F348BE8F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7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5BD3B6-F498-49A1-8A8B-3EF01C0A5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2200AD-3109-4ED3-B7A0-6DCD56DA2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B5A20B-9ABC-4910-A150-C3D841A9B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B87FE-9102-468D-87A8-8E40B6C72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20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3C7A1-103B-4042-930C-F1FA02CEE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1C378-22C2-4EC7-9A23-A123486AA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B1743-5722-4777-AE6B-420001A7A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8CBE1-6BC1-4EBA-9FFE-A91C801E2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07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3AA664-39CB-46AC-B929-C31E4F992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4A598A-179F-43C7-A8CC-C38E17B21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9F692-AC6F-4D90-AB73-88E6A0FA9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4679-572A-4DB2-8AFF-730F36217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008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1BD80D-47E6-4672-92BE-2F6EBD4A5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44FE0-0136-40E4-A151-E9D0BA165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013A6E-D0D9-421B-90B7-1BA48F434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47CF-B53E-43D6-A951-0A2806807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4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C95822-1543-45DD-9795-14F2AF8BE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0EC17F-076F-4DF0-A1A8-47723FDA2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880478-1863-4080-949F-66001584C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1446-4C51-4D35-903A-63D0F55EC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533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538894-678B-42EA-8D0F-B146BCD54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01269-AF02-4D87-B17D-CD74AE6E2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DE18B7-4439-4F56-9CAC-12799CEA0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0204F-9E03-43A8-B1BE-14B1B4ECD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945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C10A48-12E9-451A-ADD2-6CFD2BD3D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49A34-932E-41D5-A275-34D95B481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88445A-7D94-4E23-917F-B447C6182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3A57-05A3-41D2-BF6F-CFE9B847F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86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AA80D-1354-4DC7-B0E1-52F6961D4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1FCE9-D7A3-4C6B-9C82-623F64342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D0543-84F8-49D3-8025-38B47FFD3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A2D1-8159-4F41-8E7B-691CD2E5B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53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8C2710-1FEC-44A9-A1D8-BCA893582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BA1EDE-5DB7-4A76-BA8A-24DA7237D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0CE922-CEEB-438E-B42D-A68C1B2EE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069F-7D18-47CE-B987-AB95DD421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9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72F75C-8B1C-4208-904C-503754BB3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AFDC63-B64C-4796-B4FF-16DB16B60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40C047-F8AC-46BB-8CAB-2CC0ECE9E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CB714-DD73-462A-90E9-8487A9D76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21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1F9B0-D385-4602-88C0-2E33A3F85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BFC1E3-AE58-4F20-A21D-1FEFC8718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EBC85B-8AB0-46AC-96B0-171E0CCA5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CCE4-4BE1-425E-921C-72786706C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3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8EAA95-ABCF-4C15-BF52-D65463117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8DB97C-4670-4DF9-B214-ABF00A8E9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1C2DDA-C520-4708-AE2D-9287C580B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FEFB5-6311-43F0-AC02-7F75BD2850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712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8D8E4-A745-4698-843C-A8EB7798F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2AF86-018F-4AF5-86B2-063D72462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A1617-3EE7-4608-81E2-E99BFF5B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903E-7D1C-4F09-B24D-00CE159F6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77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4D565-2A7E-4828-8E81-D9971D66A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9D21C-CA46-4992-ACA4-3D3FEC49C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A958B-4259-42C0-8BEA-52B17BC2C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17DD-0434-4D0D-B8FC-84A2EF44F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50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F55D0-5B6D-4EC3-93C5-8226219C3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54DC8-94D4-4885-821F-F721CF4C8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65449-F052-4D31-AA59-593E7EEC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C6D53-D3C3-4E37-BFC1-B548E7E27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294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32E22-F176-4A34-A013-1B2BC749C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2AF8F5-F874-4FE7-8B0C-59CE7BF5F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8EC2B2-330C-4DC8-8756-1BC2909FE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1C2C-C0A2-4E0B-8B4F-A0F59E10C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E8C33-656F-4EA0-B52B-143651A48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382EC-12D2-4E40-886E-322608C67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CC2AD-0A82-4C53-9E03-9889DD560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6F6E4-E807-4849-8C5A-553A5853E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2A8F54-0FA6-4BFA-9DD5-23568A7E5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B6733F-494A-4F57-A5F3-18AB7FA0F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1CC8B0-33B9-4AB4-8B9B-CCA247F7B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39ACB-596F-44EA-9E87-3AAF67FB12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11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C0220D-1539-431D-AA7E-4B9BB63A62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7F9A64-2264-4D2C-BDE0-3BB2B4D2FD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7FE18F-D287-4BAB-A51D-6CBB00C8E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2498-18B3-49EB-A556-48393A777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81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CEA627A-DE36-4C4A-A018-3D14C2E3D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A37E06-F93F-414E-B1B0-01E9DD5F1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672F18-32D6-4873-A90F-3B7A8C450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0D62E-5C48-4DD8-9BBB-368ABFAA59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94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2400E-12FF-47C5-A7D4-2BBA0B9FE3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DD65F-141A-4778-96CC-A15D4560D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E77EC6-466B-4E86-8135-E8DE6CE5B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26A6A-C5EC-4D9D-9330-2BBBB6A53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09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D4A02-8E29-4972-998D-036C44146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EEA25-8EEC-419E-8E9C-842017821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1583E-DBBA-4027-882E-9C51ACFA9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1FE82-B650-4711-9A06-1BF06AAEF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14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A24CA8E-FEDF-4776-93B7-18E257450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B84E0D-DBB7-4A3B-8141-987A64E402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623D60-BE70-476E-8826-DF3BE74718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1B565F-F6F2-45AC-AA5D-190963D96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18E8CB5-61C8-41A3-AD64-691FF709C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71E6DC16-046F-4EAD-A95F-EC0ADB19AB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59E31715-2076-4C4E-9AAF-DBF734BA8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866030B8-CECB-4865-9C8C-4556C80213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1972A88-79BA-4CAE-A2F1-BC1BA4948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6E5F44-A75C-4B5F-99A1-F012F0D403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A628CD-5AD2-494B-AD1F-6CE41BA82A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CFEA1C-C176-468B-B9D8-4D3365248C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204DE95-0C10-4704-AE8C-2A7A949AF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0CF75AF0-02C5-44B1-8F78-8569C19DCA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1D04B994-C68F-417B-9962-FE0293BA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FD3BFB83-0C80-463B-83E5-8C5F365A78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8938BA1-087E-40E3-A5EC-7AE5903EF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8B4E9D-36EB-4088-BAB4-6AC9E4565B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2B221B-6064-47AD-8C8B-6E8CDB98D6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9B5697-6EEA-4CCB-B859-5D8FB51D0C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FAFB32-1B37-405F-BA0F-878BBD332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E2F298ED-E9D2-4D52-90BF-CF40F7E7B5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6B1327D1-4647-4FE4-BBF7-22CADD13F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E88070D8-0D31-473B-A6E7-3AB7827603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.peters@neu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628AF00E-43A3-4F8F-A7B1-00B52BB8EA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B53A3AB-5CF9-4C56-9F29-CDE09FE7B4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CSYE 7374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FF4703C-BB54-463C-9D4C-3C23B542B9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/>
              </a:rPr>
              <a:t>Design Patterns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47E40ED-76E0-4B5E-974A-FAC026C34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AFEEF2DF-EFB7-4627-91C4-380FB98318A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2771" name="Group 2">
            <a:extLst>
              <a:ext uri="{FF2B5EF4-FFF2-40B4-BE49-F238E27FC236}">
                <a16:creationId xmlns:a16="http://schemas.microsoft.com/office/drawing/2014/main" id="{211BF668-3905-4B9D-ADDC-58A9E8AE664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3657600" cy="2743200"/>
            <a:chOff x="2133600" y="1752600"/>
            <a:chExt cx="3657600" cy="2743200"/>
          </a:xfrm>
        </p:grpSpPr>
        <p:sp>
          <p:nvSpPr>
            <p:cNvPr id="32774" name="Rectangle 1029">
              <a:extLst>
                <a:ext uri="{FF2B5EF4-FFF2-40B4-BE49-F238E27FC236}">
                  <a16:creationId xmlns:a16="http://schemas.microsoft.com/office/drawing/2014/main" id="{E08A8786-BC86-4D4F-9FC5-6DADD66F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5" name="Rectangle 1030">
              <a:extLst>
                <a:ext uri="{FF2B5EF4-FFF2-40B4-BE49-F238E27FC236}">
                  <a16:creationId xmlns:a16="http://schemas.microsoft.com/office/drawing/2014/main" id="{9EC4DCFF-C64A-43F9-B5FC-32F1FD16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6" name="Rectangle 1031">
              <a:extLst>
                <a:ext uri="{FF2B5EF4-FFF2-40B4-BE49-F238E27FC236}">
                  <a16:creationId xmlns:a16="http://schemas.microsoft.com/office/drawing/2014/main" id="{8B366336-9240-4DD8-B74D-94ED95C6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7" name="Rectangle 1033">
              <a:extLst>
                <a:ext uri="{FF2B5EF4-FFF2-40B4-BE49-F238E27FC236}">
                  <a16:creationId xmlns:a16="http://schemas.microsoft.com/office/drawing/2014/main" id="{78A78C5D-BAD5-445E-A0EB-6C613454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32778" name="Rectangle 1034">
              <a:extLst>
                <a:ext uri="{FF2B5EF4-FFF2-40B4-BE49-F238E27FC236}">
                  <a16:creationId xmlns:a16="http://schemas.microsoft.com/office/drawing/2014/main" id="{64B6FB5F-8268-4F28-8768-F185A69D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Attribute1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Attribute2 : String</a:t>
              </a:r>
            </a:p>
          </p:txBody>
        </p:sp>
        <p:sp>
          <p:nvSpPr>
            <p:cNvPr id="32779" name="Rectangle 1035">
              <a:extLst>
                <a:ext uri="{FF2B5EF4-FFF2-40B4-BE49-F238E27FC236}">
                  <a16:creationId xmlns:a16="http://schemas.microsoft.com/office/drawing/2014/main" id="{719FE210-C304-4C5B-A7B8-458C6C933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Operation1()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Operation2(int) : void</a:t>
              </a:r>
            </a:p>
          </p:txBody>
        </p:sp>
      </p:grpSp>
      <p:sp>
        <p:nvSpPr>
          <p:cNvPr id="32772" name="TextBox 1">
            <a:extLst>
              <a:ext uri="{FF2B5EF4-FFF2-40B4-BE49-F238E27FC236}">
                <a16:creationId xmlns:a16="http://schemas.microsoft.com/office/drawing/2014/main" id="{9F0F57EE-A901-4236-8592-FB5718FCC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7432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 private</a:t>
            </a:r>
          </a:p>
        </p:txBody>
      </p:sp>
      <p:sp>
        <p:nvSpPr>
          <p:cNvPr id="32773" name="TextBox 12">
            <a:extLst>
              <a:ext uri="{FF2B5EF4-FFF2-40B4-BE49-F238E27FC236}">
                <a16:creationId xmlns:a16="http://schemas.microsoft.com/office/drawing/2014/main" id="{C1C33C49-5DB9-4A42-9799-791B8E9E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195638"/>
            <a:ext cx="128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 public</a:t>
            </a:r>
          </a:p>
        </p:txBody>
      </p:sp>
    </p:spTree>
    <p:extLst>
      <p:ext uri="{BB962C8B-B14F-4D97-AF65-F5344CB8AC3E}">
        <p14:creationId xmlns:p14="http://schemas.microsoft.com/office/powerpoint/2010/main" val="171313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31AAE3B-8791-4D58-B048-DCF7A5607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EDE95EAF-5147-4FCF-B5D2-56EFB20DB384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4CBC8FC9-AFCB-413A-AF3D-B2C79B3F88C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4463039C-2310-4C16-BD5A-B698BDC2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Employee</a:t>
              </a:r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9FEB947F-1CE1-45AC-8441-31E29D3D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hours: int</a:t>
              </a:r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35619682-C080-4E3D-8472-99EFDDC7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setHours(int)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getHours() : int</a:t>
              </a:r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D786ACC7-0C76-4B67-991D-E60B2421C7F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AECC70BF-7FC8-478C-8414-AFDA1163E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age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name : String</a:t>
              </a:r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EE69BF80-1A69-4F0F-905A-695E64F4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setAge(int)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getAge()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setName(String)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getName() : String</a:t>
              </a:r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E55C8773-CA78-46C3-9A79-C7ED9375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A662ACC5-7CB8-4372-B7A1-4D21658F633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FE9C91-26E3-42F1-AB2D-9769596342A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B336A24-4404-4134-BC51-95F2FA829C2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9CB2E593-6F89-44D4-9A47-089D5CE70C7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1385A8-84F4-4BD2-ADB5-D29C71987827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2559C75-F25B-4188-8641-2D43349F8F9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8A16945D-B51A-4088-A0F0-A55E30AA78B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FCB8BD79-DD8A-4EB8-8270-7D64120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Student</a:t>
              </a:r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60926750-E912-4C47-972D-A37EEEC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grade : int</a:t>
              </a:r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D6826B49-F447-460D-96D0-B265182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setGrade(int)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getGrade() 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8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4569764-459F-4990-A638-D180328D9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75DB-DCD4-4DD8-9BBA-5E953025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Gang of Four (</a:t>
            </a:r>
            <a:r>
              <a:rPr lang="en-US" err="1"/>
              <a:t>GoF</a:t>
            </a:r>
            <a:r>
              <a:rPr lang="en-US"/>
              <a:t>) Book</a:t>
            </a:r>
          </a:p>
          <a:p>
            <a:pPr>
              <a:defRPr/>
            </a:pPr>
            <a:endParaRPr lang="en-US"/>
          </a:p>
          <a:p>
            <a:pPr marL="0" indent="0">
              <a:buFontTx/>
              <a:buNone/>
              <a:defRPr/>
            </a:pPr>
            <a:r>
              <a:rPr lang="en-US" sz="3600"/>
              <a:t>Design Patterns</a:t>
            </a:r>
          </a:p>
          <a:p>
            <a:pPr marL="0" indent="0" algn="r">
              <a:buFontTx/>
              <a:buNone/>
              <a:defRPr/>
            </a:pPr>
            <a:r>
              <a:rPr lang="en-US" sz="2800"/>
              <a:t>Elements of Reusable Object-Oriented Software</a:t>
            </a:r>
            <a:r>
              <a:rPr lang="en-US"/>
              <a:t> </a:t>
            </a:r>
          </a:p>
          <a:p>
            <a:pPr marL="0" indent="0" algn="ctr">
              <a:buFontTx/>
              <a:buNone/>
              <a:defRPr/>
            </a:pPr>
            <a:r>
              <a:rPr lang="en-US" sz="2800"/>
              <a:t>by Erich Gamma, Richard Helm, Ralph Johnson John </a:t>
            </a:r>
            <a:r>
              <a:rPr lang="en-US" sz="2800" err="1"/>
              <a:t>Vlissides</a:t>
            </a:r>
            <a:r>
              <a:rPr lang="en-US"/>
              <a:t> </a:t>
            </a:r>
          </a:p>
          <a:p>
            <a:pPr marL="0" indent="0">
              <a:buFontTx/>
              <a:buNone/>
              <a:defRPr/>
            </a:pPr>
            <a:r>
              <a:rPr lang="en-US"/>
              <a:t>ISBN-10: </a:t>
            </a:r>
            <a:r>
              <a:rPr lang="is-IS"/>
              <a:t>0201633612</a:t>
            </a:r>
            <a:endParaRPr lang="en-US"/>
          </a:p>
          <a:p>
            <a:pPr marL="0" indent="0">
              <a:buFontTx/>
              <a:buNone/>
              <a:defRPr/>
            </a:pPr>
            <a:r>
              <a:rPr lang="en-US"/>
              <a:t>ISBN-13: </a:t>
            </a:r>
            <a:r>
              <a:rPr lang="is-IS"/>
              <a:t>9780201633610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A42B-38E3-4C7F-B7A6-2A31506260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81850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“…concerned with algorithms and the assignment of responsibilities between objects.”</a:t>
            </a:r>
          </a:p>
          <a:p>
            <a:r>
              <a:rPr lang="en-US" altLang="en-US" dirty="0">
                <a:ea typeface="ＭＳ Ｐゴシック"/>
              </a:rPr>
              <a:t>Patterns of objects or classes and their communication with each other</a:t>
            </a:r>
          </a:p>
          <a:p>
            <a:pPr lvl="1"/>
            <a:r>
              <a:rPr lang="en-US" altLang="en-US" dirty="0">
                <a:ea typeface="ＭＳ Ｐゴシック"/>
              </a:rPr>
              <a:t>Complicated control flow difficult to follow at run-time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91878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Behavioral class patterns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ＭＳ Ｐゴシック"/>
              </a:rPr>
              <a:t>Use inheritance</a:t>
            </a:r>
          </a:p>
          <a:p>
            <a:pPr lvl="1"/>
            <a:r>
              <a:rPr lang="en-US" dirty="0">
                <a:ea typeface="ＭＳ Ｐゴシック"/>
              </a:rPr>
              <a:t>Behavior distributed statically between classes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>
                <a:ea typeface="ＭＳ Ｐゴシック"/>
              </a:rPr>
              <a:t>Example: Template pattern: "A Template method is an abstract definition of an algorithm"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Step-by-Step definition</a:t>
            </a:r>
            <a:endParaRPr lang="en-US" dirty="0">
              <a:ea typeface="ＭＳ Ｐゴシック" panose="020B0600070205080204" pitchFamily="34" charset="-128"/>
            </a:endParaRPr>
          </a:p>
          <a:p>
            <a:pPr lvl="3"/>
            <a:r>
              <a:rPr lang="en-US" dirty="0">
                <a:ea typeface="ＭＳ Ｐゴシック"/>
              </a:rPr>
              <a:t>Sub-class implements abstract algorithms for steps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111723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Behavioral object patterns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ＭＳ Ｐゴシック"/>
              </a:rPr>
              <a:t>Use object composition</a:t>
            </a:r>
          </a:p>
          <a:p>
            <a:pPr lvl="1"/>
            <a:r>
              <a:rPr lang="en-US" dirty="0">
                <a:ea typeface="ＭＳ Ｐゴシック"/>
              </a:rPr>
              <a:t>Object collaboration: 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Describes loosely coupled cooperation between peer objects to complete a task together otherwise impossible for any single object</a:t>
            </a:r>
            <a:endParaRPr lang="en-US">
              <a:ea typeface="ＭＳ Ｐゴシック" panose="020B0600070205080204" pitchFamily="34" charset="-128"/>
            </a:endParaRPr>
          </a:p>
          <a:p>
            <a:pPr lvl="1"/>
            <a:r>
              <a:rPr lang="en-US" dirty="0">
                <a:ea typeface="ＭＳ Ｐゴシック"/>
              </a:rPr>
              <a:t>Object Encapsulation of behavior</a:t>
            </a:r>
            <a:endParaRPr lang="en-US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Strategy: encapsulates algorithm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b="1" dirty="0">
                <a:ea typeface="ＭＳ Ｐゴシック"/>
              </a:rPr>
              <a:t>Command</a:t>
            </a:r>
            <a:r>
              <a:rPr lang="en-US" dirty="0">
                <a:ea typeface="ＭＳ Ｐゴシック"/>
              </a:rPr>
              <a:t>: encapsulates request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State: encapsulates object states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329026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88663FB3-854F-43B2-9D58-054739E99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Command Design Pattern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1EF8B4C-E31A-4270-A030-2A20697B9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Command Pattern is a Behavioral Pattern in GoF Design Patterns Book:</a:t>
            </a:r>
          </a:p>
          <a:p>
            <a:pPr lvl="1"/>
            <a:r>
              <a:rPr lang="en-US" altLang="en-US" b="1">
                <a:ea typeface="Times New Roman" panose="02020603050405020304" pitchFamily="18" charset="0"/>
              </a:rPr>
              <a:t>“Encapsulate a request as an object, thereby letting you parameterize clients with different requests, queue or log requests, and support undoable operations."</a:t>
            </a:r>
            <a:endParaRPr lang="en-US" altLang="en-US">
              <a:ea typeface="Times New Roman" panose="02020603050405020304" pitchFamily="18" charset="0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Command: A.K.A. Action, Transaction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Allows opaque request to any receiver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 knowledge of requester or receiver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Opaque (Black Box) Action (Abstraction)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8700-5CD0-4818-B04E-6BC296F934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5/29/2020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/>
              </a:rPr>
              <a:t>Command Design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/>
              </a:rPr>
              <a:t>Terminology: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Command or Request: API used by Client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Action or Operation: Implementation provided by one or more Receivers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/>
              <a:t>Execute: Opaque invocation which begins execution</a:t>
            </a:r>
            <a:endParaRPr lang="en-US" altLang="en-US" dirty="0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82387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/>
              </a:rPr>
              <a:t>Command Design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Anatomy of a </a:t>
            </a:r>
            <a:r>
              <a:rPr lang="en-US" dirty="0">
                <a:ea typeface="ＭＳ Ｐゴシック"/>
              </a:rPr>
              <a:t>Design Pattern 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Who (</a:t>
            </a:r>
            <a:r>
              <a:rPr lang="en-US" altLang="en-US" i="1" dirty="0">
                <a:ea typeface="ＭＳ Ｐゴシック"/>
              </a:rPr>
              <a:t>are</a:t>
            </a:r>
            <a:r>
              <a:rPr lang="en-US" altLang="en-US" dirty="0">
                <a:ea typeface="ＭＳ Ｐゴシック"/>
              </a:rPr>
              <a:t>): Constituent Components (parts)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What (</a:t>
            </a:r>
            <a:r>
              <a:rPr lang="en-US" altLang="en-US" i="1" dirty="0">
                <a:ea typeface="ＭＳ Ｐゴシック"/>
              </a:rPr>
              <a:t>happens</a:t>
            </a:r>
            <a:r>
              <a:rPr lang="en-US" altLang="en-US" dirty="0">
                <a:ea typeface="ＭＳ Ｐゴシック"/>
              </a:rPr>
              <a:t>): Operational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Where (</a:t>
            </a:r>
            <a:r>
              <a:rPr lang="en-US" altLang="en-US" i="1" dirty="0">
                <a:ea typeface="ＭＳ Ｐゴシック"/>
              </a:rPr>
              <a:t>useful</a:t>
            </a:r>
            <a:r>
              <a:rPr lang="en-US" altLang="en-US" dirty="0">
                <a:ea typeface="ＭＳ Ｐゴシック"/>
              </a:rPr>
              <a:t>): Scenarios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Why (</a:t>
            </a:r>
            <a:r>
              <a:rPr lang="en-US" altLang="en-US" i="1" dirty="0">
                <a:ea typeface="ＭＳ Ｐゴシック"/>
              </a:rPr>
              <a:t>design</a:t>
            </a:r>
            <a:r>
              <a:rPr lang="en-US" altLang="en-US" dirty="0">
                <a:ea typeface="ＭＳ Ｐゴシック"/>
              </a:rPr>
              <a:t>) Rationale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When (</a:t>
            </a:r>
            <a:r>
              <a:rPr lang="en-US" altLang="en-US" i="1" dirty="0"/>
              <a:t>used</a:t>
            </a:r>
            <a:r>
              <a:rPr lang="en-US" altLang="en-US" dirty="0"/>
              <a:t>): Benefits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57186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Command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Who: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Constituent components, </a:t>
            </a:r>
            <a:r>
              <a:rPr lang="en-US" altLang="en-US" sz="2000" b="1" i="1" dirty="0">
                <a:ea typeface="ＭＳ Ｐゴシック"/>
              </a:rPr>
              <a:t>roles </a:t>
            </a:r>
            <a:r>
              <a:rPr lang="en-US" altLang="en-US" sz="2000" i="1" dirty="0">
                <a:ea typeface="ＭＳ Ｐゴシック"/>
              </a:rPr>
              <a:t>or parts participating in the deployment and use of the </a:t>
            </a:r>
            <a:r>
              <a:rPr lang="en-US" altLang="en-US" sz="2000" i="1">
                <a:ea typeface="ＭＳ Ｐゴシック"/>
              </a:rPr>
              <a:t>Command pattern</a:t>
            </a:r>
            <a:endParaRPr lang="en-US" sz="2000" i="1" dirty="0">
              <a:ea typeface="ＭＳ Ｐゴシック" charset="0"/>
            </a:endParaRPr>
          </a:p>
          <a:p>
            <a:pPr marL="914400" lvl="1" indent="-514350">
              <a:buAutoNum type="arabicPeriod"/>
            </a:pPr>
            <a:r>
              <a:rPr lang="en-US" sz="2400">
                <a:ea typeface="ＭＳ Ｐゴシック"/>
              </a:rPr>
              <a:t>Client configures request-action binding</a:t>
            </a:r>
            <a:endParaRPr lang="en-US">
              <a:ea typeface="ＭＳ Ｐゴシック"/>
            </a:endParaRPr>
          </a:p>
          <a:p>
            <a:pPr marL="1314450" lvl="2">
              <a:buFont typeface="Arial"/>
              <a:buChar char="•"/>
            </a:pPr>
            <a:r>
              <a:rPr lang="en-US">
                <a:ea typeface="ＭＳ Ｐゴシック"/>
              </a:rPr>
              <a:t>Bind Receiver to Command Request</a:t>
            </a:r>
          </a:p>
          <a:p>
            <a:pPr marL="1314450" lvl="2">
              <a:buFont typeface="Arial"/>
              <a:buChar char="•"/>
            </a:pPr>
            <a:r>
              <a:rPr lang="en-US">
                <a:ea typeface="ＭＳ Ｐゴシック"/>
              </a:rPr>
              <a:t>Bind</a:t>
            </a:r>
            <a:r>
              <a:rPr lang="en-US" dirty="0"/>
              <a:t> </a:t>
            </a:r>
            <a:r>
              <a:rPr lang="en-US"/>
              <a:t>Command Request to Invoker</a:t>
            </a:r>
            <a:endParaRPr lang="en-US">
              <a:ea typeface="+mn-lt"/>
              <a:cs typeface="+mn-lt"/>
            </a:endParaRPr>
          </a:p>
          <a:p>
            <a:pPr marL="914400" lvl="1" indent="-514350">
              <a:buAutoNum type="arabicPeriod"/>
            </a:pPr>
            <a:r>
              <a:rPr lang="en-US" sz="2400">
                <a:ea typeface="ＭＳ Ｐゴシック"/>
              </a:rPr>
              <a:t>Receiver provides implementation of an action or </a:t>
            </a:r>
            <a:r>
              <a:rPr lang="en-US" sz="2400" dirty="0">
                <a:ea typeface="ＭＳ Ｐゴシック"/>
              </a:rPr>
              <a:t>operation</a:t>
            </a:r>
            <a:endParaRPr lang="en-US" dirty="0">
              <a:ea typeface="ＭＳ Ｐゴシック"/>
            </a:endParaRPr>
          </a:p>
          <a:p>
            <a:pPr marL="914400" lvl="1" indent="-514350">
              <a:buAutoNum type="arabicPeriod"/>
            </a:pPr>
            <a:r>
              <a:rPr lang="en-US">
                <a:ea typeface="ＭＳ Ｐゴシック"/>
              </a:rPr>
              <a:t>Invoker Provides abstraction of command and receiver</a:t>
            </a:r>
          </a:p>
          <a:p>
            <a:pPr marL="1314450" lvl="2">
              <a:buFont typeface="Arial"/>
              <a:buChar char="•"/>
            </a:pPr>
            <a:r>
              <a:rPr lang="en-US">
                <a:ea typeface="ＭＳ Ｐゴシック"/>
              </a:rPr>
              <a:t>Invoker</a:t>
            </a:r>
            <a:r>
              <a:rPr lang="en-US"/>
              <a:t> can start Request-Receiver binding without any knowledge of either</a:t>
            </a:r>
            <a:endParaRPr lang="en-US">
              <a:ea typeface="+mn-lt"/>
              <a:cs typeface="+mn-lt"/>
            </a:endParaRPr>
          </a:p>
          <a:p>
            <a:pPr marL="971550" lvl="1" indent="-514350">
              <a:buFontTx/>
              <a:buAutoNum type="arabicPeriod"/>
            </a:pPr>
            <a:endParaRPr lang="en-US" altLang="en-US" dirty="0">
              <a:ea typeface="ＭＳ Ｐゴシック"/>
            </a:endParaRP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60503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C8917C42-376D-4872-8CC1-A024E8035A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1/24/2020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D53FBFF-0D72-44D4-A0C3-C14424DEB0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>
                <a:ea typeface="ＭＳ Ｐゴシック"/>
              </a:rPr>
              <a:t>Command Design Pattern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531AA60-B9CB-48D6-A03A-7F8091CB9F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Daniel Peters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  <a:hlinkClick r:id="rId2"/>
              </a:rPr>
              <a:t>d.peters@neu.edu</a:t>
            </a:r>
            <a:endParaRPr lang="en-US" altLang="en-US" sz="3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Command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What: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>
                <a:ea typeface="ＭＳ Ｐゴシック"/>
              </a:rPr>
              <a:t>A brief description of what </a:t>
            </a:r>
            <a:r>
              <a:rPr lang="en-US" altLang="en-US" sz="2000" b="1" i="1">
                <a:ea typeface="ＭＳ Ｐゴシック"/>
              </a:rPr>
              <a:t>happens </a:t>
            </a:r>
            <a:r>
              <a:rPr lang="en-US" altLang="en-US" sz="2000" i="1">
                <a:ea typeface="ＭＳ Ｐゴシック"/>
              </a:rPr>
              <a:t>with the use of the Command pattern</a:t>
            </a:r>
            <a:endParaRPr lang="en-US" sz="2000" i="1">
              <a:ea typeface="ＭＳ Ｐゴシック" charset="0"/>
            </a:endParaRPr>
          </a:p>
          <a:p>
            <a:pPr marL="914400" lvl="1" indent="-514350">
              <a:buAutoNum type="arabicPeriod"/>
            </a:pPr>
            <a:r>
              <a:rPr lang="en-US">
                <a:ea typeface="ＭＳ Ｐゴシック"/>
              </a:rPr>
              <a:t>Client creates concrete command object: configuring request-action </a:t>
            </a:r>
            <a:r>
              <a:rPr lang="en-US" dirty="0">
                <a:ea typeface="ＭＳ Ｐゴシック"/>
              </a:rPr>
              <a:t>binding</a:t>
            </a:r>
            <a:endParaRPr lang="en-US" dirty="0">
              <a:ea typeface="+mn-lt"/>
              <a:cs typeface="+mn-lt"/>
            </a:endParaRPr>
          </a:p>
          <a:p>
            <a:pPr marL="1314450" lvl="2">
              <a:buFont typeface="Arial,Sans-Serif"/>
              <a:buChar char="•"/>
            </a:pPr>
            <a:r>
              <a:rPr lang="en-US" sz="2800">
                <a:ea typeface="ＭＳ Ｐゴシック"/>
              </a:rPr>
              <a:t>Bind Command Request to action Receiver</a:t>
            </a:r>
            <a:endParaRPr lang="en-US">
              <a:ea typeface="ＭＳ Ｐゴシック"/>
            </a:endParaRPr>
          </a:p>
          <a:p>
            <a:pPr marL="1314450" lvl="2">
              <a:buFont typeface="Arial,Sans-Serif"/>
              <a:buChar char="•"/>
            </a:pPr>
            <a:r>
              <a:rPr lang="en-US" sz="2800">
                <a:ea typeface="ＭＳ Ｐゴシック"/>
              </a:rPr>
              <a:t>B</a:t>
            </a:r>
            <a:r>
              <a:rPr lang="en-US">
                <a:ea typeface="ＭＳ Ｐゴシック"/>
              </a:rPr>
              <a:t>ind</a:t>
            </a:r>
            <a:r>
              <a:rPr lang="en-US">
                <a:ea typeface="+mn-lt"/>
                <a:cs typeface="+mn-lt"/>
              </a:rPr>
              <a:t> Invoker to Command Request</a:t>
            </a:r>
          </a:p>
          <a:p>
            <a:pPr marL="914400" lvl="1" indent="-514350">
              <a:buAutoNum type="arabicPeriod"/>
            </a:pPr>
            <a:r>
              <a:rPr lang="en-US">
                <a:ea typeface="+mn-lt"/>
                <a:cs typeface="+mn-lt"/>
              </a:rPr>
              <a:t>Invoker runs Request-Receiver binding (execute) without any knowledge of either</a:t>
            </a:r>
            <a:endParaRPr lang="en-US"/>
          </a:p>
          <a:p>
            <a:pPr marL="1314450" lvl="2">
              <a:buFont typeface="Arial,Sans-Serif"/>
              <a:buChar char="•"/>
            </a:pPr>
            <a:r>
              <a:rPr lang="en-US">
                <a:ea typeface="ＭＳ Ｐゴシック"/>
              </a:rPr>
              <a:t>Invoker can start execution at a later time</a:t>
            </a:r>
            <a:endParaRPr lang="en-US">
              <a:ea typeface="+mn-lt"/>
              <a:cs typeface="+mn-lt"/>
            </a:endParaRPr>
          </a:p>
          <a:p>
            <a:pPr marL="914400" lvl="1" indent="-514350">
              <a:buFontTx/>
              <a:buAutoNum type="arabicPeriod"/>
            </a:pPr>
            <a:r>
              <a:rPr lang="en-US">
                <a:ea typeface="ＭＳ Ｐゴシック"/>
              </a:rPr>
              <a:t>Concrete command makes calls to Receiver</a:t>
            </a:r>
            <a:endParaRPr lang="en-US" dirty="0">
              <a:ea typeface="ＭＳ Ｐゴシック"/>
            </a:endParaRPr>
          </a:p>
          <a:p>
            <a:pPr marL="971550" lvl="1" indent="-514350">
              <a:buFontTx/>
              <a:buAutoNum type="arabicPeriod"/>
            </a:pPr>
            <a:endParaRPr lang="en-US" dirty="0">
              <a:ea typeface="ＭＳ Ｐゴシック"/>
            </a:endParaRPr>
          </a:p>
          <a:p>
            <a:pPr marL="1371600" lvl="2" indent="-514350">
              <a:buFont typeface="Arial,Sans-Serif"/>
              <a:buChar char="•"/>
            </a:pPr>
            <a:endParaRPr lang="en-US">
              <a:ea typeface="ＭＳ Ｐゴシック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285621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Command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Where: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>
                <a:ea typeface="ＭＳ Ｐゴシック"/>
              </a:rPr>
              <a:t>A list of suitable </a:t>
            </a:r>
            <a:r>
              <a:rPr lang="en-US" altLang="en-US" sz="2000" b="1" i="1">
                <a:ea typeface="ＭＳ Ｐゴシック"/>
              </a:rPr>
              <a:t>scenarios </a:t>
            </a:r>
            <a:r>
              <a:rPr lang="en-US" altLang="en-US" sz="2000" i="1">
                <a:ea typeface="ＭＳ Ｐゴシック"/>
              </a:rPr>
              <a:t>for the use of the </a:t>
            </a:r>
            <a:r>
              <a:rPr lang="en-US" sz="2000" i="1">
                <a:ea typeface="ＭＳ Ｐゴシック"/>
              </a:rPr>
              <a:t>Command </a:t>
            </a:r>
            <a:r>
              <a:rPr lang="en-US" altLang="en-US" sz="2000" i="1">
                <a:ea typeface="ＭＳ Ｐゴシック"/>
              </a:rPr>
              <a:t>pattern</a:t>
            </a:r>
            <a:endParaRPr lang="en-US" sz="2000" i="1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Make requests for action into Objects</a:t>
            </a: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Queue requests for later (Batch) execution</a:t>
            </a:r>
            <a:endParaRPr lang="en-US">
              <a:ea typeface="ＭＳ Ｐゴシック"/>
            </a:endParaRPr>
          </a:p>
          <a:p>
            <a:pPr marL="971550" lvl="1" indent="-514350">
              <a:buFontTx/>
              <a:buAutoNum type="arabicPeriod"/>
            </a:pPr>
            <a:r>
              <a:rPr lang="en-US" altLang="en-US">
                <a:ea typeface="ＭＳ Ｐゴシック"/>
              </a:rPr>
              <a:t>Provide flexibility to perform actions with different implementations (receivers)</a:t>
            </a:r>
            <a:endParaRPr lang="en-US" altLang="en-US" dirty="0">
              <a:ea typeface="ＭＳ Ｐゴシック"/>
            </a:endParaRPr>
          </a:p>
          <a:p>
            <a:pPr marL="971550" lvl="1" indent="-514350">
              <a:buFontTx/>
              <a:buAutoNum type="arabicPeriod"/>
            </a:pPr>
            <a:r>
              <a:rPr lang="en-US" altLang="en-US">
                <a:ea typeface="ＭＳ Ｐゴシック"/>
              </a:rPr>
              <a:t>Support un-do actions or operations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45853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Command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Why: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>
                <a:ea typeface="ＭＳ Ｐゴシック"/>
              </a:rPr>
              <a:t>A brief description of </a:t>
            </a:r>
            <a:r>
              <a:rPr lang="en-US" altLang="en-US" sz="2000" b="1" i="1">
                <a:ea typeface="ＭＳ Ｐゴシック"/>
              </a:rPr>
              <a:t>rationale </a:t>
            </a:r>
            <a:r>
              <a:rPr lang="en-US" altLang="en-US" sz="2000" i="1">
                <a:ea typeface="ＭＳ Ｐゴシック"/>
              </a:rPr>
              <a:t>behind the design of the </a:t>
            </a:r>
            <a:r>
              <a:rPr lang="en-US" sz="2000" i="1">
                <a:ea typeface="ＭＳ Ｐゴシック"/>
              </a:rPr>
              <a:t>Command </a:t>
            </a:r>
            <a:r>
              <a:rPr lang="en-US" altLang="en-US" sz="2000" i="1">
                <a:ea typeface="ＭＳ Ｐゴシック"/>
              </a:rPr>
              <a:t>pattern</a:t>
            </a:r>
            <a:endParaRPr lang="en-US" sz="2000" i="1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Provides loose coupling of request and implementation providing the operations to complete the requested </a:t>
            </a:r>
            <a:r>
              <a:rPr lang="en-US" altLang="en-US" dirty="0">
                <a:ea typeface="ＭＳ Ｐゴシック"/>
              </a:rPr>
              <a:t>action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altLang="en-US"/>
              <a:t>Provides opaque invokation at a later time (batch processing)</a:t>
            </a:r>
            <a:endParaRPr lang="en-US" altLang="en-US" dirty="0"/>
          </a:p>
          <a:p>
            <a:pPr marL="971550" lvl="1" indent="-514350">
              <a:buAutoNum type="arabicPeriod"/>
            </a:pPr>
            <a:r>
              <a:rPr lang="en-US" altLang="en-US"/>
              <a:t>Support for logging actions (transactions) and re-do/un-</a:t>
            </a:r>
            <a:r>
              <a:rPr lang="en-US" altLang="en-US" dirty="0"/>
              <a:t>do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404346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Command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When: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>
                <a:ea typeface="ＭＳ Ｐゴシック"/>
              </a:rPr>
              <a:t>A brief description of the </a:t>
            </a:r>
            <a:r>
              <a:rPr lang="en-US" altLang="en-US" sz="2000" b="1" i="1">
                <a:ea typeface="ＭＳ Ｐゴシック"/>
              </a:rPr>
              <a:t>benefits </a:t>
            </a:r>
            <a:r>
              <a:rPr lang="en-US" altLang="en-US" sz="2000" i="1">
                <a:ea typeface="ＭＳ Ｐゴシック"/>
              </a:rPr>
              <a:t>obtained when using the </a:t>
            </a:r>
            <a:r>
              <a:rPr lang="en-US" sz="2000" i="1">
                <a:ea typeface="ＭＳ Ｐゴシック"/>
              </a:rPr>
              <a:t>Command </a:t>
            </a:r>
            <a:r>
              <a:rPr lang="en-US" altLang="en-US" sz="2000" i="1">
                <a:ea typeface="ＭＳ Ｐゴシック"/>
              </a:rPr>
              <a:t>pattern</a:t>
            </a:r>
            <a:endParaRPr lang="en-US" sz="2000" i="1">
              <a:ea typeface="ＭＳ Ｐゴシック" charset="0"/>
            </a:endParaRPr>
          </a:p>
          <a:p>
            <a:pPr marL="914400" lvl="1" indent="-514350">
              <a:buAutoNum type="arabicPeriod"/>
            </a:pPr>
            <a:r>
              <a:rPr lang="en-US">
                <a:ea typeface="ＭＳ Ｐゴシック"/>
              </a:rPr>
              <a:t>Provides loose coupling between command Request and Receiver performing operation</a:t>
            </a:r>
            <a:endParaRPr lang="en-US">
              <a:ea typeface="+mn-lt"/>
              <a:cs typeface="+mn-lt"/>
            </a:endParaRPr>
          </a:p>
          <a:p>
            <a:pPr marL="914400" lvl="1" indent="-514350">
              <a:buFontTx/>
              <a:buAutoNum type="arabicPeriod"/>
            </a:pPr>
            <a:r>
              <a:rPr lang="en-US">
                <a:ea typeface="ＭＳ Ｐゴシック"/>
              </a:rPr>
              <a:t>Easy to create complex composite commands</a:t>
            </a:r>
            <a:endParaRPr lang="en-US" dirty="0">
              <a:ea typeface="ＭＳ Ｐゴシック"/>
            </a:endParaRPr>
          </a:p>
          <a:p>
            <a:pPr marL="914400" lvl="1" indent="-514350">
              <a:buAutoNum type="arabicPeriod"/>
            </a:pPr>
            <a:r>
              <a:rPr lang="en-US">
                <a:ea typeface="ＭＳ Ｐゴシック"/>
              </a:rPr>
              <a:t>Easy to add new commands</a:t>
            </a:r>
            <a:endParaRPr lang="en-US" dirty="0">
              <a:ea typeface="ＭＳ Ｐゴシック"/>
            </a:endParaRPr>
          </a:p>
          <a:p>
            <a:pPr marL="914400" lvl="1" indent="-514350">
              <a:buAutoNum type="arabicPeriod"/>
            </a:pPr>
            <a:r>
              <a:rPr lang="en-US">
                <a:ea typeface="ＭＳ Ｐゴシック"/>
              </a:rPr>
              <a:t>Decouple the request from the resulting action so request can be batched (invoked opaquely later)</a:t>
            </a:r>
            <a:endParaRPr lang="en-US" dirty="0">
              <a:ea typeface="ＭＳ Ｐゴシック"/>
            </a:endParaRPr>
          </a:p>
          <a:p>
            <a:pPr marL="971550" lvl="1" indent="-514350">
              <a:buAutoNum type="arabicPeriod"/>
            </a:pPr>
            <a:endParaRPr lang="en-US" altLang="en-US" dirty="0">
              <a:ea typeface="ＭＳ Ｐゴシック"/>
            </a:endParaRPr>
          </a:p>
          <a:p>
            <a:pPr marL="971550" lvl="1" indent="-514350">
              <a:buAutoNum type="arabicPeriod"/>
            </a:pPr>
            <a:endParaRPr lang="en-US" altLang="en-US">
              <a:ea typeface="ＭＳ Ｐゴシック"/>
            </a:endParaRPr>
          </a:p>
          <a:p>
            <a:pPr marL="1371600" lvl="2"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0290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B959D843-C48A-46BC-BEDD-0C6CEC5118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/>
              </a:rPr>
              <a:t>Command Pattern Implementation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5A679B68-1AB9-4C11-9FB5-327CA6890D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Command API</a:t>
            </a:r>
          </a:p>
          <a:p>
            <a:pPr lvl="1" eaLnBrk="1" hangingPunct="1"/>
            <a:r>
              <a:rPr lang="en-US" altLang="en-US" dirty="0">
                <a:ea typeface="ＭＳ Ｐゴシック"/>
              </a:rPr>
              <a:t>Concrete command classes derived from Command API</a:t>
            </a:r>
          </a:p>
          <a:p>
            <a:pPr eaLnBrk="1" hangingPunct="1"/>
            <a:r>
              <a:rPr lang="en-US" altLang="en-US" dirty="0">
                <a:ea typeface="ＭＳ Ｐゴシック"/>
              </a:rPr>
              <a:t>Receiver API</a:t>
            </a:r>
          </a:p>
          <a:p>
            <a:pPr lvl="1" eaLnBrk="1" hangingPunct="1"/>
            <a:r>
              <a:rPr lang="en-US" altLang="en-US" dirty="0">
                <a:ea typeface="ＭＳ Ｐゴシック"/>
              </a:rPr>
              <a:t>Concrete receiver classes derived from Receiver API</a:t>
            </a:r>
          </a:p>
          <a:p>
            <a:pPr eaLnBrk="1" hangingPunct="1"/>
            <a:r>
              <a:rPr lang="en-US" altLang="en-US" dirty="0">
                <a:ea typeface="ＭＳ Ｐゴシック"/>
              </a:rPr>
              <a:t>Invoker</a:t>
            </a:r>
          </a:p>
          <a:p>
            <a:pPr lvl="1" eaLnBrk="1" hangingPunct="1"/>
            <a:r>
              <a:rPr lang="en-US" altLang="en-US" dirty="0">
                <a:ea typeface="ＭＳ Ｐゴシック"/>
              </a:rPr>
              <a:t>Invokes command opaquely (black box) </a:t>
            </a:r>
            <a:r>
              <a:rPr lang="en-US" altLang="en-US">
                <a:ea typeface="ＭＳ Ｐゴシック"/>
              </a:rPr>
              <a:t>without any knowledge of command request or receiver action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214EB3F4-A096-48C8-A930-731A751909EE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5/22/2020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013A28EE-CEF7-4EE1-8775-CFF2774A82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 Pattern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B0BFC722-E217-49E9-A577-8A99221B6F7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Client configures command</a:t>
            </a:r>
          </a:p>
          <a:p>
            <a:pPr lvl="2" eaLnBrk="1" hangingPunct="1">
              <a:defRPr/>
            </a:pPr>
            <a:r>
              <a:rPr lang="en-US" altLang="en-US">
                <a:ea typeface="ＭＳ Ｐゴシック"/>
              </a:rPr>
              <a:t>Bind a Receiver to a Command Request</a:t>
            </a:r>
          </a:p>
          <a:p>
            <a:pPr lvl="2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Bind Command Request to Invoker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Provides loose coupling between command Request and Receiver performing operation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Invoker Provides abstraction of command and receiver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Invoker can start Request-Receiver binding without any knowledge of either</a:t>
            </a:r>
          </a:p>
          <a:p>
            <a:pPr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331A2CA1-CF70-44A6-AAE4-8F44D53F62A3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5/29/2020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DCA06F2D-7A66-453A-9F49-4FC0B3077A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 Pattern Composition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731F5F70-D451-4D91-8675-890C279C4F2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Client creates all Command Pattern objects: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>
                <a:ea typeface="ＭＳ Ｐゴシック"/>
              </a:rPr>
              <a:t>Command constructed with a Receiver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>
                <a:ea typeface="ＭＳ Ｐゴシック"/>
              </a:rPr>
              <a:t>Invoker constructed with command already bound with an embedded Receiver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D83C6371-8587-43F5-AE4A-D980D78A21EA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5/22/2020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A30EA3CC-5C86-4BA5-B3E9-716BEAE4DD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 Request Class Diagram</a:t>
            </a:r>
          </a:p>
        </p:txBody>
      </p:sp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2D9D922A-4792-4FE6-8A3B-3A456DE20C31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5/29/2020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FFBFB8EF-41C8-4AF6-B551-1DF32D0BDF9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1762" name="Rectangle 1029">
              <a:extLst>
                <a:ext uri="{FF2B5EF4-FFF2-40B4-BE49-F238E27FC236}">
                  <a16:creationId xmlns:a16="http://schemas.microsoft.com/office/drawing/2014/main" id="{66154D16-FC22-4971-80DB-E8B60A101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RequestA</a:t>
              </a:r>
            </a:p>
          </p:txBody>
        </p:sp>
        <p:sp>
          <p:nvSpPr>
            <p:cNvPr id="31763" name="Rectangle 1030">
              <a:extLst>
                <a:ext uri="{FF2B5EF4-FFF2-40B4-BE49-F238E27FC236}">
                  <a16:creationId xmlns:a16="http://schemas.microsoft.com/office/drawing/2014/main" id="{20A7146F-F8DB-4055-98D6-D271A4BA6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1764" name="Rectangle 1033">
              <a:extLst>
                <a:ext uri="{FF2B5EF4-FFF2-40B4-BE49-F238E27FC236}">
                  <a16:creationId xmlns:a16="http://schemas.microsoft.com/office/drawing/2014/main" id="{834EE0B3-B9A4-4B2E-98A7-07B71859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execute()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  <p:grpSp>
        <p:nvGrpSpPr>
          <p:cNvPr id="31748" name="Group 1">
            <a:extLst>
              <a:ext uri="{FF2B5EF4-FFF2-40B4-BE49-F238E27FC236}">
                <a16:creationId xmlns:a16="http://schemas.microsoft.com/office/drawing/2014/main" id="{1A611ECE-5422-4A44-94B2-4AA7F37FAC06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1759" name="Rectangle 1031">
              <a:extLst>
                <a:ext uri="{FF2B5EF4-FFF2-40B4-BE49-F238E27FC236}">
                  <a16:creationId xmlns:a16="http://schemas.microsoft.com/office/drawing/2014/main" id="{6EEA4ADE-A279-4CD4-B9A4-E8E2621A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1760" name="Rectangle 1034">
              <a:extLst>
                <a:ext uri="{FF2B5EF4-FFF2-40B4-BE49-F238E27FC236}">
                  <a16:creationId xmlns:a16="http://schemas.microsoft.com/office/drawing/2014/main" id="{44030573-0289-4411-B344-BF58C8556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execute()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  <p:sp>
          <p:nvSpPr>
            <p:cNvPr id="31761" name="Rectangle 1035">
              <a:extLst>
                <a:ext uri="{FF2B5EF4-FFF2-40B4-BE49-F238E27FC236}">
                  <a16:creationId xmlns:a16="http://schemas.microsoft.com/office/drawing/2014/main" id="{AAF650EA-8D2A-4786-9203-3C14685E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CommandAPI</a:t>
              </a:r>
            </a:p>
          </p:txBody>
        </p:sp>
      </p:grpSp>
      <p:grpSp>
        <p:nvGrpSpPr>
          <p:cNvPr id="31749" name="Group 9">
            <a:extLst>
              <a:ext uri="{FF2B5EF4-FFF2-40B4-BE49-F238E27FC236}">
                <a16:creationId xmlns:a16="http://schemas.microsoft.com/office/drawing/2014/main" id="{DBAA4DC8-705E-46A7-9AAA-55BD93D4FF9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A7CCC7-447E-41EC-8F48-3FC727C0ADAF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6352069-A5DC-4C5C-955F-150C7E38F1BE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1750" name="Group 18">
            <a:extLst>
              <a:ext uri="{FF2B5EF4-FFF2-40B4-BE49-F238E27FC236}">
                <a16:creationId xmlns:a16="http://schemas.microsoft.com/office/drawing/2014/main" id="{517F664D-F3BB-458F-89D1-D2C70CECB5A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48C389-0EE1-4157-AF8C-A3385CE1A3B8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7872BF1-4BF3-477C-BAA0-8057CF520839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1751" name="Group 21">
            <a:extLst>
              <a:ext uri="{FF2B5EF4-FFF2-40B4-BE49-F238E27FC236}">
                <a16:creationId xmlns:a16="http://schemas.microsoft.com/office/drawing/2014/main" id="{DD05E282-820C-4DE7-A9AA-FC34F6C82BB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1752" name="Rectangle 1029">
              <a:extLst>
                <a:ext uri="{FF2B5EF4-FFF2-40B4-BE49-F238E27FC236}">
                  <a16:creationId xmlns:a16="http://schemas.microsoft.com/office/drawing/2014/main" id="{03D184FC-2855-429C-8177-446AB59D9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RequestB</a:t>
              </a:r>
            </a:p>
          </p:txBody>
        </p:sp>
        <p:sp>
          <p:nvSpPr>
            <p:cNvPr id="31753" name="Rectangle 1030">
              <a:extLst>
                <a:ext uri="{FF2B5EF4-FFF2-40B4-BE49-F238E27FC236}">
                  <a16:creationId xmlns:a16="http://schemas.microsoft.com/office/drawing/2014/main" id="{415EAD5C-E3A3-4CD0-A238-5487B76F9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1754" name="Rectangle 1033">
              <a:extLst>
                <a:ext uri="{FF2B5EF4-FFF2-40B4-BE49-F238E27FC236}">
                  <a16:creationId xmlns:a16="http://schemas.microsoft.com/office/drawing/2014/main" id="{37F2A015-B27B-4C3F-A0BD-469B23D7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execute()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27BE6D39-D525-4FD6-AFC8-C7CAC32AB7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 Receiver Class Diagram</a:t>
            </a:r>
          </a:p>
        </p:txBody>
      </p:sp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65A3F509-173C-4C74-B55D-2E1E4F02086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5/29/2020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40E12531-F4F5-46FA-845E-4EDA532508A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2786" name="Rectangle 1029">
              <a:extLst>
                <a:ext uri="{FF2B5EF4-FFF2-40B4-BE49-F238E27FC236}">
                  <a16:creationId xmlns:a16="http://schemas.microsoft.com/office/drawing/2014/main" id="{8A989F6B-567B-483B-BD74-33F7A3B91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ReceiverA</a:t>
              </a:r>
            </a:p>
          </p:txBody>
        </p:sp>
        <p:sp>
          <p:nvSpPr>
            <p:cNvPr id="32787" name="Rectangle 1030">
              <a:extLst>
                <a:ext uri="{FF2B5EF4-FFF2-40B4-BE49-F238E27FC236}">
                  <a16:creationId xmlns:a16="http://schemas.microsoft.com/office/drawing/2014/main" id="{604DA02C-FB5F-4DCC-8CD8-22883B5D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2788" name="Rectangle 1033">
              <a:extLst>
                <a:ext uri="{FF2B5EF4-FFF2-40B4-BE49-F238E27FC236}">
                  <a16:creationId xmlns:a16="http://schemas.microsoft.com/office/drawing/2014/main" id="{0FC499E8-4679-434A-8248-2D4CDE818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operation1()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operation2(int)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  <p:grpSp>
        <p:nvGrpSpPr>
          <p:cNvPr id="32772" name="Group 1">
            <a:extLst>
              <a:ext uri="{FF2B5EF4-FFF2-40B4-BE49-F238E27FC236}">
                <a16:creationId xmlns:a16="http://schemas.microsoft.com/office/drawing/2014/main" id="{DF3B4B15-76F8-47AE-951B-940D9FB8024F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2783" name="Rectangle 1031">
              <a:extLst>
                <a:ext uri="{FF2B5EF4-FFF2-40B4-BE49-F238E27FC236}">
                  <a16:creationId xmlns:a16="http://schemas.microsoft.com/office/drawing/2014/main" id="{0E7C312D-5C56-4AB4-BD1C-3B4EF2F7A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2784" name="Rectangle 1034">
              <a:extLst>
                <a:ext uri="{FF2B5EF4-FFF2-40B4-BE49-F238E27FC236}">
                  <a16:creationId xmlns:a16="http://schemas.microsoft.com/office/drawing/2014/main" id="{93EBAA72-8D14-4268-8057-12C90758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operation1()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operation2(int)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  <p:sp>
          <p:nvSpPr>
            <p:cNvPr id="32785" name="Rectangle 1035">
              <a:extLst>
                <a:ext uri="{FF2B5EF4-FFF2-40B4-BE49-F238E27FC236}">
                  <a16:creationId xmlns:a16="http://schemas.microsoft.com/office/drawing/2014/main" id="{09407026-320E-45D2-995D-6EDB21B8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ReceiverAPI</a:t>
              </a:r>
            </a:p>
          </p:txBody>
        </p:sp>
      </p:grpSp>
      <p:grpSp>
        <p:nvGrpSpPr>
          <p:cNvPr id="32773" name="Group 9">
            <a:extLst>
              <a:ext uri="{FF2B5EF4-FFF2-40B4-BE49-F238E27FC236}">
                <a16:creationId xmlns:a16="http://schemas.microsoft.com/office/drawing/2014/main" id="{C09AEAF8-291F-446C-AFB4-3B7A5E04EFF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33258A-0D14-409F-B769-ED86003A2478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7E6E066-2F99-4098-AA13-F2BDB2882198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2774" name="Group 18">
            <a:extLst>
              <a:ext uri="{FF2B5EF4-FFF2-40B4-BE49-F238E27FC236}">
                <a16:creationId xmlns:a16="http://schemas.microsoft.com/office/drawing/2014/main" id="{4EC5F254-403F-442E-9694-3FB47D06747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E3B1F4-DFBB-4F5C-9128-C73F57789DF8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53D885-E5A2-4374-853F-444859EBB420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2775" name="Group 21">
            <a:extLst>
              <a:ext uri="{FF2B5EF4-FFF2-40B4-BE49-F238E27FC236}">
                <a16:creationId xmlns:a16="http://schemas.microsoft.com/office/drawing/2014/main" id="{F2A3B6FE-9888-403E-AEDA-44AD2180ADA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2776" name="Rectangle 1029">
              <a:extLst>
                <a:ext uri="{FF2B5EF4-FFF2-40B4-BE49-F238E27FC236}">
                  <a16:creationId xmlns:a16="http://schemas.microsoft.com/office/drawing/2014/main" id="{EF891E63-230E-4389-8CF7-B04D70CBA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ReceiverB</a:t>
              </a:r>
            </a:p>
          </p:txBody>
        </p:sp>
        <p:sp>
          <p:nvSpPr>
            <p:cNvPr id="32777" name="Rectangle 1030">
              <a:extLst>
                <a:ext uri="{FF2B5EF4-FFF2-40B4-BE49-F238E27FC236}">
                  <a16:creationId xmlns:a16="http://schemas.microsoft.com/office/drawing/2014/main" id="{AF22FDE9-8483-4BE5-A5C2-5AD8943D8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2778" name="Rectangle 1033">
              <a:extLst>
                <a:ext uri="{FF2B5EF4-FFF2-40B4-BE49-F238E27FC236}">
                  <a16:creationId xmlns:a16="http://schemas.microsoft.com/office/drawing/2014/main" id="{E0F29158-B38C-43AB-A5D3-99139DBF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operation1()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operation2(int)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F1841FCF-5C35-4879-BC43-2F6B602D8C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 Request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D564DE3C-30E0-42F3-A587-1363431C38D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5/29/2020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2EB89E26-98B4-437A-9286-365B8A641B7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F198A9C9-5B91-4054-86AB-E1BB127E5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SoftCommand</a:t>
              </a:r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81256334-EF61-4813-83B0-AB88A039C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21CF6E15-27C8-4B42-8EC0-4CEBD055B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talk()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F70396D6-10F0-477D-B4D3-D5DA9FC48EFA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3A829AD0-7FF9-4083-AB75-701496F9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F70BF4D7-E59B-4F4D-9D35-322743B1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talk()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9F78CC60-3948-483C-AEF9-D93C3876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CommandAPI</a:t>
              </a:r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028F541B-7CCD-46BD-9D42-74B2345791A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1292C0-164E-4C8D-A988-30EC3C7A25C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051C257-9B88-47DC-8B50-CF18E8D69EBD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05976A95-48CC-4228-8289-1F9A21FE25D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0F22ED-B16B-4D13-89C6-0BA0F4D9F95D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3450507-4D0F-4094-8FED-AE06E49F93D6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97E54AC4-9FDB-47C2-AD33-22866084524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997A3A9D-DB16-4F4B-9A66-B4EE3DAC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LoudCommand</a:t>
              </a:r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D87DFB63-E953-4BB5-8616-B15CBFC86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B4C20EC7-9410-4741-A357-C4DA98A2D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talk()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6A9CFDC-47CD-4F1F-84E3-22E972884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0F565ED-85F7-4E72-80A3-5C6BDEFD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Lecture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UML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Design Patterns: </a:t>
            </a:r>
          </a:p>
          <a:p>
            <a:pPr marL="1371600" lvl="2" indent="-342900">
              <a:buFont typeface="Arial"/>
              <a:buChar char="•"/>
            </a:pPr>
            <a:r>
              <a:rPr lang="en-US" altLang="en-US" dirty="0">
                <a:ea typeface="Times New Roman" panose="02020603050405020304" pitchFamily="18" charset="0"/>
              </a:rPr>
              <a:t>Gang of Four (</a:t>
            </a:r>
            <a:r>
              <a:rPr lang="en-US" altLang="en-US" err="1">
                <a:ea typeface="Times New Roman" panose="02020603050405020304" pitchFamily="18" charset="0"/>
              </a:rPr>
              <a:t>GoF</a:t>
            </a:r>
            <a:r>
              <a:rPr lang="en-US" altLang="en-US" dirty="0">
                <a:ea typeface="Times New Roman" panose="02020603050405020304" pitchFamily="18" charset="0"/>
              </a:rPr>
              <a:t>)</a:t>
            </a:r>
            <a:endParaRPr lang="en-US" dirty="0"/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>
                <a:ea typeface="Times New Roman" panose="02020603050405020304" pitchFamily="18" charset="0"/>
              </a:rPr>
              <a:t>Command Pattern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EF0E5307-F268-4E85-83CD-6022DE2E51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340781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D25BF7B1-C5AF-494F-B586-12CCB8991B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Speech Receiver Class Diagram</a:t>
            </a:r>
          </a:p>
        </p:txBody>
      </p:sp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399A4F4F-1981-433E-B846-BD07B90D20F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6/19/2020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0C3099C-3CF3-4F0D-A1C9-379DDAADC9E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4834" name="Rectangle 1029">
              <a:extLst>
                <a:ext uri="{FF2B5EF4-FFF2-40B4-BE49-F238E27FC236}">
                  <a16:creationId xmlns:a16="http://schemas.microsoft.com/office/drawing/2014/main" id="{68E3E5ED-739F-4273-9C97-BDFAF6D0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SoftReceiver</a:t>
              </a:r>
            </a:p>
          </p:txBody>
        </p:sp>
        <p:sp>
          <p:nvSpPr>
            <p:cNvPr id="34835" name="Rectangle 1030">
              <a:extLst>
                <a:ext uri="{FF2B5EF4-FFF2-40B4-BE49-F238E27FC236}">
                  <a16:creationId xmlns:a16="http://schemas.microsoft.com/office/drawing/2014/main" id="{8AB939BC-6FFF-4983-BBC5-4163B693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4836" name="Rectangle 1033">
              <a:extLst>
                <a:ext uri="{FF2B5EF4-FFF2-40B4-BE49-F238E27FC236}">
                  <a16:creationId xmlns:a16="http://schemas.microsoft.com/office/drawing/2014/main" id="{26BB93F8-9246-451E-964D-FF6399B20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+ greeting()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speak()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goodbye(): void   </a:t>
              </a:r>
            </a:p>
          </p:txBody>
        </p:sp>
      </p:grpSp>
      <p:grpSp>
        <p:nvGrpSpPr>
          <p:cNvPr id="34820" name="Group 1">
            <a:extLst>
              <a:ext uri="{FF2B5EF4-FFF2-40B4-BE49-F238E27FC236}">
                <a16:creationId xmlns:a16="http://schemas.microsoft.com/office/drawing/2014/main" id="{B8529AFC-C52A-4C2C-A871-10E93E1A4CA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295400"/>
            <a:ext cx="3124200" cy="1676400"/>
            <a:chOff x="5245100" y="2057400"/>
            <a:chExt cx="2298700" cy="2438400"/>
          </a:xfrm>
        </p:grpSpPr>
        <p:sp>
          <p:nvSpPr>
            <p:cNvPr id="34831" name="Rectangle 1031">
              <a:extLst>
                <a:ext uri="{FF2B5EF4-FFF2-40B4-BE49-F238E27FC236}">
                  <a16:creationId xmlns:a16="http://schemas.microsoft.com/office/drawing/2014/main" id="{78DC2D04-AF94-49F8-9A55-66E7D42A3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4832" name="Rectangle 1034">
              <a:extLst>
                <a:ext uri="{FF2B5EF4-FFF2-40B4-BE49-F238E27FC236}">
                  <a16:creationId xmlns:a16="http://schemas.microsoft.com/office/drawing/2014/main" id="{D6A3D226-908C-45A4-9260-F80535C60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greeting()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speak()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goodbye():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  <p:sp>
          <p:nvSpPr>
            <p:cNvPr id="34833" name="Rectangle 1035">
              <a:extLst>
                <a:ext uri="{FF2B5EF4-FFF2-40B4-BE49-F238E27FC236}">
                  <a16:creationId xmlns:a16="http://schemas.microsoft.com/office/drawing/2014/main" id="{FB7D8D34-76AE-4F92-BB10-FE4D6CB2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SpeachReceiverAPI</a:t>
              </a:r>
            </a:p>
          </p:txBody>
        </p:sp>
      </p:grpSp>
      <p:grpSp>
        <p:nvGrpSpPr>
          <p:cNvPr id="34821" name="Group 9">
            <a:extLst>
              <a:ext uri="{FF2B5EF4-FFF2-40B4-BE49-F238E27FC236}">
                <a16:creationId xmlns:a16="http://schemas.microsoft.com/office/drawing/2014/main" id="{AF2F42AA-E255-4873-BB3E-93BAC85173A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D8DBE0-20EE-4693-A885-63BDB57B836D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8B578E4-E00E-4044-8772-86A01C08737E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2" name="Group 18">
            <a:extLst>
              <a:ext uri="{FF2B5EF4-FFF2-40B4-BE49-F238E27FC236}">
                <a16:creationId xmlns:a16="http://schemas.microsoft.com/office/drawing/2014/main" id="{732989AB-38BD-4CED-9D01-9D305B892FF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F07521-3B59-4247-A82F-73CEEE69E2A2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29A564B-B985-4B39-A179-86A55D0BB743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3" name="Group 21">
            <a:extLst>
              <a:ext uri="{FF2B5EF4-FFF2-40B4-BE49-F238E27FC236}">
                <a16:creationId xmlns:a16="http://schemas.microsoft.com/office/drawing/2014/main" id="{F2E17EFB-24A0-4EBC-A3FD-0C89D397B08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4824" name="Rectangle 1029">
              <a:extLst>
                <a:ext uri="{FF2B5EF4-FFF2-40B4-BE49-F238E27FC236}">
                  <a16:creationId xmlns:a16="http://schemas.microsoft.com/office/drawing/2014/main" id="{2ECAFE5F-714D-405C-8493-639FAD338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LoudReceiver</a:t>
              </a:r>
            </a:p>
          </p:txBody>
        </p:sp>
        <p:sp>
          <p:nvSpPr>
            <p:cNvPr id="34825" name="Rectangle 1030">
              <a:extLst>
                <a:ext uri="{FF2B5EF4-FFF2-40B4-BE49-F238E27FC236}">
                  <a16:creationId xmlns:a16="http://schemas.microsoft.com/office/drawing/2014/main" id="{755D4841-F48A-479A-9207-846BAC98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4826" name="Rectangle 1033">
              <a:extLst>
                <a:ext uri="{FF2B5EF4-FFF2-40B4-BE49-F238E27FC236}">
                  <a16:creationId xmlns:a16="http://schemas.microsoft.com/office/drawing/2014/main" id="{AE48CFFB-00B8-4D1F-825F-DD122A09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greeting()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speak()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goodbye():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07A969E9-8368-45A4-9996-23D03FFA74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 Request Class Diagram</a:t>
            </a:r>
          </a:p>
        </p:txBody>
      </p:sp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00C44B88-DB5D-40E2-9BD8-EB404FFCBF78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6/19/2020</a:t>
            </a: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2CBF6357-67A7-4F91-9EED-956706ECE499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1981200"/>
            <a:ext cx="1612900" cy="1676400"/>
            <a:chOff x="1117600" y="2057400"/>
            <a:chExt cx="2298700" cy="2438400"/>
          </a:xfrm>
        </p:grpSpPr>
        <p:sp>
          <p:nvSpPr>
            <p:cNvPr id="35858" name="Rectangle 1029">
              <a:extLst>
                <a:ext uri="{FF2B5EF4-FFF2-40B4-BE49-F238E27FC236}">
                  <a16:creationId xmlns:a16="http://schemas.microsoft.com/office/drawing/2014/main" id="{EDC27A70-E441-40AB-8272-623DEA1C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Receiver</a:t>
              </a:r>
            </a:p>
          </p:txBody>
        </p:sp>
        <p:sp>
          <p:nvSpPr>
            <p:cNvPr id="35859" name="Rectangle 1030">
              <a:extLst>
                <a:ext uri="{FF2B5EF4-FFF2-40B4-BE49-F238E27FC236}">
                  <a16:creationId xmlns:a16="http://schemas.microsoft.com/office/drawing/2014/main" id="{E2FF5414-2E20-411C-8A08-9E0549A5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60" name="Rectangle 1033">
              <a:extLst>
                <a:ext uri="{FF2B5EF4-FFF2-40B4-BE49-F238E27FC236}">
                  <a16:creationId xmlns:a16="http://schemas.microsoft.com/office/drawing/2014/main" id="{311EE282-6B12-42B2-B7A8-7E7A46E41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execute()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</p:grpSp>
      <p:grpSp>
        <p:nvGrpSpPr>
          <p:cNvPr id="35844" name="Group 1">
            <a:extLst>
              <a:ext uri="{FF2B5EF4-FFF2-40B4-BE49-F238E27FC236}">
                <a16:creationId xmlns:a16="http://schemas.microsoft.com/office/drawing/2014/main" id="{E4668190-C555-44AE-9EBA-BE30AEC3BAAF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1981200"/>
            <a:ext cx="1847850" cy="1676400"/>
            <a:chOff x="5245100" y="2057400"/>
            <a:chExt cx="2298700" cy="2438400"/>
          </a:xfrm>
        </p:grpSpPr>
        <p:sp>
          <p:nvSpPr>
            <p:cNvPr id="35855" name="Rectangle 1031">
              <a:extLst>
                <a:ext uri="{FF2B5EF4-FFF2-40B4-BE49-F238E27FC236}">
                  <a16:creationId xmlns:a16="http://schemas.microsoft.com/office/drawing/2014/main" id="{6D26A3D8-DEFA-4F05-A588-689942ECD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56" name="Rectangle 1034">
              <a:extLst>
                <a:ext uri="{FF2B5EF4-FFF2-40B4-BE49-F238E27FC236}">
                  <a16:creationId xmlns:a16="http://schemas.microsoft.com/office/drawing/2014/main" id="{F34D6120-745C-4671-9AC6-943331B4A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execute()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</p:txBody>
        </p:sp>
        <p:sp>
          <p:nvSpPr>
            <p:cNvPr id="35857" name="Rectangle 1035">
              <a:extLst>
                <a:ext uri="{FF2B5EF4-FFF2-40B4-BE49-F238E27FC236}">
                  <a16:creationId xmlns:a16="http://schemas.microsoft.com/office/drawing/2014/main" id="{4776DAA8-26A0-4777-934C-C6FD7E673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Command</a:t>
              </a:r>
            </a:p>
          </p:txBody>
        </p:sp>
      </p:grpSp>
      <p:grpSp>
        <p:nvGrpSpPr>
          <p:cNvPr id="35845" name="Group 18">
            <a:extLst>
              <a:ext uri="{FF2B5EF4-FFF2-40B4-BE49-F238E27FC236}">
                <a16:creationId xmlns:a16="http://schemas.microsoft.com/office/drawing/2014/main" id="{195C14BC-D3F2-4B41-B8CF-9DB548BEBC3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954338" y="2151062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853357-FCEB-440D-96DB-7876057DA25D}"/>
                </a:ext>
              </a:extLst>
            </p:cNvPr>
            <p:cNvCxnSpPr/>
            <p:nvPr/>
          </p:nvCxnSpPr>
          <p:spPr>
            <a:xfrm flipV="1">
              <a:off x="3803650" y="3171826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E26E57D-32FF-4B85-9913-3293C90FAF72}"/>
                </a:ext>
              </a:extLst>
            </p:cNvPr>
            <p:cNvSpPr/>
            <p:nvPr/>
          </p:nvSpPr>
          <p:spPr>
            <a:xfrm>
              <a:off x="3702050" y="3048001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5846" name="Group 21">
            <a:extLst>
              <a:ext uri="{FF2B5EF4-FFF2-40B4-BE49-F238E27FC236}">
                <a16:creationId xmlns:a16="http://schemas.microsoft.com/office/drawing/2014/main" id="{3F2EBEDA-FAAD-417B-85EC-3191DB9BB4E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981200"/>
            <a:ext cx="1600200" cy="1676400"/>
            <a:chOff x="1117600" y="2057400"/>
            <a:chExt cx="2298700" cy="2438400"/>
          </a:xfrm>
        </p:grpSpPr>
        <p:sp>
          <p:nvSpPr>
            <p:cNvPr id="35850" name="Rectangle 1029">
              <a:extLst>
                <a:ext uri="{FF2B5EF4-FFF2-40B4-BE49-F238E27FC236}">
                  <a16:creationId xmlns:a16="http://schemas.microsoft.com/office/drawing/2014/main" id="{EEA2707D-15B7-4803-AA36-C246A224C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Invoker</a:t>
              </a:r>
            </a:p>
          </p:txBody>
        </p:sp>
        <p:sp>
          <p:nvSpPr>
            <p:cNvPr id="35851" name="Rectangle 1030">
              <a:extLst>
                <a:ext uri="{FF2B5EF4-FFF2-40B4-BE49-F238E27FC236}">
                  <a16:creationId xmlns:a16="http://schemas.microsoft.com/office/drawing/2014/main" id="{334E1303-86B1-4F84-9AC2-20563E75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52" name="Rectangle 1033">
              <a:extLst>
                <a:ext uri="{FF2B5EF4-FFF2-40B4-BE49-F238E27FC236}">
                  <a16:creationId xmlns:a16="http://schemas.microsoft.com/office/drawing/2014/main" id="{0889A35F-39F8-4483-82BA-C5D38D65B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execute()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35847" name="Group 18">
            <a:extLst>
              <a:ext uri="{FF2B5EF4-FFF2-40B4-BE49-F238E27FC236}">
                <a16:creationId xmlns:a16="http://schemas.microsoft.com/office/drawing/2014/main" id="{DAB1FC99-582E-4C7E-82D3-A87E2D1EFA9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773738" y="2151062"/>
            <a:ext cx="234950" cy="962025"/>
            <a:chOff x="3702050" y="3048000"/>
            <a:chExt cx="234950" cy="96202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77BACC-9928-47B5-9DE3-6A8A53190A2F}"/>
                </a:ext>
              </a:extLst>
            </p:cNvPr>
            <p:cNvCxnSpPr/>
            <p:nvPr/>
          </p:nvCxnSpPr>
          <p:spPr>
            <a:xfrm flipV="1">
              <a:off x="3803651" y="3171826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0">
              <a:extLst>
                <a:ext uri="{FF2B5EF4-FFF2-40B4-BE49-F238E27FC236}">
                  <a16:creationId xmlns:a16="http://schemas.microsoft.com/office/drawing/2014/main" id="{49FEE042-80C9-4EFA-862F-6F2921A3CC7B}"/>
                </a:ext>
              </a:extLst>
            </p:cNvPr>
            <p:cNvSpPr/>
            <p:nvPr/>
          </p:nvSpPr>
          <p:spPr>
            <a:xfrm>
              <a:off x="3702051" y="3048001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9155E753-A74F-4AE7-B3FA-B1297102C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Command Pattern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25C0F3C1-DC69-45BD-9D4B-2CC4F1FD21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Command Pattern: Opaque Action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Behavioral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9628-A465-4B65-8F57-3B048F65F9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5/21/2020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AA9F9B9-57B6-42AB-9B9D-018E1F66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649FA6A-D482-4330-9320-3DA8580807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Inheritance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“Is-A”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689511E4-54A9-4BEE-9530-D961449111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305915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1BAEFFF-AF44-4D8F-8286-55ADE29D5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Association Relationship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7F82449-E5CC-430E-B10F-C7144A41C8A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Association: Has-A Relationship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Weak association: linked but independent objects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can survive after possessing object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Line with open arrowhead outline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Strong association: linked objects are dependent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is destroyed along with possessing object</a:t>
            </a:r>
          </a:p>
          <a:p>
            <a:pPr marL="1314450" lvl="2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Line with solid filled-in arrowhead</a:t>
            </a: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271B7ECF-69D9-4231-BBD9-1B74C3BEF3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426196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F02895-73C9-4E51-9CA8-FBE67341EB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Aggregation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D1D2BCF-C28F-4C4F-93FE-7F008E81B17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+mn-ea"/>
              </a:rPr>
              <a:t>Weak Independent Aggregation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Teacher                      Classroom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Student                      School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Driver    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Teachers can continue to exist without Classroom</a:t>
            </a: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Student existence independent of School</a:t>
            </a: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Driver can get another Automobile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4697457C-DD0C-4F3B-A17E-5DED747821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510F2B76-786D-4718-A668-D5348F70F40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495425" cy="322263"/>
            <a:chOff x="2924175" y="4021138"/>
            <a:chExt cx="1495425" cy="322262"/>
          </a:xfrm>
        </p:grpSpPr>
        <p:grpSp>
          <p:nvGrpSpPr>
            <p:cNvPr id="21521" name="Group 24">
              <a:extLst>
                <a:ext uri="{FF2B5EF4-FFF2-40B4-BE49-F238E27FC236}">
                  <a16:creationId xmlns:a16="http://schemas.microsoft.com/office/drawing/2014/main" id="{71E0D37F-3813-4CCF-80DA-D530872C9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FA8160-7A9A-478C-AA87-94957E28834B}"/>
                  </a:ext>
                </a:extLst>
              </p:cNvPr>
              <p:cNvCxnSpPr/>
              <p:nvPr/>
            </p:nvCxnSpPr>
            <p:spPr>
              <a:xfrm>
                <a:off x="3124200" y="2438547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24" name="TextBox 26">
                <a:extLst>
                  <a:ext uri="{FF2B5EF4-FFF2-40B4-BE49-F238E27FC236}">
                    <a16:creationId xmlns:a16="http://schemas.microsoft.com/office/drawing/2014/main" id="{5C864DD2-C9C7-406F-B40C-ACEE8601C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1525" name="TextBox 27">
                <a:extLst>
                  <a:ext uri="{FF2B5EF4-FFF2-40B4-BE49-F238E27FC236}">
                    <a16:creationId xmlns:a16="http://schemas.microsoft.com/office/drawing/2014/main" id="{9CC36FCC-922C-4CBA-83E4-5DE3195C7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26842CFB-3B74-4BBE-AE3B-F2EB39128A1A}"/>
                </a:ext>
              </a:extLst>
            </p:cNvPr>
            <p:cNvSpPr/>
            <p:nvPr/>
          </p:nvSpPr>
          <p:spPr>
            <a:xfrm rot="5400000">
              <a:off x="4182269" y="4106069"/>
              <a:ext cx="228599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09" name="Group 22">
            <a:extLst>
              <a:ext uri="{FF2B5EF4-FFF2-40B4-BE49-F238E27FC236}">
                <a16:creationId xmlns:a16="http://schemas.microsoft.com/office/drawing/2014/main" id="{EC9454DD-F84D-4B8D-BAD0-E2BA8C40D53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16138"/>
            <a:ext cx="1495425" cy="322262"/>
            <a:chOff x="2924175" y="4021138"/>
            <a:chExt cx="1495425" cy="322262"/>
          </a:xfrm>
        </p:grpSpPr>
        <p:grpSp>
          <p:nvGrpSpPr>
            <p:cNvPr id="21516" name="Group 24">
              <a:extLst>
                <a:ext uri="{FF2B5EF4-FFF2-40B4-BE49-F238E27FC236}">
                  <a16:creationId xmlns:a16="http://schemas.microsoft.com/office/drawing/2014/main" id="{1C043D10-438D-4536-A4DC-7591430B5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6D8D84A-3DAF-4898-9D85-4B183E04E0AF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9" name="TextBox 26">
                <a:extLst>
                  <a:ext uri="{FF2B5EF4-FFF2-40B4-BE49-F238E27FC236}">
                    <a16:creationId xmlns:a16="http://schemas.microsoft.com/office/drawing/2014/main" id="{31C06AD4-1927-481F-B0F1-CCA29ACA3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10..*</a:t>
                </a:r>
              </a:p>
            </p:txBody>
          </p:sp>
          <p:sp>
            <p:nvSpPr>
              <p:cNvPr id="21520" name="TextBox 27">
                <a:extLst>
                  <a:ext uri="{FF2B5EF4-FFF2-40B4-BE49-F238E27FC236}">
                    <a16:creationId xmlns:a16="http://schemas.microsoft.com/office/drawing/2014/main" id="{54146FBD-9DAB-4C8E-BF22-D5D049F69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AC3BDD55-50A5-4B60-B43B-1866B828C7D8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10" name="Group 29">
            <a:extLst>
              <a:ext uri="{FF2B5EF4-FFF2-40B4-BE49-F238E27FC236}">
                <a16:creationId xmlns:a16="http://schemas.microsoft.com/office/drawing/2014/main" id="{F8A6DEE4-CFCF-4F43-B694-721E2B56261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49538"/>
            <a:ext cx="1495425" cy="322262"/>
            <a:chOff x="2924175" y="4021138"/>
            <a:chExt cx="1495425" cy="322262"/>
          </a:xfrm>
        </p:grpSpPr>
        <p:grpSp>
          <p:nvGrpSpPr>
            <p:cNvPr id="21511" name="Group 24">
              <a:extLst>
                <a:ext uri="{FF2B5EF4-FFF2-40B4-BE49-F238E27FC236}">
                  <a16:creationId xmlns:a16="http://schemas.microsoft.com/office/drawing/2014/main" id="{B86E2BC7-D660-4742-ADC5-B920035BF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4A36A13-584B-42A8-BD91-840D154365ED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4" name="TextBox 26">
                <a:extLst>
                  <a:ext uri="{FF2B5EF4-FFF2-40B4-BE49-F238E27FC236}">
                    <a16:creationId xmlns:a16="http://schemas.microsoft.com/office/drawing/2014/main" id="{F2E132A8-4C8D-4E9E-AFBB-D773A0451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1515" name="TextBox 27">
                <a:extLst>
                  <a:ext uri="{FF2B5EF4-FFF2-40B4-BE49-F238E27FC236}">
                    <a16:creationId xmlns:a16="http://schemas.microsoft.com/office/drawing/2014/main" id="{22C5D218-2D8C-4F62-9405-E67A7E00B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454C8170-CD70-48CD-8CDA-2E3281BDD26E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961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3B626F9C-507A-4996-9FC0-46AF7D453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Composition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3878CD3-7C23-46B5-9C98-A3CED0F7F3E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+mn-ea"/>
              </a:rPr>
              <a:t>Strong Dependent Composition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Eyes                            Body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State                            Context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err="1">
                <a:ea typeface="+mn-ea"/>
              </a:rPr>
              <a:t>AutoState</a:t>
            </a:r>
            <a:r>
              <a:rPr lang="en-US" altLang="en-US">
                <a:ea typeface="+mn-ea"/>
              </a:rPr>
              <a:t>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The Automobile State (AutoState) is dependent on existence of the Automobile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38541F7F-AB66-4343-9AA4-85D27AF5AF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2532" name="Group 1">
            <a:extLst>
              <a:ext uri="{FF2B5EF4-FFF2-40B4-BE49-F238E27FC236}">
                <a16:creationId xmlns:a16="http://schemas.microsoft.com/office/drawing/2014/main" id="{5BB299FE-BBC6-47CC-A22D-B4483D615FE4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658938"/>
            <a:ext cx="1495425" cy="322262"/>
            <a:chOff x="2667000" y="3640138"/>
            <a:chExt cx="1495425" cy="322262"/>
          </a:xfrm>
        </p:grpSpPr>
        <p:grpSp>
          <p:nvGrpSpPr>
            <p:cNvPr id="22545" name="Group 24">
              <a:extLst>
                <a:ext uri="{FF2B5EF4-FFF2-40B4-BE49-F238E27FC236}">
                  <a16:creationId xmlns:a16="http://schemas.microsoft.com/office/drawing/2014/main" id="{230C2372-1203-4F89-8839-6B26B19C5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762777B-7D4A-4990-8A9E-1ABD9A4BDE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8" name="TextBox 26">
                <a:extLst>
                  <a:ext uri="{FF2B5EF4-FFF2-40B4-BE49-F238E27FC236}">
                    <a16:creationId xmlns:a16="http://schemas.microsoft.com/office/drawing/2014/main" id="{35102B02-85B1-4BA0-A853-7809C0777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2</a:t>
                </a:r>
              </a:p>
            </p:txBody>
          </p:sp>
          <p:sp>
            <p:nvSpPr>
              <p:cNvPr id="22549" name="TextBox 27">
                <a:extLst>
                  <a:ext uri="{FF2B5EF4-FFF2-40B4-BE49-F238E27FC236}">
                    <a16:creationId xmlns:a16="http://schemas.microsoft.com/office/drawing/2014/main" id="{C0B906D1-99E5-4A6D-83AB-9BC16CBB9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78B8178-A43E-48AA-81D6-1EDA148C5A4C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3" name="Group 23">
            <a:extLst>
              <a:ext uri="{FF2B5EF4-FFF2-40B4-BE49-F238E27FC236}">
                <a16:creationId xmlns:a16="http://schemas.microsoft.com/office/drawing/2014/main" id="{8E5F8CAF-91C1-433C-8929-305D2BE6B8D6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116138"/>
            <a:ext cx="1495425" cy="322262"/>
            <a:chOff x="2667000" y="3640138"/>
            <a:chExt cx="1495425" cy="322262"/>
          </a:xfrm>
        </p:grpSpPr>
        <p:grpSp>
          <p:nvGrpSpPr>
            <p:cNvPr id="22540" name="Group 24">
              <a:extLst>
                <a:ext uri="{FF2B5EF4-FFF2-40B4-BE49-F238E27FC236}">
                  <a16:creationId xmlns:a16="http://schemas.microsoft.com/office/drawing/2014/main" id="{704084DF-C71C-4068-BFCD-CDE1692C3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13DECDF-4ACC-40FE-A11C-DBE7AC311C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3" name="TextBox 26">
                <a:extLst>
                  <a:ext uri="{FF2B5EF4-FFF2-40B4-BE49-F238E27FC236}">
                    <a16:creationId xmlns:a16="http://schemas.microsoft.com/office/drawing/2014/main" id="{C8DC63C6-E509-44AF-A44C-17B4845B9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44" name="TextBox 27">
                <a:extLst>
                  <a:ext uri="{FF2B5EF4-FFF2-40B4-BE49-F238E27FC236}">
                    <a16:creationId xmlns:a16="http://schemas.microsoft.com/office/drawing/2014/main" id="{54D9E347-B01B-4D69-B035-33A042087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CE6B53C9-A949-4C59-A4DC-91309E8DE982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4" name="Group 30">
            <a:extLst>
              <a:ext uri="{FF2B5EF4-FFF2-40B4-BE49-F238E27FC236}">
                <a16:creationId xmlns:a16="http://schemas.microsoft.com/office/drawing/2014/main" id="{9F8F0D7A-8550-4679-A3D2-B3126C226AD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649538"/>
            <a:ext cx="1495425" cy="322262"/>
            <a:chOff x="2667000" y="3640138"/>
            <a:chExt cx="1495425" cy="322262"/>
          </a:xfrm>
        </p:grpSpPr>
        <p:grpSp>
          <p:nvGrpSpPr>
            <p:cNvPr id="22535" name="Group 31">
              <a:extLst>
                <a:ext uri="{FF2B5EF4-FFF2-40B4-BE49-F238E27FC236}">
                  <a16:creationId xmlns:a16="http://schemas.microsoft.com/office/drawing/2014/main" id="{B36B99A6-5975-4F99-A419-44B125EB5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43D3ACD-11EE-4855-AAA7-BDE86AA6AEB4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38" name="TextBox 26">
                <a:extLst>
                  <a:ext uri="{FF2B5EF4-FFF2-40B4-BE49-F238E27FC236}">
                    <a16:creationId xmlns:a16="http://schemas.microsoft.com/office/drawing/2014/main" id="{8FB40E23-480D-482D-89E1-5DF557849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39" name="TextBox 27">
                <a:extLst>
                  <a:ext uri="{FF2B5EF4-FFF2-40B4-BE49-F238E27FC236}">
                    <a16:creationId xmlns:a16="http://schemas.microsoft.com/office/drawing/2014/main" id="{9FB465B4-30ED-455F-B4B6-815B6A21B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7FC6D237-F1D4-4A22-A0F1-ABEE23710ABD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21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FE779AC-897E-41FB-8795-C4E6CA06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C52E663-00CF-4FE9-8E64-ABC2F5DFBD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Parent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Child 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55656F93-1A84-4998-A2AF-C0435971F88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3556" name="Group 14">
            <a:extLst>
              <a:ext uri="{FF2B5EF4-FFF2-40B4-BE49-F238E27FC236}">
                <a16:creationId xmlns:a16="http://schemas.microsoft.com/office/drawing/2014/main" id="{B25B6F0E-B99B-4EB8-B476-AAD514E4255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304800" cy="1066800"/>
            <a:chOff x="1905000" y="3124200"/>
            <a:chExt cx="152400" cy="609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C78AC6-D2C4-42AE-8EB7-9E865288B8D0}"/>
                </a:ext>
              </a:extLst>
            </p:cNvPr>
            <p:cNvCxnSpPr/>
            <p:nvPr/>
          </p:nvCxnSpPr>
          <p:spPr>
            <a:xfrm flipV="1">
              <a:off x="1981200" y="32766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13F1A8C-67E1-4A47-AA69-06C2270955D0}"/>
                </a:ext>
              </a:extLst>
            </p:cNvPr>
            <p:cNvSpPr/>
            <p:nvPr/>
          </p:nvSpPr>
          <p:spPr>
            <a:xfrm>
              <a:off x="1905000" y="3124200"/>
              <a:ext cx="152400" cy="152400"/>
            </a:xfrm>
            <a:prstGeom prst="triangl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66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4553576-B9E2-44D7-BA5B-56EDCE4E95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1F08C2-56D4-4EA1-8CB8-7E0EE1C96DB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A6A79AB1-6AF6-47DD-9913-9F6CE1F6F7C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31748" name="Rectangle 1029">
            <a:extLst>
              <a:ext uri="{FF2B5EF4-FFF2-40B4-BE49-F238E27FC236}">
                <a16:creationId xmlns:a16="http://schemas.microsoft.com/office/drawing/2014/main" id="{EAC94329-E973-4AF6-8109-04CB0292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49" name="Rectangle 1030">
            <a:extLst>
              <a:ext uri="{FF2B5EF4-FFF2-40B4-BE49-F238E27FC236}">
                <a16:creationId xmlns:a16="http://schemas.microsoft.com/office/drawing/2014/main" id="{A88486AA-C1E4-45FC-8D17-EC8933A8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Rectangle 1031">
            <a:extLst>
              <a:ext uri="{FF2B5EF4-FFF2-40B4-BE49-F238E27FC236}">
                <a16:creationId xmlns:a16="http://schemas.microsoft.com/office/drawing/2014/main" id="{2531C46C-A25F-463F-950B-38F8975F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1" name="Rectangle 1033">
            <a:extLst>
              <a:ext uri="{FF2B5EF4-FFF2-40B4-BE49-F238E27FC236}">
                <a16:creationId xmlns:a16="http://schemas.microsoft.com/office/drawing/2014/main" id="{D864C4C3-26E6-4A89-A0F8-EED0E174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Class</a:t>
            </a:r>
          </a:p>
        </p:txBody>
      </p:sp>
      <p:sp>
        <p:nvSpPr>
          <p:cNvPr id="31752" name="Rectangle 1034">
            <a:extLst>
              <a:ext uri="{FF2B5EF4-FFF2-40B4-BE49-F238E27FC236}">
                <a16:creationId xmlns:a16="http://schemas.microsoft.com/office/drawing/2014/main" id="{29B59A9C-9625-48F4-809F-4B87C40A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Attributes</a:t>
            </a:r>
          </a:p>
        </p:txBody>
      </p:sp>
      <p:sp>
        <p:nvSpPr>
          <p:cNvPr id="31753" name="Rectangle 1035">
            <a:extLst>
              <a:ext uri="{FF2B5EF4-FFF2-40B4-BE49-F238E27FC236}">
                <a16:creationId xmlns:a16="http://schemas.microsoft.com/office/drawing/2014/main" id="{AB1C7E03-8E3C-45DB-828D-D1094615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796730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602</Words>
  <Application>Microsoft Office PowerPoint</Application>
  <PresentationFormat>On-screen Show (4:3)</PresentationFormat>
  <Paragraphs>218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Default Design</vt:lpstr>
      <vt:lpstr>Default Design</vt:lpstr>
      <vt:lpstr>Default Design</vt:lpstr>
      <vt:lpstr>CSYE 7374</vt:lpstr>
      <vt:lpstr>Command Design Pattern</vt:lpstr>
      <vt:lpstr>PowerPoint Presentation</vt:lpstr>
      <vt:lpstr>Relationships</vt:lpstr>
      <vt:lpstr>Association Relationship</vt:lpstr>
      <vt:lpstr>Aggregation Association Relationship</vt:lpstr>
      <vt:lpstr>Composition Association Relationship</vt:lpstr>
      <vt:lpstr>Relationships</vt:lpstr>
      <vt:lpstr>UML Class Diagram</vt:lpstr>
      <vt:lpstr>UML Class Diagram</vt:lpstr>
      <vt:lpstr>Person Class Diagram</vt:lpstr>
      <vt:lpstr>Design Patterns</vt:lpstr>
      <vt:lpstr>Behavioral Design Patterns</vt:lpstr>
      <vt:lpstr>Behavioral Design Patterns</vt:lpstr>
      <vt:lpstr>Behavioral Design Patterns</vt:lpstr>
      <vt:lpstr>Command Design Pattern</vt:lpstr>
      <vt:lpstr>Command Design Pattern</vt:lpstr>
      <vt:lpstr>Command Design Pattern</vt:lpstr>
      <vt:lpstr>Command Design Pattern</vt:lpstr>
      <vt:lpstr>Command Design Pattern</vt:lpstr>
      <vt:lpstr>Command Design Pattern</vt:lpstr>
      <vt:lpstr>Command Design Pattern</vt:lpstr>
      <vt:lpstr>Command Design Pattern</vt:lpstr>
      <vt:lpstr>Command Pattern Implementation</vt:lpstr>
      <vt:lpstr>Command Pattern</vt:lpstr>
      <vt:lpstr>Command Pattern Composition</vt:lpstr>
      <vt:lpstr>Command Request Class Diagram</vt:lpstr>
      <vt:lpstr>Command Receiver Class Diagram</vt:lpstr>
      <vt:lpstr>Command Request Class Diagram</vt:lpstr>
      <vt:lpstr>Speech Receiver Class Diagram</vt:lpstr>
      <vt:lpstr>Command Request Class Diagram</vt:lpstr>
      <vt:lpstr>Summary: Command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</dc:title>
  <dc:creator>Daniel Peters</dc:creator>
  <cp:lastModifiedBy>Dan Peters</cp:lastModifiedBy>
  <cp:revision>364</cp:revision>
  <dcterms:created xsi:type="dcterms:W3CDTF">2015-09-07T17:59:09Z</dcterms:created>
  <dcterms:modified xsi:type="dcterms:W3CDTF">2021-07-29T01:18:51Z</dcterms:modified>
</cp:coreProperties>
</file>