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1" r:id="rId2"/>
    <p:sldId id="272" r:id="rId3"/>
    <p:sldId id="262" r:id="rId4"/>
    <p:sldId id="289" r:id="rId5"/>
    <p:sldId id="290" r:id="rId6"/>
    <p:sldId id="291" r:id="rId7"/>
    <p:sldId id="285" r:id="rId8"/>
    <p:sldId id="288" r:id="rId9"/>
    <p:sldId id="269" r:id="rId10"/>
    <p:sldId id="271" r:id="rId11"/>
    <p:sldId id="307" r:id="rId12"/>
    <p:sldId id="334" r:id="rId13"/>
    <p:sldId id="335" r:id="rId14"/>
    <p:sldId id="302" r:id="rId15"/>
    <p:sldId id="303" r:id="rId16"/>
    <p:sldId id="304" r:id="rId17"/>
    <p:sldId id="336" r:id="rId18"/>
    <p:sldId id="341" r:id="rId19"/>
    <p:sldId id="306" r:id="rId20"/>
    <p:sldId id="338" r:id="rId21"/>
    <p:sldId id="308" r:id="rId22"/>
    <p:sldId id="309" r:id="rId23"/>
    <p:sldId id="310" r:id="rId24"/>
    <p:sldId id="321" r:id="rId25"/>
    <p:sldId id="339" r:id="rId26"/>
    <p:sldId id="325" r:id="rId27"/>
    <p:sldId id="333" r:id="rId28"/>
    <p:sldId id="32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726"/>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03F24-1108-4E22-9924-FD89237386D9}"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3C70F-9F08-4B4D-B6CB-39359A22AF41}" type="slidenum">
              <a:rPr lang="en-US" smtClean="0"/>
              <a:t>‹#›</a:t>
            </a:fld>
            <a:endParaRPr lang="en-US"/>
          </a:p>
        </p:txBody>
      </p:sp>
    </p:spTree>
    <p:extLst>
      <p:ext uri="{BB962C8B-B14F-4D97-AF65-F5344CB8AC3E}">
        <p14:creationId xmlns:p14="http://schemas.microsoft.com/office/powerpoint/2010/main" val="199239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53C70F-9F08-4B4D-B6CB-39359A22AF41}" type="slidenum">
              <a:rPr lang="en-US" smtClean="0"/>
              <a:t>12</a:t>
            </a:fld>
            <a:endParaRPr lang="en-US"/>
          </a:p>
        </p:txBody>
      </p:sp>
    </p:spTree>
    <p:extLst>
      <p:ext uri="{BB962C8B-B14F-4D97-AF65-F5344CB8AC3E}">
        <p14:creationId xmlns:p14="http://schemas.microsoft.com/office/powerpoint/2010/main" val="60922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53C70F-9F08-4B4D-B6CB-39359A22AF41}" type="slidenum">
              <a:rPr lang="en-US" smtClean="0"/>
              <a:t>13</a:t>
            </a:fld>
            <a:endParaRPr lang="en-US"/>
          </a:p>
        </p:txBody>
      </p:sp>
    </p:spTree>
    <p:extLst>
      <p:ext uri="{BB962C8B-B14F-4D97-AF65-F5344CB8AC3E}">
        <p14:creationId xmlns:p14="http://schemas.microsoft.com/office/powerpoint/2010/main" val="402385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53C70F-9F08-4B4D-B6CB-39359A22AF41}" type="slidenum">
              <a:rPr lang="en-US" smtClean="0"/>
              <a:t>19</a:t>
            </a:fld>
            <a:endParaRPr lang="en-US"/>
          </a:p>
        </p:txBody>
      </p:sp>
    </p:spTree>
    <p:extLst>
      <p:ext uri="{BB962C8B-B14F-4D97-AF65-F5344CB8AC3E}">
        <p14:creationId xmlns:p14="http://schemas.microsoft.com/office/powerpoint/2010/main" val="325718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3093230"/>
            <a:ext cx="10515600" cy="1469246"/>
          </a:xfrm>
        </p:spPr>
        <p:txBody>
          <a:bodyPr anchor="b">
            <a:noAutofit/>
          </a:bodyPr>
          <a:lstStyle>
            <a:lvl1pPr>
              <a:defRPr sz="4400">
                <a:latin typeface="Arial Black" panose="020B0A040201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grpSp>
        <p:nvGrpSpPr>
          <p:cNvPr id="7" name="Group 6"/>
          <p:cNvGrpSpPr/>
          <p:nvPr userDrawn="1"/>
        </p:nvGrpSpPr>
        <p:grpSpPr>
          <a:xfrm>
            <a:off x="-3" y="1"/>
            <a:ext cx="12192000" cy="6858001"/>
            <a:chOff x="-1" y="-1"/>
            <a:chExt cx="9144001" cy="6858001"/>
          </a:xfrm>
        </p:grpSpPr>
        <p:grpSp>
          <p:nvGrpSpPr>
            <p:cNvPr id="8" name="Group 7"/>
            <p:cNvGrpSpPr/>
            <p:nvPr/>
          </p:nvGrpSpPr>
          <p:grpSpPr>
            <a:xfrm>
              <a:off x="-1" y="-1"/>
              <a:ext cx="9144001" cy="6858001"/>
              <a:chOff x="-1" y="-1"/>
              <a:chExt cx="9144001" cy="6858001"/>
            </a:xfrm>
          </p:grpSpPr>
          <p:sp>
            <p:nvSpPr>
              <p:cNvPr id="14" name="Rectangle 13"/>
              <p:cNvSpPr/>
              <p:nvPr/>
            </p:nvSpPr>
            <p:spPr>
              <a:xfrm>
                <a:off x="0" y="6488545"/>
                <a:ext cx="9144000" cy="369455"/>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350" b="1" dirty="0">
                  <a:latin typeface="Arial" panose="020B0604020202020204" pitchFamily="34" charset="0"/>
                  <a:cs typeface="Arial" panose="020B0604020202020204" pitchFamily="34" charset="0"/>
                </a:endParaRPr>
              </a:p>
            </p:txBody>
          </p:sp>
          <p:grpSp>
            <p:nvGrpSpPr>
              <p:cNvPr id="15" name="Group 14"/>
              <p:cNvGrpSpPr/>
              <p:nvPr/>
            </p:nvGrpSpPr>
            <p:grpSpPr>
              <a:xfrm>
                <a:off x="-1" y="-1"/>
                <a:ext cx="9144001" cy="390525"/>
                <a:chOff x="-1" y="-1"/>
                <a:chExt cx="9139381" cy="390525"/>
              </a:xfrm>
            </p:grpSpPr>
            <p:sp>
              <p:nvSpPr>
                <p:cNvPr id="16" name="Rectangle 15"/>
                <p:cNvSpPr/>
                <p:nvPr/>
              </p:nvSpPr>
              <p:spPr>
                <a:xfrm rot="10800000">
                  <a:off x="-1" y="-1"/>
                  <a:ext cx="9139381" cy="390525"/>
                </a:xfrm>
                <a:prstGeom prst="rect">
                  <a:avLst/>
                </a:prstGeom>
                <a:solidFill>
                  <a:srgbClr val="C3092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p>
              </p:txBody>
            </p:sp>
            <p:pic>
              <p:nvPicPr>
                <p:cNvPr id="17" name="Picture 3" descr="UHsecondary-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8863" y="51596"/>
                  <a:ext cx="42243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9" name="Picture 8" descr="cougar samp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36" y="407443"/>
              <a:ext cx="4206240" cy="2023872"/>
            </a:xfrm>
            <a:prstGeom prst="rect">
              <a:avLst/>
            </a:prstGeom>
          </p:spPr>
        </p:pic>
        <p:pic>
          <p:nvPicPr>
            <p:cNvPr id="10" name="Picture 9" descr="building samp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2122" y="412020"/>
              <a:ext cx="4279392" cy="2023872"/>
            </a:xfrm>
            <a:prstGeom prst="rect">
              <a:avLst/>
            </a:prstGeom>
          </p:spPr>
        </p:pic>
        <p:sp>
          <p:nvSpPr>
            <p:cNvPr id="11" name="Rectangle 10"/>
            <p:cNvSpPr/>
            <p:nvPr/>
          </p:nvSpPr>
          <p:spPr>
            <a:xfrm rot="10800000">
              <a:off x="11356" y="2474482"/>
              <a:ext cx="6263320" cy="9004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bg1">
                    <a:lumMod val="50000"/>
                  </a:schemeClr>
                </a:solidFill>
              </a:endParaRPr>
            </a:p>
          </p:txBody>
        </p:sp>
        <p:sp>
          <p:nvSpPr>
            <p:cNvPr id="12" name="Rectangle 11"/>
            <p:cNvSpPr/>
            <p:nvPr/>
          </p:nvSpPr>
          <p:spPr>
            <a:xfrm rot="10800000">
              <a:off x="6379779" y="2467521"/>
              <a:ext cx="2759602" cy="97004"/>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bg1">
                    <a:lumMod val="50000"/>
                  </a:schemeClr>
                </a:solidFill>
              </a:endParaRPr>
            </a:p>
          </p:txBody>
        </p:sp>
        <p:sp>
          <p:nvSpPr>
            <p:cNvPr id="13" name="Rectangle 12"/>
            <p:cNvSpPr/>
            <p:nvPr/>
          </p:nvSpPr>
          <p:spPr>
            <a:xfrm rot="10800000">
              <a:off x="11356" y="2626880"/>
              <a:ext cx="9128024" cy="33415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bg1">
                    <a:lumMod val="50000"/>
                  </a:schemeClr>
                </a:solidFill>
              </a:endParaRPr>
            </a:p>
          </p:txBody>
        </p:sp>
      </p:grpSp>
      <p:sp>
        <p:nvSpPr>
          <p:cNvPr id="4" name="Date Placeholder 3"/>
          <p:cNvSpPr>
            <a:spLocks noGrp="1"/>
          </p:cNvSpPr>
          <p:nvPr>
            <p:ph type="dt" sz="half" idx="10"/>
          </p:nvPr>
        </p:nvSpPr>
        <p:spPr>
          <a:xfrm>
            <a:off x="15140" y="6490711"/>
            <a:ext cx="2743200" cy="365125"/>
          </a:xfrm>
        </p:spPr>
        <p:txBody>
          <a:bodyPr/>
          <a:lstStyle>
            <a:lvl1pPr>
              <a:defRPr sz="1400" b="1">
                <a:solidFill>
                  <a:schemeClr val="bg1"/>
                </a:solidFill>
                <a:latin typeface="Arial" panose="020B0604020202020204" pitchFamily="34" charset="0"/>
                <a:cs typeface="Arial" panose="020B0604020202020204" pitchFamily="34" charset="0"/>
              </a:defRPr>
            </a:lvl1pPr>
          </a:lstStyle>
          <a:p>
            <a:fld id="{AFDC2A02-8D30-46C3-9772-5B0251AC5971}" type="datetime1">
              <a:rPr lang="en-US" smtClean="0"/>
              <a:t>11/25/2024</a:t>
            </a:fld>
            <a:endParaRPr lang="en-US"/>
          </a:p>
        </p:txBody>
      </p:sp>
      <p:sp>
        <p:nvSpPr>
          <p:cNvPr id="5" name="Footer Placeholder 4"/>
          <p:cNvSpPr>
            <a:spLocks noGrp="1"/>
          </p:cNvSpPr>
          <p:nvPr>
            <p:ph type="ftr" sz="quarter" idx="11"/>
          </p:nvPr>
        </p:nvSpPr>
        <p:spPr>
          <a:xfrm>
            <a:off x="4251432" y="6495508"/>
            <a:ext cx="4114800" cy="365125"/>
          </a:xfrm>
        </p:spPr>
        <p:txBody>
          <a:bodyPr/>
          <a:lstStyle>
            <a:lvl1pPr>
              <a:defRPr sz="1400" b="1">
                <a:solidFill>
                  <a:schemeClr val="bg1"/>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a:xfrm>
            <a:off x="9442637" y="6471629"/>
            <a:ext cx="2743200" cy="365125"/>
          </a:xfrm>
        </p:spPr>
        <p:txBody>
          <a:bodyPr/>
          <a:lstStyle>
            <a:lvl1pPr>
              <a:defRPr sz="1400" b="1">
                <a:solidFill>
                  <a:schemeClr val="bg1"/>
                </a:solidFill>
                <a:latin typeface="Arial" panose="020B0604020202020204" pitchFamily="34" charset="0"/>
                <a:cs typeface="Arial" panose="020B0604020202020204" pitchFamily="34" charset="0"/>
              </a:defRPr>
            </a:lvl1pPr>
          </a:lstStyle>
          <a:p>
            <a:fld id="{3FD270AF-D5A0-4053-BA4C-89563567D11D}" type="slidenum">
              <a:rPr lang="en-US" smtClean="0"/>
              <a:pPr/>
              <a:t>‹#›</a:t>
            </a:fld>
            <a:endParaRPr lang="en-US"/>
          </a:p>
        </p:txBody>
      </p:sp>
    </p:spTree>
    <p:extLst>
      <p:ext uri="{BB962C8B-B14F-4D97-AF65-F5344CB8AC3E}">
        <p14:creationId xmlns:p14="http://schemas.microsoft.com/office/powerpoint/2010/main" val="263694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DC249-D8F0-4723-A8BB-D67AABEF971C}"/>
              </a:ext>
            </a:extLst>
          </p:cNvPr>
          <p:cNvSpPr>
            <a:spLocks noGrp="1"/>
          </p:cNvSpPr>
          <p:nvPr>
            <p:ph type="dt" sz="half" idx="10"/>
          </p:nvPr>
        </p:nvSpPr>
        <p:spPr/>
        <p:txBody>
          <a:bodyPr/>
          <a:lstStyle/>
          <a:p>
            <a:fld id="{C0567706-A5A3-4D6D-85DE-59B68FCE8752}" type="datetimeFigureOut">
              <a:rPr lang="en-US" smtClean="0"/>
              <a:t>11/25/2024</a:t>
            </a:fld>
            <a:endParaRPr lang="en-US"/>
          </a:p>
        </p:txBody>
      </p:sp>
      <p:sp>
        <p:nvSpPr>
          <p:cNvPr id="3" name="Footer Placeholder 2">
            <a:extLst>
              <a:ext uri="{FF2B5EF4-FFF2-40B4-BE49-F238E27FC236}">
                <a16:creationId xmlns:a16="http://schemas.microsoft.com/office/drawing/2014/main" id="{65C2A76A-BDED-B1BA-95C8-2AD058F37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62C417-998E-4F86-0BD6-3732493681F3}"/>
              </a:ext>
            </a:extLst>
          </p:cNvPr>
          <p:cNvSpPr>
            <a:spLocks noGrp="1"/>
          </p:cNvSpPr>
          <p:nvPr>
            <p:ph type="sldNum" sz="quarter" idx="12"/>
          </p:nvPr>
        </p:nvSpPr>
        <p:spPr/>
        <p:txBody>
          <a:bodyPr/>
          <a:lstStyle/>
          <a:p>
            <a:fld id="{86484470-55EB-455D-97C4-850E6781FC9E}" type="slidenum">
              <a:rPr lang="en-US" smtClean="0"/>
              <a:t>‹#›</a:t>
            </a:fld>
            <a:endParaRPr lang="en-US"/>
          </a:p>
        </p:txBody>
      </p:sp>
    </p:spTree>
    <p:extLst>
      <p:ext uri="{BB962C8B-B14F-4D97-AF65-F5344CB8AC3E}">
        <p14:creationId xmlns:p14="http://schemas.microsoft.com/office/powerpoint/2010/main" val="106058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9AC4-8DEE-EFF6-EDAC-11D006580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3C352C-D9A4-41A3-F393-60DDA5D77C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EF13D-68ED-3B9C-232A-61AAB2903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46E83-CB03-62B5-43B3-A2DC0BABA4CA}"/>
              </a:ext>
            </a:extLst>
          </p:cNvPr>
          <p:cNvSpPr>
            <a:spLocks noGrp="1"/>
          </p:cNvSpPr>
          <p:nvPr>
            <p:ph type="dt" sz="half" idx="10"/>
          </p:nvPr>
        </p:nvSpPr>
        <p:spPr/>
        <p:txBody>
          <a:bodyPr/>
          <a:lstStyle/>
          <a:p>
            <a:fld id="{C0567706-A5A3-4D6D-85DE-59B68FCE8752}" type="datetimeFigureOut">
              <a:rPr lang="en-US" smtClean="0"/>
              <a:t>11/25/2024</a:t>
            </a:fld>
            <a:endParaRPr lang="en-US"/>
          </a:p>
        </p:txBody>
      </p:sp>
      <p:sp>
        <p:nvSpPr>
          <p:cNvPr id="6" name="Footer Placeholder 5">
            <a:extLst>
              <a:ext uri="{FF2B5EF4-FFF2-40B4-BE49-F238E27FC236}">
                <a16:creationId xmlns:a16="http://schemas.microsoft.com/office/drawing/2014/main" id="{700A0877-B0F8-80C5-ECB0-F871C2AC3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E5FE9-4A24-FFE8-591E-DB490AE33CAA}"/>
              </a:ext>
            </a:extLst>
          </p:cNvPr>
          <p:cNvSpPr>
            <a:spLocks noGrp="1"/>
          </p:cNvSpPr>
          <p:nvPr>
            <p:ph type="sldNum" sz="quarter" idx="12"/>
          </p:nvPr>
        </p:nvSpPr>
        <p:spPr/>
        <p:txBody>
          <a:bodyPr/>
          <a:lstStyle/>
          <a:p>
            <a:fld id="{86484470-55EB-455D-97C4-850E6781FC9E}" type="slidenum">
              <a:rPr lang="en-US" smtClean="0"/>
              <a:t>‹#›</a:t>
            </a:fld>
            <a:endParaRPr lang="en-US"/>
          </a:p>
        </p:txBody>
      </p:sp>
    </p:spTree>
    <p:extLst>
      <p:ext uri="{BB962C8B-B14F-4D97-AF65-F5344CB8AC3E}">
        <p14:creationId xmlns:p14="http://schemas.microsoft.com/office/powerpoint/2010/main" val="513859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7F48-C38E-E921-74BA-F165C3038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3AE1A-7EA8-C64B-53C2-10DCE0A44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C2A2B8-164F-6045-461D-0291DB4F5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48761-7785-0435-F38D-79C82F6FF7EB}"/>
              </a:ext>
            </a:extLst>
          </p:cNvPr>
          <p:cNvSpPr>
            <a:spLocks noGrp="1"/>
          </p:cNvSpPr>
          <p:nvPr>
            <p:ph type="dt" sz="half" idx="10"/>
          </p:nvPr>
        </p:nvSpPr>
        <p:spPr/>
        <p:txBody>
          <a:bodyPr/>
          <a:lstStyle/>
          <a:p>
            <a:fld id="{C0567706-A5A3-4D6D-85DE-59B68FCE8752}" type="datetimeFigureOut">
              <a:rPr lang="en-US" smtClean="0"/>
              <a:t>11/25/2024</a:t>
            </a:fld>
            <a:endParaRPr lang="en-US"/>
          </a:p>
        </p:txBody>
      </p:sp>
      <p:sp>
        <p:nvSpPr>
          <p:cNvPr id="6" name="Footer Placeholder 5">
            <a:extLst>
              <a:ext uri="{FF2B5EF4-FFF2-40B4-BE49-F238E27FC236}">
                <a16:creationId xmlns:a16="http://schemas.microsoft.com/office/drawing/2014/main" id="{30AA44E1-62BD-ADB4-284F-79F345E35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9D045-5837-F90F-157A-912FAC12E4EF}"/>
              </a:ext>
            </a:extLst>
          </p:cNvPr>
          <p:cNvSpPr>
            <a:spLocks noGrp="1"/>
          </p:cNvSpPr>
          <p:nvPr>
            <p:ph type="sldNum" sz="quarter" idx="12"/>
          </p:nvPr>
        </p:nvSpPr>
        <p:spPr/>
        <p:txBody>
          <a:bodyPr/>
          <a:lstStyle/>
          <a:p>
            <a:fld id="{86484470-55EB-455D-97C4-850E6781FC9E}" type="slidenum">
              <a:rPr lang="en-US" smtClean="0"/>
              <a:t>‹#›</a:t>
            </a:fld>
            <a:endParaRPr lang="en-US"/>
          </a:p>
        </p:txBody>
      </p:sp>
    </p:spTree>
    <p:extLst>
      <p:ext uri="{BB962C8B-B14F-4D97-AF65-F5344CB8AC3E}">
        <p14:creationId xmlns:p14="http://schemas.microsoft.com/office/powerpoint/2010/main" val="2151695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ADDE-5CCA-2BFA-86DE-046C154BC3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E56DDD-5078-8833-8641-85B3B5B710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D3554-4ACA-F223-B1DD-115BE234FACB}"/>
              </a:ext>
            </a:extLst>
          </p:cNvPr>
          <p:cNvSpPr>
            <a:spLocks noGrp="1"/>
          </p:cNvSpPr>
          <p:nvPr>
            <p:ph type="dt" sz="half" idx="10"/>
          </p:nvPr>
        </p:nvSpPr>
        <p:spPr/>
        <p:txBody>
          <a:bodyPr/>
          <a:lstStyle/>
          <a:p>
            <a:fld id="{C0567706-A5A3-4D6D-85DE-59B68FCE8752}" type="datetimeFigureOut">
              <a:rPr lang="en-US" smtClean="0"/>
              <a:t>11/25/2024</a:t>
            </a:fld>
            <a:endParaRPr lang="en-US"/>
          </a:p>
        </p:txBody>
      </p:sp>
      <p:sp>
        <p:nvSpPr>
          <p:cNvPr id="5" name="Footer Placeholder 4">
            <a:extLst>
              <a:ext uri="{FF2B5EF4-FFF2-40B4-BE49-F238E27FC236}">
                <a16:creationId xmlns:a16="http://schemas.microsoft.com/office/drawing/2014/main" id="{07AF0D9F-A5B1-6363-A029-753FC69A4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EC3A2-46B2-F57C-F285-D621A268CF60}"/>
              </a:ext>
            </a:extLst>
          </p:cNvPr>
          <p:cNvSpPr>
            <a:spLocks noGrp="1"/>
          </p:cNvSpPr>
          <p:nvPr>
            <p:ph type="sldNum" sz="quarter" idx="12"/>
          </p:nvPr>
        </p:nvSpPr>
        <p:spPr/>
        <p:txBody>
          <a:bodyPr/>
          <a:lstStyle/>
          <a:p>
            <a:fld id="{86484470-55EB-455D-97C4-850E6781FC9E}" type="slidenum">
              <a:rPr lang="en-US" smtClean="0"/>
              <a:t>‹#›</a:t>
            </a:fld>
            <a:endParaRPr lang="en-US"/>
          </a:p>
        </p:txBody>
      </p:sp>
    </p:spTree>
    <p:extLst>
      <p:ext uri="{BB962C8B-B14F-4D97-AF65-F5344CB8AC3E}">
        <p14:creationId xmlns:p14="http://schemas.microsoft.com/office/powerpoint/2010/main" val="3558259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DF09D-1903-37C6-CE98-0CF7A51528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DCFD6A-21C0-6C89-2937-E33B46F60D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F975C-D22F-D025-A671-5E942132A0FB}"/>
              </a:ext>
            </a:extLst>
          </p:cNvPr>
          <p:cNvSpPr>
            <a:spLocks noGrp="1"/>
          </p:cNvSpPr>
          <p:nvPr>
            <p:ph type="dt" sz="half" idx="10"/>
          </p:nvPr>
        </p:nvSpPr>
        <p:spPr/>
        <p:txBody>
          <a:bodyPr/>
          <a:lstStyle/>
          <a:p>
            <a:fld id="{C0567706-A5A3-4D6D-85DE-59B68FCE8752}" type="datetimeFigureOut">
              <a:rPr lang="en-US" smtClean="0"/>
              <a:t>11/25/2024</a:t>
            </a:fld>
            <a:endParaRPr lang="en-US"/>
          </a:p>
        </p:txBody>
      </p:sp>
      <p:sp>
        <p:nvSpPr>
          <p:cNvPr id="5" name="Footer Placeholder 4">
            <a:extLst>
              <a:ext uri="{FF2B5EF4-FFF2-40B4-BE49-F238E27FC236}">
                <a16:creationId xmlns:a16="http://schemas.microsoft.com/office/drawing/2014/main" id="{4F0F346D-B99B-463C-ADD5-AF98186A2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48002-032A-AF86-F798-454BDE8DE3D9}"/>
              </a:ext>
            </a:extLst>
          </p:cNvPr>
          <p:cNvSpPr>
            <a:spLocks noGrp="1"/>
          </p:cNvSpPr>
          <p:nvPr>
            <p:ph type="sldNum" sz="quarter" idx="12"/>
          </p:nvPr>
        </p:nvSpPr>
        <p:spPr/>
        <p:txBody>
          <a:bodyPr/>
          <a:lstStyle/>
          <a:p>
            <a:fld id="{86484470-55EB-455D-97C4-850E6781FC9E}" type="slidenum">
              <a:rPr lang="en-US" smtClean="0"/>
              <a:t>‹#›</a:t>
            </a:fld>
            <a:endParaRPr lang="en-US"/>
          </a:p>
        </p:txBody>
      </p:sp>
    </p:spTree>
    <p:extLst>
      <p:ext uri="{BB962C8B-B14F-4D97-AF65-F5344CB8AC3E}">
        <p14:creationId xmlns:p14="http://schemas.microsoft.com/office/powerpoint/2010/main" val="273728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4768" y="479747"/>
            <a:ext cx="10809045" cy="1210035"/>
          </a:xfrm>
        </p:spPr>
        <p:txBody>
          <a:bodyPr>
            <a:normAutofit/>
          </a:bodyPr>
          <a:lstStyle>
            <a:lvl1pPr>
              <a:defRPr sz="3600">
                <a:latin typeface="Arial Black" panose="020B0A04020102020204" pitchFamily="34" charset="0"/>
              </a:defRPr>
            </a:lvl1pPr>
          </a:lstStyle>
          <a:p>
            <a:r>
              <a:rPr lang="en-US" dirty="0"/>
              <a:t>Click to edit Master title style</a:t>
            </a:r>
          </a:p>
        </p:txBody>
      </p:sp>
      <p:grpSp>
        <p:nvGrpSpPr>
          <p:cNvPr id="6" name="Group 5"/>
          <p:cNvGrpSpPr/>
          <p:nvPr userDrawn="1"/>
        </p:nvGrpSpPr>
        <p:grpSpPr>
          <a:xfrm>
            <a:off x="-1" y="-1"/>
            <a:ext cx="12192001" cy="6858001"/>
            <a:chOff x="-1" y="-1"/>
            <a:chExt cx="9144001" cy="6858001"/>
          </a:xfrm>
        </p:grpSpPr>
        <p:sp>
          <p:nvSpPr>
            <p:cNvPr id="7" name="Rectangle 6"/>
            <p:cNvSpPr/>
            <p:nvPr/>
          </p:nvSpPr>
          <p:spPr>
            <a:xfrm>
              <a:off x="0" y="6488545"/>
              <a:ext cx="9144000" cy="369455"/>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800" b="1" dirty="0">
                <a:latin typeface="Arial" panose="020B0604020202020204" pitchFamily="34" charset="0"/>
                <a:cs typeface="Arial" panose="020B0604020202020204" pitchFamily="34" charset="0"/>
              </a:endParaRPr>
            </a:p>
          </p:txBody>
        </p:sp>
        <p:grpSp>
          <p:nvGrpSpPr>
            <p:cNvPr id="9" name="Group 8"/>
            <p:cNvGrpSpPr/>
            <p:nvPr/>
          </p:nvGrpSpPr>
          <p:grpSpPr>
            <a:xfrm>
              <a:off x="-1" y="-1"/>
              <a:ext cx="9144001" cy="390525"/>
              <a:chOff x="-1" y="-1"/>
              <a:chExt cx="9139381" cy="390525"/>
            </a:xfrm>
          </p:grpSpPr>
          <p:sp>
            <p:nvSpPr>
              <p:cNvPr id="10" name="Rectangle 9"/>
              <p:cNvSpPr/>
              <p:nvPr/>
            </p:nvSpPr>
            <p:spPr>
              <a:xfrm rot="10800000">
                <a:off x="-1" y="-1"/>
                <a:ext cx="9139381" cy="390525"/>
              </a:xfrm>
              <a:prstGeom prst="rect">
                <a:avLst/>
              </a:prstGeom>
              <a:solidFill>
                <a:srgbClr val="C3092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pic>
            <p:nvPicPr>
              <p:cNvPr id="11" name="Picture 3" descr="UHsecondary-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8863" y="51596"/>
                <a:ext cx="42243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 name="Slide Number Placeholder 4"/>
          <p:cNvSpPr>
            <a:spLocks noGrp="1"/>
          </p:cNvSpPr>
          <p:nvPr>
            <p:ph type="sldNum" sz="quarter" idx="12"/>
          </p:nvPr>
        </p:nvSpPr>
        <p:spPr>
          <a:xfrm>
            <a:off x="9448800" y="6487640"/>
            <a:ext cx="2743200" cy="365125"/>
          </a:xfrm>
        </p:spPr>
        <p:txBody>
          <a:bodyPr/>
          <a:lstStyle>
            <a:lvl1pPr>
              <a:defRPr sz="1400" b="1">
                <a:solidFill>
                  <a:schemeClr val="bg1"/>
                </a:solidFill>
                <a:latin typeface="Arial" panose="020B0604020202020204" pitchFamily="34" charset="0"/>
                <a:cs typeface="Arial" panose="020B0604020202020204" pitchFamily="34" charset="0"/>
              </a:defRPr>
            </a:lvl1pPr>
          </a:lstStyle>
          <a:p>
            <a:fld id="{3FD270AF-D5A0-4053-BA4C-89563567D11D}" type="slidenum">
              <a:rPr lang="en-US" smtClean="0"/>
              <a:pPr/>
              <a:t>‹#›</a:t>
            </a:fld>
            <a:endParaRPr lang="en-US"/>
          </a:p>
        </p:txBody>
      </p:sp>
      <p:sp>
        <p:nvSpPr>
          <p:cNvPr id="4" name="Footer Placeholder 3"/>
          <p:cNvSpPr>
            <a:spLocks noGrp="1"/>
          </p:cNvSpPr>
          <p:nvPr>
            <p:ph type="ftr" sz="quarter" idx="11"/>
          </p:nvPr>
        </p:nvSpPr>
        <p:spPr>
          <a:xfrm>
            <a:off x="4247605" y="6492876"/>
            <a:ext cx="4114800" cy="365125"/>
          </a:xfrm>
        </p:spPr>
        <p:txBody>
          <a:bodyPr/>
          <a:lstStyle>
            <a:lvl1pPr>
              <a:defRPr sz="1400" b="1">
                <a:solidFill>
                  <a:schemeClr val="bg1"/>
                </a:solidFill>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sz="half" idx="10"/>
          </p:nvPr>
        </p:nvSpPr>
        <p:spPr>
          <a:xfrm>
            <a:off x="0" y="6487639"/>
            <a:ext cx="2743200" cy="365125"/>
          </a:xfrm>
        </p:spPr>
        <p:txBody>
          <a:bodyPr/>
          <a:lstStyle>
            <a:lvl1pPr>
              <a:defRPr sz="1400" b="1">
                <a:solidFill>
                  <a:schemeClr val="bg1"/>
                </a:solidFill>
                <a:latin typeface="Arial" panose="020B0604020202020204" pitchFamily="34" charset="0"/>
                <a:cs typeface="Arial" panose="020B0604020202020204" pitchFamily="34" charset="0"/>
              </a:defRPr>
            </a:lvl1pPr>
          </a:lstStyle>
          <a:p>
            <a:fld id="{65E02BEE-A156-4E26-AF52-06D80B0403EC}" type="datetime1">
              <a:rPr lang="en-US" smtClean="0"/>
              <a:t>11/25/2024</a:t>
            </a:fld>
            <a:endParaRPr lang="en-US"/>
          </a:p>
        </p:txBody>
      </p:sp>
      <p:sp>
        <p:nvSpPr>
          <p:cNvPr id="12" name="Content Placeholder 11">
            <a:extLst>
              <a:ext uri="{FF2B5EF4-FFF2-40B4-BE49-F238E27FC236}">
                <a16:creationId xmlns:a16="http://schemas.microsoft.com/office/drawing/2014/main" id="{FC1444EC-51C8-B16A-23EA-804B66FFCD41}"/>
              </a:ext>
            </a:extLst>
          </p:cNvPr>
          <p:cNvSpPr>
            <a:spLocks noGrp="1"/>
          </p:cNvSpPr>
          <p:nvPr>
            <p:ph sz="quarter" idx="13"/>
          </p:nvPr>
        </p:nvSpPr>
        <p:spPr>
          <a:xfrm>
            <a:off x="597878" y="1847377"/>
            <a:ext cx="10855936" cy="4483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334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196850" y="440169"/>
            <a:ext cx="11798300" cy="6048375"/>
          </a:xfrm>
          <a:prstGeom prst="rect">
            <a:avLst/>
          </a:prstGeom>
        </p:spPr>
      </p:pic>
      <p:sp>
        <p:nvSpPr>
          <p:cNvPr id="6" name="Rectangle 5"/>
          <p:cNvSpPr/>
          <p:nvPr userDrawn="1"/>
        </p:nvSpPr>
        <p:spPr>
          <a:xfrm>
            <a:off x="-1" y="6488546"/>
            <a:ext cx="12192000" cy="369455"/>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800" b="1" dirty="0">
              <a:latin typeface="Arial" panose="020B0604020202020204" pitchFamily="34" charset="0"/>
              <a:cs typeface="Arial" panose="020B0604020202020204" pitchFamily="34" charset="0"/>
            </a:endParaRPr>
          </a:p>
        </p:txBody>
      </p:sp>
      <p:sp>
        <p:nvSpPr>
          <p:cNvPr id="7" name="Text Placeholder 1"/>
          <p:cNvSpPr txBox="1">
            <a:spLocks/>
          </p:cNvSpPr>
          <p:nvPr userDrawn="1"/>
        </p:nvSpPr>
        <p:spPr>
          <a:xfrm>
            <a:off x="1276168" y="2731525"/>
            <a:ext cx="9296400" cy="2641756"/>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400" b="1" dirty="0">
                <a:solidFill>
                  <a:schemeClr val="bg1"/>
                </a:solidFill>
                <a:latin typeface="Arial" panose="020B0604020202020204" pitchFamily="34" charset="0"/>
                <a:cs typeface="Arial" panose="020B0604020202020204" pitchFamily="34" charset="0"/>
              </a:rPr>
              <a:t>Questions?</a:t>
            </a:r>
          </a:p>
          <a:p>
            <a:pPr algn="ctr"/>
            <a:endParaRPr lang="en-US" sz="4400" b="1"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Email</a:t>
            </a:r>
          </a:p>
        </p:txBody>
      </p:sp>
      <p:grpSp>
        <p:nvGrpSpPr>
          <p:cNvPr id="8" name="Group 7"/>
          <p:cNvGrpSpPr/>
          <p:nvPr userDrawn="1"/>
        </p:nvGrpSpPr>
        <p:grpSpPr>
          <a:xfrm>
            <a:off x="-1" y="1"/>
            <a:ext cx="12192001" cy="390525"/>
            <a:chOff x="-1" y="-1"/>
            <a:chExt cx="9139381" cy="390525"/>
          </a:xfrm>
        </p:grpSpPr>
        <p:sp>
          <p:nvSpPr>
            <p:cNvPr id="9" name="Rectangle 8"/>
            <p:cNvSpPr/>
            <p:nvPr/>
          </p:nvSpPr>
          <p:spPr>
            <a:xfrm rot="10800000">
              <a:off x="-1" y="-1"/>
              <a:ext cx="9139381" cy="390525"/>
            </a:xfrm>
            <a:prstGeom prst="rect">
              <a:avLst/>
            </a:prstGeom>
            <a:solidFill>
              <a:srgbClr val="C3092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pic>
          <p:nvPicPr>
            <p:cNvPr id="10" name="Picture 3" descr="UHsecondary-whit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28863" y="51596"/>
              <a:ext cx="42243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Slide Number Placeholder 3"/>
          <p:cNvSpPr>
            <a:spLocks noGrp="1"/>
          </p:cNvSpPr>
          <p:nvPr>
            <p:ph type="sldNum" sz="quarter" idx="12"/>
          </p:nvPr>
        </p:nvSpPr>
        <p:spPr>
          <a:xfrm>
            <a:off x="9448799" y="6488545"/>
            <a:ext cx="2743200" cy="365125"/>
          </a:xfrm>
        </p:spPr>
        <p:txBody>
          <a:bodyPr/>
          <a:lstStyle>
            <a:lvl1pPr>
              <a:defRPr sz="1400" b="1">
                <a:solidFill>
                  <a:schemeClr val="bg1"/>
                </a:solidFill>
                <a:latin typeface="Arial" panose="020B0604020202020204" pitchFamily="34" charset="0"/>
                <a:cs typeface="Arial" panose="020B0604020202020204" pitchFamily="34" charset="0"/>
              </a:defRPr>
            </a:lvl1pPr>
          </a:lstStyle>
          <a:p>
            <a:fld id="{3FD270AF-D5A0-4053-BA4C-89563567D11D}" type="slidenum">
              <a:rPr lang="en-US" smtClean="0"/>
              <a:pPr/>
              <a:t>‹#›</a:t>
            </a:fld>
            <a:endParaRPr lang="en-US"/>
          </a:p>
        </p:txBody>
      </p:sp>
      <p:sp>
        <p:nvSpPr>
          <p:cNvPr id="3" name="Footer Placeholder 2"/>
          <p:cNvSpPr>
            <a:spLocks noGrp="1"/>
          </p:cNvSpPr>
          <p:nvPr>
            <p:ph type="ftr" sz="quarter" idx="11"/>
          </p:nvPr>
        </p:nvSpPr>
        <p:spPr>
          <a:xfrm>
            <a:off x="4119880" y="6488546"/>
            <a:ext cx="4114800" cy="365125"/>
          </a:xfrm>
        </p:spPr>
        <p:txBody>
          <a:bodyPr/>
          <a:lstStyle>
            <a:lvl1pPr>
              <a:defRPr sz="1400" b="1">
                <a:solidFill>
                  <a:schemeClr val="bg1"/>
                </a:solidFill>
                <a:latin typeface="Arial" panose="020B0604020202020204" pitchFamily="34" charset="0"/>
                <a:cs typeface="Arial" panose="020B0604020202020204" pitchFamily="34" charset="0"/>
              </a:defRPr>
            </a:lvl1pPr>
          </a:lstStyle>
          <a:p>
            <a:endParaRPr lang="en-US"/>
          </a:p>
        </p:txBody>
      </p:sp>
      <p:sp>
        <p:nvSpPr>
          <p:cNvPr id="2" name="Date Placeholder 1"/>
          <p:cNvSpPr>
            <a:spLocks noGrp="1"/>
          </p:cNvSpPr>
          <p:nvPr>
            <p:ph type="dt" sz="half" idx="10"/>
          </p:nvPr>
        </p:nvSpPr>
        <p:spPr>
          <a:xfrm>
            <a:off x="0" y="6492876"/>
            <a:ext cx="2743200" cy="365125"/>
          </a:xfrm>
        </p:spPr>
        <p:txBody>
          <a:bodyPr/>
          <a:lstStyle>
            <a:lvl1pPr>
              <a:defRPr sz="1400" b="1">
                <a:solidFill>
                  <a:schemeClr val="bg1"/>
                </a:solidFill>
                <a:latin typeface="Arial" panose="020B0604020202020204" pitchFamily="34" charset="0"/>
                <a:cs typeface="Arial" panose="020B0604020202020204" pitchFamily="34" charset="0"/>
              </a:defRPr>
            </a:lvl1pPr>
          </a:lstStyle>
          <a:p>
            <a:fld id="{9611D2EA-6BE5-43FA-9EAB-EE581DAAF9D9}" type="datetime1">
              <a:rPr lang="en-US" smtClean="0"/>
              <a:t>11/25/2024</a:t>
            </a:fld>
            <a:endParaRPr lang="en-US"/>
          </a:p>
        </p:txBody>
      </p:sp>
    </p:spTree>
    <p:extLst>
      <p:ext uri="{BB962C8B-B14F-4D97-AF65-F5344CB8AC3E}">
        <p14:creationId xmlns:p14="http://schemas.microsoft.com/office/powerpoint/2010/main" val="239934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CBDB-4612-A843-B3D1-61D43454EE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EF91C9-82A6-59A7-93B8-853013793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F15706-6D2B-BEF3-C180-C43E8C0E83ED}"/>
              </a:ext>
            </a:extLst>
          </p:cNvPr>
          <p:cNvSpPr>
            <a:spLocks noGrp="1"/>
          </p:cNvSpPr>
          <p:nvPr>
            <p:ph type="dt" sz="half" idx="10"/>
          </p:nvPr>
        </p:nvSpPr>
        <p:spPr/>
        <p:txBody>
          <a:bodyPr/>
          <a:lstStyle/>
          <a:p>
            <a:fld id="{C0567706-A5A3-4D6D-85DE-59B68FCE8752}" type="datetimeFigureOut">
              <a:rPr lang="en-US" smtClean="0"/>
              <a:t>11/25/2024</a:t>
            </a:fld>
            <a:endParaRPr lang="en-US"/>
          </a:p>
        </p:txBody>
      </p:sp>
      <p:sp>
        <p:nvSpPr>
          <p:cNvPr id="5" name="Footer Placeholder 4">
            <a:extLst>
              <a:ext uri="{FF2B5EF4-FFF2-40B4-BE49-F238E27FC236}">
                <a16:creationId xmlns:a16="http://schemas.microsoft.com/office/drawing/2014/main" id="{457E5836-A215-46E8-31F3-D13782CE7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9B14D-73EF-CC31-AD0E-42726713CE81}"/>
              </a:ext>
            </a:extLst>
          </p:cNvPr>
          <p:cNvSpPr>
            <a:spLocks noGrp="1"/>
          </p:cNvSpPr>
          <p:nvPr>
            <p:ph type="sldNum" sz="quarter" idx="12"/>
          </p:nvPr>
        </p:nvSpPr>
        <p:spPr/>
        <p:txBody>
          <a:bodyPr/>
          <a:lstStyle/>
          <a:p>
            <a:fld id="{86484470-55EB-455D-97C4-850E6781FC9E}" type="slidenum">
              <a:rPr lang="en-US" smtClean="0"/>
              <a:t>‹#›</a:t>
            </a:fld>
            <a:endParaRPr lang="en-US"/>
          </a:p>
        </p:txBody>
      </p:sp>
    </p:spTree>
    <p:extLst>
      <p:ext uri="{BB962C8B-B14F-4D97-AF65-F5344CB8AC3E}">
        <p14:creationId xmlns:p14="http://schemas.microsoft.com/office/powerpoint/2010/main" val="392375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BD81-4D62-7710-BE0A-FF059FBCB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79DEF-7385-0B19-64F1-A816CED700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9C6B9-88F7-DDBD-D9A9-F51828DE9C03}"/>
              </a:ext>
            </a:extLst>
          </p:cNvPr>
          <p:cNvSpPr>
            <a:spLocks noGrp="1"/>
          </p:cNvSpPr>
          <p:nvPr>
            <p:ph type="dt" sz="half" idx="10"/>
          </p:nvPr>
        </p:nvSpPr>
        <p:spPr/>
        <p:txBody>
          <a:bodyPr/>
          <a:lstStyle/>
          <a:p>
            <a:fld id="{C0567706-A5A3-4D6D-85DE-59B68FCE8752}" type="datetimeFigureOut">
              <a:rPr lang="en-US" smtClean="0"/>
              <a:t>11/25/2024</a:t>
            </a:fld>
            <a:endParaRPr lang="en-US"/>
          </a:p>
        </p:txBody>
      </p:sp>
      <p:sp>
        <p:nvSpPr>
          <p:cNvPr id="5" name="Footer Placeholder 4">
            <a:extLst>
              <a:ext uri="{FF2B5EF4-FFF2-40B4-BE49-F238E27FC236}">
                <a16:creationId xmlns:a16="http://schemas.microsoft.com/office/drawing/2014/main" id="{F85AE352-D86B-82D1-EACE-79BD1ABFE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7BF41-424C-A551-09C6-F2F801F48C6D}"/>
              </a:ext>
            </a:extLst>
          </p:cNvPr>
          <p:cNvSpPr>
            <a:spLocks noGrp="1"/>
          </p:cNvSpPr>
          <p:nvPr>
            <p:ph type="sldNum" sz="quarter" idx="12"/>
          </p:nvPr>
        </p:nvSpPr>
        <p:spPr/>
        <p:txBody>
          <a:bodyPr/>
          <a:lstStyle/>
          <a:p>
            <a:fld id="{86484470-55EB-455D-97C4-850E6781FC9E}" type="slidenum">
              <a:rPr lang="en-US" smtClean="0"/>
              <a:t>‹#›</a:t>
            </a:fld>
            <a:endParaRPr lang="en-US"/>
          </a:p>
        </p:txBody>
      </p:sp>
    </p:spTree>
    <p:extLst>
      <p:ext uri="{BB962C8B-B14F-4D97-AF65-F5344CB8AC3E}">
        <p14:creationId xmlns:p14="http://schemas.microsoft.com/office/powerpoint/2010/main" val="282795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390E-5069-C76E-968C-8BF6300C9D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F0765F-66FE-D00D-72C6-454A58BAC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8F9913-5606-2C62-0B8D-542D07B20658}"/>
              </a:ext>
            </a:extLst>
          </p:cNvPr>
          <p:cNvSpPr>
            <a:spLocks noGrp="1"/>
          </p:cNvSpPr>
          <p:nvPr>
            <p:ph type="dt" sz="half" idx="10"/>
          </p:nvPr>
        </p:nvSpPr>
        <p:spPr/>
        <p:txBody>
          <a:bodyPr/>
          <a:lstStyle/>
          <a:p>
            <a:fld id="{C0567706-A5A3-4D6D-85DE-59B68FCE8752}" type="datetimeFigureOut">
              <a:rPr lang="en-US" smtClean="0"/>
              <a:t>11/25/2024</a:t>
            </a:fld>
            <a:endParaRPr lang="en-US"/>
          </a:p>
        </p:txBody>
      </p:sp>
      <p:sp>
        <p:nvSpPr>
          <p:cNvPr id="5" name="Footer Placeholder 4">
            <a:extLst>
              <a:ext uri="{FF2B5EF4-FFF2-40B4-BE49-F238E27FC236}">
                <a16:creationId xmlns:a16="http://schemas.microsoft.com/office/drawing/2014/main" id="{D66BE6CC-593D-E976-6571-52B712B8E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93B14-F7F8-EE72-4C22-4A50FC8B5F76}"/>
              </a:ext>
            </a:extLst>
          </p:cNvPr>
          <p:cNvSpPr>
            <a:spLocks noGrp="1"/>
          </p:cNvSpPr>
          <p:nvPr>
            <p:ph type="sldNum" sz="quarter" idx="12"/>
          </p:nvPr>
        </p:nvSpPr>
        <p:spPr/>
        <p:txBody>
          <a:bodyPr/>
          <a:lstStyle/>
          <a:p>
            <a:fld id="{86484470-55EB-455D-97C4-850E6781FC9E}" type="slidenum">
              <a:rPr lang="en-US" smtClean="0"/>
              <a:t>‹#›</a:t>
            </a:fld>
            <a:endParaRPr lang="en-US"/>
          </a:p>
        </p:txBody>
      </p:sp>
    </p:spTree>
    <p:extLst>
      <p:ext uri="{BB962C8B-B14F-4D97-AF65-F5344CB8AC3E}">
        <p14:creationId xmlns:p14="http://schemas.microsoft.com/office/powerpoint/2010/main" val="422848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C00F-6EF1-A577-3179-6B63EDB73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E2FFB7-515D-1231-4EDF-B0B911AF4F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FF779F-336F-F6F4-5622-4EFDB134ED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19294-5ABF-880F-1E8F-205B840DFF21}"/>
              </a:ext>
            </a:extLst>
          </p:cNvPr>
          <p:cNvSpPr>
            <a:spLocks noGrp="1"/>
          </p:cNvSpPr>
          <p:nvPr>
            <p:ph type="dt" sz="half" idx="10"/>
          </p:nvPr>
        </p:nvSpPr>
        <p:spPr/>
        <p:txBody>
          <a:bodyPr/>
          <a:lstStyle/>
          <a:p>
            <a:fld id="{C0567706-A5A3-4D6D-85DE-59B68FCE8752}" type="datetimeFigureOut">
              <a:rPr lang="en-US" smtClean="0"/>
              <a:t>11/25/2024</a:t>
            </a:fld>
            <a:endParaRPr lang="en-US"/>
          </a:p>
        </p:txBody>
      </p:sp>
      <p:sp>
        <p:nvSpPr>
          <p:cNvPr id="6" name="Footer Placeholder 5">
            <a:extLst>
              <a:ext uri="{FF2B5EF4-FFF2-40B4-BE49-F238E27FC236}">
                <a16:creationId xmlns:a16="http://schemas.microsoft.com/office/drawing/2014/main" id="{FAF31B31-E0FA-C054-A79E-64934AAE0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A5BC2-9797-FB18-6F7B-82C71C99029C}"/>
              </a:ext>
            </a:extLst>
          </p:cNvPr>
          <p:cNvSpPr>
            <a:spLocks noGrp="1"/>
          </p:cNvSpPr>
          <p:nvPr>
            <p:ph type="sldNum" sz="quarter" idx="12"/>
          </p:nvPr>
        </p:nvSpPr>
        <p:spPr/>
        <p:txBody>
          <a:bodyPr/>
          <a:lstStyle/>
          <a:p>
            <a:fld id="{86484470-55EB-455D-97C4-850E6781FC9E}" type="slidenum">
              <a:rPr lang="en-US" smtClean="0"/>
              <a:t>‹#›</a:t>
            </a:fld>
            <a:endParaRPr lang="en-US"/>
          </a:p>
        </p:txBody>
      </p:sp>
    </p:spTree>
    <p:extLst>
      <p:ext uri="{BB962C8B-B14F-4D97-AF65-F5344CB8AC3E}">
        <p14:creationId xmlns:p14="http://schemas.microsoft.com/office/powerpoint/2010/main" val="69869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E87C-9E06-1523-E46A-A3D13DF402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6F0E86-C6CE-7E4A-F529-BCEE1EC6A2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7D094C-032D-28FB-FC62-EE0012889A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71DC24-E6A8-617A-E58E-4C3A50031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81C305-54C0-9EFE-46CE-262D733062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7540B-80D0-1160-6D1A-FFDA78D00D5F}"/>
              </a:ext>
            </a:extLst>
          </p:cNvPr>
          <p:cNvSpPr>
            <a:spLocks noGrp="1"/>
          </p:cNvSpPr>
          <p:nvPr>
            <p:ph type="dt" sz="half" idx="10"/>
          </p:nvPr>
        </p:nvSpPr>
        <p:spPr/>
        <p:txBody>
          <a:bodyPr/>
          <a:lstStyle/>
          <a:p>
            <a:fld id="{C0567706-A5A3-4D6D-85DE-59B68FCE8752}" type="datetimeFigureOut">
              <a:rPr lang="en-US" smtClean="0"/>
              <a:t>11/25/2024</a:t>
            </a:fld>
            <a:endParaRPr lang="en-US"/>
          </a:p>
        </p:txBody>
      </p:sp>
      <p:sp>
        <p:nvSpPr>
          <p:cNvPr id="8" name="Footer Placeholder 7">
            <a:extLst>
              <a:ext uri="{FF2B5EF4-FFF2-40B4-BE49-F238E27FC236}">
                <a16:creationId xmlns:a16="http://schemas.microsoft.com/office/drawing/2014/main" id="{21E0C23C-7A87-4304-5052-54B7FAC7CA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E57768-A5BD-FDB8-0E8E-A07CDBB892C8}"/>
              </a:ext>
            </a:extLst>
          </p:cNvPr>
          <p:cNvSpPr>
            <a:spLocks noGrp="1"/>
          </p:cNvSpPr>
          <p:nvPr>
            <p:ph type="sldNum" sz="quarter" idx="12"/>
          </p:nvPr>
        </p:nvSpPr>
        <p:spPr/>
        <p:txBody>
          <a:bodyPr/>
          <a:lstStyle/>
          <a:p>
            <a:fld id="{86484470-55EB-455D-97C4-850E6781FC9E}" type="slidenum">
              <a:rPr lang="en-US" smtClean="0"/>
              <a:t>‹#›</a:t>
            </a:fld>
            <a:endParaRPr lang="en-US"/>
          </a:p>
        </p:txBody>
      </p:sp>
    </p:spTree>
    <p:extLst>
      <p:ext uri="{BB962C8B-B14F-4D97-AF65-F5344CB8AC3E}">
        <p14:creationId xmlns:p14="http://schemas.microsoft.com/office/powerpoint/2010/main" val="172897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184C-654A-E338-0708-CF1A05FCAD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6B978A-1844-B234-9AB1-E808A5480881}"/>
              </a:ext>
            </a:extLst>
          </p:cNvPr>
          <p:cNvSpPr>
            <a:spLocks noGrp="1"/>
          </p:cNvSpPr>
          <p:nvPr>
            <p:ph type="dt" sz="half" idx="10"/>
          </p:nvPr>
        </p:nvSpPr>
        <p:spPr/>
        <p:txBody>
          <a:bodyPr/>
          <a:lstStyle/>
          <a:p>
            <a:fld id="{C0567706-A5A3-4D6D-85DE-59B68FCE8752}" type="datetimeFigureOut">
              <a:rPr lang="en-US" smtClean="0"/>
              <a:t>11/25/2024</a:t>
            </a:fld>
            <a:endParaRPr lang="en-US"/>
          </a:p>
        </p:txBody>
      </p:sp>
      <p:sp>
        <p:nvSpPr>
          <p:cNvPr id="4" name="Footer Placeholder 3">
            <a:extLst>
              <a:ext uri="{FF2B5EF4-FFF2-40B4-BE49-F238E27FC236}">
                <a16:creationId xmlns:a16="http://schemas.microsoft.com/office/drawing/2014/main" id="{9AF2FCBB-7693-C945-0883-3560C044D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891A73-9375-3FF2-C0BA-A637607FD10D}"/>
              </a:ext>
            </a:extLst>
          </p:cNvPr>
          <p:cNvSpPr>
            <a:spLocks noGrp="1"/>
          </p:cNvSpPr>
          <p:nvPr>
            <p:ph type="sldNum" sz="quarter" idx="12"/>
          </p:nvPr>
        </p:nvSpPr>
        <p:spPr/>
        <p:txBody>
          <a:bodyPr/>
          <a:lstStyle/>
          <a:p>
            <a:fld id="{86484470-55EB-455D-97C4-850E6781FC9E}" type="slidenum">
              <a:rPr lang="en-US" smtClean="0"/>
              <a:t>‹#›</a:t>
            </a:fld>
            <a:endParaRPr lang="en-US"/>
          </a:p>
        </p:txBody>
      </p:sp>
    </p:spTree>
    <p:extLst>
      <p:ext uri="{BB962C8B-B14F-4D97-AF65-F5344CB8AC3E}">
        <p14:creationId xmlns:p14="http://schemas.microsoft.com/office/powerpoint/2010/main" val="209791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40382F-2DF8-5019-7125-B7B431493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0B965D-9941-339B-0421-5330843F66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E5B6C-523E-8B2B-0030-5F4B23085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67706-A5A3-4D6D-85DE-59B68FCE8752}" type="datetimeFigureOut">
              <a:rPr lang="en-US" smtClean="0"/>
              <a:t>11/25/2024</a:t>
            </a:fld>
            <a:endParaRPr lang="en-US"/>
          </a:p>
        </p:txBody>
      </p:sp>
      <p:sp>
        <p:nvSpPr>
          <p:cNvPr id="5" name="Footer Placeholder 4">
            <a:extLst>
              <a:ext uri="{FF2B5EF4-FFF2-40B4-BE49-F238E27FC236}">
                <a16:creationId xmlns:a16="http://schemas.microsoft.com/office/drawing/2014/main" id="{84DF6029-8B4A-4BA0-FD3F-12A28B4B5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AE450E-147A-8F66-D75B-FA6C97349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84470-55EB-455D-97C4-850E6781FC9E}" type="slidenum">
              <a:rPr lang="en-US" smtClean="0"/>
              <a:t>‹#›</a:t>
            </a:fld>
            <a:endParaRPr lang="en-US"/>
          </a:p>
        </p:txBody>
      </p:sp>
    </p:spTree>
    <p:extLst>
      <p:ext uri="{BB962C8B-B14F-4D97-AF65-F5344CB8AC3E}">
        <p14:creationId xmlns:p14="http://schemas.microsoft.com/office/powerpoint/2010/main" val="233058280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EC46-DC2D-69FE-10F8-BC8FE9A86810}"/>
              </a:ext>
            </a:extLst>
          </p:cNvPr>
          <p:cNvSpPr>
            <a:spLocks noGrp="1"/>
          </p:cNvSpPr>
          <p:nvPr>
            <p:ph type="title"/>
          </p:nvPr>
        </p:nvSpPr>
        <p:spPr>
          <a:xfrm>
            <a:off x="135467" y="3014264"/>
            <a:ext cx="11929533" cy="1684736"/>
          </a:xfrm>
        </p:spPr>
        <p:txBody>
          <a:bodyPr anchor="ctr"/>
          <a:lstStyle/>
          <a:p>
            <a:pPr algn="ctr"/>
            <a:r>
              <a:rPr lang="en-US" sz="3200" b="1" dirty="0">
                <a:ea typeface="Times New Roman" panose="02020603050405020304" pitchFamily="18" charset="0"/>
                <a:cs typeface="Times New Roman" panose="02020603050405020304" pitchFamily="18" charset="0"/>
              </a:rPr>
              <a:t>PREDICTING DEFAULT OF CREDIT CARD CLIENTS</a:t>
            </a:r>
            <a:endParaRPr lang="en-US" sz="6600" dirty="0">
              <a:cs typeface="Times New Roman" panose="02020603050405020304" pitchFamily="18" charset="0"/>
            </a:endParaRPr>
          </a:p>
        </p:txBody>
      </p:sp>
      <p:sp>
        <p:nvSpPr>
          <p:cNvPr id="4" name="Text Placeholder 2">
            <a:extLst>
              <a:ext uri="{FF2B5EF4-FFF2-40B4-BE49-F238E27FC236}">
                <a16:creationId xmlns:a16="http://schemas.microsoft.com/office/drawing/2014/main" id="{E5E592A9-ADB2-7A34-39B3-DF750364AABC}"/>
              </a:ext>
            </a:extLst>
          </p:cNvPr>
          <p:cNvSpPr>
            <a:spLocks noGrp="1"/>
          </p:cNvSpPr>
          <p:nvPr>
            <p:ph type="body" idx="1"/>
          </p:nvPr>
        </p:nvSpPr>
        <p:spPr>
          <a:xfrm>
            <a:off x="135468" y="4847577"/>
            <a:ext cx="11845250" cy="1544757"/>
          </a:xfrm>
        </p:spPr>
        <p:txBody>
          <a:bodyPr>
            <a:normAutofit/>
          </a:bodyPr>
          <a:lstStyle/>
          <a:p>
            <a:r>
              <a:rPr lang="en-US" sz="2100" b="1" dirty="0" err="1">
                <a:solidFill>
                  <a:srgbClr val="000000"/>
                </a:solidFill>
                <a:effectLst/>
                <a:ea typeface="Times New Roman" panose="02020603050405020304" pitchFamily="18" charset="0"/>
              </a:rPr>
              <a:t>Nithin</a:t>
            </a:r>
            <a:r>
              <a:rPr lang="en-US" sz="2100" b="1" dirty="0">
                <a:solidFill>
                  <a:srgbClr val="000000"/>
                </a:solidFill>
                <a:effectLst/>
                <a:ea typeface="Times New Roman" panose="02020603050405020304" pitchFamily="18" charset="0"/>
              </a:rPr>
              <a:t> </a:t>
            </a:r>
            <a:r>
              <a:rPr lang="en-US" sz="2100" b="1" dirty="0" err="1">
                <a:solidFill>
                  <a:srgbClr val="000000"/>
                </a:solidFill>
                <a:effectLst/>
                <a:ea typeface="Times New Roman" panose="02020603050405020304" pitchFamily="18" charset="0"/>
              </a:rPr>
              <a:t>Hariprasad</a:t>
            </a:r>
            <a:r>
              <a:rPr lang="en-US" sz="2100" b="1" dirty="0">
                <a:solidFill>
                  <a:srgbClr val="000000"/>
                </a:solidFill>
                <a:effectLst/>
                <a:ea typeface="Times New Roman" panose="02020603050405020304" pitchFamily="18" charset="0"/>
              </a:rPr>
              <a:t>, Gunasri </a:t>
            </a:r>
            <a:r>
              <a:rPr lang="en-US" sz="2100" b="1" dirty="0">
                <a:solidFill>
                  <a:srgbClr val="000000"/>
                </a:solidFill>
                <a:ea typeface="Times New Roman" panose="02020603050405020304" pitchFamily="18" charset="0"/>
              </a:rPr>
              <a:t>B</a:t>
            </a:r>
            <a:r>
              <a:rPr lang="en-US" sz="2100" b="1" dirty="0">
                <a:solidFill>
                  <a:srgbClr val="000000"/>
                </a:solidFill>
                <a:effectLst/>
                <a:ea typeface="Times New Roman" panose="02020603050405020304" pitchFamily="18" charset="0"/>
              </a:rPr>
              <a:t>abu ,Venkata </a:t>
            </a:r>
            <a:r>
              <a:rPr lang="en-US" sz="2100" b="1" dirty="0">
                <a:solidFill>
                  <a:srgbClr val="000000"/>
                </a:solidFill>
                <a:ea typeface="Times New Roman" panose="02020603050405020304" pitchFamily="18" charset="0"/>
              </a:rPr>
              <a:t>S</a:t>
            </a:r>
            <a:r>
              <a:rPr lang="en-US" sz="2100" b="1" dirty="0">
                <a:solidFill>
                  <a:srgbClr val="000000"/>
                </a:solidFill>
                <a:effectLst/>
                <a:ea typeface="Times New Roman" panose="02020603050405020304" pitchFamily="18" charset="0"/>
              </a:rPr>
              <a:t>atya </a:t>
            </a:r>
            <a:r>
              <a:rPr lang="en-US" sz="2100" b="1" dirty="0">
                <a:solidFill>
                  <a:srgbClr val="000000"/>
                </a:solidFill>
                <a:ea typeface="Times New Roman" panose="02020603050405020304" pitchFamily="18" charset="0"/>
              </a:rPr>
              <a:t>S</a:t>
            </a:r>
            <a:r>
              <a:rPr lang="en-US" sz="2100" b="1" dirty="0">
                <a:solidFill>
                  <a:srgbClr val="000000"/>
                </a:solidFill>
                <a:effectLst/>
                <a:ea typeface="Times New Roman" panose="02020603050405020304" pitchFamily="18" charset="0"/>
              </a:rPr>
              <a:t>urya Kinjal </a:t>
            </a:r>
            <a:r>
              <a:rPr lang="en-US" sz="2100" b="1" dirty="0" err="1">
                <a:solidFill>
                  <a:srgbClr val="000000"/>
                </a:solidFill>
                <a:ea typeface="Times New Roman" panose="02020603050405020304" pitchFamily="18" charset="0"/>
              </a:rPr>
              <a:t>V</a:t>
            </a:r>
            <a:r>
              <a:rPr lang="en-US" sz="2100" b="1" dirty="0" err="1">
                <a:solidFill>
                  <a:srgbClr val="000000"/>
                </a:solidFill>
                <a:effectLst/>
                <a:ea typeface="Times New Roman" panose="02020603050405020304" pitchFamily="18" charset="0"/>
              </a:rPr>
              <a:t>adapalli</a:t>
            </a:r>
            <a:r>
              <a:rPr lang="en-US" sz="2100" b="1" dirty="0">
                <a:solidFill>
                  <a:srgbClr val="000000"/>
                </a:solidFill>
                <a:effectLst/>
                <a:ea typeface="Times New Roman" panose="02020603050405020304" pitchFamily="18" charset="0"/>
              </a:rPr>
              <a:t>, </a:t>
            </a:r>
            <a:r>
              <a:rPr lang="en-US" sz="2100" b="1" dirty="0" err="1">
                <a:solidFill>
                  <a:srgbClr val="000000"/>
                </a:solidFill>
                <a:effectLst/>
                <a:ea typeface="Times New Roman" panose="02020603050405020304" pitchFamily="18" charset="0"/>
              </a:rPr>
              <a:t>Gopu</a:t>
            </a:r>
            <a:r>
              <a:rPr lang="en-US" sz="2100" b="1" dirty="0">
                <a:solidFill>
                  <a:srgbClr val="000000"/>
                </a:solidFill>
                <a:effectLst/>
                <a:ea typeface="Times New Roman" panose="02020603050405020304" pitchFamily="18" charset="0"/>
              </a:rPr>
              <a:t> Ramya,  Navya Madhuri</a:t>
            </a:r>
            <a:br>
              <a:rPr lang="en-US" sz="2000" b="1" dirty="0">
                <a:solidFill>
                  <a:srgbClr val="000000"/>
                </a:solidFill>
                <a:effectLst/>
                <a:latin typeface="Arial Black" panose="020B0A04020102020204" pitchFamily="34" charset="0"/>
                <a:ea typeface="Times New Roman" panose="02020603050405020304" pitchFamily="18" charset="0"/>
              </a:rPr>
            </a:br>
            <a:br>
              <a:rPr lang="en-US" sz="2000" b="1" dirty="0">
                <a:solidFill>
                  <a:srgbClr val="000000"/>
                </a:solidFill>
                <a:effectLst/>
                <a:latin typeface="Arial Black" panose="020B0A04020102020204" pitchFamily="34" charset="0"/>
                <a:ea typeface="Times New Roman" panose="02020603050405020304" pitchFamily="18" charset="0"/>
              </a:rPr>
            </a:br>
            <a:r>
              <a:rPr lang="en-US" sz="2000" dirty="0">
                <a:solidFill>
                  <a:schemeClr val="bg1">
                    <a:lumMod val="50000"/>
                  </a:schemeClr>
                </a:solidFill>
              </a:rPr>
              <a:t>UNIVERSITY of</a:t>
            </a:r>
            <a:r>
              <a:rPr lang="en-US" sz="2000" dirty="0"/>
              <a:t> </a:t>
            </a:r>
            <a:r>
              <a:rPr lang="en-US" sz="2000" b="1" dirty="0">
                <a:solidFill>
                  <a:srgbClr val="CC0000"/>
                </a:solidFill>
                <a:latin typeface="Arial Black" panose="020B0A04020102020204" pitchFamily="34" charset="0"/>
              </a:rPr>
              <a:t>HOUSTON</a:t>
            </a:r>
            <a:r>
              <a:rPr lang="en-US" sz="2000" dirty="0"/>
              <a:t> </a:t>
            </a:r>
            <a:br>
              <a:rPr lang="en-US" sz="2000" dirty="0"/>
            </a:br>
            <a:r>
              <a:rPr lang="en-US" sz="2000" b="1" dirty="0">
                <a:solidFill>
                  <a:schemeClr val="bg1">
                    <a:lumMod val="50000"/>
                  </a:schemeClr>
                </a:solidFill>
              </a:rPr>
              <a:t>Cullen College of Engineering</a:t>
            </a:r>
          </a:p>
        </p:txBody>
      </p:sp>
    </p:spTree>
    <p:extLst>
      <p:ext uri="{BB962C8B-B14F-4D97-AF65-F5344CB8AC3E}">
        <p14:creationId xmlns:p14="http://schemas.microsoft.com/office/powerpoint/2010/main" val="57244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EB8F59-EA2D-F605-209F-41DE28FE9A73}"/>
              </a:ext>
            </a:extLst>
          </p:cNvPr>
          <p:cNvPicPr>
            <a:picLocks noChangeAspect="1"/>
          </p:cNvPicPr>
          <p:nvPr/>
        </p:nvPicPr>
        <p:blipFill>
          <a:blip r:embed="rId2"/>
          <a:stretch>
            <a:fillRect/>
          </a:stretch>
        </p:blipFill>
        <p:spPr>
          <a:xfrm>
            <a:off x="8235071" y="1898073"/>
            <a:ext cx="3956929" cy="3837708"/>
          </a:xfrm>
          <a:prstGeom prst="rect">
            <a:avLst/>
          </a:prstGeom>
        </p:spPr>
      </p:pic>
      <p:sp>
        <p:nvSpPr>
          <p:cNvPr id="8" name="TextBox 7">
            <a:extLst>
              <a:ext uri="{FF2B5EF4-FFF2-40B4-BE49-F238E27FC236}">
                <a16:creationId xmlns:a16="http://schemas.microsoft.com/office/drawing/2014/main" id="{432C66FC-3A66-5EA2-129A-E3E3D9932205}"/>
              </a:ext>
            </a:extLst>
          </p:cNvPr>
          <p:cNvSpPr txBox="1"/>
          <p:nvPr/>
        </p:nvSpPr>
        <p:spPr>
          <a:xfrm>
            <a:off x="254853" y="1120841"/>
            <a:ext cx="8034546" cy="4893647"/>
          </a:xfrm>
          <a:prstGeom prst="rect">
            <a:avLst/>
          </a:prstGeom>
          <a:noFill/>
        </p:spPr>
        <p:txBody>
          <a:bodyPr wrap="square">
            <a:spAutoFit/>
          </a:bodyPr>
          <a:lstStyle/>
          <a:p>
            <a:r>
              <a:rPr lang="en-US" sz="1300" b="1" dirty="0">
                <a:latin typeface="Times New Roman" panose="02020603050405020304" pitchFamily="18" charset="0"/>
                <a:cs typeface="Times New Roman" panose="02020603050405020304" pitchFamily="18" charset="0"/>
              </a:rPr>
              <a:t>Negative Correlation:</a:t>
            </a:r>
          </a:p>
          <a:p>
            <a:pPr marL="171450" indent="-1714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LIMIT_BAL: There is a moderate negative correlation (-0.15) between 'LIMIT_BAL' (credit limit) and default. This suggests that higher credit limits are associated with a lower likelihood of default.</a:t>
            </a:r>
          </a:p>
          <a:p>
            <a:pPr marL="171450" indent="-171450">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AGE: A slight negative correlation (-0.02) is observed between 'AGE' and default. This implies that older individuals may have a slightly lower probability of defaulting.</a:t>
            </a:r>
          </a:p>
          <a:p>
            <a:pPr marL="171450" indent="-1714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r>
              <a:rPr lang="en-US" sz="1300" b="1" dirty="0">
                <a:latin typeface="Times New Roman" panose="02020603050405020304" pitchFamily="18" charset="0"/>
                <a:cs typeface="Times New Roman" panose="02020603050405020304" pitchFamily="18" charset="0"/>
              </a:rPr>
              <a:t>Positive Correlation:</a:t>
            </a:r>
          </a:p>
          <a:p>
            <a:pPr marL="171450" indent="-1714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PAY_1, PAY_2, PAY_3, PAY_4, PAY_5, PAY_6: There is a moderate to strong positive correlation (ranging from 0.19 to 0.32) between payment statuses ('PAY_1' to 'PAY_6') and default. This indicates that delayed payments in previous months are associated with a higher likelihood of default in the current month.</a:t>
            </a:r>
          </a:p>
          <a:p>
            <a:pPr marL="171450" indent="-171450">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BILL_AMT1, BILL_AMT2, BILL_AMT3, BILL_AMT4, BILL_AMT5, BILL_AMT6: There is a weak positive correlation (ranging from 0.005 to 0.073) between bill amounts ('BILL_AMT1' to 'BILL_AMT6') and default. This suggests that higher bill amounts in previous months are weakly associated with a higher probability of default.</a:t>
            </a:r>
          </a:p>
          <a:p>
            <a:pPr marL="171450" indent="-1714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r>
              <a:rPr lang="en-US" sz="1300" b="1" dirty="0">
                <a:latin typeface="Times New Roman" panose="02020603050405020304" pitchFamily="18" charset="0"/>
                <a:cs typeface="Times New Roman" panose="02020603050405020304" pitchFamily="18" charset="0"/>
              </a:rPr>
              <a:t>Weak Correlation:</a:t>
            </a:r>
          </a:p>
          <a:p>
            <a:pPr marL="171450" indent="-1714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SEX, EDUCATION, MARRIAGE: These demographic variables ('SEX', 'EDUCATION', 'MARRIAGE') show very weak correlations (ranging from -0.04 to 0.034) with default. This implies that gender, education level, and marital status have minimal direct impact on the likelihood of default.</a:t>
            </a:r>
          </a:p>
          <a:p>
            <a:pPr marL="171450" indent="-171450">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PAY_AMT1, PAY_AMT2, PAY_AMT3, PAY_AMT4, PAY_AMT5, PAY_AMT6: Similarly, there is a weak correlation (ranging from -0.059 to -0.006) between payment amounts ('PAY_AMT1' to 'PAY_AMT6') and default. This suggests that the amount paid in previous months has a limited influence on default likelihood.</a:t>
            </a:r>
          </a:p>
        </p:txBody>
      </p:sp>
      <p:sp>
        <p:nvSpPr>
          <p:cNvPr id="6" name="TextBox 5">
            <a:extLst>
              <a:ext uri="{FF2B5EF4-FFF2-40B4-BE49-F238E27FC236}">
                <a16:creationId xmlns:a16="http://schemas.microsoft.com/office/drawing/2014/main" id="{2FE724F5-30E4-E2CD-EDFB-075594F723B5}"/>
              </a:ext>
            </a:extLst>
          </p:cNvPr>
          <p:cNvSpPr txBox="1"/>
          <p:nvPr/>
        </p:nvSpPr>
        <p:spPr>
          <a:xfrm>
            <a:off x="254853" y="351400"/>
            <a:ext cx="4738575" cy="769441"/>
          </a:xfrm>
          <a:prstGeom prst="rect">
            <a:avLst/>
          </a:prstGeom>
          <a:noFill/>
        </p:spPr>
        <p:txBody>
          <a:bodyPr wrap="square">
            <a:spAutoFit/>
          </a:bodyPr>
          <a:lstStyle/>
          <a:p>
            <a:r>
              <a:rPr lang="en-US" sz="4400" b="1" dirty="0">
                <a:solidFill>
                  <a:srgbClr val="C00000"/>
                </a:solidFill>
              </a:rPr>
              <a:t>Insights from EDA</a:t>
            </a:r>
          </a:p>
        </p:txBody>
      </p:sp>
    </p:spTree>
    <p:extLst>
      <p:ext uri="{BB962C8B-B14F-4D97-AF65-F5344CB8AC3E}">
        <p14:creationId xmlns:p14="http://schemas.microsoft.com/office/powerpoint/2010/main" val="201885285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4C74-159F-5C4B-0865-3208701474B7}"/>
              </a:ext>
            </a:extLst>
          </p:cNvPr>
          <p:cNvSpPr>
            <a:spLocks noGrp="1"/>
          </p:cNvSpPr>
          <p:nvPr>
            <p:ph type="title"/>
          </p:nvPr>
        </p:nvSpPr>
        <p:spPr>
          <a:xfrm>
            <a:off x="591674" y="2574018"/>
            <a:ext cx="10809045" cy="1210035"/>
          </a:xfrm>
        </p:spPr>
        <p:txBody>
          <a:bodyPr>
            <a:normAutofit/>
          </a:bodyPr>
          <a:lstStyle/>
          <a:p>
            <a:pPr algn="ctr"/>
            <a:r>
              <a:rPr lang="en-US" sz="7200" b="1" dirty="0">
                <a:cs typeface="Times New Roman" panose="02020603050405020304" pitchFamily="18" charset="0"/>
              </a:rPr>
              <a:t>METHODS</a:t>
            </a:r>
            <a:endParaRPr lang="en-US" sz="7200" dirty="0"/>
          </a:p>
        </p:txBody>
      </p:sp>
    </p:spTree>
    <p:extLst>
      <p:ext uri="{BB962C8B-B14F-4D97-AF65-F5344CB8AC3E}">
        <p14:creationId xmlns:p14="http://schemas.microsoft.com/office/powerpoint/2010/main" val="2309846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861F-7900-5F4C-7D1B-75CB8A048D1B}"/>
              </a:ext>
            </a:extLst>
          </p:cNvPr>
          <p:cNvSpPr>
            <a:spLocks noGrp="1"/>
          </p:cNvSpPr>
          <p:nvPr>
            <p:ph type="title"/>
          </p:nvPr>
        </p:nvSpPr>
        <p:spPr>
          <a:xfrm>
            <a:off x="203373" y="320436"/>
            <a:ext cx="11785253" cy="2198154"/>
          </a:xfrm>
        </p:spPr>
        <p:txBody>
          <a:bodyPr>
            <a:normAutofit/>
          </a:bodyPr>
          <a:lstStyle/>
          <a:p>
            <a:r>
              <a:rPr lang="en-US" sz="2700" b="1" dirty="0">
                <a:solidFill>
                  <a:srgbClr val="FF0000"/>
                </a:solidFill>
                <a:latin typeface="Times New Roman" panose="02020603050405020304" pitchFamily="18" charset="0"/>
                <a:cs typeface="Times New Roman" panose="02020603050405020304" pitchFamily="18" charset="0"/>
              </a:rPr>
              <a:t>Logistic Regression</a:t>
            </a:r>
            <a:r>
              <a:rPr lang="en-US" sz="2700" dirty="0">
                <a:solidFill>
                  <a:srgbClr val="FF0000"/>
                </a:solidFill>
                <a:latin typeface="Times New Roman" panose="02020603050405020304" pitchFamily="18" charset="0"/>
                <a:cs typeface="Times New Roman" panose="02020603050405020304" pitchFamily="18" charset="0"/>
              </a:rPr>
              <a:t> : </a:t>
            </a:r>
            <a:r>
              <a:rPr lang="en-US" sz="1800" b="0" i="0" dirty="0">
                <a:solidFill>
                  <a:srgbClr val="0D0D0D"/>
                </a:solidFill>
                <a:effectLst/>
                <a:latin typeface="Times New Roman" panose="02020603050405020304" pitchFamily="18" charset="0"/>
                <a:cs typeface="Times New Roman" panose="02020603050405020304" pitchFamily="18" charset="0"/>
              </a:rPr>
              <a:t>Logistic Regression is a statistical method used for </a:t>
            </a:r>
            <a:r>
              <a:rPr lang="en-US" sz="1800" b="1" i="0" dirty="0">
                <a:solidFill>
                  <a:srgbClr val="0D0D0D"/>
                </a:solidFill>
                <a:effectLst/>
                <a:latin typeface="Times New Roman" panose="02020603050405020304" pitchFamily="18" charset="0"/>
                <a:cs typeface="Times New Roman" panose="02020603050405020304" pitchFamily="18" charset="0"/>
              </a:rPr>
              <a:t>binary classification problems</a:t>
            </a:r>
            <a:r>
              <a:rPr lang="en-US" sz="1800" b="0" i="0" dirty="0">
                <a:solidFill>
                  <a:srgbClr val="0D0D0D"/>
                </a:solidFill>
                <a:effectLst/>
                <a:latin typeface="Times New Roman" panose="02020603050405020304" pitchFamily="18" charset="0"/>
                <a:cs typeface="Times New Roman" panose="02020603050405020304" pitchFamily="18" charset="0"/>
              </a:rPr>
              <a:t>, where the target variable has two possible outcomes (e.g., Yes/No, Default/No Default).</a:t>
            </a:r>
            <a:r>
              <a:rPr lang="en-US" sz="2000" b="0" i="0" dirty="0">
                <a:solidFill>
                  <a:srgbClr val="0D0D0D"/>
                </a:solidFill>
                <a:effectLst/>
                <a:latin typeface="Times New Roman" panose="02020603050405020304" pitchFamily="18" charset="0"/>
                <a:cs typeface="Times New Roman" panose="02020603050405020304" pitchFamily="18" charset="0"/>
              </a:rPr>
              <a:t>   </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i="0" dirty="0">
                <a:solidFill>
                  <a:srgbClr val="FF0000"/>
                </a:solidFill>
                <a:effectLst/>
                <a:latin typeface="Times New Roman" panose="02020603050405020304" pitchFamily="18" charset="0"/>
                <a:cs typeface="Times New Roman" panose="02020603050405020304" pitchFamily="18" charset="0"/>
              </a:rPr>
              <a:t>Objective: </a:t>
            </a:r>
            <a:r>
              <a:rPr lang="en-US" sz="1800" b="0" i="0" dirty="0">
                <a:solidFill>
                  <a:srgbClr val="0D0D0D"/>
                </a:solidFill>
                <a:effectLst/>
                <a:latin typeface="Times New Roman" panose="02020603050405020304" pitchFamily="18" charset="0"/>
                <a:cs typeface="Times New Roman" panose="02020603050405020304" pitchFamily="18" charset="0"/>
              </a:rPr>
              <a:t>Logistic Regression is used to predict whether a credit card holder will default on their payment (binary outcome: </a:t>
            </a:r>
            <a:r>
              <a:rPr lang="en-US" sz="1800" b="1" i="0" dirty="0">
                <a:solidFill>
                  <a:srgbClr val="0D0D0D"/>
                </a:solidFill>
                <a:effectLst/>
                <a:latin typeface="Times New Roman" panose="02020603050405020304" pitchFamily="18" charset="0"/>
                <a:cs typeface="Times New Roman" panose="02020603050405020304" pitchFamily="18" charset="0"/>
              </a:rPr>
              <a:t>Default</a:t>
            </a:r>
            <a:r>
              <a:rPr lang="en-US" sz="1800" b="0" i="0" dirty="0">
                <a:solidFill>
                  <a:srgbClr val="0D0D0D"/>
                </a:solidFill>
                <a:effectLst/>
                <a:latin typeface="Times New Roman" panose="02020603050405020304" pitchFamily="18" charset="0"/>
                <a:cs typeface="Times New Roman" panose="02020603050405020304" pitchFamily="18" charset="0"/>
              </a:rPr>
              <a:t> or </a:t>
            </a:r>
            <a:r>
              <a:rPr lang="en-US" sz="1800" b="1" i="0" dirty="0">
                <a:solidFill>
                  <a:srgbClr val="0D0D0D"/>
                </a:solidFill>
                <a:effectLst/>
                <a:latin typeface="Times New Roman" panose="02020603050405020304" pitchFamily="18" charset="0"/>
                <a:cs typeface="Times New Roman" panose="02020603050405020304" pitchFamily="18" charset="0"/>
              </a:rPr>
              <a:t>No Default</a:t>
            </a:r>
            <a:r>
              <a:rPr lang="en-US" sz="1800" b="0" i="0" dirty="0">
                <a:solidFill>
                  <a:srgbClr val="0D0D0D"/>
                </a:solidFill>
                <a:effectLst/>
                <a:latin typeface="Times New Roman" panose="02020603050405020304" pitchFamily="18" charset="0"/>
                <a:cs typeface="Times New Roman" panose="02020603050405020304" pitchFamily="18" charset="0"/>
              </a:rPr>
              <a:t>). The model evaluates the relationship between various customer attributes (independent variables) and the likelihood of default (dependent variable).</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229EBA1-E3B3-B2A8-AF31-053DDCDAA8B7}"/>
              </a:ext>
            </a:extLst>
          </p:cNvPr>
          <p:cNvSpPr>
            <a:spLocks/>
          </p:cNvSpPr>
          <p:nvPr/>
        </p:nvSpPr>
        <p:spPr>
          <a:xfrm>
            <a:off x="9238587" y="5499034"/>
            <a:ext cx="1453285" cy="368366"/>
          </a:xfrm>
          <a:prstGeom prst="rect">
            <a:avLst/>
          </a:prstGeom>
        </p:spPr>
        <p:txBody>
          <a:bodyPr/>
          <a:lstStyle/>
          <a:p>
            <a:pPr defTabSz="416052">
              <a:spcAft>
                <a:spcPts val="600"/>
              </a:spcAft>
            </a:pPr>
            <a:endParaRPr lang="en-US" dirty="0"/>
          </a:p>
        </p:txBody>
      </p:sp>
      <p:sp>
        <p:nvSpPr>
          <p:cNvPr id="11" name="Date Placeholder 10">
            <a:extLst>
              <a:ext uri="{FF2B5EF4-FFF2-40B4-BE49-F238E27FC236}">
                <a16:creationId xmlns:a16="http://schemas.microsoft.com/office/drawing/2014/main" id="{B93C28A6-CD5F-E32F-188F-7375B125D21E}"/>
              </a:ext>
            </a:extLst>
          </p:cNvPr>
          <p:cNvSpPr>
            <a:spLocks/>
          </p:cNvSpPr>
          <p:nvPr/>
        </p:nvSpPr>
        <p:spPr>
          <a:xfrm>
            <a:off x="1880551" y="5499034"/>
            <a:ext cx="1096658" cy="368366"/>
          </a:xfrm>
          <a:prstGeom prst="rect">
            <a:avLst/>
          </a:prstGeom>
        </p:spPr>
        <p:txBody>
          <a:bodyPr/>
          <a:lstStyle/>
          <a:p>
            <a:pPr defTabSz="416052">
              <a:spcAft>
                <a:spcPts val="600"/>
              </a:spcAft>
            </a:pPr>
            <a:endParaRPr lang="en-US" dirty="0"/>
          </a:p>
        </p:txBody>
      </p:sp>
      <p:sp>
        <p:nvSpPr>
          <p:cNvPr id="10" name="TextBox 9">
            <a:extLst>
              <a:ext uri="{FF2B5EF4-FFF2-40B4-BE49-F238E27FC236}">
                <a16:creationId xmlns:a16="http://schemas.microsoft.com/office/drawing/2014/main" id="{C10C923C-B50D-EF5E-37B0-DDDA834D4B3C}"/>
              </a:ext>
            </a:extLst>
          </p:cNvPr>
          <p:cNvSpPr txBox="1"/>
          <p:nvPr/>
        </p:nvSpPr>
        <p:spPr>
          <a:xfrm>
            <a:off x="812763" y="3548061"/>
            <a:ext cx="3019475" cy="484492"/>
          </a:xfrm>
          <a:prstGeom prst="rect">
            <a:avLst/>
          </a:prstGeom>
          <a:noFill/>
        </p:spPr>
        <p:txBody>
          <a:bodyPr wrap="square" rtlCol="0">
            <a:spAutoFit/>
          </a:bodyPr>
          <a:lstStyle/>
          <a:p>
            <a:pPr algn="ctr" defTabSz="416052">
              <a:spcAft>
                <a:spcPts val="600"/>
              </a:spcAft>
            </a:pPr>
            <a:r>
              <a:rPr lang="en-US" sz="1274" u="sng" kern="1200" dirty="0">
                <a:solidFill>
                  <a:schemeClr val="tx1"/>
                </a:solidFill>
                <a:latin typeface="+mn-lt"/>
                <a:ea typeface="+mn-ea"/>
                <a:cs typeface="+mn-cs"/>
              </a:rPr>
              <a:t>Model Performance – Impact of hyper tuning parameter</a:t>
            </a:r>
            <a:endParaRPr lang="en-US" sz="1400" u="sng" dirty="0"/>
          </a:p>
        </p:txBody>
      </p:sp>
      <p:sp>
        <p:nvSpPr>
          <p:cNvPr id="15" name="TextBox 14">
            <a:extLst>
              <a:ext uri="{FF2B5EF4-FFF2-40B4-BE49-F238E27FC236}">
                <a16:creationId xmlns:a16="http://schemas.microsoft.com/office/drawing/2014/main" id="{7F1C958E-D459-EF28-6B73-E887F086E7DC}"/>
              </a:ext>
            </a:extLst>
          </p:cNvPr>
          <p:cNvSpPr txBox="1"/>
          <p:nvPr/>
        </p:nvSpPr>
        <p:spPr>
          <a:xfrm>
            <a:off x="10001603" y="3284794"/>
            <a:ext cx="1345240" cy="288412"/>
          </a:xfrm>
          <a:prstGeom prst="rect">
            <a:avLst/>
          </a:prstGeom>
          <a:noFill/>
        </p:spPr>
        <p:txBody>
          <a:bodyPr wrap="none" rtlCol="0">
            <a:spAutoFit/>
          </a:bodyPr>
          <a:lstStyle/>
          <a:p>
            <a:pPr defTabSz="416052">
              <a:spcAft>
                <a:spcPts val="600"/>
              </a:spcAft>
            </a:pPr>
            <a:r>
              <a:rPr lang="en-US" sz="1274" u="sng" kern="1200" dirty="0">
                <a:solidFill>
                  <a:schemeClr val="tx1"/>
                </a:solidFill>
                <a:latin typeface="+mn-lt"/>
                <a:ea typeface="+mn-ea"/>
                <a:cs typeface="+mn-cs"/>
              </a:rPr>
              <a:t>Confusion Matrix</a:t>
            </a:r>
            <a:endParaRPr lang="en-US" sz="1400" u="sng" dirty="0"/>
          </a:p>
        </p:txBody>
      </p:sp>
      <p:pic>
        <p:nvPicPr>
          <p:cNvPr id="1030" name="Picture 6" descr="A graph showing a number of blue rectangular objects&#10;&#10;Description automatically generated">
            <a:extLst>
              <a:ext uri="{FF2B5EF4-FFF2-40B4-BE49-F238E27FC236}">
                <a16:creationId xmlns:a16="http://schemas.microsoft.com/office/drawing/2014/main" id="{E24D2B11-9BBF-9690-A53C-1D5E613DE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96" y="4109331"/>
            <a:ext cx="3260342" cy="217208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A screenshot of a score&#10;&#10;Description automatically generated">
            <a:extLst>
              <a:ext uri="{FF2B5EF4-FFF2-40B4-BE49-F238E27FC236}">
                <a16:creationId xmlns:a16="http://schemas.microsoft.com/office/drawing/2014/main" id="{89DA2078-4B9F-A855-2334-E111F11748B4}"/>
              </a:ext>
            </a:extLst>
          </p:cNvPr>
          <p:cNvPicPr>
            <a:picLocks noChangeAspect="1"/>
          </p:cNvPicPr>
          <p:nvPr/>
        </p:nvPicPr>
        <p:blipFill>
          <a:blip r:embed="rId4"/>
          <a:stretch>
            <a:fillRect/>
          </a:stretch>
        </p:blipFill>
        <p:spPr>
          <a:xfrm>
            <a:off x="4166753" y="3849196"/>
            <a:ext cx="5071834" cy="936542"/>
          </a:xfrm>
          <a:prstGeom prst="rect">
            <a:avLst/>
          </a:prstGeom>
        </p:spPr>
      </p:pic>
      <p:pic>
        <p:nvPicPr>
          <p:cNvPr id="25" name="Picture 24" descr="A yellow and purple squares with numbers&#10;&#10;Description automatically generated">
            <a:extLst>
              <a:ext uri="{FF2B5EF4-FFF2-40B4-BE49-F238E27FC236}">
                <a16:creationId xmlns:a16="http://schemas.microsoft.com/office/drawing/2014/main" id="{55C10082-64B7-C29B-AB24-7703633DA505}"/>
              </a:ext>
            </a:extLst>
          </p:cNvPr>
          <p:cNvPicPr>
            <a:picLocks noChangeAspect="1"/>
          </p:cNvPicPr>
          <p:nvPr/>
        </p:nvPicPr>
        <p:blipFill>
          <a:blip r:embed="rId5"/>
          <a:stretch>
            <a:fillRect/>
          </a:stretch>
        </p:blipFill>
        <p:spPr>
          <a:xfrm>
            <a:off x="9238587" y="3553666"/>
            <a:ext cx="2953413" cy="1804718"/>
          </a:xfrm>
          <a:prstGeom prst="rect">
            <a:avLst/>
          </a:prstGeom>
        </p:spPr>
      </p:pic>
      <p:sp>
        <p:nvSpPr>
          <p:cNvPr id="21" name="TextBox 20">
            <a:extLst>
              <a:ext uri="{FF2B5EF4-FFF2-40B4-BE49-F238E27FC236}">
                <a16:creationId xmlns:a16="http://schemas.microsoft.com/office/drawing/2014/main" id="{7732C676-1748-F9D5-564F-0788C8564569}"/>
              </a:ext>
            </a:extLst>
          </p:cNvPr>
          <p:cNvSpPr txBox="1"/>
          <p:nvPr/>
        </p:nvSpPr>
        <p:spPr>
          <a:xfrm>
            <a:off x="203373" y="2420575"/>
            <a:ext cx="11785253" cy="1231106"/>
          </a:xfrm>
          <a:prstGeom prst="rect">
            <a:avLst/>
          </a:prstGeom>
          <a:noFill/>
        </p:spPr>
        <p:txBody>
          <a:bodyPr wrap="square">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logistic regression model exhibits similar performance on both the training and test datasets.</a:t>
            </a:r>
          </a:p>
          <a:p>
            <a:pPr marL="285750" indent="-285750" algn="just">
              <a:buFont typeface="Arial" panose="020B0604020202020204" pitchFamily="34" charset="0"/>
              <a:buChar char="•"/>
            </a:pPr>
            <a:r>
              <a:rPr lang="en-US" sz="1400" dirty="0">
                <a:solidFill>
                  <a:srgbClr val="FF0000"/>
                </a:solidFill>
                <a:latin typeface="Times New Roman" panose="02020603050405020304" pitchFamily="18" charset="0"/>
                <a:cs typeface="Times New Roman" panose="02020603050405020304" pitchFamily="18" charset="0"/>
              </a:rPr>
              <a:t>Accuracy Score: </a:t>
            </a:r>
            <a:r>
              <a:rPr lang="en-US" sz="1400" dirty="0">
                <a:latin typeface="Times New Roman" panose="02020603050405020304" pitchFamily="18" charset="0"/>
                <a:cs typeface="Times New Roman" panose="02020603050405020304" pitchFamily="18" charset="0"/>
              </a:rPr>
              <a:t>The model achieves an accuracy of approximately 81.4% on the test data, indicating its effectiveness in correctly predicting outcomes.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F1 Score and Precision-Recall</a:t>
            </a:r>
            <a:r>
              <a:rPr lang="en-US" sz="1400" dirty="0">
                <a:latin typeface="Times New Roman" panose="02020603050405020304" pitchFamily="18" charset="0"/>
                <a:cs typeface="Times New Roman" panose="02020603050405020304" pitchFamily="18" charset="0"/>
              </a:rPr>
              <a:t>: While the F1 score and precision-recall metrics are relatively lower, they highlight the balance between precision (ability to identify relevant instances) and recall (ability to capture all relevant instances) in the model's predictions.</a:t>
            </a:r>
          </a:p>
          <a:p>
            <a:endParaRPr lang="en-US" dirty="0"/>
          </a:p>
        </p:txBody>
      </p:sp>
      <p:sp>
        <p:nvSpPr>
          <p:cNvPr id="28" name="TextBox 27">
            <a:extLst>
              <a:ext uri="{FF2B5EF4-FFF2-40B4-BE49-F238E27FC236}">
                <a16:creationId xmlns:a16="http://schemas.microsoft.com/office/drawing/2014/main" id="{2C3E010B-9E35-9325-DC13-559D24584AEC}"/>
              </a:ext>
            </a:extLst>
          </p:cNvPr>
          <p:cNvSpPr txBox="1"/>
          <p:nvPr/>
        </p:nvSpPr>
        <p:spPr>
          <a:xfrm>
            <a:off x="4165430" y="5111864"/>
            <a:ext cx="7833763" cy="1169551"/>
          </a:xfrm>
          <a:prstGeom prst="rect">
            <a:avLst/>
          </a:prstGeom>
          <a:noFill/>
        </p:spPr>
        <p:txBody>
          <a:bodyPr wrap="square">
            <a:spAutoFit/>
          </a:bodyPr>
          <a:lstStyle/>
          <a:p>
            <a:r>
              <a:rPr lang="en-US" sz="1400" b="1" dirty="0">
                <a:solidFill>
                  <a:srgbClr val="FF0000"/>
                </a:solidFill>
                <a:latin typeface="Times New Roman" panose="02020603050405020304" pitchFamily="18" charset="0"/>
                <a:cs typeface="Times New Roman" panose="02020603050405020304" pitchFamily="18" charset="0"/>
              </a:rPr>
              <a:t>Conclusions on Logistic Regression Hyperparameter (C) Tuning:</a:t>
            </a:r>
          </a:p>
          <a:p>
            <a:r>
              <a:rPr lang="en-US" sz="1400" dirty="0">
                <a:solidFill>
                  <a:srgbClr val="FF0000"/>
                </a:solidFill>
                <a:latin typeface="Times New Roman" panose="02020603050405020304" pitchFamily="18" charset="0"/>
                <a:cs typeface="Times New Roman" panose="02020603050405020304" pitchFamily="18" charset="0"/>
              </a:rPr>
              <a:t>Consistent Accuracy</a:t>
            </a:r>
            <a:r>
              <a:rPr lang="en-US" sz="1400" dirty="0">
                <a:latin typeface="Times New Roman" panose="02020603050405020304" pitchFamily="18" charset="0"/>
                <a:cs typeface="Times New Roman" panose="02020603050405020304" pitchFamily="18" charset="0"/>
              </a:rPr>
              <a:t>: Varying the hyperparameter C (regularization strength) between 0.01, 0.1, and 1 resulted in a stable accuracy score around 81.4%, indicating robust model performance.</a:t>
            </a:r>
          </a:p>
          <a:p>
            <a:r>
              <a:rPr lang="en-US" sz="1400" dirty="0">
                <a:solidFill>
                  <a:srgbClr val="FF0000"/>
                </a:solidFill>
                <a:latin typeface="Times New Roman" panose="02020603050405020304" pitchFamily="18" charset="0"/>
                <a:cs typeface="Times New Roman" panose="02020603050405020304" pitchFamily="18" charset="0"/>
              </a:rPr>
              <a:t>Limited Impact of C</a:t>
            </a:r>
            <a:r>
              <a:rPr lang="en-US" sz="1400" dirty="0">
                <a:latin typeface="Times New Roman" panose="02020603050405020304" pitchFamily="18" charset="0"/>
                <a:cs typeface="Times New Roman" panose="02020603050405020304" pitchFamily="18" charset="0"/>
              </a:rPr>
              <a:t>: The accuracy score remained largely unchanged across different C values, suggesting that within the tested range, 𝐶C did not significantly affect the model's ability to generalize</a:t>
            </a:r>
            <a:r>
              <a:rPr lang="en-US" sz="1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2035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F7EE63-869E-CE8F-422A-50219DD62EB2}"/>
              </a:ext>
            </a:extLst>
          </p:cNvPr>
          <p:cNvSpPr>
            <a:spLocks noGrp="1"/>
          </p:cNvSpPr>
          <p:nvPr>
            <p:ph type="title"/>
          </p:nvPr>
        </p:nvSpPr>
        <p:spPr>
          <a:xfrm>
            <a:off x="118616" y="414038"/>
            <a:ext cx="11527279" cy="2364939"/>
          </a:xfrm>
        </p:spPr>
        <p:txBody>
          <a:bodyPr vert="horz" lIns="91440" tIns="45720" rIns="91440" bIns="45720" rtlCol="0" anchor="t">
            <a:normAutofit fontScale="90000"/>
          </a:bodyPr>
          <a:lstStyle/>
          <a:p>
            <a:pPr>
              <a:lnSpc>
                <a:spcPct val="89000"/>
              </a:lnSpc>
            </a:pPr>
            <a:r>
              <a:rPr lang="en-US" sz="3000" b="1" dirty="0">
                <a:solidFill>
                  <a:srgbClr val="FF0000"/>
                </a:solidFill>
                <a:latin typeface="Times New Roman" panose="02020603050405020304" pitchFamily="18" charset="0"/>
                <a:cs typeface="Times New Roman" panose="02020603050405020304" pitchFamily="18" charset="0"/>
              </a:rPr>
              <a:t>KNN</a:t>
            </a:r>
            <a:r>
              <a:rPr lang="en-US" sz="3000" dirty="0">
                <a:solidFill>
                  <a:srgbClr val="FF0000"/>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t>
            </a:r>
            <a:r>
              <a:rPr lang="en-US" sz="1800" dirty="0">
                <a:solidFill>
                  <a:srgbClr val="0D0D0D"/>
                </a:solidFill>
                <a:latin typeface="Times New Roman" panose="02020603050405020304" pitchFamily="18" charset="0"/>
                <a:cs typeface="Times New Roman" panose="02020603050405020304" pitchFamily="18" charset="0"/>
              </a:rPr>
              <a:t>Its </a:t>
            </a:r>
            <a:r>
              <a:rPr lang="en-US" sz="1800" b="0" i="0" dirty="0">
                <a:solidFill>
                  <a:srgbClr val="0D0D0D"/>
                </a:solidFill>
                <a:effectLst/>
                <a:latin typeface="Times New Roman" panose="02020603050405020304" pitchFamily="18" charset="0"/>
                <a:cs typeface="Times New Roman" panose="02020603050405020304" pitchFamily="18" charset="0"/>
              </a:rPr>
              <a:t> a simple, non-parametric, and versatile machine learning algorithm used for </a:t>
            </a:r>
            <a:r>
              <a:rPr lang="en-US" sz="1800" b="1" i="0" dirty="0">
                <a:solidFill>
                  <a:srgbClr val="0D0D0D"/>
                </a:solidFill>
                <a:effectLst/>
                <a:latin typeface="Times New Roman" panose="02020603050405020304" pitchFamily="18" charset="0"/>
                <a:cs typeface="Times New Roman" panose="02020603050405020304" pitchFamily="18" charset="0"/>
              </a:rPr>
              <a:t>classification</a:t>
            </a:r>
            <a:r>
              <a:rPr lang="en-US" sz="1800" b="0" i="0" dirty="0">
                <a:solidFill>
                  <a:srgbClr val="0D0D0D"/>
                </a:solidFill>
                <a:effectLst/>
                <a:latin typeface="Times New Roman" panose="02020603050405020304" pitchFamily="18" charset="0"/>
                <a:cs typeface="Times New Roman" panose="02020603050405020304" pitchFamily="18" charset="0"/>
              </a:rPr>
              <a:t> and </a:t>
            </a:r>
            <a:r>
              <a:rPr lang="en-US" sz="1800" b="1" i="0" dirty="0">
                <a:solidFill>
                  <a:srgbClr val="0D0D0D"/>
                </a:solidFill>
                <a:effectLst/>
                <a:latin typeface="Times New Roman" panose="02020603050405020304" pitchFamily="18" charset="0"/>
                <a:cs typeface="Times New Roman" panose="02020603050405020304" pitchFamily="18" charset="0"/>
              </a:rPr>
              <a:t>regression</a:t>
            </a:r>
            <a:r>
              <a:rPr lang="en-US" sz="1800" b="0" i="0" dirty="0">
                <a:solidFill>
                  <a:srgbClr val="0D0D0D"/>
                </a:solidFill>
                <a:effectLst/>
                <a:latin typeface="Times New Roman" panose="02020603050405020304" pitchFamily="18" charset="0"/>
                <a:cs typeface="Times New Roman" panose="02020603050405020304" pitchFamily="18" charset="0"/>
              </a:rPr>
              <a:t> tasks. It is based on the idea that similar data points are likely to have similar outcomes. Predictions are made based on the similarity between data points, measured using a distance metric.</a:t>
            </a:r>
            <a:br>
              <a:rPr lang="en-US" sz="1800" b="0" i="0" dirty="0">
                <a:solidFill>
                  <a:srgbClr val="0D0D0D"/>
                </a:solidFill>
                <a:effectLst/>
                <a:latin typeface="Times New Roman" panose="02020603050405020304" pitchFamily="18" charset="0"/>
                <a:cs typeface="Times New Roman" panose="02020603050405020304" pitchFamily="18" charset="0"/>
              </a:rPr>
            </a:b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As k increases from 5 to 7 to 10: Increases from 0.999 to 0.810 to 0.825.Shows a slight decrease from 0.817 (for 𝑘=5k=5) to 0.809 (for 𝑘=7k=7) and then a slight increase to 0.819 (for 𝑘=10k=10</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b="0" i="0" dirty="0">
                <a:solidFill>
                  <a:srgbClr val="0D0D0D"/>
                </a:solidFill>
                <a:effectLst/>
                <a:latin typeface="Times New Roman" panose="02020603050405020304" pitchFamily="18" charset="0"/>
                <a:cs typeface="Times New Roman" panose="02020603050405020304" pitchFamily="18" charset="0"/>
              </a:rPr>
            </a:br>
            <a:br>
              <a:rPr lang="en-US" sz="1800" b="0" i="0" dirty="0">
                <a:solidFill>
                  <a:srgbClr val="0D0D0D"/>
                </a:solidFill>
                <a:effectLst/>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7" name="Picture 4">
            <a:extLst>
              <a:ext uri="{FF2B5EF4-FFF2-40B4-BE49-F238E27FC236}">
                <a16:creationId xmlns:a16="http://schemas.microsoft.com/office/drawing/2014/main" id="{47652C06-1680-2085-A8D2-DE9B3887A6E6}"/>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546105" y="2394168"/>
            <a:ext cx="3071976" cy="22931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D2B2841-6601-AD94-04F7-865E9B22AE46}"/>
              </a:ext>
            </a:extLst>
          </p:cNvPr>
          <p:cNvPicPr>
            <a:picLocks noChangeAspect="1"/>
          </p:cNvPicPr>
          <p:nvPr/>
        </p:nvPicPr>
        <p:blipFill>
          <a:blip r:embed="rId4"/>
          <a:stretch>
            <a:fillRect/>
          </a:stretch>
        </p:blipFill>
        <p:spPr>
          <a:xfrm>
            <a:off x="5072474" y="1709400"/>
            <a:ext cx="5321917" cy="1054100"/>
          </a:xfrm>
          <a:prstGeom prst="rect">
            <a:avLst/>
          </a:prstGeom>
        </p:spPr>
      </p:pic>
      <p:sp>
        <p:nvSpPr>
          <p:cNvPr id="9" name="TextBox 8">
            <a:extLst>
              <a:ext uri="{FF2B5EF4-FFF2-40B4-BE49-F238E27FC236}">
                <a16:creationId xmlns:a16="http://schemas.microsoft.com/office/drawing/2014/main" id="{3A096F16-73AA-2E55-262B-71BA2969587F}"/>
              </a:ext>
            </a:extLst>
          </p:cNvPr>
          <p:cNvSpPr txBox="1"/>
          <p:nvPr/>
        </p:nvSpPr>
        <p:spPr>
          <a:xfrm>
            <a:off x="269537" y="2086391"/>
            <a:ext cx="4242252" cy="307777"/>
          </a:xfrm>
          <a:prstGeom prst="rect">
            <a:avLst/>
          </a:prstGeom>
          <a:noFill/>
        </p:spPr>
        <p:txBody>
          <a:bodyPr wrap="none" rtlCol="0">
            <a:spAutoFit/>
          </a:bodyPr>
          <a:lstStyle/>
          <a:p>
            <a:r>
              <a:rPr lang="en-US" sz="1400" u="sng" dirty="0"/>
              <a:t>Model Performance – Impact of hyper tuning parameter</a:t>
            </a:r>
          </a:p>
        </p:txBody>
      </p:sp>
      <p:pic>
        <p:nvPicPr>
          <p:cNvPr id="12" name="Picture 11">
            <a:extLst>
              <a:ext uri="{FF2B5EF4-FFF2-40B4-BE49-F238E27FC236}">
                <a16:creationId xmlns:a16="http://schemas.microsoft.com/office/drawing/2014/main" id="{25B95137-BE41-AF3C-65A4-E7E7E7169297}"/>
              </a:ext>
            </a:extLst>
          </p:cNvPr>
          <p:cNvPicPr>
            <a:picLocks noChangeAspect="1"/>
          </p:cNvPicPr>
          <p:nvPr/>
        </p:nvPicPr>
        <p:blipFill>
          <a:blip r:embed="rId5"/>
          <a:stretch>
            <a:fillRect/>
          </a:stretch>
        </p:blipFill>
        <p:spPr>
          <a:xfrm>
            <a:off x="5072474" y="2794454"/>
            <a:ext cx="5443383" cy="978281"/>
          </a:xfrm>
          <a:prstGeom prst="rect">
            <a:avLst/>
          </a:prstGeom>
        </p:spPr>
      </p:pic>
      <p:pic>
        <p:nvPicPr>
          <p:cNvPr id="14" name="Picture 13">
            <a:extLst>
              <a:ext uri="{FF2B5EF4-FFF2-40B4-BE49-F238E27FC236}">
                <a16:creationId xmlns:a16="http://schemas.microsoft.com/office/drawing/2014/main" id="{3C15F3CA-F631-0961-2146-4982779DF3D7}"/>
              </a:ext>
            </a:extLst>
          </p:cNvPr>
          <p:cNvPicPr>
            <a:picLocks noChangeAspect="1"/>
          </p:cNvPicPr>
          <p:nvPr/>
        </p:nvPicPr>
        <p:blipFill>
          <a:blip r:embed="rId6"/>
          <a:stretch>
            <a:fillRect/>
          </a:stretch>
        </p:blipFill>
        <p:spPr>
          <a:xfrm>
            <a:off x="5072473" y="3758267"/>
            <a:ext cx="5443383" cy="978281"/>
          </a:xfrm>
          <a:prstGeom prst="rect">
            <a:avLst/>
          </a:prstGeom>
        </p:spPr>
      </p:pic>
      <p:sp>
        <p:nvSpPr>
          <p:cNvPr id="16" name="TextBox 15">
            <a:extLst>
              <a:ext uri="{FF2B5EF4-FFF2-40B4-BE49-F238E27FC236}">
                <a16:creationId xmlns:a16="http://schemas.microsoft.com/office/drawing/2014/main" id="{9B4F17A0-5827-07E5-7781-9386B1D3391A}"/>
              </a:ext>
            </a:extLst>
          </p:cNvPr>
          <p:cNvSpPr txBox="1"/>
          <p:nvPr/>
        </p:nvSpPr>
        <p:spPr>
          <a:xfrm>
            <a:off x="10778351" y="2051784"/>
            <a:ext cx="725455" cy="369332"/>
          </a:xfrm>
          <a:prstGeom prst="rect">
            <a:avLst/>
          </a:prstGeom>
          <a:noFill/>
        </p:spPr>
        <p:txBody>
          <a:bodyPr wrap="none" rtlCol="0">
            <a:spAutoFit/>
          </a:bodyPr>
          <a:lstStyle/>
          <a:p>
            <a:r>
              <a:rPr lang="en-US" dirty="0"/>
              <a:t>K=10</a:t>
            </a:r>
          </a:p>
        </p:txBody>
      </p:sp>
      <p:sp>
        <p:nvSpPr>
          <p:cNvPr id="18" name="TextBox 17">
            <a:extLst>
              <a:ext uri="{FF2B5EF4-FFF2-40B4-BE49-F238E27FC236}">
                <a16:creationId xmlns:a16="http://schemas.microsoft.com/office/drawing/2014/main" id="{BE852CE5-B99B-1CF8-63C0-6CD4AAA7F18D}"/>
              </a:ext>
            </a:extLst>
          </p:cNvPr>
          <p:cNvSpPr txBox="1"/>
          <p:nvPr/>
        </p:nvSpPr>
        <p:spPr>
          <a:xfrm>
            <a:off x="10778351" y="3017767"/>
            <a:ext cx="598241" cy="369332"/>
          </a:xfrm>
          <a:prstGeom prst="rect">
            <a:avLst/>
          </a:prstGeom>
          <a:noFill/>
        </p:spPr>
        <p:txBody>
          <a:bodyPr wrap="none" rtlCol="0">
            <a:spAutoFit/>
          </a:bodyPr>
          <a:lstStyle/>
          <a:p>
            <a:r>
              <a:rPr lang="en-US" dirty="0"/>
              <a:t>K=7</a:t>
            </a:r>
          </a:p>
        </p:txBody>
      </p:sp>
      <p:sp>
        <p:nvSpPr>
          <p:cNvPr id="20" name="TextBox 19">
            <a:extLst>
              <a:ext uri="{FF2B5EF4-FFF2-40B4-BE49-F238E27FC236}">
                <a16:creationId xmlns:a16="http://schemas.microsoft.com/office/drawing/2014/main" id="{FC6B0842-FF32-82B7-FAF0-6800A702C6CC}"/>
              </a:ext>
            </a:extLst>
          </p:cNvPr>
          <p:cNvSpPr txBox="1"/>
          <p:nvPr/>
        </p:nvSpPr>
        <p:spPr>
          <a:xfrm>
            <a:off x="10829794" y="4062741"/>
            <a:ext cx="1018988" cy="369332"/>
          </a:xfrm>
          <a:prstGeom prst="rect">
            <a:avLst/>
          </a:prstGeom>
          <a:noFill/>
        </p:spPr>
        <p:txBody>
          <a:bodyPr wrap="square" rtlCol="0">
            <a:spAutoFit/>
          </a:bodyPr>
          <a:lstStyle/>
          <a:p>
            <a:r>
              <a:rPr lang="en-US" dirty="0"/>
              <a:t>K=5</a:t>
            </a:r>
          </a:p>
        </p:txBody>
      </p:sp>
      <p:sp>
        <p:nvSpPr>
          <p:cNvPr id="29" name="TextBox 28">
            <a:extLst>
              <a:ext uri="{FF2B5EF4-FFF2-40B4-BE49-F238E27FC236}">
                <a16:creationId xmlns:a16="http://schemas.microsoft.com/office/drawing/2014/main" id="{D5446D4E-2D06-775D-F5F1-60B3F6E549E0}"/>
              </a:ext>
            </a:extLst>
          </p:cNvPr>
          <p:cNvSpPr txBox="1"/>
          <p:nvPr/>
        </p:nvSpPr>
        <p:spPr>
          <a:xfrm>
            <a:off x="217246" y="4687333"/>
            <a:ext cx="11757508" cy="1754326"/>
          </a:xfrm>
          <a:prstGeom prst="rect">
            <a:avLst/>
          </a:prstGeom>
          <a:noFill/>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Train Data:</a:t>
            </a:r>
          </a:p>
          <a:p>
            <a:r>
              <a:rPr lang="en-US" dirty="0">
                <a:latin typeface="Times New Roman" panose="02020603050405020304" pitchFamily="18" charset="0"/>
                <a:cs typeface="Times New Roman" panose="02020603050405020304" pitchFamily="18" charset="0"/>
              </a:rPr>
              <a:t>Higher k values result in reduced model complexity, reflected by lower accuracy but still high performance on the training set (e.g., 𝑘=10).</a:t>
            </a:r>
          </a:p>
          <a:p>
            <a:endParaRPr lang="en-US"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Test Data:</a:t>
            </a:r>
          </a:p>
          <a:p>
            <a:r>
              <a:rPr lang="en-US" dirty="0">
                <a:latin typeface="Times New Roman" panose="02020603050405020304" pitchFamily="18" charset="0"/>
                <a:cs typeface="Times New Roman" panose="02020603050405020304" pitchFamily="18" charset="0"/>
              </a:rPr>
              <a:t>Moderate k values (e.g., 𝑘=5) yield better generalization as indicated by higher test accuracy, balancing bias and variance</a:t>
            </a:r>
            <a:r>
              <a:rPr lang="en-US" dirty="0"/>
              <a:t>.</a:t>
            </a:r>
          </a:p>
        </p:txBody>
      </p:sp>
    </p:spTree>
    <p:extLst>
      <p:ext uri="{BB962C8B-B14F-4D97-AF65-F5344CB8AC3E}">
        <p14:creationId xmlns:p14="http://schemas.microsoft.com/office/powerpoint/2010/main" val="377338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861F-7900-5F4C-7D1B-75CB8A048D1B}"/>
              </a:ext>
            </a:extLst>
          </p:cNvPr>
          <p:cNvSpPr>
            <a:spLocks noGrp="1"/>
          </p:cNvSpPr>
          <p:nvPr>
            <p:ph type="title"/>
          </p:nvPr>
        </p:nvSpPr>
        <p:spPr>
          <a:xfrm>
            <a:off x="150992" y="241248"/>
            <a:ext cx="10809045" cy="1210035"/>
          </a:xfrm>
        </p:spPr>
        <p:txBody>
          <a:bodyPr>
            <a:normAutofit/>
          </a:bodyPr>
          <a:lstStyle/>
          <a:p>
            <a:r>
              <a:rPr lang="en-US" sz="2700" b="1" dirty="0">
                <a:solidFill>
                  <a:srgbClr val="FF0000"/>
                </a:solidFill>
                <a:latin typeface="Times New Roman" panose="02020603050405020304" pitchFamily="18" charset="0"/>
                <a:cs typeface="Times New Roman" panose="02020603050405020304" pitchFamily="18" charset="0"/>
              </a:rPr>
              <a:t>Random Forest &amp; Decision Tree:</a:t>
            </a:r>
          </a:p>
        </p:txBody>
      </p:sp>
      <p:sp>
        <p:nvSpPr>
          <p:cNvPr id="7" name="Slide Number Placeholder 6">
            <a:extLst>
              <a:ext uri="{FF2B5EF4-FFF2-40B4-BE49-F238E27FC236}">
                <a16:creationId xmlns:a16="http://schemas.microsoft.com/office/drawing/2014/main" id="{5229EBA1-E3B3-B2A8-AF31-053DDCDAA8B7}"/>
              </a:ext>
            </a:extLst>
          </p:cNvPr>
          <p:cNvSpPr>
            <a:spLocks noGrp="1"/>
          </p:cNvSpPr>
          <p:nvPr>
            <p:ph type="sldNum" sz="quarter" idx="12"/>
          </p:nvPr>
        </p:nvSpPr>
        <p:spPr/>
        <p:txBody>
          <a:bodyPr/>
          <a:lstStyle/>
          <a:p>
            <a:fld id="{332955AA-E3FB-1441-AC11-BCF4F3E393D8}" type="slidenum">
              <a:rPr lang="en-US" smtClean="0"/>
              <a:t>14</a:t>
            </a:fld>
            <a:endParaRPr lang="en-US"/>
          </a:p>
        </p:txBody>
      </p:sp>
      <p:sp>
        <p:nvSpPr>
          <p:cNvPr id="8" name="Content Placeholder 7">
            <a:extLst>
              <a:ext uri="{FF2B5EF4-FFF2-40B4-BE49-F238E27FC236}">
                <a16:creationId xmlns:a16="http://schemas.microsoft.com/office/drawing/2014/main" id="{F317C008-41AF-3B35-5830-7A104481C4E4}"/>
              </a:ext>
            </a:extLst>
          </p:cNvPr>
          <p:cNvSpPr>
            <a:spLocks noGrp="1"/>
          </p:cNvSpPr>
          <p:nvPr>
            <p:ph sz="quarter" idx="13"/>
          </p:nvPr>
        </p:nvSpPr>
        <p:spPr>
          <a:xfrm>
            <a:off x="150992" y="1248696"/>
            <a:ext cx="6143746" cy="1520947"/>
          </a:xfrm>
        </p:spPr>
        <p:txBody>
          <a:bodyPr>
            <a:normAutofit lnSpcReduction="10000"/>
          </a:bodyPr>
          <a:lstStyle/>
          <a:p>
            <a:pPr marL="0" indent="0">
              <a:buNone/>
            </a:pPr>
            <a:r>
              <a:rPr lang="en-US" sz="2100" dirty="0">
                <a:solidFill>
                  <a:srgbClr val="FF0000"/>
                </a:solidFill>
                <a:latin typeface="Times New Roman" panose="02020603050405020304" pitchFamily="18" charset="0"/>
                <a:cs typeface="Times New Roman" panose="02020603050405020304" pitchFamily="18" charset="0"/>
              </a:rPr>
              <a:t>Random Forest Classifier </a:t>
            </a:r>
            <a:r>
              <a:rPr lang="en-US" sz="20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 ensemble ML model, constructs multiple decision trees during training, predicts the class .It</a:t>
            </a:r>
            <a:r>
              <a:rPr lang="en-US" sz="1800" b="0" i="0" dirty="0">
                <a:solidFill>
                  <a:srgbClr val="0D0D0D"/>
                </a:solidFill>
                <a:effectLst/>
                <a:latin typeface="Times New Roman" panose="02020603050405020304" pitchFamily="18" charset="0"/>
                <a:cs typeface="Times New Roman" panose="02020603050405020304" pitchFamily="18" charset="0"/>
              </a:rPr>
              <a:t> consists of multiple </a:t>
            </a:r>
            <a:r>
              <a:rPr lang="en-US" sz="1800" b="1" i="0" dirty="0">
                <a:solidFill>
                  <a:srgbClr val="0D0D0D"/>
                </a:solidFill>
                <a:effectLst/>
                <a:latin typeface="Times New Roman" panose="02020603050405020304" pitchFamily="18" charset="0"/>
                <a:cs typeface="Times New Roman" panose="02020603050405020304" pitchFamily="18" charset="0"/>
              </a:rPr>
              <a:t>decision trees</a:t>
            </a:r>
            <a:r>
              <a:rPr lang="en-US" sz="1800" b="0" i="0" dirty="0">
                <a:solidFill>
                  <a:srgbClr val="0D0D0D"/>
                </a:solidFill>
                <a:effectLst/>
                <a:latin typeface="Times New Roman" panose="02020603050405020304" pitchFamily="18" charset="0"/>
                <a:cs typeface="Times New Roman" panose="02020603050405020304" pitchFamily="18" charset="0"/>
              </a:rPr>
              <a:t>, each trained on a different subset of the data (created using bootstrapping, i.e., sampling with replacement</a:t>
            </a:r>
            <a:r>
              <a:rPr lang="en-US" sz="1800" b="0" i="0" dirty="0">
                <a:solidFill>
                  <a:srgbClr val="0D0D0D"/>
                </a:solidFill>
                <a:effectLst/>
                <a:latin typeface="Segoe UI Variable Text" pitchFamily="2" charset="0"/>
              </a:rPr>
              <a:t>).</a:t>
            </a:r>
            <a:br>
              <a:rPr lang="en-US" dirty="0"/>
            </a:b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US" sz="2400" i="1" dirty="0"/>
          </a:p>
        </p:txBody>
      </p:sp>
      <p:sp>
        <p:nvSpPr>
          <p:cNvPr id="4" name="TextBox 3">
            <a:extLst>
              <a:ext uri="{FF2B5EF4-FFF2-40B4-BE49-F238E27FC236}">
                <a16:creationId xmlns:a16="http://schemas.microsoft.com/office/drawing/2014/main" id="{C73DAAB2-FFC9-D519-A720-759D4D8585BC}"/>
              </a:ext>
            </a:extLst>
          </p:cNvPr>
          <p:cNvSpPr txBox="1"/>
          <p:nvPr/>
        </p:nvSpPr>
        <p:spPr>
          <a:xfrm>
            <a:off x="1308649" y="2535081"/>
            <a:ext cx="2911631" cy="307777"/>
          </a:xfrm>
          <a:prstGeom prst="rect">
            <a:avLst/>
          </a:prstGeom>
          <a:noFill/>
        </p:spPr>
        <p:txBody>
          <a:bodyPr wrap="none" rtlCol="0">
            <a:spAutoFit/>
          </a:bodyPr>
          <a:lstStyle/>
          <a:p>
            <a:r>
              <a:rPr lang="en-US" sz="1400" u="sng" dirty="0"/>
              <a:t>Random Forest – Model Performance</a:t>
            </a:r>
          </a:p>
        </p:txBody>
      </p:sp>
      <p:sp>
        <p:nvSpPr>
          <p:cNvPr id="6" name="Content Placeholder 7">
            <a:extLst>
              <a:ext uri="{FF2B5EF4-FFF2-40B4-BE49-F238E27FC236}">
                <a16:creationId xmlns:a16="http://schemas.microsoft.com/office/drawing/2014/main" id="{04DEB4C0-8688-5BFE-1763-DBE0E71C3FEB}"/>
              </a:ext>
            </a:extLst>
          </p:cNvPr>
          <p:cNvSpPr txBox="1">
            <a:spLocks/>
          </p:cNvSpPr>
          <p:nvPr/>
        </p:nvSpPr>
        <p:spPr>
          <a:xfrm>
            <a:off x="838201" y="2916956"/>
            <a:ext cx="4806062" cy="3648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2200" dirty="0"/>
          </a:p>
        </p:txBody>
      </p:sp>
      <p:sp>
        <p:nvSpPr>
          <p:cNvPr id="12" name="Rectangle 11">
            <a:extLst>
              <a:ext uri="{FF2B5EF4-FFF2-40B4-BE49-F238E27FC236}">
                <a16:creationId xmlns:a16="http://schemas.microsoft.com/office/drawing/2014/main" id="{BDA642D8-AC4D-3DDB-1440-D7B291C46955}"/>
              </a:ext>
            </a:extLst>
          </p:cNvPr>
          <p:cNvSpPr/>
          <p:nvPr/>
        </p:nvSpPr>
        <p:spPr>
          <a:xfrm>
            <a:off x="2358694" y="3953040"/>
            <a:ext cx="405771" cy="539613"/>
          </a:xfrm>
          <a:prstGeom prst="rect">
            <a:avLst/>
          </a:prstGeom>
          <a:noFill/>
          <a:ln w="2222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EC7575A-59EB-A0ED-5D8B-EB8AEBAE7093}"/>
              </a:ext>
            </a:extLst>
          </p:cNvPr>
          <p:cNvSpPr txBox="1"/>
          <p:nvPr/>
        </p:nvSpPr>
        <p:spPr>
          <a:xfrm>
            <a:off x="1662579" y="5094669"/>
            <a:ext cx="1441933" cy="307777"/>
          </a:xfrm>
          <a:prstGeom prst="rect">
            <a:avLst/>
          </a:prstGeom>
          <a:noFill/>
        </p:spPr>
        <p:txBody>
          <a:bodyPr wrap="none" rtlCol="0">
            <a:spAutoFit/>
          </a:bodyPr>
          <a:lstStyle/>
          <a:p>
            <a:r>
              <a:rPr lang="en-US" sz="1400" u="sng" dirty="0"/>
              <a:t>Confusion Matrix</a:t>
            </a:r>
          </a:p>
        </p:txBody>
      </p:sp>
      <p:sp>
        <p:nvSpPr>
          <p:cNvPr id="17" name="Content Placeholder 7">
            <a:extLst>
              <a:ext uri="{FF2B5EF4-FFF2-40B4-BE49-F238E27FC236}">
                <a16:creationId xmlns:a16="http://schemas.microsoft.com/office/drawing/2014/main" id="{0C90A517-795B-049F-5DE4-E9EE818BD1D5}"/>
              </a:ext>
            </a:extLst>
          </p:cNvPr>
          <p:cNvSpPr txBox="1">
            <a:spLocks/>
          </p:cNvSpPr>
          <p:nvPr/>
        </p:nvSpPr>
        <p:spPr>
          <a:xfrm>
            <a:off x="6360042" y="1380689"/>
            <a:ext cx="5831958" cy="1502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sz="4500" i="1" dirty="0">
              <a:latin typeface="Times New Roman" panose="02020603050405020304" pitchFamily="18" charset="0"/>
              <a:cs typeface="Times New Roman" panose="02020603050405020304" pitchFamily="18" charset="0"/>
            </a:endParaRPr>
          </a:p>
        </p:txBody>
      </p:sp>
      <p:sp>
        <p:nvSpPr>
          <p:cNvPr id="18" name="Content Placeholder 7">
            <a:extLst>
              <a:ext uri="{FF2B5EF4-FFF2-40B4-BE49-F238E27FC236}">
                <a16:creationId xmlns:a16="http://schemas.microsoft.com/office/drawing/2014/main" id="{2CEA305E-189A-9203-DBB3-F8E00DA436E4}"/>
              </a:ext>
            </a:extLst>
          </p:cNvPr>
          <p:cNvSpPr txBox="1">
            <a:spLocks/>
          </p:cNvSpPr>
          <p:nvPr/>
        </p:nvSpPr>
        <p:spPr>
          <a:xfrm>
            <a:off x="6360043" y="2968206"/>
            <a:ext cx="5762758" cy="3648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t> </a:t>
            </a:r>
          </a:p>
          <a:p>
            <a:pPr marL="0" indent="0">
              <a:lnSpc>
                <a:spcPct val="100000"/>
              </a:lnSpc>
              <a:buNone/>
            </a:pPr>
            <a:endParaRPr lang="en-US" sz="2200" dirty="0"/>
          </a:p>
        </p:txBody>
      </p:sp>
      <p:sp>
        <p:nvSpPr>
          <p:cNvPr id="21" name="TextBox 20">
            <a:extLst>
              <a:ext uri="{FF2B5EF4-FFF2-40B4-BE49-F238E27FC236}">
                <a16:creationId xmlns:a16="http://schemas.microsoft.com/office/drawing/2014/main" id="{3415A2F8-09A2-32CE-AF22-1543FFC83105}"/>
              </a:ext>
            </a:extLst>
          </p:cNvPr>
          <p:cNvSpPr txBox="1"/>
          <p:nvPr/>
        </p:nvSpPr>
        <p:spPr>
          <a:xfrm>
            <a:off x="8294688" y="2355342"/>
            <a:ext cx="1893467" cy="307777"/>
          </a:xfrm>
          <a:prstGeom prst="rect">
            <a:avLst/>
          </a:prstGeom>
          <a:noFill/>
        </p:spPr>
        <p:txBody>
          <a:bodyPr wrap="none" rtlCol="0">
            <a:spAutoFit/>
          </a:bodyPr>
          <a:lstStyle/>
          <a:p>
            <a:r>
              <a:rPr lang="en-US" sz="1400" u="sng" dirty="0"/>
              <a:t>Confusion Matrix(GINI)</a:t>
            </a:r>
          </a:p>
        </p:txBody>
      </p:sp>
      <p:pic>
        <p:nvPicPr>
          <p:cNvPr id="10" name="Picture 9" descr="A yellow and purple squares with numbers&#10;&#10;Description automatically generated">
            <a:extLst>
              <a:ext uri="{FF2B5EF4-FFF2-40B4-BE49-F238E27FC236}">
                <a16:creationId xmlns:a16="http://schemas.microsoft.com/office/drawing/2014/main" id="{F6B409CD-651A-72EA-59EF-C2BA3AF9E869}"/>
              </a:ext>
            </a:extLst>
          </p:cNvPr>
          <p:cNvPicPr>
            <a:picLocks noChangeAspect="1"/>
          </p:cNvPicPr>
          <p:nvPr/>
        </p:nvPicPr>
        <p:blipFill>
          <a:blip r:embed="rId2"/>
          <a:stretch>
            <a:fillRect/>
          </a:stretch>
        </p:blipFill>
        <p:spPr>
          <a:xfrm>
            <a:off x="1305166" y="2928342"/>
            <a:ext cx="2727337" cy="2019014"/>
          </a:xfrm>
          <a:prstGeom prst="rect">
            <a:avLst/>
          </a:prstGeom>
        </p:spPr>
      </p:pic>
      <p:pic>
        <p:nvPicPr>
          <p:cNvPr id="14" name="Picture 13">
            <a:extLst>
              <a:ext uri="{FF2B5EF4-FFF2-40B4-BE49-F238E27FC236}">
                <a16:creationId xmlns:a16="http://schemas.microsoft.com/office/drawing/2014/main" id="{F3DD81B8-8767-E85E-61D5-CE1B1DBBF9A6}"/>
              </a:ext>
            </a:extLst>
          </p:cNvPr>
          <p:cNvPicPr>
            <a:picLocks noChangeAspect="1"/>
          </p:cNvPicPr>
          <p:nvPr/>
        </p:nvPicPr>
        <p:blipFill>
          <a:blip r:embed="rId3"/>
          <a:stretch>
            <a:fillRect/>
          </a:stretch>
        </p:blipFill>
        <p:spPr>
          <a:xfrm>
            <a:off x="3691353" y="5289609"/>
            <a:ext cx="4281209" cy="933639"/>
          </a:xfrm>
          <a:prstGeom prst="rect">
            <a:avLst/>
          </a:prstGeom>
        </p:spPr>
      </p:pic>
      <p:pic>
        <p:nvPicPr>
          <p:cNvPr id="27" name="Picture 26">
            <a:extLst>
              <a:ext uri="{FF2B5EF4-FFF2-40B4-BE49-F238E27FC236}">
                <a16:creationId xmlns:a16="http://schemas.microsoft.com/office/drawing/2014/main" id="{43C0CAE0-3E52-F5AD-2D8B-1278CC2D02F3}"/>
              </a:ext>
            </a:extLst>
          </p:cNvPr>
          <p:cNvPicPr>
            <a:picLocks noChangeAspect="1"/>
          </p:cNvPicPr>
          <p:nvPr/>
        </p:nvPicPr>
        <p:blipFill>
          <a:blip r:embed="rId4"/>
          <a:stretch>
            <a:fillRect/>
          </a:stretch>
        </p:blipFill>
        <p:spPr>
          <a:xfrm>
            <a:off x="7972562" y="2663119"/>
            <a:ext cx="2911631" cy="2439505"/>
          </a:xfrm>
          <a:prstGeom prst="rect">
            <a:avLst/>
          </a:prstGeom>
        </p:spPr>
      </p:pic>
      <p:sp>
        <p:nvSpPr>
          <p:cNvPr id="13" name="Content Placeholder 7">
            <a:extLst>
              <a:ext uri="{FF2B5EF4-FFF2-40B4-BE49-F238E27FC236}">
                <a16:creationId xmlns:a16="http://schemas.microsoft.com/office/drawing/2014/main" id="{B2902B2F-2287-A808-1AEB-1D647BD25FE7}"/>
              </a:ext>
            </a:extLst>
          </p:cNvPr>
          <p:cNvSpPr txBox="1">
            <a:spLocks/>
          </p:cNvSpPr>
          <p:nvPr/>
        </p:nvSpPr>
        <p:spPr>
          <a:xfrm>
            <a:off x="5897262" y="1244664"/>
            <a:ext cx="6143746" cy="119871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solidFill>
                  <a:srgbClr val="FF0000"/>
                </a:solidFill>
                <a:latin typeface="Times New Roman" panose="02020603050405020304" pitchFamily="18" charset="0"/>
                <a:cs typeface="Times New Roman" panose="02020603050405020304" pitchFamily="18" charset="0"/>
              </a:rPr>
              <a:t>Decision Tree  Classifier </a:t>
            </a:r>
            <a:r>
              <a:rPr lang="en-US" sz="2000" i="1" dirty="0">
                <a:latin typeface="Times New Roman" panose="02020603050405020304" pitchFamily="18" charset="0"/>
                <a:cs typeface="Times New Roman" panose="02020603050405020304" pitchFamily="18" charset="0"/>
              </a:rPr>
              <a:t>– </a:t>
            </a:r>
            <a:r>
              <a:rPr lang="en-US" sz="2600" b="0" i="0" dirty="0">
                <a:solidFill>
                  <a:srgbClr val="0D0D0D"/>
                </a:solidFill>
                <a:effectLst/>
                <a:latin typeface="Times New Roman" panose="02020603050405020304" pitchFamily="18" charset="0"/>
                <a:cs typeface="Times New Roman" panose="02020603050405020304" pitchFamily="18" charset="0"/>
              </a:rPr>
              <a:t>It is a is a supervised machine learning algorithm used for </a:t>
            </a:r>
            <a:r>
              <a:rPr lang="en-US" sz="2600" b="1" i="0" dirty="0">
                <a:solidFill>
                  <a:srgbClr val="0D0D0D"/>
                </a:solidFill>
                <a:effectLst/>
                <a:latin typeface="Times New Roman" panose="02020603050405020304" pitchFamily="18" charset="0"/>
                <a:cs typeface="Times New Roman" panose="02020603050405020304" pitchFamily="18" charset="0"/>
              </a:rPr>
              <a:t>classification</a:t>
            </a:r>
            <a:r>
              <a:rPr lang="en-US" sz="2600" b="0" i="0" dirty="0">
                <a:solidFill>
                  <a:srgbClr val="0D0D0D"/>
                </a:solidFill>
                <a:effectLst/>
                <a:latin typeface="Times New Roman" panose="02020603050405020304" pitchFamily="18" charset="0"/>
                <a:cs typeface="Times New Roman" panose="02020603050405020304" pitchFamily="18" charset="0"/>
              </a:rPr>
              <a:t> tasks. It splits the data into subsets based on the value of input features, creating a tree-like structure where each node represents a decision point and each leaf represents an outcome</a:t>
            </a:r>
            <a:br>
              <a:rPr lang="en-US" dirty="0"/>
            </a:br>
            <a:endParaRPr lang="en-US" sz="18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US" sz="2400" i="1" dirty="0"/>
          </a:p>
        </p:txBody>
      </p:sp>
    </p:spTree>
    <p:extLst>
      <p:ext uri="{BB962C8B-B14F-4D97-AF65-F5344CB8AC3E}">
        <p14:creationId xmlns:p14="http://schemas.microsoft.com/office/powerpoint/2010/main" val="987195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861F-7900-5F4C-7D1B-75CB8A048D1B}"/>
              </a:ext>
            </a:extLst>
          </p:cNvPr>
          <p:cNvSpPr>
            <a:spLocks noGrp="1"/>
          </p:cNvSpPr>
          <p:nvPr>
            <p:ph type="title"/>
          </p:nvPr>
        </p:nvSpPr>
        <p:spPr>
          <a:xfrm>
            <a:off x="423672" y="533740"/>
            <a:ext cx="8821749" cy="369958"/>
          </a:xfrm>
        </p:spPr>
        <p:txBody>
          <a:bodyPr>
            <a:normAutofit fontScale="90000"/>
          </a:bodyPr>
          <a:lstStyle/>
          <a:p>
            <a:r>
              <a:rPr lang="en-US" sz="3600" dirty="0">
                <a:solidFill>
                  <a:srgbClr val="C00000"/>
                </a:solidFill>
                <a:latin typeface="Times New Roman" panose="02020603050405020304" pitchFamily="18" charset="0"/>
                <a:cs typeface="Times New Roman" panose="02020603050405020304" pitchFamily="18" charset="0"/>
              </a:rPr>
              <a:t>Support Vector Machine Classifier:</a:t>
            </a:r>
          </a:p>
        </p:txBody>
      </p:sp>
      <p:sp>
        <p:nvSpPr>
          <p:cNvPr id="7" name="Slide Number Placeholder 6">
            <a:extLst>
              <a:ext uri="{FF2B5EF4-FFF2-40B4-BE49-F238E27FC236}">
                <a16:creationId xmlns:a16="http://schemas.microsoft.com/office/drawing/2014/main" id="{5229EBA1-E3B3-B2A8-AF31-053DDCDAA8B7}"/>
              </a:ext>
            </a:extLst>
          </p:cNvPr>
          <p:cNvSpPr>
            <a:spLocks noGrp="1"/>
          </p:cNvSpPr>
          <p:nvPr>
            <p:ph type="sldNum" sz="quarter" idx="12"/>
          </p:nvPr>
        </p:nvSpPr>
        <p:spPr/>
        <p:txBody>
          <a:bodyPr/>
          <a:lstStyle/>
          <a:p>
            <a:fld id="{332955AA-E3FB-1441-AC11-BCF4F3E393D8}" type="slidenum">
              <a:rPr lang="en-US" smtClean="0"/>
              <a:t>15</a:t>
            </a:fld>
            <a:endParaRPr lang="en-US"/>
          </a:p>
        </p:txBody>
      </p:sp>
      <p:sp>
        <p:nvSpPr>
          <p:cNvPr id="6" name="Content Placeholder 7">
            <a:extLst>
              <a:ext uri="{FF2B5EF4-FFF2-40B4-BE49-F238E27FC236}">
                <a16:creationId xmlns:a16="http://schemas.microsoft.com/office/drawing/2014/main" id="{04DEB4C0-8688-5BFE-1763-DBE0E71C3FEB}"/>
              </a:ext>
            </a:extLst>
          </p:cNvPr>
          <p:cNvSpPr txBox="1">
            <a:spLocks/>
          </p:cNvSpPr>
          <p:nvPr/>
        </p:nvSpPr>
        <p:spPr>
          <a:xfrm>
            <a:off x="880210" y="3789913"/>
            <a:ext cx="4160628" cy="3068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2200" dirty="0"/>
          </a:p>
        </p:txBody>
      </p:sp>
      <p:sp>
        <p:nvSpPr>
          <p:cNvPr id="15" name="TextBox 14">
            <a:extLst>
              <a:ext uri="{FF2B5EF4-FFF2-40B4-BE49-F238E27FC236}">
                <a16:creationId xmlns:a16="http://schemas.microsoft.com/office/drawing/2014/main" id="{7EC7575A-59EB-A0ED-5D8B-EB8AEBAE7093}"/>
              </a:ext>
            </a:extLst>
          </p:cNvPr>
          <p:cNvSpPr txBox="1"/>
          <p:nvPr/>
        </p:nvSpPr>
        <p:spPr>
          <a:xfrm>
            <a:off x="4686639" y="3871689"/>
            <a:ext cx="3277692" cy="307777"/>
          </a:xfrm>
          <a:prstGeom prst="rect">
            <a:avLst/>
          </a:prstGeom>
          <a:noFill/>
        </p:spPr>
        <p:txBody>
          <a:bodyPr wrap="none" rtlCol="0">
            <a:spAutoFit/>
          </a:bodyPr>
          <a:lstStyle/>
          <a:p>
            <a:r>
              <a:rPr lang="en-US" sz="1400" u="sng" dirty="0"/>
              <a:t>SVM with </a:t>
            </a:r>
            <a:r>
              <a:rPr lang="en-US" sz="1400" i="1" u="sng" dirty="0"/>
              <a:t>Linear</a:t>
            </a:r>
            <a:r>
              <a:rPr lang="en-US" sz="1400" u="sng" dirty="0"/>
              <a:t> Kernel - Confusion Matrix</a:t>
            </a:r>
          </a:p>
        </p:txBody>
      </p:sp>
      <p:sp>
        <p:nvSpPr>
          <p:cNvPr id="17" name="TextBox 16">
            <a:extLst>
              <a:ext uri="{FF2B5EF4-FFF2-40B4-BE49-F238E27FC236}">
                <a16:creationId xmlns:a16="http://schemas.microsoft.com/office/drawing/2014/main" id="{B4C616AF-367A-DB74-E743-8E851FE0F677}"/>
              </a:ext>
            </a:extLst>
          </p:cNvPr>
          <p:cNvSpPr txBox="1"/>
          <p:nvPr/>
        </p:nvSpPr>
        <p:spPr>
          <a:xfrm>
            <a:off x="8297847" y="3896658"/>
            <a:ext cx="3676840" cy="307777"/>
          </a:xfrm>
          <a:prstGeom prst="rect">
            <a:avLst/>
          </a:prstGeom>
          <a:noFill/>
        </p:spPr>
        <p:txBody>
          <a:bodyPr wrap="none" rtlCol="0">
            <a:spAutoFit/>
          </a:bodyPr>
          <a:lstStyle/>
          <a:p>
            <a:r>
              <a:rPr lang="en-US" sz="1400" u="sng" dirty="0"/>
              <a:t>SVM with </a:t>
            </a:r>
            <a:r>
              <a:rPr lang="en-US" sz="1400" i="1" u="sng" dirty="0"/>
              <a:t>Non-Linear</a:t>
            </a:r>
            <a:r>
              <a:rPr lang="en-US" sz="1400" u="sng" dirty="0"/>
              <a:t> Kernel - Confusion Matrix</a:t>
            </a:r>
          </a:p>
        </p:txBody>
      </p:sp>
      <p:sp>
        <p:nvSpPr>
          <p:cNvPr id="19" name="TextBox 18">
            <a:extLst>
              <a:ext uri="{FF2B5EF4-FFF2-40B4-BE49-F238E27FC236}">
                <a16:creationId xmlns:a16="http://schemas.microsoft.com/office/drawing/2014/main" id="{2C07C63C-773E-233D-89B6-FDD1F5E470BE}"/>
              </a:ext>
            </a:extLst>
          </p:cNvPr>
          <p:cNvSpPr txBox="1"/>
          <p:nvPr/>
        </p:nvSpPr>
        <p:spPr>
          <a:xfrm>
            <a:off x="1087981" y="3900943"/>
            <a:ext cx="2727991" cy="307777"/>
          </a:xfrm>
          <a:prstGeom prst="rect">
            <a:avLst/>
          </a:prstGeom>
          <a:noFill/>
        </p:spPr>
        <p:txBody>
          <a:bodyPr wrap="none" rtlCol="0">
            <a:spAutoFit/>
          </a:bodyPr>
          <a:lstStyle/>
          <a:p>
            <a:r>
              <a:rPr lang="en-US" sz="1400" u="sng" dirty="0"/>
              <a:t>Model Performance  - SVM Kernels</a:t>
            </a:r>
          </a:p>
        </p:txBody>
      </p:sp>
      <p:pic>
        <p:nvPicPr>
          <p:cNvPr id="3" name="Picture 2">
            <a:extLst>
              <a:ext uri="{FF2B5EF4-FFF2-40B4-BE49-F238E27FC236}">
                <a16:creationId xmlns:a16="http://schemas.microsoft.com/office/drawing/2014/main" id="{22EC9BF0-7BF6-564E-6C2D-C8DAEBE87AC4}"/>
              </a:ext>
            </a:extLst>
          </p:cNvPr>
          <p:cNvPicPr>
            <a:picLocks noChangeAspect="1"/>
          </p:cNvPicPr>
          <p:nvPr/>
        </p:nvPicPr>
        <p:blipFill>
          <a:blip r:embed="rId2"/>
          <a:stretch>
            <a:fillRect/>
          </a:stretch>
        </p:blipFill>
        <p:spPr>
          <a:xfrm>
            <a:off x="4503814" y="4274515"/>
            <a:ext cx="3230899" cy="1990042"/>
          </a:xfrm>
          <a:prstGeom prst="rect">
            <a:avLst/>
          </a:prstGeom>
        </p:spPr>
      </p:pic>
      <p:pic>
        <p:nvPicPr>
          <p:cNvPr id="4" name="Picture 3">
            <a:extLst>
              <a:ext uri="{FF2B5EF4-FFF2-40B4-BE49-F238E27FC236}">
                <a16:creationId xmlns:a16="http://schemas.microsoft.com/office/drawing/2014/main" id="{304A0DD8-067E-DE36-C6DC-003B62953DB8}"/>
              </a:ext>
            </a:extLst>
          </p:cNvPr>
          <p:cNvPicPr>
            <a:picLocks noChangeAspect="1"/>
          </p:cNvPicPr>
          <p:nvPr/>
        </p:nvPicPr>
        <p:blipFill>
          <a:blip r:embed="rId3"/>
          <a:stretch>
            <a:fillRect/>
          </a:stretch>
        </p:blipFill>
        <p:spPr>
          <a:xfrm>
            <a:off x="8362861" y="4204435"/>
            <a:ext cx="3230899" cy="1990042"/>
          </a:xfrm>
          <a:prstGeom prst="rect">
            <a:avLst/>
          </a:prstGeom>
        </p:spPr>
      </p:pic>
      <p:pic>
        <p:nvPicPr>
          <p:cNvPr id="9" name="Picture 8">
            <a:extLst>
              <a:ext uri="{FF2B5EF4-FFF2-40B4-BE49-F238E27FC236}">
                <a16:creationId xmlns:a16="http://schemas.microsoft.com/office/drawing/2014/main" id="{736E4B7F-3438-2E1F-A1B5-431B6E6F61E0}"/>
              </a:ext>
            </a:extLst>
          </p:cNvPr>
          <p:cNvPicPr>
            <a:picLocks noChangeAspect="1"/>
          </p:cNvPicPr>
          <p:nvPr/>
        </p:nvPicPr>
        <p:blipFill>
          <a:blip r:embed="rId4"/>
          <a:stretch>
            <a:fillRect/>
          </a:stretch>
        </p:blipFill>
        <p:spPr>
          <a:xfrm>
            <a:off x="772716" y="4184325"/>
            <a:ext cx="2984072" cy="2270450"/>
          </a:xfrm>
          <a:prstGeom prst="rect">
            <a:avLst/>
          </a:prstGeom>
        </p:spPr>
      </p:pic>
      <p:sp>
        <p:nvSpPr>
          <p:cNvPr id="13" name="TextBox 12">
            <a:extLst>
              <a:ext uri="{FF2B5EF4-FFF2-40B4-BE49-F238E27FC236}">
                <a16:creationId xmlns:a16="http://schemas.microsoft.com/office/drawing/2014/main" id="{98F1C8AD-D5C8-FD5D-1529-AE69C8D0348F}"/>
              </a:ext>
            </a:extLst>
          </p:cNvPr>
          <p:cNvSpPr txBox="1"/>
          <p:nvPr/>
        </p:nvSpPr>
        <p:spPr>
          <a:xfrm>
            <a:off x="423672" y="1020361"/>
            <a:ext cx="11768328" cy="2585323"/>
          </a:xfrm>
          <a:prstGeom prst="rect">
            <a:avLst/>
          </a:prstGeom>
          <a:noFill/>
        </p:spPr>
        <p:txBody>
          <a:bodyPr wrap="square">
            <a:spAutoFit/>
          </a:bodyPr>
          <a:lstStyle/>
          <a:p>
            <a:pPr marL="0" indent="0">
              <a:buNone/>
            </a:pPr>
            <a:r>
              <a:rPr lang="en-US" sz="1800" b="1" dirty="0">
                <a:solidFill>
                  <a:srgbClr val="C00000"/>
                </a:solidFill>
                <a:latin typeface="Times New Roman" panose="02020603050405020304" pitchFamily="18" charset="0"/>
                <a:cs typeface="Times New Roman" panose="02020603050405020304" pitchFamily="18" charset="0"/>
              </a:rPr>
              <a:t>SVM</a:t>
            </a:r>
            <a:r>
              <a:rPr lang="en-US" sz="1800" b="0" i="0" dirty="0">
                <a:solidFill>
                  <a:srgbClr val="0D0D0D"/>
                </a:solidFill>
                <a:effectLst/>
                <a:latin typeface="Times New Roman" panose="02020603050405020304" pitchFamily="18" charset="0"/>
                <a:cs typeface="Times New Roman" panose="02020603050405020304" pitchFamily="18" charset="0"/>
              </a:rPr>
              <a:t> -Its  a supervised machine learning algorithm used for </a:t>
            </a:r>
            <a:r>
              <a:rPr lang="en-US" sz="1800" b="1" i="0" dirty="0">
                <a:solidFill>
                  <a:srgbClr val="0D0D0D"/>
                </a:solidFill>
                <a:effectLst/>
                <a:latin typeface="Times New Roman" panose="02020603050405020304" pitchFamily="18" charset="0"/>
                <a:cs typeface="Times New Roman" panose="02020603050405020304" pitchFamily="18" charset="0"/>
              </a:rPr>
              <a:t>classification</a:t>
            </a:r>
            <a:r>
              <a:rPr lang="en-US" sz="1800" b="0" i="0" dirty="0">
                <a:solidFill>
                  <a:srgbClr val="0D0D0D"/>
                </a:solidFill>
                <a:effectLst/>
                <a:latin typeface="Times New Roman" panose="02020603050405020304" pitchFamily="18" charset="0"/>
                <a:cs typeface="Times New Roman" panose="02020603050405020304" pitchFamily="18" charset="0"/>
              </a:rPr>
              <a:t> . It is especially effective for high-dimensional datasets and scenarios where the data is not linearly separable. SVM aims to find the best decision boundary (hyperplane) that separates classes in a dataset.</a:t>
            </a:r>
            <a:r>
              <a:rPr lang="en-US" sz="1800" dirty="0">
                <a:solidFill>
                  <a:srgbClr val="C00000"/>
                </a:solidFill>
                <a:latin typeface="Times New Roman" panose="02020603050405020304" pitchFamily="18" charset="0"/>
                <a:cs typeface="Times New Roman" panose="02020603050405020304" pitchFamily="18" charset="0"/>
              </a:rPr>
              <a:t> </a:t>
            </a:r>
          </a:p>
          <a:p>
            <a:pPr marL="0" indent="0">
              <a:buNone/>
            </a:pPr>
            <a:endParaRPr lang="en-US" sz="1800" dirty="0">
              <a:solidFill>
                <a:srgbClr val="C00000"/>
              </a:solidFill>
              <a:latin typeface="Times New Roman" panose="02020603050405020304" pitchFamily="18" charset="0"/>
              <a:cs typeface="Times New Roman" panose="02020603050405020304" pitchFamily="18" charset="0"/>
            </a:endParaRPr>
          </a:p>
          <a:p>
            <a:r>
              <a:rPr lang="en-US" sz="1800" b="1" i="0" dirty="0">
                <a:solidFill>
                  <a:srgbClr val="0D0D0D"/>
                </a:solidFill>
                <a:effectLst/>
                <a:latin typeface="Times New Roman" panose="02020603050405020304" pitchFamily="18" charset="0"/>
                <a:cs typeface="Times New Roman" panose="02020603050405020304" pitchFamily="18" charset="0"/>
              </a:rPr>
              <a:t>Linear Kernel-</a:t>
            </a:r>
            <a:r>
              <a:rPr lang="en-US" sz="1800" b="0" i="0" dirty="0">
                <a:solidFill>
                  <a:srgbClr val="0D0D0D"/>
                </a:solidFill>
                <a:effectLst/>
                <a:latin typeface="Times New Roman" panose="02020603050405020304" pitchFamily="18" charset="0"/>
                <a:cs typeface="Times New Roman" panose="02020603050405020304" pitchFamily="18" charset="0"/>
              </a:rPr>
              <a:t>A linear kernel assumes that the data can be separated by a straight line (or hyperplane in higher dimensions). The decision boundary is a linear hyperplane that maximizes the margin between classes.</a:t>
            </a:r>
          </a:p>
          <a:p>
            <a:pPr algn="l"/>
            <a:r>
              <a:rPr lang="en-US" sz="1800" b="1" i="0" dirty="0">
                <a:solidFill>
                  <a:srgbClr val="0D0D0D"/>
                </a:solidFill>
                <a:effectLst/>
                <a:latin typeface="Times New Roman" panose="02020603050405020304" pitchFamily="18" charset="0"/>
                <a:cs typeface="Times New Roman" panose="02020603050405020304" pitchFamily="18" charset="0"/>
              </a:rPr>
              <a:t>Non Linear Kernal </a:t>
            </a:r>
            <a:r>
              <a:rPr lang="en-US" sz="1800" b="0" i="0" dirty="0">
                <a:solidFill>
                  <a:srgbClr val="0D0D0D"/>
                </a:solidFill>
                <a:effectLst/>
                <a:latin typeface="Times New Roman" panose="02020603050405020304" pitchFamily="18" charset="0"/>
                <a:cs typeface="Times New Roman" panose="02020603050405020304" pitchFamily="18" charset="0"/>
              </a:rPr>
              <a:t>- A non-linear kernel transforms the input space into a higher-dimensional feature space where data can be separated linearly. </a:t>
            </a:r>
          </a:p>
          <a:p>
            <a:pPr algn="l"/>
            <a:r>
              <a:rPr lang="en-US" sz="1800" dirty="0">
                <a:solidFill>
                  <a:srgbClr val="C00000"/>
                </a:solidFill>
                <a:latin typeface="Times New Roman" panose="02020603050405020304" pitchFamily="18" charset="0"/>
                <a:cs typeface="Times New Roman" panose="02020603050405020304" pitchFamily="18" charset="0"/>
              </a:rPr>
              <a:t>SVM with Non-linear Kernel (RBF): Achieves a higher accuracy of 81.9% compared to SVM with Linear Kernel (80.9%).</a:t>
            </a: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08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861F-7900-5F4C-7D1B-75CB8A048D1B}"/>
              </a:ext>
            </a:extLst>
          </p:cNvPr>
          <p:cNvSpPr>
            <a:spLocks noGrp="1"/>
          </p:cNvSpPr>
          <p:nvPr>
            <p:ph type="title"/>
          </p:nvPr>
        </p:nvSpPr>
        <p:spPr/>
        <p:txBody>
          <a:bodyPr>
            <a:normAutofit/>
          </a:bodyPr>
          <a:lstStyle/>
          <a:p>
            <a:r>
              <a:rPr lang="en-US" sz="3600" dirty="0">
                <a:solidFill>
                  <a:srgbClr val="C00000"/>
                </a:solidFill>
              </a:rPr>
              <a:t>ML Models – Performance Comparison</a:t>
            </a:r>
          </a:p>
        </p:txBody>
      </p:sp>
      <p:sp>
        <p:nvSpPr>
          <p:cNvPr id="7" name="Slide Number Placeholder 6">
            <a:extLst>
              <a:ext uri="{FF2B5EF4-FFF2-40B4-BE49-F238E27FC236}">
                <a16:creationId xmlns:a16="http://schemas.microsoft.com/office/drawing/2014/main" id="{5229EBA1-E3B3-B2A8-AF31-053DDCDAA8B7}"/>
              </a:ext>
            </a:extLst>
          </p:cNvPr>
          <p:cNvSpPr>
            <a:spLocks noGrp="1"/>
          </p:cNvSpPr>
          <p:nvPr>
            <p:ph type="sldNum" sz="quarter" idx="12"/>
          </p:nvPr>
        </p:nvSpPr>
        <p:spPr/>
        <p:txBody>
          <a:bodyPr/>
          <a:lstStyle/>
          <a:p>
            <a:fld id="{332955AA-E3FB-1441-AC11-BCF4F3E393D8}" type="slidenum">
              <a:rPr lang="en-US" smtClean="0"/>
              <a:t>16</a:t>
            </a:fld>
            <a:endParaRPr lang="en-US"/>
          </a:p>
        </p:txBody>
      </p:sp>
      <p:cxnSp>
        <p:nvCxnSpPr>
          <p:cNvPr id="5" name="Straight Connector 4">
            <a:extLst>
              <a:ext uri="{FF2B5EF4-FFF2-40B4-BE49-F238E27FC236}">
                <a16:creationId xmlns:a16="http://schemas.microsoft.com/office/drawing/2014/main" id="{BA117D43-1C31-0048-F2FB-492025EC68CC}"/>
              </a:ext>
            </a:extLst>
          </p:cNvPr>
          <p:cNvCxnSpPr>
            <a:cxnSpLocks/>
          </p:cNvCxnSpPr>
          <p:nvPr/>
        </p:nvCxnSpPr>
        <p:spPr>
          <a:xfrm>
            <a:off x="0" y="1382679"/>
            <a:ext cx="12192000" cy="0"/>
          </a:xfrm>
          <a:prstGeom prst="line">
            <a:avLst/>
          </a:prstGeom>
          <a:ln w="19050">
            <a:solidFill>
              <a:schemeClr val="tx1">
                <a:alpha val="23948"/>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7">
            <a:extLst>
              <a:ext uri="{FF2B5EF4-FFF2-40B4-BE49-F238E27FC236}">
                <a16:creationId xmlns:a16="http://schemas.microsoft.com/office/drawing/2014/main" id="{04DEB4C0-8688-5BFE-1763-DBE0E71C3FEB}"/>
              </a:ext>
            </a:extLst>
          </p:cNvPr>
          <p:cNvSpPr txBox="1">
            <a:spLocks/>
          </p:cNvSpPr>
          <p:nvPr/>
        </p:nvSpPr>
        <p:spPr>
          <a:xfrm>
            <a:off x="423475" y="1589783"/>
            <a:ext cx="6456452" cy="20002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2000" dirty="0"/>
          </a:p>
          <a:p>
            <a:pPr marL="457200" indent="-457200">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Decision Tree outperforms other models with the highest accuracy of 90.9%.</a:t>
            </a:r>
          </a:p>
          <a:p>
            <a:pPr marL="457200" indent="-457200">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SVM with a non-linear kernel also shows strong performance at 81.9% accuracy.</a:t>
            </a:r>
          </a:p>
          <a:p>
            <a:pPr marL="457200" indent="-457200">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While all models perform reasonably well, Decision Tree emerges as the most accurate predictor for credit default.</a:t>
            </a:r>
          </a:p>
        </p:txBody>
      </p:sp>
      <p:sp>
        <p:nvSpPr>
          <p:cNvPr id="4" name="TextBox 3">
            <a:extLst>
              <a:ext uri="{FF2B5EF4-FFF2-40B4-BE49-F238E27FC236}">
                <a16:creationId xmlns:a16="http://schemas.microsoft.com/office/drawing/2014/main" id="{C4B6A5C6-1633-A887-1757-9DB7E918526E}"/>
              </a:ext>
            </a:extLst>
          </p:cNvPr>
          <p:cNvSpPr txBox="1"/>
          <p:nvPr/>
        </p:nvSpPr>
        <p:spPr>
          <a:xfrm>
            <a:off x="10917462" y="1813695"/>
            <a:ext cx="364202" cy="215444"/>
          </a:xfrm>
          <a:prstGeom prst="rect">
            <a:avLst/>
          </a:prstGeom>
          <a:solidFill>
            <a:schemeClr val="bg1"/>
          </a:solidFill>
        </p:spPr>
        <p:txBody>
          <a:bodyPr wrap="none" rtlCol="0">
            <a:spAutoFit/>
          </a:bodyPr>
          <a:lstStyle/>
          <a:p>
            <a:r>
              <a:rPr lang="en-US" sz="800" dirty="0"/>
              <a:t>99.4</a:t>
            </a:r>
            <a:endParaRPr lang="en-US" sz="1050" dirty="0"/>
          </a:p>
        </p:txBody>
      </p:sp>
      <p:sp>
        <p:nvSpPr>
          <p:cNvPr id="13" name="TextBox 12">
            <a:extLst>
              <a:ext uri="{FF2B5EF4-FFF2-40B4-BE49-F238E27FC236}">
                <a16:creationId xmlns:a16="http://schemas.microsoft.com/office/drawing/2014/main" id="{744B172B-6133-6D5A-1DBC-5DB026655DC6}"/>
              </a:ext>
            </a:extLst>
          </p:cNvPr>
          <p:cNvSpPr txBox="1"/>
          <p:nvPr/>
        </p:nvSpPr>
        <p:spPr>
          <a:xfrm>
            <a:off x="644768" y="3900805"/>
            <a:ext cx="5935260" cy="646331"/>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In coming slides, features are further reduced using Lasso, a prominent feature selection method</a:t>
            </a:r>
          </a:p>
        </p:txBody>
      </p:sp>
      <p:pic>
        <p:nvPicPr>
          <p:cNvPr id="8" name="Picture 7">
            <a:extLst>
              <a:ext uri="{FF2B5EF4-FFF2-40B4-BE49-F238E27FC236}">
                <a16:creationId xmlns:a16="http://schemas.microsoft.com/office/drawing/2014/main" id="{B9153872-B182-D557-20BD-AAAAF6A844A3}"/>
              </a:ext>
            </a:extLst>
          </p:cNvPr>
          <p:cNvPicPr>
            <a:picLocks noChangeAspect="1"/>
          </p:cNvPicPr>
          <p:nvPr/>
        </p:nvPicPr>
        <p:blipFill>
          <a:blip r:embed="rId2"/>
          <a:stretch>
            <a:fillRect/>
          </a:stretch>
        </p:blipFill>
        <p:spPr>
          <a:xfrm>
            <a:off x="6879927" y="1463014"/>
            <a:ext cx="4989690" cy="5024625"/>
          </a:xfrm>
          <a:prstGeom prst="rect">
            <a:avLst/>
          </a:prstGeom>
        </p:spPr>
      </p:pic>
    </p:spTree>
    <p:extLst>
      <p:ext uri="{BB962C8B-B14F-4D97-AF65-F5344CB8AC3E}">
        <p14:creationId xmlns:p14="http://schemas.microsoft.com/office/powerpoint/2010/main" val="207739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09DF-D4C7-3C39-87C8-3517B4595AFD}"/>
              </a:ext>
            </a:extLst>
          </p:cNvPr>
          <p:cNvSpPr>
            <a:spLocks noGrp="1"/>
          </p:cNvSpPr>
          <p:nvPr>
            <p:ph type="title"/>
          </p:nvPr>
        </p:nvSpPr>
        <p:spPr>
          <a:xfrm>
            <a:off x="88724" y="813817"/>
            <a:ext cx="11743612" cy="1426464"/>
          </a:xfrm>
        </p:spPr>
        <p:txBody>
          <a:bodyPr vert="horz" lIns="91440" tIns="45720" rIns="91440" bIns="45720" rtlCol="0" anchor="ctr">
            <a:normAutofit fontScale="90000"/>
          </a:bodyPr>
          <a:lstStyle/>
          <a:p>
            <a:br>
              <a:rPr lang="en-US" sz="2000" b="1" kern="1200" dirty="0">
                <a:solidFill>
                  <a:srgbClr val="FF0000"/>
                </a:solidFill>
                <a:effectLst/>
                <a:latin typeface="Times New Roman" panose="02020603050405020304" pitchFamily="18" charset="0"/>
                <a:cs typeface="Times New Roman" panose="02020603050405020304" pitchFamily="18" charset="0"/>
              </a:rPr>
            </a:br>
            <a:r>
              <a:rPr lang="en-US" sz="2400" b="1" kern="1200" dirty="0">
                <a:solidFill>
                  <a:srgbClr val="FF0000"/>
                </a:solidFill>
                <a:effectLst/>
                <a:latin typeface="Times New Roman" panose="02020603050405020304" pitchFamily="18" charset="0"/>
                <a:cs typeface="Times New Roman" panose="02020603050405020304" pitchFamily="18" charset="0"/>
              </a:rPr>
              <a:t>SMOTE Technique and Results:</a:t>
            </a:r>
            <a:br>
              <a:rPr lang="en-US" sz="2400" b="1" kern="1200" dirty="0">
                <a:solidFill>
                  <a:srgbClr val="FF0000"/>
                </a:solidFill>
                <a:effectLst/>
                <a:latin typeface="Times New Roman" panose="02020603050405020304" pitchFamily="18" charset="0"/>
                <a:cs typeface="Times New Roman" panose="02020603050405020304" pitchFamily="18" charset="0"/>
              </a:rPr>
            </a:br>
            <a:r>
              <a:rPr lang="en-US" sz="2400" b="1" kern="1200" dirty="0">
                <a:solidFill>
                  <a:srgbClr val="FF0000"/>
                </a:solidFill>
                <a:effectLst/>
                <a:latin typeface="Times New Roman" panose="02020603050405020304" pitchFamily="18" charset="0"/>
                <a:cs typeface="Times New Roman" panose="02020603050405020304" pitchFamily="18" charset="0"/>
              </a:rPr>
              <a:t>Why SMOTE?</a:t>
            </a:r>
            <a:br>
              <a:rPr lang="en-US" sz="2000" b="1" kern="1200" dirty="0">
                <a:solidFill>
                  <a:srgbClr val="FF0000"/>
                </a:solidFill>
                <a:effectLst/>
                <a:latin typeface="Times New Roman" panose="02020603050405020304" pitchFamily="18" charset="0"/>
                <a:cs typeface="Times New Roman" panose="02020603050405020304" pitchFamily="18" charset="0"/>
              </a:rPr>
            </a:br>
            <a:br>
              <a:rPr lang="en-US" sz="1400" kern="1200" dirty="0">
                <a:solidFill>
                  <a:schemeClr val="tx1"/>
                </a:solidFill>
                <a:effectLst/>
                <a:latin typeface="+mj-lt"/>
                <a:ea typeface="+mj-ea"/>
                <a:cs typeface="+mj-cs"/>
              </a:rPr>
            </a:br>
            <a:r>
              <a:rPr lang="en-US" sz="2200" kern="1200" dirty="0">
                <a:solidFill>
                  <a:schemeClr val="tx1"/>
                </a:solidFill>
                <a:effectLst/>
                <a:latin typeface="Times New Roman" panose="02020603050405020304" pitchFamily="18" charset="0"/>
                <a:cs typeface="Times New Roman" panose="02020603050405020304" pitchFamily="18" charset="0"/>
              </a:rPr>
              <a:t>• Synthetic Minority Oversampling Technique (SMOTE) was applied to address class imbalance in the credit card default dataset.</a:t>
            </a:r>
            <a:br>
              <a:rPr lang="en-US" sz="2200" kern="1200" dirty="0">
                <a:solidFill>
                  <a:schemeClr val="tx1"/>
                </a:solidFill>
                <a:effectLst/>
                <a:latin typeface="Times New Roman" panose="02020603050405020304" pitchFamily="18" charset="0"/>
                <a:cs typeface="Times New Roman" panose="02020603050405020304" pitchFamily="18" charset="0"/>
              </a:rPr>
            </a:br>
            <a:r>
              <a:rPr lang="en-US" sz="2200" kern="1200" dirty="0">
                <a:solidFill>
                  <a:schemeClr val="tx1"/>
                </a:solidFill>
                <a:effectLst/>
                <a:latin typeface="Times New Roman" panose="02020603050405020304" pitchFamily="18" charset="0"/>
                <a:cs typeface="Times New Roman" panose="02020603050405020304" pitchFamily="18" charset="0"/>
              </a:rPr>
              <a:t>• It generates synthetic samples for the minority class, improving class representation and potentially enhancing model performance.</a:t>
            </a:r>
            <a:br>
              <a:rPr lang="en-US" sz="2200" kern="1200" dirty="0">
                <a:solidFill>
                  <a:schemeClr val="tx1"/>
                </a:solidFill>
                <a:effectLst/>
                <a:latin typeface="Times New Roman" panose="02020603050405020304" pitchFamily="18" charset="0"/>
                <a:cs typeface="Times New Roman" panose="02020603050405020304" pitchFamily="18" charset="0"/>
              </a:rPr>
            </a:br>
            <a:endParaRPr lang="en-US" sz="2200" kern="1200"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ACFC831E-28CB-94C0-AAEE-D8966959B161}"/>
              </a:ext>
            </a:extLst>
          </p:cNvPr>
          <p:cNvSpPr>
            <a:spLocks noGrp="1"/>
          </p:cNvSpPr>
          <p:nvPr>
            <p:ph sz="quarter" idx="13"/>
          </p:nvPr>
        </p:nvSpPr>
        <p:spPr>
          <a:xfrm>
            <a:off x="88724" y="2459609"/>
            <a:ext cx="10855936" cy="4483573"/>
          </a:xfrm>
        </p:spPr>
        <p:txBody>
          <a:bodyPr vert="horz" lIns="91440" tIns="45720" rIns="91440" bIns="45720" rtlCol="0">
            <a:normAutofit/>
          </a:bodyPr>
          <a:lstStyle/>
          <a:p>
            <a:pPr marL="0" indent="0">
              <a:buNone/>
            </a:pPr>
            <a:r>
              <a:rPr lang="en-US" sz="2200" b="1" dirty="0">
                <a:solidFill>
                  <a:srgbClr val="FF0000"/>
                </a:solidFill>
                <a:effectLst/>
                <a:latin typeface="Times New Roman" panose="02020603050405020304" pitchFamily="18" charset="0"/>
                <a:cs typeface="Times New Roman" panose="02020603050405020304" pitchFamily="18" charset="0"/>
              </a:rPr>
              <a:t>Conclusion:</a:t>
            </a:r>
            <a:endParaRPr lang="en-US" sz="2200" dirty="0">
              <a:solidFill>
                <a:srgbClr val="FF0000"/>
              </a:solidFill>
              <a:effectLst/>
              <a:latin typeface="Times New Roman" panose="02020603050405020304" pitchFamily="18" charset="0"/>
              <a:cs typeface="Times New Roman" panose="02020603050405020304" pitchFamily="18" charset="0"/>
            </a:endParaRPr>
          </a:p>
          <a:p>
            <a:pPr>
              <a:spcBef>
                <a:spcPts val="900"/>
              </a:spcBef>
            </a:pPr>
            <a:r>
              <a:rPr lang="en-US" sz="2000" dirty="0">
                <a:solidFill>
                  <a:srgbClr val="0E0E0E"/>
                </a:solidFill>
                <a:effectLst/>
                <a:latin typeface="Times New Roman" panose="02020603050405020304" pitchFamily="18" charset="0"/>
                <a:cs typeface="Times New Roman" panose="02020603050405020304" pitchFamily="18" charset="0"/>
              </a:rPr>
              <a:t>SMOTE was applied to address class imbalance, but it resulted in lower accuracy across all models.</a:t>
            </a:r>
          </a:p>
          <a:p>
            <a:pPr marL="0" indent="0">
              <a:spcBef>
                <a:spcPts val="900"/>
              </a:spcBef>
              <a:buNone/>
            </a:pPr>
            <a:r>
              <a:rPr lang="en-US" sz="2000" dirty="0">
                <a:solidFill>
                  <a:srgbClr val="0E0E0E"/>
                </a:solidFill>
                <a:effectLst/>
                <a:latin typeface="Times New Roman" panose="02020603050405020304" pitchFamily="18" charset="0"/>
                <a:cs typeface="Times New Roman" panose="02020603050405020304" pitchFamily="18" charset="0"/>
              </a:rPr>
              <a:t>•  Models performed better with the original dataset, so SMOTE was excluded from the final approach.</a:t>
            </a:r>
          </a:p>
          <a:p>
            <a:pPr marL="0" indent="0">
              <a:spcBef>
                <a:spcPts val="900"/>
              </a:spcBef>
              <a:buNone/>
            </a:pPr>
            <a:r>
              <a:rPr lang="en-US" sz="2000" dirty="0">
                <a:solidFill>
                  <a:srgbClr val="0E0E0E"/>
                </a:solidFill>
                <a:effectLst/>
                <a:latin typeface="Times New Roman" panose="02020603050405020304" pitchFamily="18" charset="0"/>
                <a:cs typeface="Times New Roman" panose="02020603050405020304" pitchFamily="18" charset="0"/>
              </a:rPr>
              <a:t>•  This underscores the importance of evaluating preprocessing techniques based on actual outcomes</a:t>
            </a:r>
            <a:r>
              <a:rPr lang="en-US" sz="2000" dirty="0">
                <a:solidFill>
                  <a:srgbClr val="0E0E0E"/>
                </a:solidFill>
                <a:effectLst/>
                <a:latin typeface=".AppleSystemUIFont"/>
              </a:rPr>
              <a:t>.</a:t>
            </a:r>
          </a:p>
          <a:p>
            <a:pPr marL="0" indent="0">
              <a:buNone/>
            </a:pPr>
            <a:endParaRPr lang="en-US" dirty="0"/>
          </a:p>
        </p:txBody>
      </p:sp>
      <p:pic>
        <p:nvPicPr>
          <p:cNvPr id="9" name="Content Placeholder 8" descr="A screenshot of a graph&#10;&#10;Description automatically generated">
            <a:extLst>
              <a:ext uri="{FF2B5EF4-FFF2-40B4-BE49-F238E27FC236}">
                <a16:creationId xmlns:a16="http://schemas.microsoft.com/office/drawing/2014/main" id="{105B9D6D-C476-EB49-0CDC-10909AB0E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36" y="4223996"/>
            <a:ext cx="6222981" cy="199135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Tree>
    <p:extLst>
      <p:ext uri="{BB962C8B-B14F-4D97-AF65-F5344CB8AC3E}">
        <p14:creationId xmlns:p14="http://schemas.microsoft.com/office/powerpoint/2010/main" val="286477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8C322-004E-0535-FA9A-E8A8A681152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1D40731D-9803-5201-0632-1776CB9BE1DD}"/>
              </a:ext>
            </a:extLst>
          </p:cNvPr>
          <p:cNvSpPr>
            <a:spLocks noGrp="1"/>
          </p:cNvSpPr>
          <p:nvPr>
            <p:ph type="title"/>
          </p:nvPr>
        </p:nvSpPr>
        <p:spPr>
          <a:xfrm>
            <a:off x="0" y="713232"/>
            <a:ext cx="11905488" cy="1835306"/>
          </a:xfrm>
        </p:spPr>
        <p:txBody>
          <a:bodyPr>
            <a:normAutofit fontScale="90000"/>
          </a:bodyPr>
          <a:lstStyle/>
          <a:p>
            <a:r>
              <a:rPr lang="en-US" sz="2400" b="1" dirty="0">
                <a:solidFill>
                  <a:srgbClr val="FF0000"/>
                </a:solidFill>
                <a:latin typeface="Times New Roman" panose="02020603050405020304" pitchFamily="18" charset="0"/>
                <a:cs typeface="Times New Roman" panose="02020603050405020304" pitchFamily="18" charset="0"/>
              </a:rPr>
              <a:t>Feature Selection Techniques</a:t>
            </a:r>
            <a:br>
              <a:rPr lang="en-US" sz="2400" dirty="0">
                <a:solidFill>
                  <a:srgbClr val="C00000"/>
                </a:solidFill>
                <a:latin typeface="Times New Roman" panose="02020603050405020304" pitchFamily="18" charset="0"/>
                <a:cs typeface="Times New Roman" panose="02020603050405020304" pitchFamily="18" charset="0"/>
              </a:rPr>
            </a:br>
            <a:r>
              <a:rPr lang="en-IN" sz="1800" b="1" i="0" dirty="0">
                <a:solidFill>
                  <a:srgbClr val="FF0000"/>
                </a:solidFill>
                <a:effectLst/>
                <a:latin typeface="Times New Roman" panose="02020603050405020304" pitchFamily="18" charset="0"/>
                <a:cs typeface="Times New Roman" panose="02020603050405020304" pitchFamily="18" charset="0"/>
              </a:rPr>
              <a:t>Lasso Regression-</a:t>
            </a:r>
            <a:r>
              <a:rPr lang="en-US" sz="1600" i="0" dirty="0">
                <a:solidFill>
                  <a:srgbClr val="0D0D0D"/>
                </a:solidFill>
                <a:effectLst/>
                <a:latin typeface="Times New Roman" panose="02020603050405020304" pitchFamily="18" charset="0"/>
                <a:cs typeface="Times New Roman" panose="02020603050405020304" pitchFamily="18" charset="0"/>
              </a:rPr>
              <a:t>It penalizes the absolute size of regression coefficients, shrinking some to zero, effectively selecting only the most important features. Handles multicollinearity by excluding redundant features. Identifies important predictors like PAY_1, PAY_2, and PAY_3.</a:t>
            </a:r>
            <a:br>
              <a:rPr lang="en-US" sz="1600" i="0" dirty="0">
                <a:solidFill>
                  <a:srgbClr val="0D0D0D"/>
                </a:solidFill>
                <a:effectLst/>
                <a:latin typeface="Times New Roman" panose="02020603050405020304" pitchFamily="18" charset="0"/>
                <a:cs typeface="Times New Roman" panose="02020603050405020304" pitchFamily="18" charset="0"/>
              </a:rPr>
            </a:br>
            <a:br>
              <a:rPr lang="en-US" sz="160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FF0000"/>
                </a:solidFill>
                <a:effectLst/>
                <a:latin typeface="Times New Roman" panose="02020603050405020304" pitchFamily="18" charset="0"/>
                <a:cs typeface="Times New Roman" panose="02020603050405020304" pitchFamily="18" charset="0"/>
              </a:rPr>
              <a:t>K-Nearest Neighbors (KNN)-Based Feature Selection</a:t>
            </a:r>
            <a:r>
              <a:rPr lang="en-US" sz="1600" i="0" dirty="0">
                <a:solidFill>
                  <a:srgbClr val="0D0D0D"/>
                </a:solidFill>
                <a:effectLst/>
                <a:latin typeface="Times New Roman" panose="02020603050405020304" pitchFamily="18" charset="0"/>
                <a:cs typeface="Times New Roman" panose="02020603050405020304" pitchFamily="18" charset="0"/>
              </a:rPr>
              <a:t>-KNN-based feature selection identifies relevant features by evaluating how effectively each feature contributes to class separability. A simple and interpretable method for feature selection.</a:t>
            </a:r>
            <a:br>
              <a:rPr lang="en-US" sz="1600" i="0" dirty="0">
                <a:solidFill>
                  <a:srgbClr val="0D0D0D"/>
                </a:solidFill>
                <a:effectLst/>
                <a:latin typeface="Times New Roman" panose="02020603050405020304" pitchFamily="18" charset="0"/>
                <a:cs typeface="Times New Roman" panose="02020603050405020304" pitchFamily="18" charset="0"/>
              </a:rPr>
            </a:br>
            <a:br>
              <a:rPr lang="en-US" sz="160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FF0000"/>
                </a:solidFill>
                <a:effectLst/>
                <a:latin typeface="Times New Roman" panose="02020603050405020304" pitchFamily="18" charset="0"/>
                <a:cs typeface="Times New Roman" panose="02020603050405020304" pitchFamily="18" charset="0"/>
              </a:rPr>
              <a:t>Correlation-Based Feature Selection: </a:t>
            </a:r>
            <a:r>
              <a:rPr lang="en-US" sz="1600" i="0" dirty="0">
                <a:solidFill>
                  <a:srgbClr val="0D0D0D"/>
                </a:solidFill>
                <a:effectLst/>
                <a:latin typeface="Times New Roman" panose="02020603050405020304" pitchFamily="18" charset="0"/>
                <a:cs typeface="Times New Roman" panose="02020603050405020304" pitchFamily="18" charset="0"/>
              </a:rPr>
              <a:t>Measures the correlation of each feature with the target variable and selects features with a high correlation coefficient. Quickly identifies features strongly associated with the outcome. Captures linear relationships between features and the target variable.</a:t>
            </a:r>
            <a:br>
              <a:rPr lang="en-US" sz="1600" i="0" dirty="0">
                <a:solidFill>
                  <a:srgbClr val="0D0D0D"/>
                </a:solidFill>
                <a:effectLst/>
                <a:latin typeface="Times New Roman" panose="02020603050405020304" pitchFamily="18" charset="0"/>
                <a:cs typeface="Times New Roman" panose="02020603050405020304" pitchFamily="18" charset="0"/>
              </a:rPr>
            </a:br>
            <a:br>
              <a:rPr lang="en-IN" sz="1600" i="0" dirty="0">
                <a:solidFill>
                  <a:srgbClr val="0D0D0D"/>
                </a:solidFill>
                <a:effectLst/>
                <a:latin typeface="Times New Roman" panose="02020603050405020304" pitchFamily="18" charset="0"/>
                <a:cs typeface="Times New Roman" panose="02020603050405020304" pitchFamily="18" charset="0"/>
              </a:rPr>
            </a:br>
            <a:endParaRPr lang="en-US" sz="1600" dirty="0">
              <a:solidFill>
                <a:srgbClr val="C00000"/>
              </a:solidFill>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BA299141-9411-C25D-4BFD-1CDD9BD02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0" y="2702371"/>
            <a:ext cx="2456688" cy="23166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21735BA-177B-210E-2355-223211B2703C}"/>
              </a:ext>
            </a:extLst>
          </p:cNvPr>
          <p:cNvPicPr>
            <a:picLocks noChangeAspect="1"/>
          </p:cNvPicPr>
          <p:nvPr/>
        </p:nvPicPr>
        <p:blipFill>
          <a:blip r:embed="rId3"/>
          <a:stretch>
            <a:fillRect/>
          </a:stretch>
        </p:blipFill>
        <p:spPr>
          <a:xfrm>
            <a:off x="4672429" y="2699438"/>
            <a:ext cx="2015712" cy="2220034"/>
          </a:xfrm>
          <a:prstGeom prst="rect">
            <a:avLst/>
          </a:prstGeom>
        </p:spPr>
      </p:pic>
      <p:pic>
        <p:nvPicPr>
          <p:cNvPr id="8" name="Picture 7">
            <a:extLst>
              <a:ext uri="{FF2B5EF4-FFF2-40B4-BE49-F238E27FC236}">
                <a16:creationId xmlns:a16="http://schemas.microsoft.com/office/drawing/2014/main" id="{8B00E435-B1F4-ADC1-A55E-6D7F0EB37966}"/>
              </a:ext>
            </a:extLst>
          </p:cNvPr>
          <p:cNvPicPr>
            <a:picLocks noChangeAspect="1"/>
          </p:cNvPicPr>
          <p:nvPr/>
        </p:nvPicPr>
        <p:blipFill>
          <a:blip r:embed="rId4"/>
          <a:stretch>
            <a:fillRect/>
          </a:stretch>
        </p:blipFill>
        <p:spPr>
          <a:xfrm>
            <a:off x="8610116" y="2699438"/>
            <a:ext cx="1765769" cy="2220034"/>
          </a:xfrm>
          <a:prstGeom prst="rect">
            <a:avLst/>
          </a:prstGeom>
        </p:spPr>
      </p:pic>
      <p:sp>
        <p:nvSpPr>
          <p:cNvPr id="9" name="TextBox 8">
            <a:extLst>
              <a:ext uri="{FF2B5EF4-FFF2-40B4-BE49-F238E27FC236}">
                <a16:creationId xmlns:a16="http://schemas.microsoft.com/office/drawing/2014/main" id="{0BA6C567-FCB9-9E0F-72CE-43AA07E3BADF}"/>
              </a:ext>
            </a:extLst>
          </p:cNvPr>
          <p:cNvSpPr txBox="1"/>
          <p:nvPr/>
        </p:nvSpPr>
        <p:spPr>
          <a:xfrm>
            <a:off x="1580006" y="2348483"/>
            <a:ext cx="1170448" cy="400110"/>
          </a:xfrm>
          <a:prstGeom prst="rect">
            <a:avLst/>
          </a:prstGeom>
          <a:noFill/>
        </p:spPr>
        <p:txBody>
          <a:bodyPr wrap="square" rtlCol="0">
            <a:spAutoFit/>
          </a:bodyPr>
          <a:lstStyle/>
          <a:p>
            <a:r>
              <a:rPr lang="en-US" sz="2000" dirty="0">
                <a:solidFill>
                  <a:srgbClr val="FF0000"/>
                </a:solidFill>
              </a:rPr>
              <a:t>Lasso </a:t>
            </a:r>
            <a:endParaRPr lang="en-US" sz="2000" b="1" dirty="0">
              <a:solidFill>
                <a:srgbClr val="FF0000"/>
              </a:solidFill>
            </a:endParaRPr>
          </a:p>
        </p:txBody>
      </p:sp>
      <p:sp>
        <p:nvSpPr>
          <p:cNvPr id="10" name="TextBox 9">
            <a:extLst>
              <a:ext uri="{FF2B5EF4-FFF2-40B4-BE49-F238E27FC236}">
                <a16:creationId xmlns:a16="http://schemas.microsoft.com/office/drawing/2014/main" id="{0782E48B-E154-2EE9-20EA-74678159FAE4}"/>
              </a:ext>
            </a:extLst>
          </p:cNvPr>
          <p:cNvSpPr txBox="1"/>
          <p:nvPr/>
        </p:nvSpPr>
        <p:spPr>
          <a:xfrm>
            <a:off x="5067252" y="2317705"/>
            <a:ext cx="647934" cy="400110"/>
          </a:xfrm>
          <a:prstGeom prst="rect">
            <a:avLst/>
          </a:prstGeom>
          <a:noFill/>
        </p:spPr>
        <p:txBody>
          <a:bodyPr wrap="none" rtlCol="0">
            <a:spAutoFit/>
          </a:bodyPr>
          <a:lstStyle/>
          <a:p>
            <a:r>
              <a:rPr lang="en-US" sz="2000" dirty="0">
                <a:solidFill>
                  <a:srgbClr val="FF0000"/>
                </a:solidFill>
              </a:rPr>
              <a:t>KNN</a:t>
            </a:r>
          </a:p>
        </p:txBody>
      </p:sp>
      <p:sp>
        <p:nvSpPr>
          <p:cNvPr id="11" name="TextBox 10">
            <a:extLst>
              <a:ext uri="{FF2B5EF4-FFF2-40B4-BE49-F238E27FC236}">
                <a16:creationId xmlns:a16="http://schemas.microsoft.com/office/drawing/2014/main" id="{9724A317-0167-930A-B29A-D3DDB49F3677}"/>
              </a:ext>
            </a:extLst>
          </p:cNvPr>
          <p:cNvSpPr txBox="1"/>
          <p:nvPr/>
        </p:nvSpPr>
        <p:spPr>
          <a:xfrm>
            <a:off x="8710935" y="2348483"/>
            <a:ext cx="1355499" cy="400110"/>
          </a:xfrm>
          <a:prstGeom prst="rect">
            <a:avLst/>
          </a:prstGeom>
          <a:noFill/>
        </p:spPr>
        <p:txBody>
          <a:bodyPr wrap="none" rtlCol="0">
            <a:spAutoFit/>
          </a:bodyPr>
          <a:lstStyle/>
          <a:p>
            <a:r>
              <a:rPr lang="en-US" sz="2000" dirty="0">
                <a:solidFill>
                  <a:srgbClr val="FF0000"/>
                </a:solidFill>
              </a:rPr>
              <a:t>Correlation</a:t>
            </a:r>
          </a:p>
        </p:txBody>
      </p:sp>
      <p:sp>
        <p:nvSpPr>
          <p:cNvPr id="13" name="TextBox 12">
            <a:extLst>
              <a:ext uri="{FF2B5EF4-FFF2-40B4-BE49-F238E27FC236}">
                <a16:creationId xmlns:a16="http://schemas.microsoft.com/office/drawing/2014/main" id="{286C7240-C997-61A7-FD64-B612237EE2A3}"/>
              </a:ext>
            </a:extLst>
          </p:cNvPr>
          <p:cNvSpPr txBox="1"/>
          <p:nvPr/>
        </p:nvSpPr>
        <p:spPr>
          <a:xfrm>
            <a:off x="186690" y="5070372"/>
            <a:ext cx="11818620" cy="830997"/>
          </a:xfrm>
          <a:prstGeom prst="rect">
            <a:avLst/>
          </a:prstGeom>
          <a:noFill/>
        </p:spPr>
        <p:txBody>
          <a:bodyPr wrap="square">
            <a:spAutoFit/>
          </a:bodyPr>
          <a:lstStyle/>
          <a:p>
            <a:r>
              <a:rPr lang="en-US" sz="1600"/>
              <a:t>Lasso was preferred over KNN and correlation for feature selection because it effectively handles multicollinearity by selecting important features like 'SEX', 'EDUCATION', 'MARRIAGE', 'PAY_1', 'PAY_2', and 'PAY_3' while excluding redundant ones like 'LIMIT_BAL' and 'AGE'. This promotes model interpretability and simplicity, making it suitable for classifying customer default behavior.</a:t>
            </a:r>
            <a:endParaRPr lang="en-US" sz="1600" dirty="0"/>
          </a:p>
        </p:txBody>
      </p:sp>
      <p:sp>
        <p:nvSpPr>
          <p:cNvPr id="15" name="TextBox 14">
            <a:extLst>
              <a:ext uri="{FF2B5EF4-FFF2-40B4-BE49-F238E27FC236}">
                <a16:creationId xmlns:a16="http://schemas.microsoft.com/office/drawing/2014/main" id="{EA53F3FA-AD31-2A97-6B08-767E08DBF20D}"/>
              </a:ext>
            </a:extLst>
          </p:cNvPr>
          <p:cNvSpPr txBox="1"/>
          <p:nvPr/>
        </p:nvSpPr>
        <p:spPr>
          <a:xfrm>
            <a:off x="2323407" y="5867603"/>
            <a:ext cx="6135624" cy="369332"/>
          </a:xfrm>
          <a:prstGeom prst="rect">
            <a:avLst/>
          </a:prstGeom>
          <a:noFill/>
        </p:spPr>
        <p:txBody>
          <a:bodyPr wrap="square">
            <a:spAutoFit/>
          </a:bodyPr>
          <a:lstStyle/>
          <a:p>
            <a:r>
              <a:rPr lang="en-US" sz="1800" i="1" dirty="0">
                <a:solidFill>
                  <a:srgbClr val="FF0000"/>
                </a:solidFill>
              </a:rPr>
              <a:t>6 of 24 features from Lasso selected for further model training</a:t>
            </a:r>
          </a:p>
        </p:txBody>
      </p:sp>
    </p:spTree>
    <p:extLst>
      <p:ext uri="{BB962C8B-B14F-4D97-AF65-F5344CB8AC3E}">
        <p14:creationId xmlns:p14="http://schemas.microsoft.com/office/powerpoint/2010/main" val="3661130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861F-7900-5F4C-7D1B-75CB8A048D1B}"/>
              </a:ext>
            </a:extLst>
          </p:cNvPr>
          <p:cNvSpPr>
            <a:spLocks noGrp="1"/>
          </p:cNvSpPr>
          <p:nvPr>
            <p:ph type="title"/>
          </p:nvPr>
        </p:nvSpPr>
        <p:spPr>
          <a:xfrm>
            <a:off x="180887" y="228602"/>
            <a:ext cx="7155096" cy="1139348"/>
          </a:xfrm>
        </p:spPr>
        <p:txBody>
          <a:bodyPr>
            <a:normAutofit/>
          </a:bodyPr>
          <a:lstStyle/>
          <a:p>
            <a:br>
              <a:rPr lang="en-US" sz="3600" dirty="0">
                <a:solidFill>
                  <a:srgbClr val="C00000"/>
                </a:solidFill>
              </a:rPr>
            </a:br>
            <a:r>
              <a:rPr lang="en-US" sz="2000" dirty="0">
                <a:solidFill>
                  <a:srgbClr val="FF0000"/>
                </a:solidFill>
                <a:latin typeface="Times New Roman" panose="02020603050405020304" pitchFamily="18" charset="0"/>
                <a:cs typeface="Times New Roman" panose="02020603050405020304" pitchFamily="18" charset="0"/>
              </a:rPr>
              <a:t>Hyperparameter Tuning using Randomized Search CV</a:t>
            </a:r>
          </a:p>
        </p:txBody>
      </p:sp>
      <p:sp>
        <p:nvSpPr>
          <p:cNvPr id="7" name="Slide Number Placeholder 6">
            <a:extLst>
              <a:ext uri="{FF2B5EF4-FFF2-40B4-BE49-F238E27FC236}">
                <a16:creationId xmlns:a16="http://schemas.microsoft.com/office/drawing/2014/main" id="{5229EBA1-E3B3-B2A8-AF31-053DDCDAA8B7}"/>
              </a:ext>
            </a:extLst>
          </p:cNvPr>
          <p:cNvSpPr>
            <a:spLocks noGrp="1"/>
          </p:cNvSpPr>
          <p:nvPr>
            <p:ph type="sldNum" sz="quarter" idx="12"/>
          </p:nvPr>
        </p:nvSpPr>
        <p:spPr/>
        <p:txBody>
          <a:bodyPr/>
          <a:lstStyle/>
          <a:p>
            <a:fld id="{332955AA-E3FB-1441-AC11-BCF4F3E393D8}" type="slidenum">
              <a:rPr lang="en-US" smtClean="0"/>
              <a:t>19</a:t>
            </a:fld>
            <a:endParaRPr lang="en-US"/>
          </a:p>
        </p:txBody>
      </p:sp>
      <p:pic>
        <p:nvPicPr>
          <p:cNvPr id="3" name="Content Placeholder 2">
            <a:extLst>
              <a:ext uri="{FF2B5EF4-FFF2-40B4-BE49-F238E27FC236}">
                <a16:creationId xmlns:a16="http://schemas.microsoft.com/office/drawing/2014/main" id="{5724B39E-E175-C58D-D8E9-EF314F4935BD}"/>
              </a:ext>
            </a:extLst>
          </p:cNvPr>
          <p:cNvPicPr>
            <a:picLocks noGrp="1" noChangeAspect="1"/>
          </p:cNvPicPr>
          <p:nvPr>
            <p:ph sz="quarter" idx="13"/>
          </p:nvPr>
        </p:nvPicPr>
        <p:blipFill>
          <a:blip r:embed="rId3"/>
          <a:stretch>
            <a:fillRect/>
          </a:stretch>
        </p:blipFill>
        <p:spPr>
          <a:xfrm>
            <a:off x="71100" y="1337357"/>
            <a:ext cx="2927782" cy="1719071"/>
          </a:xfrm>
          <a:prstGeom prst="rect">
            <a:avLst/>
          </a:prstGeom>
        </p:spPr>
      </p:pic>
      <p:cxnSp>
        <p:nvCxnSpPr>
          <p:cNvPr id="5" name="Straight Connector 4">
            <a:extLst>
              <a:ext uri="{FF2B5EF4-FFF2-40B4-BE49-F238E27FC236}">
                <a16:creationId xmlns:a16="http://schemas.microsoft.com/office/drawing/2014/main" id="{BA117D43-1C31-0048-F2FB-492025EC68CC}"/>
              </a:ext>
            </a:extLst>
          </p:cNvPr>
          <p:cNvCxnSpPr>
            <a:cxnSpLocks/>
          </p:cNvCxnSpPr>
          <p:nvPr/>
        </p:nvCxnSpPr>
        <p:spPr>
          <a:xfrm>
            <a:off x="0" y="1382679"/>
            <a:ext cx="12192000" cy="0"/>
          </a:xfrm>
          <a:prstGeom prst="line">
            <a:avLst/>
          </a:prstGeom>
          <a:ln w="19050">
            <a:solidFill>
              <a:schemeClr val="tx1">
                <a:alpha val="23948"/>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977D77E-B54B-DDBB-EEFC-719AAA0B20F7}"/>
              </a:ext>
            </a:extLst>
          </p:cNvPr>
          <p:cNvPicPr>
            <a:picLocks noChangeAspect="1"/>
          </p:cNvPicPr>
          <p:nvPr/>
        </p:nvPicPr>
        <p:blipFill>
          <a:blip r:embed="rId4"/>
          <a:stretch>
            <a:fillRect/>
          </a:stretch>
        </p:blipFill>
        <p:spPr>
          <a:xfrm>
            <a:off x="3141269" y="1397403"/>
            <a:ext cx="2560429" cy="1723098"/>
          </a:xfrm>
          <a:prstGeom prst="rect">
            <a:avLst/>
          </a:prstGeom>
        </p:spPr>
      </p:pic>
      <p:pic>
        <p:nvPicPr>
          <p:cNvPr id="14" name="Picture 13">
            <a:extLst>
              <a:ext uri="{FF2B5EF4-FFF2-40B4-BE49-F238E27FC236}">
                <a16:creationId xmlns:a16="http://schemas.microsoft.com/office/drawing/2014/main" id="{0F3C690E-59E8-F61F-3AC8-54573162592B}"/>
              </a:ext>
            </a:extLst>
          </p:cNvPr>
          <p:cNvPicPr>
            <a:picLocks noChangeAspect="1"/>
          </p:cNvPicPr>
          <p:nvPr/>
        </p:nvPicPr>
        <p:blipFill>
          <a:blip r:embed="rId5"/>
          <a:stretch>
            <a:fillRect/>
          </a:stretch>
        </p:blipFill>
        <p:spPr>
          <a:xfrm>
            <a:off x="5844085" y="1337357"/>
            <a:ext cx="2312140" cy="1719071"/>
          </a:xfrm>
          <a:prstGeom prst="rect">
            <a:avLst/>
          </a:prstGeom>
        </p:spPr>
      </p:pic>
      <p:pic>
        <p:nvPicPr>
          <p:cNvPr id="3074" name="Picture 2">
            <a:extLst>
              <a:ext uri="{FF2B5EF4-FFF2-40B4-BE49-F238E27FC236}">
                <a16:creationId xmlns:a16="http://schemas.microsoft.com/office/drawing/2014/main" id="{32F01493-63DF-75EB-F95C-2A82672BDE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9016" y="778179"/>
            <a:ext cx="4049761" cy="54753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2C605EB1-8ABA-6512-D569-633BF12BAB4D}"/>
              </a:ext>
            </a:extLst>
          </p:cNvPr>
          <p:cNvPicPr>
            <a:picLocks noChangeAspect="1"/>
          </p:cNvPicPr>
          <p:nvPr/>
        </p:nvPicPr>
        <p:blipFill>
          <a:blip r:embed="rId7"/>
          <a:stretch>
            <a:fillRect/>
          </a:stretch>
        </p:blipFill>
        <p:spPr>
          <a:xfrm>
            <a:off x="180887" y="4612559"/>
            <a:ext cx="7180230" cy="1875080"/>
          </a:xfrm>
          <a:prstGeom prst="rect">
            <a:avLst/>
          </a:prstGeom>
        </p:spPr>
      </p:pic>
      <p:sp>
        <p:nvSpPr>
          <p:cNvPr id="6" name="TextBox 5">
            <a:extLst>
              <a:ext uri="{FF2B5EF4-FFF2-40B4-BE49-F238E27FC236}">
                <a16:creationId xmlns:a16="http://schemas.microsoft.com/office/drawing/2014/main" id="{8B25C2D0-87A9-B89E-6F11-2DB3727B42FB}"/>
              </a:ext>
            </a:extLst>
          </p:cNvPr>
          <p:cNvSpPr txBox="1"/>
          <p:nvPr/>
        </p:nvSpPr>
        <p:spPr>
          <a:xfrm>
            <a:off x="306674" y="3135231"/>
            <a:ext cx="7258660" cy="1477328"/>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FF0000"/>
                </a:solidFill>
                <a:effectLst/>
                <a:highlight>
                  <a:srgbClr val="FFFFFF"/>
                </a:highlight>
                <a:latin typeface="Söhne"/>
              </a:rPr>
              <a:t>Hyperparameter tuning using randomized search led to improved accuracy scores across all models.</a:t>
            </a:r>
          </a:p>
          <a:p>
            <a:pPr marL="285750" indent="-285750" algn="just">
              <a:buFont typeface="Arial" panose="020B0604020202020204" pitchFamily="34" charset="0"/>
              <a:buChar char="•"/>
            </a:pPr>
            <a:r>
              <a:rPr lang="en-US" b="0" i="0" dirty="0">
                <a:solidFill>
                  <a:srgbClr val="FF0000"/>
                </a:solidFill>
                <a:effectLst/>
                <a:highlight>
                  <a:srgbClr val="FFFFFF"/>
                </a:highlight>
                <a:latin typeface="Söhne"/>
              </a:rPr>
              <a:t>Random Forest showed the most significant improvement in accuracy after hyperparameter tuning, indicating the effectiveness of this method for optimizing model performance.</a:t>
            </a:r>
          </a:p>
        </p:txBody>
      </p:sp>
    </p:spTree>
    <p:extLst>
      <p:ext uri="{BB962C8B-B14F-4D97-AF65-F5344CB8AC3E}">
        <p14:creationId xmlns:p14="http://schemas.microsoft.com/office/powerpoint/2010/main" val="10093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84AD-8470-E60C-E19A-DB212FFD75BA}"/>
              </a:ext>
            </a:extLst>
          </p:cNvPr>
          <p:cNvSpPr>
            <a:spLocks noGrp="1"/>
          </p:cNvSpPr>
          <p:nvPr>
            <p:ph type="title"/>
          </p:nvPr>
        </p:nvSpPr>
        <p:spPr/>
        <p:txBody>
          <a:bodyPr/>
          <a:lstStyle/>
          <a:p>
            <a:pPr algn="ctr"/>
            <a:r>
              <a:rPr lang="en-US" dirty="0"/>
              <a:t>CONTENTS</a:t>
            </a:r>
          </a:p>
        </p:txBody>
      </p:sp>
      <p:sp>
        <p:nvSpPr>
          <p:cNvPr id="3" name="TextBox 2">
            <a:extLst>
              <a:ext uri="{FF2B5EF4-FFF2-40B4-BE49-F238E27FC236}">
                <a16:creationId xmlns:a16="http://schemas.microsoft.com/office/drawing/2014/main" id="{4AFA9909-779C-B978-1C47-94CF00C45F6F}"/>
              </a:ext>
            </a:extLst>
          </p:cNvPr>
          <p:cNvSpPr txBox="1"/>
          <p:nvPr/>
        </p:nvSpPr>
        <p:spPr>
          <a:xfrm>
            <a:off x="740451" y="1794837"/>
            <a:ext cx="10302200" cy="3970318"/>
          </a:xfrm>
          <a:prstGeom prst="rect">
            <a:avLst/>
          </a:prstGeom>
          <a:noFill/>
        </p:spPr>
        <p:txBody>
          <a:bodyPr wrap="square" rtlCol="0">
            <a:spAutoFit/>
          </a:bodyPr>
          <a:lstStyle/>
          <a:p>
            <a:pPr marL="342900" indent="-342900">
              <a:buAutoNum type="arabicPeriod"/>
            </a:pPr>
            <a:r>
              <a:rPr lang="en-US" sz="2800" dirty="0">
                <a:latin typeface="Times New Roman" panose="02020603050405020304" pitchFamily="18" charset="0"/>
                <a:cs typeface="Times New Roman" panose="02020603050405020304" pitchFamily="18" charset="0"/>
              </a:rPr>
              <a:t>Defining the Problem</a:t>
            </a:r>
          </a:p>
          <a:p>
            <a:pPr marL="342900" indent="-342900">
              <a:buAutoNum type="arabicPeriod"/>
            </a:pPr>
            <a:r>
              <a:rPr lang="en-US" sz="2800" dirty="0">
                <a:latin typeface="Times New Roman" panose="02020603050405020304" pitchFamily="18" charset="0"/>
                <a:cs typeface="Times New Roman" panose="02020603050405020304" pitchFamily="18" charset="0"/>
              </a:rPr>
              <a:t>Introduction</a:t>
            </a:r>
          </a:p>
          <a:p>
            <a:pPr marL="342900" indent="-342900">
              <a:buAutoNum type="arabicPeriod"/>
            </a:pPr>
            <a:r>
              <a:rPr lang="en-US" sz="2800" dirty="0">
                <a:latin typeface="Times New Roman" panose="02020603050405020304" pitchFamily="18" charset="0"/>
                <a:cs typeface="Times New Roman" panose="02020603050405020304" pitchFamily="18" charset="0"/>
              </a:rPr>
              <a:t>Background</a:t>
            </a:r>
          </a:p>
          <a:p>
            <a:pPr marL="342900" indent="-342900">
              <a:buAutoNum type="arabicPeriod"/>
            </a:pPr>
            <a:r>
              <a:rPr lang="en-US" sz="2800" dirty="0">
                <a:latin typeface="Times New Roman" panose="02020603050405020304" pitchFamily="18" charset="0"/>
                <a:cs typeface="Times New Roman" panose="02020603050405020304" pitchFamily="18" charset="0"/>
              </a:rPr>
              <a:t>Procedure</a:t>
            </a:r>
          </a:p>
          <a:p>
            <a:pPr marL="342900" indent="-342900">
              <a:buAutoNum type="arabicPeriod"/>
            </a:pPr>
            <a:r>
              <a:rPr lang="en-US" sz="2800" dirty="0">
                <a:latin typeface="Times New Roman" panose="02020603050405020304" pitchFamily="18" charset="0"/>
                <a:cs typeface="Times New Roman" panose="02020603050405020304" pitchFamily="18" charset="0"/>
              </a:rPr>
              <a:t>Data Visualization</a:t>
            </a:r>
          </a:p>
          <a:p>
            <a:pPr marL="342900" indent="-342900">
              <a:buAutoNum type="arabicPeriod"/>
            </a:pPr>
            <a:r>
              <a:rPr lang="en-US" sz="2800" dirty="0">
                <a:latin typeface="Times New Roman" panose="02020603050405020304" pitchFamily="18" charset="0"/>
                <a:cs typeface="Times New Roman" panose="02020603050405020304" pitchFamily="18" charset="0"/>
              </a:rPr>
              <a:t>Methods</a:t>
            </a:r>
          </a:p>
          <a:p>
            <a:pPr marL="342900" indent="-342900">
              <a:buAutoNum type="arabicPeriod"/>
            </a:pPr>
            <a:r>
              <a:rPr lang="en-US" sz="2800" dirty="0">
                <a:latin typeface="Times New Roman" panose="02020603050405020304" pitchFamily="18" charset="0"/>
                <a:cs typeface="Times New Roman" panose="02020603050405020304" pitchFamily="18" charset="0"/>
              </a:rPr>
              <a:t>Evaluation metrics</a:t>
            </a:r>
          </a:p>
          <a:p>
            <a:pPr marL="342900" indent="-342900">
              <a:buAutoNum type="arabicPeriod"/>
            </a:pPr>
            <a:r>
              <a:rPr lang="en-US" sz="2800" dirty="0">
                <a:latin typeface="Times New Roman" panose="02020603050405020304" pitchFamily="18" charset="0"/>
                <a:cs typeface="Times New Roman" panose="02020603050405020304" pitchFamily="18" charset="0"/>
              </a:rPr>
              <a:t>Results</a:t>
            </a:r>
          </a:p>
          <a:p>
            <a:pPr marL="342900" indent="-342900">
              <a:buAutoNum type="arabicPeriod"/>
            </a:pPr>
            <a:r>
              <a:rPr lang="en-US" sz="2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430435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861F-7900-5F4C-7D1B-75CB8A048D1B}"/>
              </a:ext>
            </a:extLst>
          </p:cNvPr>
          <p:cNvSpPr>
            <a:spLocks noGrp="1"/>
          </p:cNvSpPr>
          <p:nvPr>
            <p:ph type="title"/>
          </p:nvPr>
        </p:nvSpPr>
        <p:spPr>
          <a:xfrm>
            <a:off x="691477" y="488774"/>
            <a:ext cx="10809045" cy="1210035"/>
          </a:xfrm>
        </p:spPr>
        <p:txBody>
          <a:bodyPr>
            <a:normAutofit/>
          </a:bodyPr>
          <a:lstStyle/>
          <a:p>
            <a:r>
              <a:rPr lang="en-US" sz="2000" dirty="0">
                <a:solidFill>
                  <a:srgbClr val="C00000"/>
                </a:solidFill>
                <a:latin typeface="Times New Roman" panose="02020603050405020304" pitchFamily="18" charset="0"/>
                <a:cs typeface="Times New Roman" panose="02020603050405020304" pitchFamily="18" charset="0"/>
              </a:rPr>
              <a:t>Variable selection using Bidirectional method: </a:t>
            </a:r>
            <a:r>
              <a:rPr lang="en-US" sz="1600" b="0" i="0" dirty="0">
                <a:solidFill>
                  <a:srgbClr val="0D0D0D"/>
                </a:solidFill>
                <a:effectLst/>
                <a:latin typeface="Times New Roman" panose="02020603050405020304" pitchFamily="18" charset="0"/>
                <a:cs typeface="Times New Roman" panose="02020603050405020304" pitchFamily="18" charset="0"/>
              </a:rPr>
              <a:t>The </a:t>
            </a:r>
            <a:r>
              <a:rPr lang="en-US" sz="1600" i="0" dirty="0">
                <a:solidFill>
                  <a:srgbClr val="0D0D0D"/>
                </a:solidFill>
                <a:effectLst/>
                <a:latin typeface="Times New Roman" panose="02020603050405020304" pitchFamily="18" charset="0"/>
                <a:cs typeface="Times New Roman" panose="02020603050405020304" pitchFamily="18" charset="0"/>
              </a:rPr>
              <a:t>Bi-Directional Wrapper Method is a feature selection technique</a:t>
            </a:r>
            <a:r>
              <a:rPr lang="en-US" sz="1600" b="0" i="0" dirty="0">
                <a:solidFill>
                  <a:srgbClr val="0D0D0D"/>
                </a:solidFill>
                <a:effectLst/>
                <a:latin typeface="Times New Roman" panose="02020603050405020304" pitchFamily="18" charset="0"/>
                <a:cs typeface="Times New Roman" panose="02020603050405020304" pitchFamily="18" charset="0"/>
              </a:rPr>
              <a:t> that combines both </a:t>
            </a:r>
            <a:r>
              <a:rPr lang="en-US" sz="1600" b="1" i="0" dirty="0">
                <a:solidFill>
                  <a:srgbClr val="0D0D0D"/>
                </a:solidFill>
                <a:effectLst/>
                <a:latin typeface="Times New Roman" panose="02020603050405020304" pitchFamily="18" charset="0"/>
                <a:cs typeface="Times New Roman" panose="02020603050405020304" pitchFamily="18" charset="0"/>
              </a:rPr>
              <a:t>forward selection</a:t>
            </a:r>
            <a:r>
              <a:rPr lang="en-US" sz="1600" b="0" i="0" dirty="0">
                <a:solidFill>
                  <a:srgbClr val="0D0D0D"/>
                </a:solidFill>
                <a:effectLst/>
                <a:latin typeface="Times New Roman" panose="02020603050405020304" pitchFamily="18" charset="0"/>
                <a:cs typeface="Times New Roman" panose="02020603050405020304" pitchFamily="18" charset="0"/>
              </a:rPr>
              <a:t> and </a:t>
            </a:r>
            <a:r>
              <a:rPr lang="en-US" sz="1600" b="1" i="0" dirty="0">
                <a:solidFill>
                  <a:srgbClr val="0D0D0D"/>
                </a:solidFill>
                <a:effectLst/>
                <a:latin typeface="Times New Roman" panose="02020603050405020304" pitchFamily="18" charset="0"/>
                <a:cs typeface="Times New Roman" panose="02020603050405020304" pitchFamily="18" charset="0"/>
              </a:rPr>
              <a:t>backward elimination</a:t>
            </a:r>
            <a:r>
              <a:rPr lang="en-US" sz="1600" b="0" i="0" dirty="0">
                <a:solidFill>
                  <a:srgbClr val="0D0D0D"/>
                </a:solidFill>
                <a:effectLst/>
                <a:latin typeface="Times New Roman" panose="02020603050405020304" pitchFamily="18" charset="0"/>
                <a:cs typeface="Times New Roman" panose="02020603050405020304" pitchFamily="18" charset="0"/>
              </a:rPr>
              <a:t> strategies. It iteratively adds or removes features based on their contribution to the predictive performance of the model</a:t>
            </a:r>
            <a:r>
              <a:rPr lang="en-US" sz="1600" b="0" i="0" dirty="0">
                <a:solidFill>
                  <a:srgbClr val="0D0D0D"/>
                </a:solidFill>
                <a:effectLst/>
                <a:latin typeface="Segoe UI Variable Text" pitchFamily="2" charset="0"/>
              </a:rPr>
              <a:t>.</a:t>
            </a:r>
            <a:br>
              <a:rPr lang="en-US" sz="1600" i="1" dirty="0">
                <a:latin typeface="Times New Roman" panose="02020603050405020304" pitchFamily="18" charset="0"/>
                <a:cs typeface="Times New Roman" panose="02020603050405020304" pitchFamily="18" charset="0"/>
              </a:rPr>
            </a:br>
            <a:endParaRPr lang="en-US" sz="1600" dirty="0">
              <a:solidFill>
                <a:srgbClr val="C0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229EBA1-E3B3-B2A8-AF31-053DDCDAA8B7}"/>
              </a:ext>
            </a:extLst>
          </p:cNvPr>
          <p:cNvSpPr>
            <a:spLocks noGrp="1"/>
          </p:cNvSpPr>
          <p:nvPr>
            <p:ph type="sldNum" sz="quarter" idx="12"/>
          </p:nvPr>
        </p:nvSpPr>
        <p:spPr/>
        <p:txBody>
          <a:bodyPr/>
          <a:lstStyle/>
          <a:p>
            <a:fld id="{332955AA-E3FB-1441-AC11-BCF4F3E393D8}" type="slidenum">
              <a:rPr lang="en-US" smtClean="0"/>
              <a:t>20</a:t>
            </a:fld>
            <a:endParaRPr lang="en-US"/>
          </a:p>
        </p:txBody>
      </p:sp>
      <p:sp>
        <p:nvSpPr>
          <p:cNvPr id="6" name="Content Placeholder 7">
            <a:extLst>
              <a:ext uri="{FF2B5EF4-FFF2-40B4-BE49-F238E27FC236}">
                <a16:creationId xmlns:a16="http://schemas.microsoft.com/office/drawing/2014/main" id="{04DEB4C0-8688-5BFE-1763-DBE0E71C3FEB}"/>
              </a:ext>
            </a:extLst>
          </p:cNvPr>
          <p:cNvSpPr txBox="1">
            <a:spLocks/>
          </p:cNvSpPr>
          <p:nvPr/>
        </p:nvSpPr>
        <p:spPr>
          <a:xfrm>
            <a:off x="838200" y="2273311"/>
            <a:ext cx="5215790" cy="1735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2200" dirty="0"/>
          </a:p>
          <a:p>
            <a:pPr lvl="1">
              <a:lnSpc>
                <a:spcPct val="100000"/>
              </a:lnSpc>
            </a:pPr>
            <a:endParaRPr lang="en-US" sz="1800" dirty="0"/>
          </a:p>
          <a:p>
            <a:pPr marL="457200" lvl="1" indent="0">
              <a:lnSpc>
                <a:spcPct val="100000"/>
              </a:lnSpc>
              <a:buNone/>
            </a:pPr>
            <a:endParaRPr lang="en-US" sz="1800" dirty="0"/>
          </a:p>
        </p:txBody>
      </p:sp>
      <p:sp>
        <p:nvSpPr>
          <p:cNvPr id="10" name="TextBox 9">
            <a:extLst>
              <a:ext uri="{FF2B5EF4-FFF2-40B4-BE49-F238E27FC236}">
                <a16:creationId xmlns:a16="http://schemas.microsoft.com/office/drawing/2014/main" id="{493163DA-711F-C134-6F38-CA135ED247DA}"/>
              </a:ext>
            </a:extLst>
          </p:cNvPr>
          <p:cNvSpPr txBox="1"/>
          <p:nvPr/>
        </p:nvSpPr>
        <p:spPr>
          <a:xfrm>
            <a:off x="9908526" y="1290197"/>
            <a:ext cx="1487074" cy="307777"/>
          </a:xfrm>
          <a:prstGeom prst="rect">
            <a:avLst/>
          </a:prstGeom>
          <a:noFill/>
        </p:spPr>
        <p:txBody>
          <a:bodyPr wrap="none" rtlCol="0">
            <a:spAutoFit/>
          </a:bodyPr>
          <a:lstStyle/>
          <a:p>
            <a:r>
              <a:rPr lang="en-US" sz="1400" u="sng" dirty="0"/>
              <a:t>Selected features</a:t>
            </a:r>
          </a:p>
        </p:txBody>
      </p:sp>
      <p:pic>
        <p:nvPicPr>
          <p:cNvPr id="4098" name="Picture 2">
            <a:extLst>
              <a:ext uri="{FF2B5EF4-FFF2-40B4-BE49-F238E27FC236}">
                <a16:creationId xmlns:a16="http://schemas.microsoft.com/office/drawing/2014/main" id="{99C636CF-53E2-8121-9BB5-9EA67EADE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063" y="1689782"/>
            <a:ext cx="3089787" cy="24302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9DE0743-CF89-E1E9-C264-52C92A32B28C}"/>
              </a:ext>
            </a:extLst>
          </p:cNvPr>
          <p:cNvPicPr>
            <a:picLocks noChangeAspect="1"/>
          </p:cNvPicPr>
          <p:nvPr/>
        </p:nvPicPr>
        <p:blipFill>
          <a:blip r:embed="rId3"/>
          <a:stretch>
            <a:fillRect/>
          </a:stretch>
        </p:blipFill>
        <p:spPr>
          <a:xfrm>
            <a:off x="880583" y="3568106"/>
            <a:ext cx="4478867" cy="2741802"/>
          </a:xfrm>
          <a:prstGeom prst="rect">
            <a:avLst/>
          </a:prstGeom>
        </p:spPr>
      </p:pic>
      <p:pic>
        <p:nvPicPr>
          <p:cNvPr id="12" name="Picture 11">
            <a:extLst>
              <a:ext uri="{FF2B5EF4-FFF2-40B4-BE49-F238E27FC236}">
                <a16:creationId xmlns:a16="http://schemas.microsoft.com/office/drawing/2014/main" id="{00A8AD19-E643-F45A-3DC4-4FEB486DCC51}"/>
              </a:ext>
            </a:extLst>
          </p:cNvPr>
          <p:cNvPicPr>
            <a:picLocks noChangeAspect="1"/>
          </p:cNvPicPr>
          <p:nvPr/>
        </p:nvPicPr>
        <p:blipFill>
          <a:blip r:embed="rId4"/>
          <a:stretch>
            <a:fillRect/>
          </a:stretch>
        </p:blipFill>
        <p:spPr>
          <a:xfrm>
            <a:off x="9343963" y="1698809"/>
            <a:ext cx="2616200" cy="2076398"/>
          </a:xfrm>
          <a:prstGeom prst="rect">
            <a:avLst/>
          </a:prstGeom>
        </p:spPr>
      </p:pic>
      <p:sp>
        <p:nvSpPr>
          <p:cNvPr id="15" name="TextBox 14">
            <a:extLst>
              <a:ext uri="{FF2B5EF4-FFF2-40B4-BE49-F238E27FC236}">
                <a16:creationId xmlns:a16="http://schemas.microsoft.com/office/drawing/2014/main" id="{5303FD80-B952-1092-8ED0-AFA5591BC137}"/>
              </a:ext>
            </a:extLst>
          </p:cNvPr>
          <p:cNvSpPr txBox="1"/>
          <p:nvPr/>
        </p:nvSpPr>
        <p:spPr>
          <a:xfrm>
            <a:off x="738187" y="1536781"/>
            <a:ext cx="4699357" cy="2031325"/>
          </a:xfrm>
          <a:prstGeom prst="rect">
            <a:avLst/>
          </a:prstGeom>
          <a:noFill/>
        </p:spPr>
        <p:txBody>
          <a:bodyPr wrap="square">
            <a:spAutoFit/>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Random Forest machine learning model is selected</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95% significance level is taken into account for backward feature elimination</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14 out of 24 features are shortlisted from Bidirectional Elimination method</a:t>
            </a:r>
          </a:p>
          <a:p>
            <a:endParaRPr lang="en-US" dirty="0"/>
          </a:p>
        </p:txBody>
      </p:sp>
      <p:sp>
        <p:nvSpPr>
          <p:cNvPr id="17" name="TextBox 16">
            <a:extLst>
              <a:ext uri="{FF2B5EF4-FFF2-40B4-BE49-F238E27FC236}">
                <a16:creationId xmlns:a16="http://schemas.microsoft.com/office/drawing/2014/main" id="{2BFCDDFA-4654-2B7D-DB3A-92D1D3AA285D}"/>
              </a:ext>
            </a:extLst>
          </p:cNvPr>
          <p:cNvSpPr txBox="1"/>
          <p:nvPr/>
        </p:nvSpPr>
        <p:spPr>
          <a:xfrm>
            <a:off x="5995850" y="4569323"/>
            <a:ext cx="6096000" cy="646331"/>
          </a:xfrm>
          <a:prstGeom prst="rect">
            <a:avLst/>
          </a:prstGeom>
          <a:noFill/>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Similar performance is seen for Random Forest with and without bidirectional elimination methods</a:t>
            </a:r>
          </a:p>
        </p:txBody>
      </p:sp>
    </p:spTree>
    <p:extLst>
      <p:ext uri="{BB962C8B-B14F-4D97-AF65-F5344CB8AC3E}">
        <p14:creationId xmlns:p14="http://schemas.microsoft.com/office/powerpoint/2010/main" val="1159934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7">
            <a:extLst>
              <a:ext uri="{FF2B5EF4-FFF2-40B4-BE49-F238E27FC236}">
                <a16:creationId xmlns:a16="http://schemas.microsoft.com/office/drawing/2014/main" id="{AC03C96F-3B17-18DC-4526-AC9A7EF1BB4D}"/>
              </a:ext>
            </a:extLst>
          </p:cNvPr>
          <p:cNvSpPr txBox="1">
            <a:spLocks/>
          </p:cNvSpPr>
          <p:nvPr/>
        </p:nvSpPr>
        <p:spPr>
          <a:xfrm>
            <a:off x="6320158" y="2290883"/>
            <a:ext cx="5144911" cy="5220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800" dirty="0">
                <a:solidFill>
                  <a:srgbClr val="FF0000"/>
                </a:solidFill>
                <a:latin typeface="Times New Roman" panose="02020603050405020304" pitchFamily="18" charset="0"/>
                <a:cs typeface="Times New Roman" panose="02020603050405020304" pitchFamily="18" charset="0"/>
              </a:rPr>
              <a:t>Model accuracy </a:t>
            </a:r>
            <a:r>
              <a:rPr lang="en-US" sz="1800" dirty="0">
                <a:latin typeface="Times New Roman" panose="02020603050405020304" pitchFamily="18" charset="0"/>
                <a:cs typeface="Times New Roman" panose="02020603050405020304" pitchFamily="18" charset="0"/>
              </a:rPr>
              <a:t>= 99.7</a:t>
            </a:r>
          </a:p>
          <a:p>
            <a:pPr algn="just">
              <a:lnSpc>
                <a:spcPct val="100000"/>
              </a:lnSpc>
            </a:pPr>
            <a:r>
              <a:rPr lang="en-US" sz="1800" dirty="0">
                <a:solidFill>
                  <a:srgbClr val="FF0000"/>
                </a:solidFill>
                <a:latin typeface="Times New Roman" panose="02020603050405020304" pitchFamily="18" charset="0"/>
                <a:cs typeface="Times New Roman" panose="02020603050405020304" pitchFamily="18" charset="0"/>
              </a:rPr>
              <a:t>Training Dataset Performance</a:t>
            </a:r>
            <a:r>
              <a:rPr lang="en-US" sz="1800" dirty="0">
                <a:latin typeface="Times New Roman" panose="02020603050405020304" pitchFamily="18" charset="0"/>
                <a:cs typeface="Times New Roman" panose="02020603050405020304" pitchFamily="18" charset="0"/>
              </a:rPr>
              <a:t>: Achieved high accuracy (99.7%), F1 score (99.2%), precision (99.7%), and recall (98.8%), indicating strong performance on the seen data.</a:t>
            </a:r>
          </a:p>
          <a:p>
            <a:pPr algn="just">
              <a:lnSpc>
                <a:spcPct val="100000"/>
              </a:lnSpc>
            </a:pPr>
            <a:r>
              <a:rPr lang="en-US" sz="1800" dirty="0">
                <a:solidFill>
                  <a:srgbClr val="FF0000"/>
                </a:solidFill>
                <a:latin typeface="Times New Roman" panose="02020603050405020304" pitchFamily="18" charset="0"/>
                <a:cs typeface="Times New Roman" panose="02020603050405020304" pitchFamily="18" charset="0"/>
              </a:rPr>
              <a:t>Test Dataset Performance</a:t>
            </a:r>
            <a:r>
              <a:rPr lang="en-US" sz="1800" dirty="0">
                <a:latin typeface="Times New Roman" panose="02020603050405020304" pitchFamily="18" charset="0"/>
                <a:cs typeface="Times New Roman" panose="02020603050405020304" pitchFamily="18" charset="0"/>
              </a:rPr>
              <a:t>: Experienced a drop in performance with an accuracy of 80.1%, F1 score of 44.5%, precision of 55.4%, and recall of 37.1%.</a:t>
            </a:r>
          </a:p>
          <a:p>
            <a:pPr algn="just">
              <a:lnSpc>
                <a:spcPct val="100000"/>
              </a:lnSpc>
            </a:pPr>
            <a:r>
              <a:rPr lang="en-US" sz="1800" dirty="0">
                <a:solidFill>
                  <a:srgbClr val="FF0000"/>
                </a:solidFill>
                <a:latin typeface="Times New Roman" panose="02020603050405020304" pitchFamily="18" charset="0"/>
                <a:cs typeface="Times New Roman" panose="02020603050405020304" pitchFamily="18" charset="0"/>
              </a:rPr>
              <a:t>Implication: </a:t>
            </a:r>
            <a:r>
              <a:rPr lang="en-US" sz="1800" dirty="0">
                <a:latin typeface="Times New Roman" panose="02020603050405020304" pitchFamily="18" charset="0"/>
                <a:cs typeface="Times New Roman" panose="02020603050405020304" pitchFamily="18" charset="0"/>
              </a:rPr>
              <a:t>The significant performance gap between training and test datasets suggests potential overfitting.</a:t>
            </a:r>
          </a:p>
          <a:p>
            <a:pPr>
              <a:lnSpc>
                <a:spcPct val="100000"/>
              </a:lnSpc>
            </a:pPr>
            <a:endParaRPr lang="en-US" sz="2000" dirty="0"/>
          </a:p>
        </p:txBody>
      </p:sp>
      <p:sp>
        <p:nvSpPr>
          <p:cNvPr id="7" name="Slide Number Placeholder 6">
            <a:extLst>
              <a:ext uri="{FF2B5EF4-FFF2-40B4-BE49-F238E27FC236}">
                <a16:creationId xmlns:a16="http://schemas.microsoft.com/office/drawing/2014/main" id="{5229EBA1-E3B3-B2A8-AF31-053DDCDAA8B7}"/>
              </a:ext>
            </a:extLst>
          </p:cNvPr>
          <p:cNvSpPr>
            <a:spLocks noGrp="1"/>
          </p:cNvSpPr>
          <p:nvPr>
            <p:ph type="sldNum" sz="quarter" idx="12"/>
          </p:nvPr>
        </p:nvSpPr>
        <p:spPr/>
        <p:txBody>
          <a:bodyPr/>
          <a:lstStyle/>
          <a:p>
            <a:fld id="{332955AA-E3FB-1441-AC11-BCF4F3E393D8}" type="slidenum">
              <a:rPr lang="en-US" smtClean="0"/>
              <a:t>21</a:t>
            </a:fld>
            <a:endParaRPr lang="en-US"/>
          </a:p>
        </p:txBody>
      </p:sp>
      <p:sp>
        <p:nvSpPr>
          <p:cNvPr id="11" name="Date Placeholder 10">
            <a:extLst>
              <a:ext uri="{FF2B5EF4-FFF2-40B4-BE49-F238E27FC236}">
                <a16:creationId xmlns:a16="http://schemas.microsoft.com/office/drawing/2014/main" id="{B93C28A6-CD5F-E32F-188F-7375B125D21E}"/>
              </a:ext>
            </a:extLst>
          </p:cNvPr>
          <p:cNvSpPr>
            <a:spLocks noGrp="1"/>
          </p:cNvSpPr>
          <p:nvPr>
            <p:ph type="dt" sz="half" idx="10"/>
          </p:nvPr>
        </p:nvSpPr>
        <p:spPr/>
        <p:txBody>
          <a:bodyPr/>
          <a:lstStyle/>
          <a:p>
            <a:fld id="{4627FA56-A3E9-1E4C-865F-E9176020EE56}" type="datetime1">
              <a:rPr lang="en-US" smtClean="0"/>
              <a:t>11/25/2024</a:t>
            </a:fld>
            <a:endParaRPr lang="en-US"/>
          </a:p>
        </p:txBody>
      </p:sp>
      <p:pic>
        <p:nvPicPr>
          <p:cNvPr id="3" name="Picture 2">
            <a:extLst>
              <a:ext uri="{FF2B5EF4-FFF2-40B4-BE49-F238E27FC236}">
                <a16:creationId xmlns:a16="http://schemas.microsoft.com/office/drawing/2014/main" id="{6FC2CD6C-E30F-9090-DBEB-BD6AB69D8019}"/>
              </a:ext>
            </a:extLst>
          </p:cNvPr>
          <p:cNvPicPr>
            <a:picLocks noChangeAspect="1"/>
          </p:cNvPicPr>
          <p:nvPr/>
        </p:nvPicPr>
        <p:blipFill>
          <a:blip r:embed="rId2"/>
          <a:stretch>
            <a:fillRect/>
          </a:stretch>
        </p:blipFill>
        <p:spPr>
          <a:xfrm>
            <a:off x="1195404" y="3833339"/>
            <a:ext cx="4025900" cy="2654300"/>
          </a:xfrm>
          <a:prstGeom prst="rect">
            <a:avLst/>
          </a:prstGeom>
        </p:spPr>
      </p:pic>
      <p:pic>
        <p:nvPicPr>
          <p:cNvPr id="4" name="Picture 3">
            <a:extLst>
              <a:ext uri="{FF2B5EF4-FFF2-40B4-BE49-F238E27FC236}">
                <a16:creationId xmlns:a16="http://schemas.microsoft.com/office/drawing/2014/main" id="{4DF3BA01-B6A4-3F7E-64A7-2CC99B77D31D}"/>
              </a:ext>
            </a:extLst>
          </p:cNvPr>
          <p:cNvPicPr>
            <a:picLocks noChangeAspect="1"/>
          </p:cNvPicPr>
          <p:nvPr/>
        </p:nvPicPr>
        <p:blipFill>
          <a:blip r:embed="rId3"/>
          <a:stretch>
            <a:fillRect/>
          </a:stretch>
        </p:blipFill>
        <p:spPr>
          <a:xfrm>
            <a:off x="859753" y="2670815"/>
            <a:ext cx="4697202" cy="997897"/>
          </a:xfrm>
          <a:prstGeom prst="rect">
            <a:avLst/>
          </a:prstGeom>
        </p:spPr>
      </p:pic>
      <p:sp>
        <p:nvSpPr>
          <p:cNvPr id="6" name="TextBox 5">
            <a:extLst>
              <a:ext uri="{FF2B5EF4-FFF2-40B4-BE49-F238E27FC236}">
                <a16:creationId xmlns:a16="http://schemas.microsoft.com/office/drawing/2014/main" id="{B97EB4C6-AA92-7A3F-F6D2-B5E544579C7D}"/>
              </a:ext>
            </a:extLst>
          </p:cNvPr>
          <p:cNvSpPr txBox="1"/>
          <p:nvPr/>
        </p:nvSpPr>
        <p:spPr>
          <a:xfrm>
            <a:off x="249174" y="392550"/>
            <a:ext cx="11436858" cy="2031325"/>
          </a:xfrm>
          <a:prstGeom prst="rect">
            <a:avLst/>
          </a:prstGeom>
          <a:noFill/>
        </p:spPr>
        <p:txBody>
          <a:bodyPr wrap="square">
            <a:spAutoFit/>
          </a:bodyPr>
          <a:lstStyle/>
          <a:p>
            <a:r>
              <a:rPr lang="en-US" sz="1800" dirty="0" err="1">
                <a:solidFill>
                  <a:srgbClr val="C00000"/>
                </a:solidFill>
                <a:latin typeface="Times New Roman" panose="02020603050405020304" pitchFamily="18" charset="0"/>
                <a:cs typeface="Times New Roman" panose="02020603050405020304" pitchFamily="18" charset="0"/>
              </a:rPr>
              <a:t>XGBoost</a:t>
            </a:r>
            <a:r>
              <a:rPr lang="en-US" sz="180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b="1" dirty="0"/>
              <a:t>Boosting</a:t>
            </a:r>
            <a:r>
              <a:rPr lang="en-US" dirty="0"/>
              <a:t>: It is an ensemble technique where weak learners (typically decision trees) are sequentially </a:t>
            </a:r>
            <a:r>
              <a:rPr lang="en-US" dirty="0" err="1"/>
              <a:t>trained.Each</a:t>
            </a:r>
            <a:r>
              <a:rPr lang="en-US" dirty="0"/>
              <a:t> new tree corrects the errors of the previous ones, improving model performance iteratively.</a:t>
            </a:r>
          </a:p>
          <a:p>
            <a:pPr marL="285750" indent="-285750">
              <a:buFont typeface="Wingdings" panose="05000000000000000000" pitchFamily="2" charset="2"/>
              <a:buChar char="v"/>
            </a:pPr>
            <a:r>
              <a:rPr lang="en-US" b="1" dirty="0"/>
              <a:t>Gradient Boosting</a:t>
            </a:r>
            <a:r>
              <a:rPr lang="en-US" dirty="0"/>
              <a:t>: In Gradient Boosting optimizes a loss function (e.g., mean squared error for regression or log loss for classification) by adding models (decision trees) that predict the residuals (errors) of the previous model.</a:t>
            </a:r>
          </a:p>
          <a:p>
            <a:pPr marL="285750" indent="-285750">
              <a:buFont typeface="Wingdings" panose="05000000000000000000" pitchFamily="2" charset="2"/>
              <a:buChar char="v"/>
            </a:pPr>
            <a:r>
              <a:rPr lang="en-US" b="1" dirty="0"/>
              <a:t>Extreme Optimization</a:t>
            </a:r>
            <a:r>
              <a:rPr lang="en-US" dirty="0"/>
              <a:t>: </a:t>
            </a:r>
            <a:r>
              <a:rPr lang="en-US" dirty="0" err="1"/>
              <a:t>XGBoost</a:t>
            </a:r>
            <a:r>
              <a:rPr lang="en-US" dirty="0"/>
              <a:t> enhances standard Gradient Boosting by introducing speed, regularization, and parallelism, making it faster and less prone to overfitting.</a:t>
            </a:r>
          </a:p>
        </p:txBody>
      </p:sp>
    </p:spTree>
    <p:extLst>
      <p:ext uri="{BB962C8B-B14F-4D97-AF65-F5344CB8AC3E}">
        <p14:creationId xmlns:p14="http://schemas.microsoft.com/office/powerpoint/2010/main" val="1790202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7">
            <a:extLst>
              <a:ext uri="{FF2B5EF4-FFF2-40B4-BE49-F238E27FC236}">
                <a16:creationId xmlns:a16="http://schemas.microsoft.com/office/drawing/2014/main" id="{AC03C96F-3B17-18DC-4526-AC9A7EF1BB4D}"/>
              </a:ext>
            </a:extLst>
          </p:cNvPr>
          <p:cNvSpPr txBox="1">
            <a:spLocks/>
          </p:cNvSpPr>
          <p:nvPr/>
        </p:nvSpPr>
        <p:spPr>
          <a:xfrm>
            <a:off x="1149096" y="1218053"/>
            <a:ext cx="6175248" cy="60350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2000" dirty="0"/>
          </a:p>
          <a:p>
            <a:pPr marL="0" indent="0">
              <a:lnSpc>
                <a:spcPct val="100000"/>
              </a:lnSpc>
              <a:buNone/>
            </a:pPr>
            <a:r>
              <a:rPr lang="en-US" sz="19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Two hidden layers with 100 neurons in each layer</a:t>
            </a:r>
          </a:p>
        </p:txBody>
      </p:sp>
      <p:sp>
        <p:nvSpPr>
          <p:cNvPr id="2" name="Title 1">
            <a:extLst>
              <a:ext uri="{FF2B5EF4-FFF2-40B4-BE49-F238E27FC236}">
                <a16:creationId xmlns:a16="http://schemas.microsoft.com/office/drawing/2014/main" id="{B255861F-7900-5F4C-7D1B-75CB8A048D1B}"/>
              </a:ext>
            </a:extLst>
          </p:cNvPr>
          <p:cNvSpPr>
            <a:spLocks noGrp="1"/>
          </p:cNvSpPr>
          <p:nvPr>
            <p:ph type="title"/>
          </p:nvPr>
        </p:nvSpPr>
        <p:spPr>
          <a:xfrm>
            <a:off x="733721" y="1000563"/>
            <a:ext cx="10809045" cy="506511"/>
          </a:xfrm>
        </p:spPr>
        <p:txBody>
          <a:bodyPr>
            <a:normAutofit fontScale="90000"/>
          </a:bodyPr>
          <a:lstStyle/>
          <a:p>
            <a:r>
              <a:rPr lang="en-US" sz="2000" dirty="0">
                <a:solidFill>
                  <a:srgbClr val="C00000"/>
                </a:solidFill>
                <a:latin typeface="Times New Roman" panose="02020603050405020304" pitchFamily="18" charset="0"/>
                <a:cs typeface="Times New Roman" panose="02020603050405020304" pitchFamily="18" charset="0"/>
              </a:rPr>
              <a:t>Deep learning Neural :</a:t>
            </a:r>
            <a:br>
              <a:rPr lang="en-US" sz="2000" dirty="0">
                <a:solidFill>
                  <a:srgbClr val="C00000"/>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a:t>
            </a:r>
            <a:r>
              <a:rPr lang="en-US" sz="2000" dirty="0">
                <a:solidFill>
                  <a:srgbClr val="C00000"/>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is a type of machine learning algorithm inspired by the structure and functioning of the human brain. It is composed of multiple interconnected layers of neurons (nodes) that process data, extract patterns, and make predictions or decisions. </a:t>
            </a:r>
            <a:br>
              <a:rPr lang="en-US" sz="1800" i="1" dirty="0">
                <a:latin typeface="Times New Roman" panose="02020603050405020304" pitchFamily="18" charset="0"/>
                <a:cs typeface="Times New Roman" panose="02020603050405020304" pitchFamily="18" charset="0"/>
              </a:rPr>
            </a:b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    </a:t>
            </a:r>
            <a:br>
              <a:rPr lang="en-US" sz="2000" i="1" dirty="0">
                <a:latin typeface="Times New Roman" panose="02020603050405020304" pitchFamily="18" charset="0"/>
                <a:cs typeface="Times New Roman" panose="02020603050405020304" pitchFamily="18" charset="0"/>
              </a:rPr>
            </a:br>
            <a:endParaRPr lang="en-US" sz="2000" dirty="0">
              <a:solidFill>
                <a:srgbClr val="C0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229EBA1-E3B3-B2A8-AF31-053DDCDAA8B7}"/>
              </a:ext>
            </a:extLst>
          </p:cNvPr>
          <p:cNvSpPr>
            <a:spLocks noGrp="1"/>
          </p:cNvSpPr>
          <p:nvPr>
            <p:ph type="sldNum" sz="quarter" idx="12"/>
          </p:nvPr>
        </p:nvSpPr>
        <p:spPr/>
        <p:txBody>
          <a:bodyPr/>
          <a:lstStyle/>
          <a:p>
            <a:fld id="{332955AA-E3FB-1441-AC11-BCF4F3E393D8}" type="slidenum">
              <a:rPr lang="en-US" smtClean="0"/>
              <a:t>22</a:t>
            </a:fld>
            <a:endParaRPr lang="en-US"/>
          </a:p>
        </p:txBody>
      </p:sp>
      <p:sp>
        <p:nvSpPr>
          <p:cNvPr id="15" name="TextBox 14">
            <a:extLst>
              <a:ext uri="{FF2B5EF4-FFF2-40B4-BE49-F238E27FC236}">
                <a16:creationId xmlns:a16="http://schemas.microsoft.com/office/drawing/2014/main" id="{7F1C958E-D459-EF28-6B73-E887F086E7DC}"/>
              </a:ext>
            </a:extLst>
          </p:cNvPr>
          <p:cNvSpPr txBox="1"/>
          <p:nvPr/>
        </p:nvSpPr>
        <p:spPr>
          <a:xfrm>
            <a:off x="7961340" y="1643323"/>
            <a:ext cx="1993494" cy="307777"/>
          </a:xfrm>
          <a:prstGeom prst="rect">
            <a:avLst/>
          </a:prstGeom>
          <a:noFill/>
        </p:spPr>
        <p:txBody>
          <a:bodyPr wrap="none" rtlCol="0">
            <a:spAutoFit/>
          </a:bodyPr>
          <a:lstStyle/>
          <a:p>
            <a:r>
              <a:rPr lang="en-US" sz="1400" u="sng" dirty="0"/>
              <a:t>DL – Model Performance</a:t>
            </a:r>
          </a:p>
        </p:txBody>
      </p:sp>
      <p:pic>
        <p:nvPicPr>
          <p:cNvPr id="4" name="Picture 3">
            <a:extLst>
              <a:ext uri="{FF2B5EF4-FFF2-40B4-BE49-F238E27FC236}">
                <a16:creationId xmlns:a16="http://schemas.microsoft.com/office/drawing/2014/main" id="{AC2E67BC-A19C-7F88-4673-577015AF29C1}"/>
              </a:ext>
            </a:extLst>
          </p:cNvPr>
          <p:cNvPicPr>
            <a:picLocks noChangeAspect="1"/>
          </p:cNvPicPr>
          <p:nvPr/>
        </p:nvPicPr>
        <p:blipFill>
          <a:blip r:embed="rId2"/>
          <a:stretch>
            <a:fillRect/>
          </a:stretch>
        </p:blipFill>
        <p:spPr>
          <a:xfrm>
            <a:off x="7999448" y="3579024"/>
            <a:ext cx="2898703" cy="2129606"/>
          </a:xfrm>
          <a:prstGeom prst="rect">
            <a:avLst/>
          </a:prstGeom>
        </p:spPr>
      </p:pic>
      <p:pic>
        <p:nvPicPr>
          <p:cNvPr id="16" name="Picture 15">
            <a:extLst>
              <a:ext uri="{FF2B5EF4-FFF2-40B4-BE49-F238E27FC236}">
                <a16:creationId xmlns:a16="http://schemas.microsoft.com/office/drawing/2014/main" id="{07C2A763-5E00-0ED3-3098-EF8206032CB9}"/>
              </a:ext>
            </a:extLst>
          </p:cNvPr>
          <p:cNvPicPr>
            <a:picLocks noChangeAspect="1"/>
          </p:cNvPicPr>
          <p:nvPr/>
        </p:nvPicPr>
        <p:blipFill>
          <a:blip r:embed="rId3"/>
          <a:stretch>
            <a:fillRect/>
          </a:stretch>
        </p:blipFill>
        <p:spPr>
          <a:xfrm>
            <a:off x="7070084" y="2190841"/>
            <a:ext cx="4757432" cy="1088136"/>
          </a:xfrm>
          <a:prstGeom prst="rect">
            <a:avLst/>
          </a:prstGeom>
        </p:spPr>
      </p:pic>
      <p:sp>
        <p:nvSpPr>
          <p:cNvPr id="10" name="TextBox 9">
            <a:extLst>
              <a:ext uri="{FF2B5EF4-FFF2-40B4-BE49-F238E27FC236}">
                <a16:creationId xmlns:a16="http://schemas.microsoft.com/office/drawing/2014/main" id="{855D4587-4409-016B-C597-565C431C25AE}"/>
              </a:ext>
            </a:extLst>
          </p:cNvPr>
          <p:cNvSpPr txBox="1"/>
          <p:nvPr/>
        </p:nvSpPr>
        <p:spPr>
          <a:xfrm>
            <a:off x="733721" y="1797212"/>
            <a:ext cx="6101644" cy="4801314"/>
          </a:xfrm>
          <a:prstGeom prst="rect">
            <a:avLst/>
          </a:prstGeom>
          <a:noFill/>
        </p:spPr>
        <p:txBody>
          <a:bodyPr wrap="square">
            <a:spAutoFit/>
          </a:bodyPr>
          <a:lstStyle/>
          <a:p>
            <a:pPr algn="just"/>
            <a:r>
              <a:rPr lang="en-US" dirty="0">
                <a:solidFill>
                  <a:srgbClr val="FF0000"/>
                </a:solidFill>
                <a:latin typeface="Times New Roman" panose="02020603050405020304" pitchFamily="18" charset="0"/>
                <a:cs typeface="Times New Roman" panose="02020603050405020304" pitchFamily="18" charset="0"/>
              </a:rPr>
              <a:t>Training Dataset Performance: </a:t>
            </a:r>
            <a:r>
              <a:rPr lang="en-US" dirty="0">
                <a:latin typeface="Times New Roman" panose="02020603050405020304" pitchFamily="18" charset="0"/>
                <a:cs typeface="Times New Roman" panose="02020603050405020304" pitchFamily="18" charset="0"/>
              </a:rPr>
              <a:t>The deep learning model achieved an accuracy of 77.8% on the training dataset, with a very low F1 score of 0.049, precision of 0.539, and recall of 0.026. This suggests that the model struggled to capture meaningful patterns in the training data.</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Test Dataset Performance</a:t>
            </a:r>
            <a:r>
              <a:rPr lang="en-US" dirty="0">
                <a:latin typeface="Times New Roman" panose="02020603050405020304" pitchFamily="18" charset="0"/>
                <a:cs typeface="Times New Roman" panose="02020603050405020304" pitchFamily="18" charset="0"/>
              </a:rPr>
              <a:t>: On the test dataset, the model performed similarly with an accuracy of 78.3%, but the F1 score dropped further to 0.038, precision to 0.406, and recall to 0.020. These metrics indicate poor performance in correctly identifying positive cases and overall prediction effectiveness.</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Implication: </a:t>
            </a:r>
            <a:r>
              <a:rPr lang="en-US" dirty="0">
                <a:latin typeface="Times New Roman" panose="02020603050405020304" pitchFamily="18" charset="0"/>
                <a:cs typeface="Times New Roman" panose="02020603050405020304" pitchFamily="18" charset="0"/>
              </a:rPr>
              <a:t>The low F1 score, precision, and recall on both training and test datasets suggest that the deep learning model is not effectively learning important features or patterns within the data.</a:t>
            </a:r>
          </a:p>
          <a:p>
            <a:endParaRPr lang="en-US" dirty="0"/>
          </a:p>
        </p:txBody>
      </p:sp>
    </p:spTree>
    <p:extLst>
      <p:ext uri="{BB962C8B-B14F-4D97-AF65-F5344CB8AC3E}">
        <p14:creationId xmlns:p14="http://schemas.microsoft.com/office/powerpoint/2010/main" val="387169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861F-7900-5F4C-7D1B-75CB8A048D1B}"/>
              </a:ext>
            </a:extLst>
          </p:cNvPr>
          <p:cNvSpPr>
            <a:spLocks noGrp="1"/>
          </p:cNvSpPr>
          <p:nvPr>
            <p:ph type="title"/>
          </p:nvPr>
        </p:nvSpPr>
        <p:spPr>
          <a:xfrm>
            <a:off x="924792" y="583471"/>
            <a:ext cx="2847108" cy="682442"/>
          </a:xfrm>
        </p:spPr>
        <p:txBody>
          <a:bodyPr>
            <a:normAutofit/>
          </a:bodyPr>
          <a:lstStyle/>
          <a:p>
            <a:r>
              <a:rPr lang="en-US" sz="2000" b="1" dirty="0">
                <a:solidFill>
                  <a:srgbClr val="C00000"/>
                </a:solidFill>
                <a:latin typeface="Times New Roman" panose="02020603050405020304" pitchFamily="18" charset="0"/>
                <a:cs typeface="Times New Roman" panose="02020603050405020304" pitchFamily="18" charset="0"/>
              </a:rPr>
              <a:t>Ensemble model</a:t>
            </a:r>
            <a:br>
              <a:rPr lang="en-US" sz="2000" b="1" dirty="0">
                <a:solidFill>
                  <a:srgbClr val="C00000"/>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229EBA1-E3B3-B2A8-AF31-053DDCDAA8B7}"/>
              </a:ext>
            </a:extLst>
          </p:cNvPr>
          <p:cNvSpPr>
            <a:spLocks noGrp="1"/>
          </p:cNvSpPr>
          <p:nvPr>
            <p:ph type="sldNum" sz="quarter" idx="12"/>
          </p:nvPr>
        </p:nvSpPr>
        <p:spPr/>
        <p:txBody>
          <a:bodyPr/>
          <a:lstStyle/>
          <a:p>
            <a:fld id="{332955AA-E3FB-1441-AC11-BCF4F3E393D8}" type="slidenum">
              <a:rPr lang="en-US" smtClean="0"/>
              <a:t>23</a:t>
            </a:fld>
            <a:endParaRPr lang="en-US"/>
          </a:p>
        </p:txBody>
      </p:sp>
      <p:sp>
        <p:nvSpPr>
          <p:cNvPr id="9" name="TextBox 8">
            <a:extLst>
              <a:ext uri="{FF2B5EF4-FFF2-40B4-BE49-F238E27FC236}">
                <a16:creationId xmlns:a16="http://schemas.microsoft.com/office/drawing/2014/main" id="{D54BE35D-1177-CF57-9CDE-6DAA8456E7F7}"/>
              </a:ext>
            </a:extLst>
          </p:cNvPr>
          <p:cNvSpPr txBox="1"/>
          <p:nvPr/>
        </p:nvSpPr>
        <p:spPr>
          <a:xfrm>
            <a:off x="1561593" y="2620099"/>
            <a:ext cx="2968095" cy="307777"/>
          </a:xfrm>
          <a:prstGeom prst="rect">
            <a:avLst/>
          </a:prstGeom>
          <a:noFill/>
        </p:spPr>
        <p:txBody>
          <a:bodyPr wrap="square" rtlCol="0">
            <a:spAutoFit/>
          </a:bodyPr>
          <a:lstStyle/>
          <a:p>
            <a:r>
              <a:rPr lang="en-US" sz="1400" u="sng" dirty="0">
                <a:solidFill>
                  <a:srgbClr val="FF0000"/>
                </a:solidFill>
              </a:rPr>
              <a:t>Ensemble Model -  Performance</a:t>
            </a:r>
          </a:p>
        </p:txBody>
      </p:sp>
      <p:pic>
        <p:nvPicPr>
          <p:cNvPr id="13" name="Picture 12">
            <a:extLst>
              <a:ext uri="{FF2B5EF4-FFF2-40B4-BE49-F238E27FC236}">
                <a16:creationId xmlns:a16="http://schemas.microsoft.com/office/drawing/2014/main" id="{8671C7BA-460D-7027-B579-2D506E954C11}"/>
              </a:ext>
            </a:extLst>
          </p:cNvPr>
          <p:cNvPicPr>
            <a:picLocks noChangeAspect="1"/>
          </p:cNvPicPr>
          <p:nvPr/>
        </p:nvPicPr>
        <p:blipFill>
          <a:blip r:embed="rId2"/>
          <a:stretch>
            <a:fillRect/>
          </a:stretch>
        </p:blipFill>
        <p:spPr>
          <a:xfrm>
            <a:off x="286557" y="3041958"/>
            <a:ext cx="4913286" cy="2289428"/>
          </a:xfrm>
          <a:prstGeom prst="rect">
            <a:avLst/>
          </a:prstGeom>
        </p:spPr>
      </p:pic>
      <p:sp>
        <p:nvSpPr>
          <p:cNvPr id="12" name="TextBox 11">
            <a:extLst>
              <a:ext uri="{FF2B5EF4-FFF2-40B4-BE49-F238E27FC236}">
                <a16:creationId xmlns:a16="http://schemas.microsoft.com/office/drawing/2014/main" id="{1E7C0397-0E53-CCAA-A79A-83212C439621}"/>
              </a:ext>
            </a:extLst>
          </p:cNvPr>
          <p:cNvSpPr txBox="1"/>
          <p:nvPr/>
        </p:nvSpPr>
        <p:spPr>
          <a:xfrm>
            <a:off x="660399" y="968616"/>
            <a:ext cx="11441290" cy="1169551"/>
          </a:xfrm>
          <a:prstGeom prst="rect">
            <a:avLst/>
          </a:prstGeom>
          <a:noFill/>
        </p:spPr>
        <p:txBody>
          <a:bodyPr wrap="square">
            <a:spAutoFit/>
          </a:bodyPr>
          <a:lstStyle/>
          <a:p>
            <a:pPr marL="285750" indent="-285750" algn="just">
              <a:buFont typeface="Wingdings" pitchFamily="2" charset="2"/>
              <a:buChar char="v"/>
            </a:pPr>
            <a:r>
              <a:rPr lang="en-US"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ombination of multiple models, enhance overall performance, often achieving better reinspired by human brain structure, composed by multiple layers of interactions, with more than 2 hidden layers.</a:t>
            </a:r>
          </a:p>
          <a:p>
            <a:pPr marL="285750" indent="-285750" algn="just">
              <a:buFont typeface="Wingdings" pitchFamily="2" charset="2"/>
              <a:buChar char="v"/>
            </a:pPr>
            <a:r>
              <a:rPr lang="en-US" sz="1800" dirty="0">
                <a:latin typeface="Times New Roman" panose="02020603050405020304" pitchFamily="18" charset="0"/>
                <a:cs typeface="Times New Roman" panose="02020603050405020304" pitchFamily="18" charset="0"/>
              </a:rPr>
              <a:t>Random Forest, KNN, and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are found to be giving high accuracy. So these three models are considered </a:t>
            </a:r>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ensembling</a:t>
            </a:r>
            <a:r>
              <a:rPr lang="en-US" sz="16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21E508F-77C6-7ECB-86BD-70BB549F89CA}"/>
              </a:ext>
            </a:extLst>
          </p:cNvPr>
          <p:cNvSpPr txBox="1"/>
          <p:nvPr/>
        </p:nvSpPr>
        <p:spPr>
          <a:xfrm>
            <a:off x="5171196" y="1710862"/>
            <a:ext cx="6930493" cy="4524315"/>
          </a:xfrm>
          <a:prstGeom prst="rect">
            <a:avLst/>
          </a:prstGeom>
          <a:noFill/>
        </p:spPr>
        <p:txBody>
          <a:bodyPr wrap="square">
            <a:spAutoFit/>
          </a:bodyPr>
          <a:lstStyle/>
          <a:p>
            <a:pPr algn="just"/>
            <a:br>
              <a:rPr lang="en-US" dirty="0"/>
            </a:br>
            <a:r>
              <a:rPr lang="en-US" dirty="0">
                <a:solidFill>
                  <a:srgbClr val="FF0000"/>
                </a:solidFill>
                <a:latin typeface="Times New Roman" panose="02020603050405020304" pitchFamily="18" charset="0"/>
                <a:cs typeface="Times New Roman" panose="02020603050405020304" pitchFamily="18" charset="0"/>
              </a:rPr>
              <a:t>Training Dataset Performance: </a:t>
            </a:r>
            <a:r>
              <a:rPr lang="en-US" dirty="0">
                <a:latin typeface="Times New Roman" panose="02020603050405020304" pitchFamily="18" charset="0"/>
                <a:cs typeface="Times New Roman" panose="02020603050405020304" pitchFamily="18" charset="0"/>
              </a:rPr>
              <a:t>The ensemble model achieved a very high accuracy score of 99.7% on the training dataset, along with a high F1 score of 0.994, precision of 0.999, and recall of 0.988. These metrics indicate excellent performance in capturing patterns and making accurate predictions on the training data.</a:t>
            </a:r>
          </a:p>
          <a:p>
            <a:pPr algn="just"/>
            <a:r>
              <a:rPr lang="en-US" dirty="0">
                <a:solidFill>
                  <a:srgbClr val="FF0000"/>
                </a:solidFill>
                <a:latin typeface="Times New Roman" panose="02020603050405020304" pitchFamily="18" charset="0"/>
                <a:cs typeface="Times New Roman" panose="02020603050405020304" pitchFamily="18" charset="0"/>
              </a:rPr>
              <a:t>Test Dataset Performance: </a:t>
            </a:r>
            <a:r>
              <a:rPr lang="en-US" dirty="0">
                <a:latin typeface="Times New Roman" panose="02020603050405020304" pitchFamily="18" charset="0"/>
                <a:cs typeface="Times New Roman" panose="02020603050405020304" pitchFamily="18" charset="0"/>
              </a:rPr>
              <a:t>On the test dataset, the ensemble model performed well with an accuracy score of 81.3%. However, the F1 score dropped to 0.436, precision to 0.619, and recall to 0.336. While these metrics are lower than the training set, they still demonstrate good predictive capability on unseen data.</a:t>
            </a:r>
          </a:p>
          <a:p>
            <a:pPr algn="just"/>
            <a:r>
              <a:rPr lang="en-US" dirty="0">
                <a:solidFill>
                  <a:srgbClr val="FF0000"/>
                </a:solidFill>
                <a:latin typeface="Times New Roman" panose="02020603050405020304" pitchFamily="18" charset="0"/>
                <a:cs typeface="Times New Roman" panose="02020603050405020304" pitchFamily="18" charset="0"/>
              </a:rPr>
              <a:t>Analysis: </a:t>
            </a:r>
            <a:r>
              <a:rPr lang="en-US" dirty="0">
                <a:latin typeface="Times New Roman" panose="02020603050405020304" pitchFamily="18" charset="0"/>
                <a:cs typeface="Times New Roman" panose="02020603050405020304" pitchFamily="18" charset="0"/>
              </a:rPr>
              <a:t>The ensemble method shows significant overfitting tendencies, as indicated by the large disparity between training and test performance. Despite the high accuracy on the training set, the model's generalization to new data is limited, as seen in the lower F1 score, precision, and recall on the test set.</a:t>
            </a:r>
          </a:p>
        </p:txBody>
      </p:sp>
    </p:spTree>
    <p:extLst>
      <p:ext uri="{BB962C8B-B14F-4D97-AF65-F5344CB8AC3E}">
        <p14:creationId xmlns:p14="http://schemas.microsoft.com/office/powerpoint/2010/main" val="3002523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5C56-91A4-22A4-2574-8270EC84E11F}"/>
              </a:ext>
            </a:extLst>
          </p:cNvPr>
          <p:cNvSpPr>
            <a:spLocks noGrp="1"/>
          </p:cNvSpPr>
          <p:nvPr>
            <p:ph type="title"/>
          </p:nvPr>
        </p:nvSpPr>
        <p:spPr>
          <a:xfrm>
            <a:off x="868944" y="2456031"/>
            <a:ext cx="10809045" cy="1210035"/>
          </a:xfrm>
        </p:spPr>
        <p:txBody>
          <a:bodyPr>
            <a:normAutofit/>
          </a:bodyPr>
          <a:lstStyle/>
          <a:p>
            <a:pPr algn="ctr"/>
            <a:r>
              <a:rPr lang="en-US" sz="6600" dirty="0"/>
              <a:t>RESULTS</a:t>
            </a:r>
          </a:p>
        </p:txBody>
      </p:sp>
    </p:spTree>
    <p:extLst>
      <p:ext uri="{BB962C8B-B14F-4D97-AF65-F5344CB8AC3E}">
        <p14:creationId xmlns:p14="http://schemas.microsoft.com/office/powerpoint/2010/main" val="381129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graph&#10;&#10;Description automatically generated">
            <a:extLst>
              <a:ext uri="{FF2B5EF4-FFF2-40B4-BE49-F238E27FC236}">
                <a16:creationId xmlns:a16="http://schemas.microsoft.com/office/drawing/2014/main" id="{89631525-A1F9-1540-AAA1-D173505C41E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12648" y="822960"/>
            <a:ext cx="10808208" cy="3849624"/>
          </a:xfrm>
        </p:spPr>
      </p:pic>
      <p:sp>
        <p:nvSpPr>
          <p:cNvPr id="12" name="Rectangle 11">
            <a:extLst>
              <a:ext uri="{FF2B5EF4-FFF2-40B4-BE49-F238E27FC236}">
                <a16:creationId xmlns:a16="http://schemas.microsoft.com/office/drawing/2014/main" id="{688D04F4-3A55-B917-585B-CAD450F51EAA}"/>
              </a:ext>
            </a:extLst>
          </p:cNvPr>
          <p:cNvSpPr/>
          <p:nvPr/>
        </p:nvSpPr>
        <p:spPr>
          <a:xfrm>
            <a:off x="438912" y="1426464"/>
            <a:ext cx="11247120" cy="9144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CD78640-539B-B12A-59C8-CF67474A3432}"/>
              </a:ext>
            </a:extLst>
          </p:cNvPr>
          <p:cNvSpPr txBox="1"/>
          <p:nvPr/>
        </p:nvSpPr>
        <p:spPr>
          <a:xfrm>
            <a:off x="612648" y="5200703"/>
            <a:ext cx="1140256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It is clear that the Ensemble Method has performed better than all other models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781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08D7-4A96-FE0C-7FE2-272FE45D60D4}"/>
              </a:ext>
            </a:extLst>
          </p:cNvPr>
          <p:cNvSpPr>
            <a:spLocks noGrp="1"/>
          </p:cNvSpPr>
          <p:nvPr>
            <p:ph type="title"/>
          </p:nvPr>
        </p:nvSpPr>
        <p:spPr>
          <a:xfrm>
            <a:off x="579876" y="2420635"/>
            <a:ext cx="10809045" cy="1210035"/>
          </a:xfrm>
        </p:spPr>
        <p:txBody>
          <a:bodyPr>
            <a:normAutofit/>
          </a:bodyPr>
          <a:lstStyle/>
          <a:p>
            <a:pPr algn="ctr"/>
            <a:r>
              <a:rPr lang="en-US" sz="6600" dirty="0"/>
              <a:t>CONCLUSION</a:t>
            </a:r>
          </a:p>
        </p:txBody>
      </p:sp>
    </p:spTree>
    <p:extLst>
      <p:ext uri="{BB962C8B-B14F-4D97-AF65-F5344CB8AC3E}">
        <p14:creationId xmlns:p14="http://schemas.microsoft.com/office/powerpoint/2010/main" val="139325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56B36-84DD-9074-BFFF-47C30A86C3FB}"/>
              </a:ext>
            </a:extLst>
          </p:cNvPr>
          <p:cNvSpPr>
            <a:spLocks noGrp="1"/>
          </p:cNvSpPr>
          <p:nvPr>
            <p:ph sz="quarter" idx="13"/>
          </p:nvPr>
        </p:nvSpPr>
        <p:spPr>
          <a:xfrm>
            <a:off x="366280" y="1020607"/>
            <a:ext cx="11584928" cy="5270465"/>
          </a:xfrm>
        </p:spPr>
        <p:txBody>
          <a:bodyPr>
            <a:normAutofit fontScale="70000" lnSpcReduction="20000"/>
          </a:bodyPr>
          <a:lstStyle/>
          <a:p>
            <a:pPr algn="just"/>
            <a:r>
              <a:rPr lang="en-US" sz="3700" dirty="0">
                <a:latin typeface="Times New Roman" panose="02020603050405020304" pitchFamily="18" charset="0"/>
                <a:cs typeface="Times New Roman" panose="02020603050405020304" pitchFamily="18" charset="0"/>
              </a:rPr>
              <a:t>Its important to carefully chose the important variables through various technique for forecasting problems. Such as using statistical tests to find the variables improving the model performances.</a:t>
            </a:r>
          </a:p>
          <a:p>
            <a:pPr marL="0" indent="0" algn="just">
              <a:buNone/>
            </a:pPr>
            <a:endParaRPr lang="en-US" sz="3700" dirty="0">
              <a:latin typeface="Times New Roman" panose="02020603050405020304" pitchFamily="18" charset="0"/>
              <a:cs typeface="Times New Roman" panose="02020603050405020304" pitchFamily="18" charset="0"/>
            </a:endParaRPr>
          </a:p>
          <a:p>
            <a:pPr algn="just"/>
            <a:r>
              <a:rPr lang="en-US" sz="3700" dirty="0">
                <a:latin typeface="Times New Roman" panose="02020603050405020304" pitchFamily="18" charset="0"/>
                <a:cs typeface="Times New Roman" panose="02020603050405020304" pitchFamily="18" charset="0"/>
              </a:rPr>
              <a:t>From the results we find that </a:t>
            </a:r>
            <a:r>
              <a:rPr lang="en-US" sz="3700" b="1" dirty="0">
                <a:latin typeface="Times New Roman" panose="02020603050405020304" pitchFamily="18" charset="0"/>
                <a:cs typeface="Times New Roman" panose="02020603050405020304" pitchFamily="18" charset="0"/>
              </a:rPr>
              <a:t>Ensemble Method </a:t>
            </a:r>
            <a:r>
              <a:rPr lang="en-US" sz="3700" dirty="0">
                <a:latin typeface="Times New Roman" panose="02020603050405020304" pitchFamily="18" charset="0"/>
                <a:cs typeface="Times New Roman" panose="02020603050405020304" pitchFamily="18" charset="0"/>
              </a:rPr>
              <a:t>forecasting model outperforms the other baseline models as it has high learning space.</a:t>
            </a:r>
          </a:p>
          <a:p>
            <a:pPr marL="0" indent="0" algn="just">
              <a:buNone/>
            </a:pPr>
            <a:endParaRPr lang="en-US" sz="3700" dirty="0">
              <a:latin typeface="Times New Roman" panose="02020603050405020304" pitchFamily="18" charset="0"/>
              <a:cs typeface="Times New Roman" panose="02020603050405020304" pitchFamily="18" charset="0"/>
            </a:endParaRPr>
          </a:p>
          <a:p>
            <a:pPr marL="0" indent="0" algn="just">
              <a:buNone/>
            </a:pPr>
            <a:r>
              <a:rPr lang="en-US" sz="3700" b="1" dirty="0">
                <a:latin typeface="Times New Roman" panose="02020603050405020304" pitchFamily="18" charset="0"/>
                <a:cs typeface="Times New Roman" panose="02020603050405020304" pitchFamily="18" charset="0"/>
              </a:rPr>
              <a:t>Future Plan </a:t>
            </a:r>
          </a:p>
          <a:p>
            <a:pPr algn="just"/>
            <a:r>
              <a:rPr lang="en-US" sz="3700" dirty="0">
                <a:latin typeface="Times New Roman" panose="02020603050405020304" pitchFamily="18" charset="0"/>
                <a:cs typeface="Times New Roman" panose="02020603050405020304" pitchFamily="18" charset="0"/>
              </a:rPr>
              <a:t>To quantify the impact of variables, we can use statistical tests like </a:t>
            </a:r>
            <a:r>
              <a:rPr lang="en-US" sz="3700" b="1" dirty="0">
                <a:latin typeface="Times New Roman" panose="02020603050405020304" pitchFamily="18" charset="0"/>
                <a:cs typeface="Times New Roman" panose="02020603050405020304" pitchFamily="18" charset="0"/>
              </a:rPr>
              <a:t>Cliff’s delta</a:t>
            </a:r>
            <a:r>
              <a:rPr lang="en-US" sz="3700" dirty="0">
                <a:latin typeface="Times New Roman" panose="02020603050405020304" pitchFamily="18" charset="0"/>
                <a:cs typeface="Times New Roman" panose="02020603050405020304" pitchFamily="18" charset="0"/>
              </a:rPr>
              <a:t>, </a:t>
            </a:r>
            <a:r>
              <a:rPr lang="en-US" sz="3700" b="1" dirty="0">
                <a:latin typeface="Times New Roman" panose="02020603050405020304" pitchFamily="18" charset="0"/>
                <a:cs typeface="Times New Roman" panose="02020603050405020304" pitchFamily="18" charset="0"/>
              </a:rPr>
              <a:t>Cohen’s D effect size</a:t>
            </a:r>
            <a:r>
              <a:rPr lang="en-US" sz="3700" dirty="0">
                <a:latin typeface="Times New Roman" panose="02020603050405020304" pitchFamily="18" charset="0"/>
                <a:cs typeface="Times New Roman" panose="02020603050405020304" pitchFamily="18" charset="0"/>
              </a:rPr>
              <a:t>.</a:t>
            </a:r>
          </a:p>
          <a:p>
            <a:pPr algn="just"/>
            <a:endParaRPr lang="en-US" sz="3700" dirty="0">
              <a:latin typeface="Times New Roman" panose="02020603050405020304" pitchFamily="18" charset="0"/>
              <a:cs typeface="Times New Roman" panose="02020603050405020304" pitchFamily="18" charset="0"/>
            </a:endParaRPr>
          </a:p>
          <a:p>
            <a:pPr algn="just"/>
            <a:r>
              <a:rPr lang="en-US" sz="3700" dirty="0">
                <a:latin typeface="Times New Roman" panose="02020603050405020304" pitchFamily="18" charset="0"/>
                <a:cs typeface="Times New Roman" panose="02020603050405020304" pitchFamily="18" charset="0"/>
              </a:rPr>
              <a:t>Usage explainable AI techniques like </a:t>
            </a:r>
            <a:r>
              <a:rPr lang="en-US" sz="3700" b="1" dirty="0">
                <a:latin typeface="Times New Roman" panose="02020603050405020304" pitchFamily="18" charset="0"/>
                <a:cs typeface="Times New Roman" panose="02020603050405020304" pitchFamily="18" charset="0"/>
              </a:rPr>
              <a:t>SHAP</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SHapley</a:t>
            </a:r>
            <a:r>
              <a:rPr lang="en-US" sz="3700" dirty="0">
                <a:latin typeface="Times New Roman" panose="02020603050405020304" pitchFamily="18" charset="0"/>
                <a:cs typeface="Times New Roman" panose="02020603050405020304" pitchFamily="18" charset="0"/>
              </a:rPr>
              <a:t> Additive </a:t>
            </a:r>
            <a:r>
              <a:rPr lang="en-US" sz="3700" dirty="0" err="1">
                <a:latin typeface="Times New Roman" panose="02020603050405020304" pitchFamily="18" charset="0"/>
                <a:cs typeface="Times New Roman" panose="02020603050405020304" pitchFamily="18" charset="0"/>
              </a:rPr>
              <a:t>exPlanations</a:t>
            </a:r>
            <a:r>
              <a:rPr lang="en-US" sz="3700" dirty="0">
                <a:latin typeface="Times New Roman" panose="02020603050405020304" pitchFamily="18" charset="0"/>
                <a:cs typeface="Times New Roman" panose="02020603050405020304" pitchFamily="18" charset="0"/>
              </a:rPr>
              <a:t>) or </a:t>
            </a:r>
            <a:r>
              <a:rPr lang="en-US" sz="3700" b="1" dirty="0">
                <a:latin typeface="Times New Roman" panose="02020603050405020304" pitchFamily="18" charset="0"/>
                <a:cs typeface="Times New Roman" panose="02020603050405020304" pitchFamily="18" charset="0"/>
              </a:rPr>
              <a:t>LIME</a:t>
            </a:r>
            <a:r>
              <a:rPr lang="en-US" sz="3700" dirty="0">
                <a:latin typeface="Times New Roman" panose="02020603050405020304" pitchFamily="18" charset="0"/>
                <a:cs typeface="Times New Roman" panose="02020603050405020304" pitchFamily="18" charset="0"/>
              </a:rPr>
              <a:t> to understand the importance of features and make the model’s predictions more transparent.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363191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DAE1-FD0B-BEF1-C5A6-AA572C09B119}"/>
              </a:ext>
            </a:extLst>
          </p:cNvPr>
          <p:cNvSpPr>
            <a:spLocks noGrp="1"/>
          </p:cNvSpPr>
          <p:nvPr>
            <p:ph type="title"/>
          </p:nvPr>
        </p:nvSpPr>
        <p:spPr>
          <a:xfrm>
            <a:off x="691477" y="2320346"/>
            <a:ext cx="10809045" cy="1210035"/>
          </a:xfrm>
        </p:spPr>
        <p:txBody>
          <a:bodyPr>
            <a:normAutofit/>
          </a:bodyPr>
          <a:lstStyle/>
          <a:p>
            <a:pPr algn="ctr"/>
            <a:r>
              <a:rPr lang="en-US" sz="7200" dirty="0"/>
              <a:t>THANK YOU</a:t>
            </a:r>
          </a:p>
        </p:txBody>
      </p:sp>
    </p:spTree>
    <p:extLst>
      <p:ext uri="{BB962C8B-B14F-4D97-AF65-F5344CB8AC3E}">
        <p14:creationId xmlns:p14="http://schemas.microsoft.com/office/powerpoint/2010/main" val="113292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DF84-7F84-3732-40F8-594159930231}"/>
              </a:ext>
            </a:extLst>
          </p:cNvPr>
          <p:cNvSpPr>
            <a:spLocks noGrp="1"/>
          </p:cNvSpPr>
          <p:nvPr>
            <p:ph type="title"/>
          </p:nvPr>
        </p:nvSpPr>
        <p:spPr>
          <a:xfrm>
            <a:off x="333041" y="493129"/>
            <a:ext cx="10809045" cy="1210035"/>
          </a:xfrm>
        </p:spPr>
        <p:txBody>
          <a:bodyPr/>
          <a:lstStyle/>
          <a:p>
            <a:pPr algn="ctr"/>
            <a:r>
              <a:rPr lang="en-US" dirty="0"/>
              <a:t>PROBLEM</a:t>
            </a:r>
          </a:p>
        </p:txBody>
      </p:sp>
      <p:sp>
        <p:nvSpPr>
          <p:cNvPr id="4" name="TextBox 3">
            <a:extLst>
              <a:ext uri="{FF2B5EF4-FFF2-40B4-BE49-F238E27FC236}">
                <a16:creationId xmlns:a16="http://schemas.microsoft.com/office/drawing/2014/main" id="{F12AAA8A-CFC3-4FCF-0845-749A9AF6E4A9}"/>
              </a:ext>
            </a:extLst>
          </p:cNvPr>
          <p:cNvSpPr txBox="1"/>
          <p:nvPr/>
        </p:nvSpPr>
        <p:spPr>
          <a:xfrm>
            <a:off x="428752" y="1703164"/>
            <a:ext cx="11118480" cy="4316566"/>
          </a:xfrm>
          <a:prstGeom prst="rect">
            <a:avLst/>
          </a:prstGeom>
          <a:noFill/>
        </p:spPr>
        <p:txBody>
          <a:bodyPr wrap="square" rtlCol="0">
            <a:spAutoFit/>
          </a:bodyPr>
          <a:lstStyle/>
          <a:p>
            <a:pPr algn="just"/>
            <a:r>
              <a:rPr lang="en-US" sz="2800" dirty="0">
                <a:solidFill>
                  <a:srgbClr val="0E0E0E"/>
                </a:solidFill>
                <a:effectLst/>
                <a:latin typeface="Times New Roman" panose="02020603050405020304" pitchFamily="18" charset="0"/>
                <a:cs typeface="Times New Roman" panose="02020603050405020304" pitchFamily="18" charset="0"/>
              </a:rPr>
              <a:t>• Predicting credit card defaults is a critical challenge for financial institutions due to complex consumer behavior and financial uncertainties.</a:t>
            </a:r>
          </a:p>
          <a:p>
            <a:pPr algn="just">
              <a:spcBef>
                <a:spcPts val="900"/>
              </a:spcBef>
            </a:pPr>
            <a:r>
              <a:rPr lang="en-US" sz="2800" dirty="0">
                <a:solidFill>
                  <a:srgbClr val="0E0E0E"/>
                </a:solidFill>
                <a:effectLst/>
                <a:latin typeface="Times New Roman" panose="02020603050405020304" pitchFamily="18" charset="0"/>
                <a:cs typeface="Times New Roman" panose="02020603050405020304" pitchFamily="18" charset="0"/>
              </a:rPr>
              <a:t>• The increasing issuance of credit cards has made it essential to identify potential defaulters to minimize losses and maintain financial stability.</a:t>
            </a:r>
          </a:p>
          <a:p>
            <a:pPr algn="just">
              <a:spcBef>
                <a:spcPts val="900"/>
              </a:spcBef>
            </a:pPr>
            <a:r>
              <a:rPr lang="en-US" sz="2800" dirty="0">
                <a:solidFill>
                  <a:srgbClr val="0E0E0E"/>
                </a:solidFill>
                <a:effectLst/>
                <a:latin typeface="Times New Roman" panose="02020603050405020304" pitchFamily="18" charset="0"/>
                <a:cs typeface="Times New Roman" panose="02020603050405020304" pitchFamily="18" charset="0"/>
              </a:rPr>
              <a:t>• The objective is to build a reliable, automated model that analyzes client information and historical transaction data to predict defaults accurately.</a:t>
            </a:r>
          </a:p>
          <a:p>
            <a:pPr algn="just">
              <a:spcBef>
                <a:spcPts val="900"/>
              </a:spcBef>
            </a:pPr>
            <a:r>
              <a:rPr lang="en-US" sz="2800" dirty="0">
                <a:solidFill>
                  <a:srgbClr val="0E0E0E"/>
                </a:solidFill>
                <a:effectLst/>
                <a:latin typeface="Times New Roman" panose="02020603050405020304" pitchFamily="18" charset="0"/>
                <a:cs typeface="Times New Roman" panose="02020603050405020304" pitchFamily="18" charset="0"/>
              </a:rPr>
              <a:t>• This approach enables banks to proactively mitigate risks by offering alternative solutions, ensuring better credit management and customer retention.</a:t>
            </a:r>
          </a:p>
        </p:txBody>
      </p:sp>
    </p:spTree>
    <p:extLst>
      <p:ext uri="{BB962C8B-B14F-4D97-AF65-F5344CB8AC3E}">
        <p14:creationId xmlns:p14="http://schemas.microsoft.com/office/powerpoint/2010/main" val="191829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7F8C-FE9C-EA98-EE1A-D4B72CC6E589}"/>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166A6D26-BE3F-567E-79C0-E3EE15DC4E9F}"/>
              </a:ext>
            </a:extLst>
          </p:cNvPr>
          <p:cNvSpPr>
            <a:spLocks noGrp="1"/>
          </p:cNvSpPr>
          <p:nvPr>
            <p:ph sz="quarter" idx="13"/>
          </p:nvPr>
        </p:nvSpPr>
        <p:spPr>
          <a:xfrm>
            <a:off x="621322" y="1566822"/>
            <a:ext cx="10855936" cy="4483573"/>
          </a:xfrm>
        </p:spPr>
        <p:txBody>
          <a:bodyPr>
            <a:normAutofit lnSpcReduction="10000"/>
          </a:bodyPr>
          <a:lstStyle/>
          <a:p>
            <a:pPr marL="0" indent="0" algn="just">
              <a:buNone/>
            </a:pPr>
            <a:r>
              <a:rPr lang="en-US" dirty="0">
                <a:solidFill>
                  <a:srgbClr val="0E0E0E"/>
                </a:solidFill>
                <a:effectLst/>
                <a:latin typeface=".AppleSystemUIFont"/>
              </a:rPr>
              <a:t>• </a:t>
            </a:r>
            <a:r>
              <a:rPr lang="en-US" dirty="0">
                <a:solidFill>
                  <a:srgbClr val="0E0E0E"/>
                </a:solidFill>
                <a:effectLst/>
                <a:latin typeface="Times New Roman" panose="02020603050405020304" pitchFamily="18" charset="0"/>
                <a:cs typeface="Times New Roman" panose="02020603050405020304" pitchFamily="18" charset="0"/>
              </a:rPr>
              <a:t>This project focuses on implementing and comparing advanced predictive models to forecast defaults using customer demographic, financial, and transactional data.</a:t>
            </a:r>
          </a:p>
          <a:p>
            <a:pPr marL="0" indent="0" algn="just">
              <a:spcBef>
                <a:spcPts val="900"/>
              </a:spcBef>
              <a:buNone/>
            </a:pPr>
            <a:r>
              <a:rPr lang="en-US" dirty="0">
                <a:solidFill>
                  <a:srgbClr val="0E0E0E"/>
                </a:solidFill>
                <a:effectLst/>
                <a:latin typeface="Times New Roman" panose="02020603050405020304" pitchFamily="18" charset="0"/>
                <a:cs typeface="Times New Roman" panose="02020603050405020304" pitchFamily="18" charset="0"/>
              </a:rPr>
              <a:t>• The study employs algorithms from various paradigms, including Logistic Regression, K-Nearest Neighbors, Random Forest, and Neural Networks.</a:t>
            </a:r>
          </a:p>
          <a:p>
            <a:pPr marL="0" indent="0" algn="just">
              <a:spcBef>
                <a:spcPts val="900"/>
              </a:spcBef>
              <a:buNone/>
            </a:pPr>
            <a:r>
              <a:rPr lang="en-US" dirty="0">
                <a:solidFill>
                  <a:srgbClr val="0E0E0E"/>
                </a:solidFill>
                <a:effectLst/>
                <a:latin typeface="Times New Roman" panose="02020603050405020304" pitchFamily="18" charset="0"/>
                <a:cs typeface="Times New Roman" panose="02020603050405020304" pitchFamily="18" charset="0"/>
              </a:rPr>
              <a:t>• Key metrics like Accuracy Score</a:t>
            </a:r>
            <a:r>
              <a:rPr lang="en-US" dirty="0">
                <a:solidFill>
                  <a:srgbClr val="0E0E0E"/>
                </a:solidFill>
                <a:latin typeface="Times New Roman" panose="02020603050405020304" pitchFamily="18" charset="0"/>
                <a:cs typeface="Times New Roman" panose="02020603050405020304" pitchFamily="18" charset="0"/>
              </a:rPr>
              <a:t> </a:t>
            </a:r>
            <a:r>
              <a:rPr lang="en-US" dirty="0">
                <a:solidFill>
                  <a:srgbClr val="0E0E0E"/>
                </a:solidFill>
                <a:effectLst/>
                <a:latin typeface="Times New Roman" panose="02020603050405020304" pitchFamily="18" charset="0"/>
                <a:cs typeface="Times New Roman" panose="02020603050405020304" pitchFamily="18" charset="0"/>
              </a:rPr>
              <a:t>and ROC Curve are used to evaluate and compare model performance.</a:t>
            </a:r>
          </a:p>
          <a:p>
            <a:pPr marL="0" indent="0" algn="just">
              <a:spcBef>
                <a:spcPts val="900"/>
              </a:spcBef>
              <a:buNone/>
            </a:pPr>
            <a:r>
              <a:rPr lang="en-US" dirty="0">
                <a:solidFill>
                  <a:srgbClr val="0E0E0E"/>
                </a:solidFill>
                <a:effectLst/>
                <a:latin typeface="Times New Roman" panose="02020603050405020304" pitchFamily="18" charset="0"/>
                <a:cs typeface="Times New Roman" panose="02020603050405020304" pitchFamily="18" charset="0"/>
              </a:rPr>
              <a:t>• Advanced techniques like </a:t>
            </a:r>
            <a:r>
              <a:rPr lang="en-US" dirty="0" err="1">
                <a:solidFill>
                  <a:srgbClr val="0E0E0E"/>
                </a:solidFill>
                <a:effectLst/>
                <a:latin typeface="Times New Roman" panose="02020603050405020304" pitchFamily="18" charset="0"/>
                <a:cs typeface="Times New Roman" panose="02020603050405020304" pitchFamily="18" charset="0"/>
              </a:rPr>
              <a:t>XGBoost</a:t>
            </a:r>
            <a:r>
              <a:rPr lang="en-US" dirty="0">
                <a:solidFill>
                  <a:srgbClr val="0E0E0E"/>
                </a:solidFill>
                <a:effectLst/>
                <a:latin typeface="Times New Roman" panose="02020603050405020304" pitchFamily="18" charset="0"/>
                <a:cs typeface="Times New Roman" panose="02020603050405020304" pitchFamily="18" charset="0"/>
              </a:rPr>
              <a:t>, Neural Networks, and ensemble methods further enhance predictive accuracy, enabling banks to mitigate risks proactively</a:t>
            </a:r>
            <a:r>
              <a:rPr lang="en-US" dirty="0">
                <a:solidFill>
                  <a:srgbClr val="0E0E0E"/>
                </a:solidFill>
                <a:effectLst/>
                <a:latin typeface=".AppleSystemUIFont"/>
              </a:rPr>
              <a:t>.</a:t>
            </a:r>
          </a:p>
          <a:p>
            <a:endParaRPr lang="en-US" dirty="0"/>
          </a:p>
        </p:txBody>
      </p:sp>
    </p:spTree>
    <p:extLst>
      <p:ext uri="{BB962C8B-B14F-4D97-AF65-F5344CB8AC3E}">
        <p14:creationId xmlns:p14="http://schemas.microsoft.com/office/powerpoint/2010/main" val="337683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3541-6E9D-67A3-3E5F-6FB7F9513007}"/>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D403EC50-25F6-4F59-38BE-B48AB0FDB60F}"/>
              </a:ext>
            </a:extLst>
          </p:cNvPr>
          <p:cNvSpPr>
            <a:spLocks noGrp="1"/>
          </p:cNvSpPr>
          <p:nvPr>
            <p:ph sz="quarter" idx="13"/>
          </p:nvPr>
        </p:nvSpPr>
        <p:spPr>
          <a:xfrm>
            <a:off x="512617" y="1320904"/>
            <a:ext cx="11402291" cy="4483573"/>
          </a:xfrm>
        </p:spPr>
        <p:txBody>
          <a:bodyPr>
            <a:noAutofit/>
          </a:bodyPr>
          <a:lstStyle/>
          <a:p>
            <a:pPr marL="0" indent="0">
              <a:spcBef>
                <a:spcPts val="900"/>
              </a:spcBef>
              <a:buNone/>
            </a:pPr>
            <a:r>
              <a:rPr lang="en-US" sz="2000" dirty="0">
                <a:solidFill>
                  <a:srgbClr val="0E0E0E"/>
                </a:solidFill>
                <a:effectLst/>
                <a:latin typeface="Times New Roman" panose="02020603050405020304" pitchFamily="18" charset="0"/>
                <a:cs typeface="Times New Roman" panose="02020603050405020304" pitchFamily="18" charset="0"/>
              </a:rPr>
              <a:t>• </a:t>
            </a:r>
            <a:r>
              <a:rPr lang="en-US" sz="2400" dirty="0">
                <a:solidFill>
                  <a:srgbClr val="0E0E0E"/>
                </a:solidFill>
                <a:effectLst/>
                <a:latin typeface="Times New Roman" panose="02020603050405020304" pitchFamily="18" charset="0"/>
                <a:cs typeface="Times New Roman" panose="02020603050405020304" pitchFamily="18" charset="0"/>
              </a:rPr>
              <a:t>The Taiwanese government has permitted the creation of new banks since 1990, leading to increased competition in the financial sector.</a:t>
            </a:r>
          </a:p>
          <a:p>
            <a:pPr marL="0" indent="0">
              <a:spcBef>
                <a:spcPts val="900"/>
              </a:spcBef>
              <a:buNone/>
            </a:pPr>
            <a:r>
              <a:rPr lang="en-US" sz="2400" dirty="0">
                <a:solidFill>
                  <a:srgbClr val="0E0E0E"/>
                </a:solidFill>
                <a:effectLst/>
                <a:latin typeface="Times New Roman" panose="02020603050405020304" pitchFamily="18" charset="0"/>
                <a:cs typeface="Times New Roman" panose="02020603050405020304" pitchFamily="18" charset="0"/>
              </a:rPr>
              <a:t>• To expand market share, banks issued credit cards to less financially skilled applicants, resulting in overuse and significant debt accumulation.</a:t>
            </a:r>
            <a:br>
              <a:rPr lang="en-US" sz="2400" dirty="0">
                <a:solidFill>
                  <a:srgbClr val="0E0E0E"/>
                </a:solidFill>
                <a:effectLst/>
                <a:latin typeface="Times New Roman" panose="02020603050405020304" pitchFamily="18" charset="0"/>
                <a:cs typeface="Times New Roman" panose="02020603050405020304" pitchFamily="18" charset="0"/>
              </a:rPr>
            </a:br>
            <a:r>
              <a:rPr lang="en-US" sz="2400" dirty="0">
                <a:solidFill>
                  <a:srgbClr val="0E0E0E"/>
                </a:solidFill>
                <a:effectLst/>
                <a:latin typeface="Times New Roman" panose="02020603050405020304" pitchFamily="18" charset="0"/>
                <a:cs typeface="Times New Roman" panose="02020603050405020304" pitchFamily="18" charset="0"/>
              </a:rPr>
              <a:t>• Credit card defaults, where cardholders fail to meet repayment obligations, have eroded confidence in consumer credit and posed challenges for banks and cardholders alike.</a:t>
            </a:r>
          </a:p>
          <a:p>
            <a:pPr marL="0" indent="0">
              <a:spcBef>
                <a:spcPts val="900"/>
              </a:spcBef>
              <a:buNone/>
            </a:pPr>
            <a:r>
              <a:rPr lang="en-US" sz="2400" dirty="0">
                <a:solidFill>
                  <a:srgbClr val="0E0E0E"/>
                </a:solidFill>
                <a:effectLst/>
                <a:latin typeface="Times New Roman" panose="02020603050405020304" pitchFamily="18" charset="0"/>
                <a:cs typeface="Times New Roman" panose="02020603050405020304" pitchFamily="18" charset="0"/>
              </a:rPr>
              <a:t>• In a robust financial system, risk prediction is crucial to mitigating damage by identifying individuals at risk of default.</a:t>
            </a:r>
          </a:p>
          <a:p>
            <a:pPr marL="0" indent="0">
              <a:spcBef>
                <a:spcPts val="900"/>
              </a:spcBef>
              <a:buNone/>
            </a:pPr>
            <a:r>
              <a:rPr lang="en-US" sz="2400" dirty="0">
                <a:solidFill>
                  <a:srgbClr val="0E0E0E"/>
                </a:solidFill>
                <a:effectLst/>
                <a:latin typeface="Times New Roman" panose="02020603050405020304" pitchFamily="18" charset="0"/>
                <a:cs typeface="Times New Roman" panose="02020603050405020304" pitchFamily="18" charset="0"/>
              </a:rPr>
              <a:t>• This project aims to leverage financial and transactional data to build predictive models that identify potential defaulters, enabling banks to offer alternatives like forbearance or debt consolidation to minimize losses.</a:t>
            </a:r>
          </a:p>
          <a:p>
            <a:pPr marL="0" indent="0">
              <a:spcBef>
                <a:spcPts val="900"/>
              </a:spcBef>
              <a:buNone/>
            </a:pPr>
            <a:r>
              <a:rPr lang="en-US" sz="2400" dirty="0">
                <a:solidFill>
                  <a:srgbClr val="0E0E0E"/>
                </a:solidFill>
                <a:effectLst/>
                <a:latin typeface="Times New Roman" panose="02020603050405020304" pitchFamily="18" charset="0"/>
                <a:cs typeface="Times New Roman" panose="02020603050405020304" pitchFamily="18" charset="0"/>
              </a:rPr>
              <a:t>• Advanced forecasting techniques are compared and evaluated to develop reliable credit risk management solutions.</a:t>
            </a:r>
          </a:p>
        </p:txBody>
      </p:sp>
    </p:spTree>
    <p:extLst>
      <p:ext uri="{BB962C8B-B14F-4D97-AF65-F5344CB8AC3E}">
        <p14:creationId xmlns:p14="http://schemas.microsoft.com/office/powerpoint/2010/main" val="305351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AC9C-84C4-2EB5-B3F7-9793ACDF1A1B}"/>
              </a:ext>
            </a:extLst>
          </p:cNvPr>
          <p:cNvSpPr>
            <a:spLocks noGrp="1"/>
          </p:cNvSpPr>
          <p:nvPr>
            <p:ph type="title"/>
          </p:nvPr>
        </p:nvSpPr>
        <p:spPr>
          <a:xfrm>
            <a:off x="353823" y="317430"/>
            <a:ext cx="10809045" cy="1210035"/>
          </a:xfrm>
        </p:spPr>
        <p:txBody>
          <a:bodyPr/>
          <a:lstStyle/>
          <a:p>
            <a:pPr algn="ctr"/>
            <a:r>
              <a:rPr lang="en-US" dirty="0">
                <a:latin typeface="Britannic Bold" panose="020B0903060703020204" pitchFamily="34" charset="77"/>
                <a:cs typeface="Aharoni" panose="020F0502020204030204" pitchFamily="34" charset="0"/>
              </a:rPr>
              <a:t>PROJECT PLAN</a:t>
            </a:r>
            <a:endParaRPr lang="en-US" dirty="0"/>
          </a:p>
        </p:txBody>
      </p:sp>
      <p:sp>
        <p:nvSpPr>
          <p:cNvPr id="3" name="Content Placeholder 2">
            <a:extLst>
              <a:ext uri="{FF2B5EF4-FFF2-40B4-BE49-F238E27FC236}">
                <a16:creationId xmlns:a16="http://schemas.microsoft.com/office/drawing/2014/main" id="{D02D7A3B-8E35-5DC9-A49B-5984461F8284}"/>
              </a:ext>
            </a:extLst>
          </p:cNvPr>
          <p:cNvSpPr>
            <a:spLocks noGrp="1"/>
          </p:cNvSpPr>
          <p:nvPr>
            <p:ph sz="quarter" idx="13"/>
          </p:nvPr>
        </p:nvSpPr>
        <p:spPr>
          <a:xfrm>
            <a:off x="597878" y="1325050"/>
            <a:ext cx="11240299" cy="5048318"/>
          </a:xfrm>
        </p:spPr>
        <p:txBody>
          <a:bodyPr>
            <a:normAutofit fontScale="92500" lnSpcReduction="10000"/>
          </a:bodyPr>
          <a:lstStyle/>
          <a:p>
            <a:pPr marL="0" indent="0">
              <a:buNone/>
            </a:pPr>
            <a:r>
              <a:rPr lang="en-US" sz="2600" b="1" dirty="0">
                <a:solidFill>
                  <a:srgbClr val="FF0000"/>
                </a:solidFill>
                <a:latin typeface="Times New Roman" panose="02020603050405020304" pitchFamily="18" charset="0"/>
                <a:cs typeface="Times New Roman" panose="02020603050405020304" pitchFamily="18" charset="0"/>
              </a:rPr>
              <a:t>1</a:t>
            </a:r>
            <a:r>
              <a:rPr lang="en-US" sz="2800" b="1" dirty="0">
                <a:solidFill>
                  <a:srgbClr val="FF0000"/>
                </a:solidFill>
                <a:latin typeface="Times New Roman" panose="02020603050405020304" pitchFamily="18" charset="0"/>
                <a:cs typeface="Times New Roman" panose="02020603050405020304" pitchFamily="18" charset="0"/>
              </a:rPr>
              <a:t>.</a:t>
            </a:r>
            <a:r>
              <a:rPr lang="en-US" sz="2600" b="1" dirty="0">
                <a:solidFill>
                  <a:srgbClr val="FF0000"/>
                </a:solidFill>
                <a:latin typeface="Times New Roman" panose="02020603050405020304" pitchFamily="18" charset="0"/>
                <a:cs typeface="Times New Roman" panose="02020603050405020304" pitchFamily="18" charset="0"/>
              </a:rPr>
              <a:t>Model Selection and Evaluation</a:t>
            </a:r>
            <a:r>
              <a:rPr lang="en-US" sz="2800" b="1" dirty="0">
                <a:latin typeface="Times New Roman" panose="02020603050405020304" pitchFamily="18" charset="0"/>
                <a:cs typeface="Times New Roman" panose="02020603050405020304" pitchFamily="18" charset="0"/>
              </a:rPr>
              <a:t>: </a:t>
            </a:r>
          </a:p>
          <a:p>
            <a:pPr marL="0">
              <a:spcBef>
                <a:spcPts val="0"/>
              </a:spcBef>
              <a:spcAft>
                <a:spcPts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Logistic regression</a:t>
            </a:r>
          </a:p>
          <a:p>
            <a:pPr marL="0">
              <a:spcBef>
                <a:spcPts val="0"/>
              </a:spcBef>
              <a:spcAft>
                <a:spcPts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KNN</a:t>
            </a:r>
          </a:p>
          <a:p>
            <a:pPr marL="0">
              <a:spcBef>
                <a:spcPts val="0"/>
              </a:spcBef>
              <a:spcAft>
                <a:spcPts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Random Forest </a:t>
            </a:r>
          </a:p>
          <a:p>
            <a:pPr marL="0">
              <a:spcBef>
                <a:spcPts val="0"/>
              </a:spcBef>
              <a:spcAft>
                <a:spcPts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Decision Tree</a:t>
            </a:r>
          </a:p>
          <a:p>
            <a:pPr marL="0">
              <a:spcBef>
                <a:spcPts val="0"/>
              </a:spcBef>
              <a:spcAft>
                <a:spcPts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SVM with linear kernel </a:t>
            </a:r>
          </a:p>
          <a:p>
            <a:pPr marL="0">
              <a:spcBef>
                <a:spcPts val="0"/>
              </a:spcBef>
              <a:spcAft>
                <a:spcPts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SVM with nonlinear kernel.</a:t>
            </a:r>
          </a:p>
          <a:p>
            <a:pPr marL="0" indent="0">
              <a:buNone/>
            </a:pPr>
            <a:r>
              <a:rPr lang="en-US" sz="2600" b="1" dirty="0">
                <a:solidFill>
                  <a:srgbClr val="FF0000"/>
                </a:solidFill>
                <a:latin typeface="Times New Roman" panose="02020603050405020304" pitchFamily="18" charset="0"/>
                <a:cs typeface="Times New Roman" panose="02020603050405020304" pitchFamily="18" charset="0"/>
              </a:rPr>
              <a:t>2.Feature Selection</a:t>
            </a:r>
            <a:r>
              <a:rPr lang="en-US" sz="28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Lasso Technique, KNN, Correlation</a:t>
            </a:r>
            <a:r>
              <a:rPr lang="en-US" sz="2800" dirty="0">
                <a:latin typeface="Times New Roman" panose="02020603050405020304" pitchFamily="18" charset="0"/>
                <a:cs typeface="Times New Roman" panose="02020603050405020304" pitchFamily="18" charset="0"/>
              </a:rPr>
              <a:t>.</a:t>
            </a:r>
          </a:p>
          <a:p>
            <a:pPr marL="0" indent="0">
              <a:buNone/>
            </a:pPr>
            <a:r>
              <a:rPr lang="en-US" sz="2600" b="1" dirty="0">
                <a:solidFill>
                  <a:srgbClr val="FF0000"/>
                </a:solidFill>
                <a:latin typeface="Times New Roman" panose="02020603050405020304" pitchFamily="18" charset="0"/>
                <a:cs typeface="Times New Roman" panose="02020603050405020304" pitchFamily="18" charset="0"/>
              </a:rPr>
              <a:t>3. Model Structure Selection and Hyperparameter Tuning</a:t>
            </a:r>
            <a:r>
              <a:rPr lang="en-US" sz="26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Random Search</a:t>
            </a:r>
          </a:p>
          <a:p>
            <a:pPr marL="0" indent="0">
              <a:buNone/>
            </a:pPr>
            <a:r>
              <a:rPr lang="en-US" sz="2600" b="1" dirty="0">
                <a:solidFill>
                  <a:srgbClr val="FF0000"/>
                </a:solidFill>
                <a:latin typeface="Times New Roman" panose="02020603050405020304" pitchFamily="18" charset="0"/>
                <a:cs typeface="Times New Roman" panose="02020603050405020304" pitchFamily="18" charset="0"/>
              </a:rPr>
              <a:t>4. Variable Selection with Bi-directional Elimination (Wrapper Method</a:t>
            </a:r>
            <a:r>
              <a:rPr lang="en-US" sz="2600" b="1" dirty="0">
                <a:latin typeface="Times New Roman" panose="02020603050405020304" pitchFamily="18" charset="0"/>
                <a:cs typeface="Times New Roman" panose="02020603050405020304" pitchFamily="18" charset="0"/>
              </a:rPr>
              <a:t>)</a:t>
            </a:r>
          </a:p>
          <a:p>
            <a:pPr marL="0" indent="0">
              <a:spcBef>
                <a:spcPts val="0"/>
              </a:spcBef>
              <a:spcAft>
                <a:spcPts val="0"/>
              </a:spcAft>
              <a:buNone/>
            </a:pPr>
            <a:r>
              <a:rPr lang="en-US" sz="2600" b="1" dirty="0">
                <a:solidFill>
                  <a:srgbClr val="FF0000"/>
                </a:solidFill>
                <a:latin typeface="Times New Roman" panose="02020603050405020304" pitchFamily="18" charset="0"/>
                <a:cs typeface="Times New Roman" panose="02020603050405020304" pitchFamily="18" charset="0"/>
              </a:rPr>
              <a:t>5. Advanced Model Building :</a:t>
            </a:r>
          </a:p>
          <a:p>
            <a:pPr>
              <a:spcBef>
                <a:spcPts val="0"/>
              </a:spcBef>
              <a:spcAft>
                <a:spcPts val="0"/>
              </a:spcAft>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 Boosting ensemble method for improved prediction.</a:t>
            </a:r>
          </a:p>
          <a:p>
            <a:pPr>
              <a:spcBef>
                <a:spcPts val="0"/>
              </a:spcBef>
              <a:spcAft>
                <a:spcPts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Deep Learning Model (Two Layers): Implement a simple neural network.</a:t>
            </a:r>
          </a:p>
          <a:p>
            <a:pPr>
              <a:spcBef>
                <a:spcPts val="0"/>
              </a:spcBef>
              <a:spcAft>
                <a:spcPts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Ensemble Model: Combine top-performing models for increased accuracy</a:t>
            </a:r>
            <a:r>
              <a:rPr lang="en-US" sz="2800" dirty="0">
                <a:latin typeface="Times New Roman" panose="02020603050405020304" pitchFamily="18" charset="0"/>
                <a:cs typeface="Times New Roman" panose="02020603050405020304" pitchFamily="18" charset="0"/>
              </a:rPr>
              <a:t>.</a:t>
            </a:r>
          </a:p>
          <a:p>
            <a:pPr marL="0" indent="0">
              <a:spcBef>
                <a:spcPts val="0"/>
              </a:spcBef>
              <a:spcAft>
                <a:spcPts val="0"/>
              </a:spcAft>
              <a:buNone/>
            </a:pPr>
            <a:r>
              <a:rPr lang="en-US" sz="2600" b="1" dirty="0">
                <a:solidFill>
                  <a:srgbClr val="FF0000"/>
                </a:solidFill>
                <a:latin typeface="Times New Roman" panose="02020603050405020304" pitchFamily="18" charset="0"/>
                <a:cs typeface="Times New Roman" panose="02020603050405020304" pitchFamily="18" charset="0"/>
              </a:rPr>
              <a:t>6</a:t>
            </a:r>
            <a:r>
              <a:rPr lang="en-US" sz="2600" dirty="0">
                <a:solidFill>
                  <a:srgbClr val="FF0000"/>
                </a:solidFill>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Model Performance Visualization </a:t>
            </a:r>
            <a:r>
              <a:rPr lang="en-US" sz="2600" dirty="0">
                <a:solidFill>
                  <a:srgbClr val="FF0000"/>
                </a:solidFill>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Accuracy Score, ROC Curve </a:t>
            </a:r>
          </a:p>
        </p:txBody>
      </p:sp>
    </p:spTree>
    <p:extLst>
      <p:ext uri="{BB962C8B-B14F-4D97-AF65-F5344CB8AC3E}">
        <p14:creationId xmlns:p14="http://schemas.microsoft.com/office/powerpoint/2010/main" val="172168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7EFC-8858-9800-D1D6-7D8AAE7D0C69}"/>
              </a:ext>
            </a:extLst>
          </p:cNvPr>
          <p:cNvSpPr>
            <a:spLocks noGrp="1"/>
          </p:cNvSpPr>
          <p:nvPr>
            <p:ph type="title"/>
          </p:nvPr>
        </p:nvSpPr>
        <p:spPr/>
        <p:txBody>
          <a:bodyPr>
            <a:normAutofit/>
          </a:bodyPr>
          <a:lstStyle/>
          <a:p>
            <a:pPr algn="ctr"/>
            <a:r>
              <a:rPr lang="en-US" b="1" dirty="0">
                <a:cs typeface="Times New Roman" panose="02020603050405020304" pitchFamily="18" charset="0"/>
              </a:rPr>
              <a:t>DATASET EXPLANATION AND APPROACH</a:t>
            </a:r>
          </a:p>
        </p:txBody>
      </p:sp>
      <p:sp>
        <p:nvSpPr>
          <p:cNvPr id="3" name="Content Placeholder 2">
            <a:extLst>
              <a:ext uri="{FF2B5EF4-FFF2-40B4-BE49-F238E27FC236}">
                <a16:creationId xmlns:a16="http://schemas.microsoft.com/office/drawing/2014/main" id="{7186261D-9B80-1471-F3D2-1B3C99A9E0ED}"/>
              </a:ext>
            </a:extLst>
          </p:cNvPr>
          <p:cNvSpPr>
            <a:spLocks noGrp="1"/>
          </p:cNvSpPr>
          <p:nvPr>
            <p:ph sz="quarter" idx="13"/>
          </p:nvPr>
        </p:nvSpPr>
        <p:spPr>
          <a:xfrm>
            <a:off x="256886" y="1376173"/>
            <a:ext cx="12124090" cy="4819616"/>
          </a:xfrm>
        </p:spPr>
        <p:txBody>
          <a:bodyPr>
            <a:normAutofit fontScale="55000" lnSpcReduction="20000"/>
          </a:bodyPr>
          <a:lstStyle/>
          <a:p>
            <a:pPr marL="0" indent="0">
              <a:lnSpc>
                <a:spcPct val="150000"/>
              </a:lnSpc>
              <a:buNone/>
            </a:pPr>
            <a:r>
              <a:rPr lang="en-US" sz="3200" dirty="0">
                <a:solidFill>
                  <a:srgbClr val="FF0000"/>
                </a:solidFill>
                <a:latin typeface="Times New Roman" panose="02020603050405020304" pitchFamily="18" charset="0"/>
                <a:cs typeface="Times New Roman" panose="02020603050405020304" pitchFamily="18" charset="0"/>
              </a:rPr>
              <a:t>What dataset is used? </a:t>
            </a:r>
          </a:p>
          <a:p>
            <a:pPr>
              <a:lnSpc>
                <a:spcPct val="150000"/>
              </a:lnSpc>
            </a:pPr>
            <a:r>
              <a:rPr lang="en-US" sz="3300" dirty="0">
                <a:latin typeface="Times New Roman" panose="02020603050405020304" pitchFamily="18" charset="0"/>
                <a:cs typeface="Times New Roman" panose="02020603050405020304" pitchFamily="18" charset="0"/>
              </a:rPr>
              <a:t>Default of Credit Card Clients Dataset,</a:t>
            </a:r>
          </a:p>
          <a:p>
            <a:pPr marL="0" indent="0">
              <a:lnSpc>
                <a:spcPct val="150000"/>
              </a:lnSpc>
              <a:buNone/>
            </a:pPr>
            <a:r>
              <a:rPr lang="en-US" sz="3300" dirty="0">
                <a:latin typeface="Times New Roman" panose="02020603050405020304" pitchFamily="18" charset="0"/>
                <a:cs typeface="Times New Roman" panose="02020603050405020304" pitchFamily="18" charset="0"/>
              </a:rPr>
              <a:t> https://archive.ics.uci.edu/dataset/350/default+of+credit+card+clients</a:t>
            </a:r>
          </a:p>
          <a:p>
            <a:pPr marL="0" indent="0">
              <a:lnSpc>
                <a:spcPct val="150000"/>
              </a:lnSpc>
              <a:buNone/>
            </a:pPr>
            <a:r>
              <a:rPr lang="en-US" sz="3200" dirty="0">
                <a:solidFill>
                  <a:srgbClr val="FF0000"/>
                </a:solidFill>
                <a:latin typeface="Times New Roman" panose="02020603050405020304" pitchFamily="18" charset="0"/>
                <a:cs typeface="Times New Roman" panose="02020603050405020304" pitchFamily="18" charset="0"/>
              </a:rPr>
              <a:t>Default of Credit Card Clients Dataset</a:t>
            </a:r>
          </a:p>
          <a:p>
            <a:pPr>
              <a:lnSpc>
                <a:spcPct val="150000"/>
              </a:lnSpc>
            </a:pPr>
            <a:r>
              <a:rPr lang="en-US" sz="3300" dirty="0">
                <a:latin typeface="Times New Roman" panose="02020603050405020304" pitchFamily="18" charset="0"/>
                <a:cs typeface="Times New Roman" panose="02020603050405020304" pitchFamily="18" charset="0"/>
              </a:rPr>
              <a:t>This dataset contains 30K Instances of 24 different features </a:t>
            </a:r>
          </a:p>
          <a:p>
            <a:pPr>
              <a:lnSpc>
                <a:spcPct val="150000"/>
              </a:lnSpc>
            </a:pPr>
            <a:r>
              <a:rPr lang="en-US" sz="3300" dirty="0">
                <a:latin typeface="Times New Roman" panose="02020603050405020304" pitchFamily="18" charset="0"/>
                <a:cs typeface="Times New Roman" panose="02020603050405020304" pitchFamily="18" charset="0"/>
              </a:rPr>
              <a:t>Attributes/Features = 24, Target variable is categorical and is labeled as Default with labels named, 1 and 0</a:t>
            </a:r>
          </a:p>
          <a:p>
            <a:pPr marL="0" indent="0">
              <a:lnSpc>
                <a:spcPct val="150000"/>
              </a:lnSpc>
              <a:buNone/>
            </a:pPr>
            <a:r>
              <a:rPr lang="en-US" sz="3200" dirty="0">
                <a:solidFill>
                  <a:srgbClr val="FF0000"/>
                </a:solidFill>
                <a:latin typeface="Times New Roman" panose="02020603050405020304" pitchFamily="18" charset="0"/>
                <a:cs typeface="Times New Roman" panose="02020603050405020304" pitchFamily="18" charset="0"/>
              </a:rPr>
              <a:t>Labeled or Unlabeled Data?</a:t>
            </a:r>
          </a:p>
          <a:p>
            <a:pPr>
              <a:lnSpc>
                <a:spcPct val="150000"/>
              </a:lnSpc>
            </a:pPr>
            <a:r>
              <a:rPr lang="en-US" sz="3300" dirty="0">
                <a:latin typeface="Times New Roman" panose="02020603050405020304" pitchFamily="18" charset="0"/>
                <a:cs typeface="Times New Roman" panose="02020603050405020304" pitchFamily="18" charset="0"/>
              </a:rPr>
              <a:t>The dataset is labeled as all the datapoints are tagged with appropriate labels</a:t>
            </a:r>
          </a:p>
          <a:p>
            <a:pPr marL="0" indent="0">
              <a:lnSpc>
                <a:spcPct val="150000"/>
              </a:lnSpc>
              <a:buNone/>
            </a:pPr>
            <a:r>
              <a:rPr lang="en-US" sz="3200" dirty="0">
                <a:solidFill>
                  <a:srgbClr val="FF0000"/>
                </a:solidFill>
                <a:latin typeface="Times New Roman" panose="02020603050405020304" pitchFamily="18" charset="0"/>
                <a:cs typeface="Times New Roman" panose="02020603050405020304" pitchFamily="18" charset="0"/>
              </a:rPr>
              <a:t>Classification / Regression?</a:t>
            </a:r>
          </a:p>
          <a:p>
            <a:pPr>
              <a:lnSpc>
                <a:spcPct val="150000"/>
              </a:lnSpc>
            </a:pPr>
            <a:r>
              <a:rPr lang="en-US" sz="3300" dirty="0">
                <a:latin typeface="Times New Roman" panose="02020603050405020304" pitchFamily="18" charset="0"/>
                <a:cs typeface="Times New Roman" panose="02020603050405020304" pitchFamily="18" charset="0"/>
              </a:rPr>
              <a:t>This dataset is used for classification</a:t>
            </a:r>
          </a:p>
        </p:txBody>
      </p:sp>
    </p:spTree>
    <p:extLst>
      <p:ext uri="{BB962C8B-B14F-4D97-AF65-F5344CB8AC3E}">
        <p14:creationId xmlns:p14="http://schemas.microsoft.com/office/powerpoint/2010/main" val="340871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868A1-4A37-3AF3-1876-A1D75AEF6960}"/>
              </a:ext>
            </a:extLst>
          </p:cNvPr>
          <p:cNvSpPr>
            <a:spLocks noGrp="1"/>
          </p:cNvSpPr>
          <p:nvPr>
            <p:ph type="title"/>
          </p:nvPr>
        </p:nvSpPr>
        <p:spPr>
          <a:xfrm>
            <a:off x="-134550" y="504623"/>
            <a:ext cx="10809045" cy="546741"/>
          </a:xfrm>
        </p:spPr>
        <p:txBody>
          <a:bodyPr>
            <a:normAutofit fontScale="90000"/>
          </a:bodyPr>
          <a:lstStyle/>
          <a:p>
            <a:pPr algn="ctr"/>
            <a:r>
              <a:rPr lang="en-US" b="1" dirty="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FEBB98C1-DDB2-34B5-2055-2E4C3DCB073B}"/>
              </a:ext>
            </a:extLst>
          </p:cNvPr>
          <p:cNvSpPr>
            <a:spLocks noGrp="1"/>
          </p:cNvSpPr>
          <p:nvPr>
            <p:ph sz="quarter" idx="13"/>
          </p:nvPr>
        </p:nvSpPr>
        <p:spPr>
          <a:xfrm>
            <a:off x="524949" y="1852018"/>
            <a:ext cx="7622355" cy="3083843"/>
          </a:xfrm>
        </p:spPr>
        <p:txBody>
          <a:bodyPr>
            <a:normAutofit/>
          </a:bodyPr>
          <a:lstStyle/>
          <a:p>
            <a:pPr marL="0" indent="0">
              <a:spcBef>
                <a:spcPts val="900"/>
              </a:spcBef>
              <a:buNone/>
            </a:pPr>
            <a:r>
              <a:rPr lang="en-US" sz="2400" dirty="0">
                <a:solidFill>
                  <a:srgbClr val="FF0000"/>
                </a:solidFill>
                <a:effectLst/>
                <a:latin typeface="Times New Roman" panose="02020603050405020304" pitchFamily="18" charset="0"/>
                <a:cs typeface="Times New Roman" panose="02020603050405020304" pitchFamily="18" charset="0"/>
              </a:rPr>
              <a:t>Key data cleaning steps included:</a:t>
            </a:r>
          </a:p>
          <a:p>
            <a:pPr marL="0" indent="0">
              <a:spcBef>
                <a:spcPts val="900"/>
              </a:spcBef>
              <a:buNone/>
            </a:pPr>
            <a:r>
              <a:rPr lang="en-US" sz="1600" dirty="0">
                <a:solidFill>
                  <a:srgbClr val="0E0E0E"/>
                </a:solidFill>
                <a:effectLst/>
                <a:latin typeface=".AppleSystemUIFont"/>
              </a:rPr>
              <a:t>• </a:t>
            </a:r>
            <a:r>
              <a:rPr lang="en-US" sz="2000" dirty="0">
                <a:solidFill>
                  <a:srgbClr val="0E0E0E"/>
                </a:solidFill>
                <a:effectLst/>
                <a:latin typeface="Times New Roman" panose="02020603050405020304" pitchFamily="18" charset="0"/>
                <a:cs typeface="Times New Roman" panose="02020603050405020304" pitchFamily="18" charset="0"/>
              </a:rPr>
              <a:t>Dropping the unnecessary ID index column to streamline the dataset.</a:t>
            </a:r>
          </a:p>
          <a:p>
            <a:pPr marL="0" indent="0">
              <a:spcBef>
                <a:spcPts val="900"/>
              </a:spcBef>
              <a:buNone/>
            </a:pPr>
            <a:r>
              <a:rPr lang="en-US" sz="2000" dirty="0">
                <a:solidFill>
                  <a:srgbClr val="0E0E0E"/>
                </a:solidFill>
                <a:effectLst/>
                <a:latin typeface="Times New Roman" panose="02020603050405020304" pitchFamily="18" charset="0"/>
                <a:cs typeface="Times New Roman" panose="02020603050405020304" pitchFamily="18" charset="0"/>
              </a:rPr>
              <a:t>• Ensuring consistent data types across all columns for accurate analysis.</a:t>
            </a:r>
          </a:p>
          <a:p>
            <a:pPr marL="0" indent="0">
              <a:spcBef>
                <a:spcPts val="900"/>
              </a:spcBef>
              <a:buNone/>
            </a:pPr>
            <a:r>
              <a:rPr lang="en-US" sz="2000" dirty="0">
                <a:solidFill>
                  <a:srgbClr val="0E0E0E"/>
                </a:solidFill>
                <a:effectLst/>
                <a:latin typeface="Times New Roman" panose="02020603050405020304" pitchFamily="18" charset="0"/>
                <a:cs typeface="Times New Roman" panose="02020603050405020304" pitchFamily="18" charset="0"/>
              </a:rPr>
              <a:t>• Verifying the dataset for null values (none were present).</a:t>
            </a:r>
          </a:p>
          <a:p>
            <a:pPr marL="0" indent="0">
              <a:spcBef>
                <a:spcPts val="900"/>
              </a:spcBef>
              <a:buNone/>
            </a:pPr>
            <a:r>
              <a:rPr lang="en-US" sz="2000" dirty="0">
                <a:solidFill>
                  <a:srgbClr val="0E0E0E"/>
                </a:solidFill>
                <a:effectLst/>
                <a:latin typeface="Times New Roman" panose="02020603050405020304" pitchFamily="18" charset="0"/>
                <a:cs typeface="Times New Roman" panose="02020603050405020304" pitchFamily="18" charset="0"/>
              </a:rPr>
              <a:t>• These steps ensured a clean and structured dataset for effective model training.</a:t>
            </a:r>
          </a:p>
        </p:txBody>
      </p:sp>
      <p:pic>
        <p:nvPicPr>
          <p:cNvPr id="6" name="Picture 5" descr="A number of numbers and letters&#10;&#10;Description automatically generated with medium confidence">
            <a:extLst>
              <a:ext uri="{FF2B5EF4-FFF2-40B4-BE49-F238E27FC236}">
                <a16:creationId xmlns:a16="http://schemas.microsoft.com/office/drawing/2014/main" id="{C9C5B960-2B90-98D7-E561-F6D69627D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219" y="646545"/>
            <a:ext cx="2580985" cy="5564909"/>
          </a:xfrm>
          <a:prstGeom prst="rect">
            <a:avLst/>
          </a:prstGeom>
        </p:spPr>
      </p:pic>
    </p:spTree>
    <p:extLst>
      <p:ext uri="{BB962C8B-B14F-4D97-AF65-F5344CB8AC3E}">
        <p14:creationId xmlns:p14="http://schemas.microsoft.com/office/powerpoint/2010/main" val="150574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09C8C-25EA-94EA-1026-23691EBE84C8}"/>
              </a:ext>
            </a:extLst>
          </p:cNvPr>
          <p:cNvSpPr txBox="1"/>
          <p:nvPr/>
        </p:nvSpPr>
        <p:spPr>
          <a:xfrm>
            <a:off x="723189" y="585073"/>
            <a:ext cx="6094602" cy="769441"/>
          </a:xfrm>
          <a:prstGeom prst="rect">
            <a:avLst/>
          </a:prstGeom>
          <a:noFill/>
        </p:spPr>
        <p:txBody>
          <a:bodyPr wrap="square">
            <a:spAutoFit/>
          </a:bodyPr>
          <a:lstStyle/>
          <a:p>
            <a:pPr marL="12700">
              <a:lnSpc>
                <a:spcPct val="100000"/>
              </a:lnSpc>
              <a:spcBef>
                <a:spcPts val="100"/>
              </a:spcBef>
            </a:pPr>
            <a:r>
              <a:rPr lang="en-US" sz="4400" b="1" spc="110" dirty="0">
                <a:solidFill>
                  <a:srgbClr val="C00000"/>
                </a:solidFill>
                <a:latin typeface="Franklin Gothic Book" panose="020B0503020102020204" pitchFamily="34" charset="0"/>
                <a:cs typeface="Trebuchet MS"/>
              </a:rPr>
              <a:t>E</a:t>
            </a:r>
            <a:r>
              <a:rPr lang="en-US" sz="4400" b="1" spc="60" dirty="0">
                <a:solidFill>
                  <a:srgbClr val="C00000"/>
                </a:solidFill>
                <a:latin typeface="Franklin Gothic Book" panose="020B0503020102020204" pitchFamily="34" charset="0"/>
                <a:cs typeface="Trebuchet MS"/>
              </a:rPr>
              <a:t>D</a:t>
            </a:r>
            <a:r>
              <a:rPr lang="en-US" sz="4400" b="1" spc="85" dirty="0">
                <a:solidFill>
                  <a:srgbClr val="C00000"/>
                </a:solidFill>
                <a:latin typeface="Franklin Gothic Book" panose="020B0503020102020204" pitchFamily="34" charset="0"/>
                <a:cs typeface="Trebuchet MS"/>
              </a:rPr>
              <a:t>A</a:t>
            </a:r>
            <a:endParaRPr lang="en-US" sz="4400" b="1" dirty="0">
              <a:solidFill>
                <a:srgbClr val="C00000"/>
              </a:solidFill>
              <a:latin typeface="Franklin Gothic Book" panose="020B0503020102020204" pitchFamily="34" charset="0"/>
              <a:cs typeface="Trebuchet MS"/>
            </a:endParaRPr>
          </a:p>
        </p:txBody>
      </p:sp>
      <p:pic>
        <p:nvPicPr>
          <p:cNvPr id="4" name="Picture 3">
            <a:extLst>
              <a:ext uri="{FF2B5EF4-FFF2-40B4-BE49-F238E27FC236}">
                <a16:creationId xmlns:a16="http://schemas.microsoft.com/office/drawing/2014/main" id="{0867477E-D39D-DE00-9566-EA7DEE7ACEA3}"/>
              </a:ext>
            </a:extLst>
          </p:cNvPr>
          <p:cNvPicPr>
            <a:picLocks noChangeAspect="1"/>
          </p:cNvPicPr>
          <p:nvPr/>
        </p:nvPicPr>
        <p:blipFill>
          <a:blip r:embed="rId2"/>
          <a:stretch>
            <a:fillRect/>
          </a:stretch>
        </p:blipFill>
        <p:spPr>
          <a:xfrm>
            <a:off x="973509" y="1899256"/>
            <a:ext cx="3242143" cy="1553243"/>
          </a:xfrm>
          <a:prstGeom prst="rect">
            <a:avLst/>
          </a:prstGeom>
        </p:spPr>
      </p:pic>
      <p:pic>
        <p:nvPicPr>
          <p:cNvPr id="5" name="Picture 4">
            <a:extLst>
              <a:ext uri="{FF2B5EF4-FFF2-40B4-BE49-F238E27FC236}">
                <a16:creationId xmlns:a16="http://schemas.microsoft.com/office/drawing/2014/main" id="{EAE1F75D-77C3-D351-1CF0-D1A096C5C998}"/>
              </a:ext>
            </a:extLst>
          </p:cNvPr>
          <p:cNvPicPr>
            <a:picLocks noChangeAspect="1"/>
          </p:cNvPicPr>
          <p:nvPr/>
        </p:nvPicPr>
        <p:blipFill>
          <a:blip r:embed="rId3"/>
          <a:stretch>
            <a:fillRect/>
          </a:stretch>
        </p:blipFill>
        <p:spPr>
          <a:xfrm>
            <a:off x="5916835" y="1899256"/>
            <a:ext cx="2975722" cy="1553243"/>
          </a:xfrm>
          <a:prstGeom prst="rect">
            <a:avLst/>
          </a:prstGeom>
        </p:spPr>
      </p:pic>
      <p:pic>
        <p:nvPicPr>
          <p:cNvPr id="6" name="Picture 5">
            <a:extLst>
              <a:ext uri="{FF2B5EF4-FFF2-40B4-BE49-F238E27FC236}">
                <a16:creationId xmlns:a16="http://schemas.microsoft.com/office/drawing/2014/main" id="{9D55CDF9-A5BA-40BE-CE25-3C08115AE085}"/>
              </a:ext>
            </a:extLst>
          </p:cNvPr>
          <p:cNvPicPr>
            <a:picLocks noChangeAspect="1"/>
          </p:cNvPicPr>
          <p:nvPr/>
        </p:nvPicPr>
        <p:blipFill>
          <a:blip r:embed="rId4"/>
          <a:stretch>
            <a:fillRect/>
          </a:stretch>
        </p:blipFill>
        <p:spPr>
          <a:xfrm>
            <a:off x="973510" y="4285228"/>
            <a:ext cx="3242143" cy="1625951"/>
          </a:xfrm>
          <a:prstGeom prst="rect">
            <a:avLst/>
          </a:prstGeom>
        </p:spPr>
      </p:pic>
      <p:pic>
        <p:nvPicPr>
          <p:cNvPr id="7" name="Picture 6">
            <a:extLst>
              <a:ext uri="{FF2B5EF4-FFF2-40B4-BE49-F238E27FC236}">
                <a16:creationId xmlns:a16="http://schemas.microsoft.com/office/drawing/2014/main" id="{E8BDB615-7E38-8941-C86C-900DE15A09C0}"/>
              </a:ext>
            </a:extLst>
          </p:cNvPr>
          <p:cNvPicPr>
            <a:picLocks noChangeAspect="1"/>
          </p:cNvPicPr>
          <p:nvPr/>
        </p:nvPicPr>
        <p:blipFill>
          <a:blip r:embed="rId5"/>
          <a:stretch>
            <a:fillRect/>
          </a:stretch>
        </p:blipFill>
        <p:spPr>
          <a:xfrm>
            <a:off x="5688798" y="4211432"/>
            <a:ext cx="2975722" cy="1625951"/>
          </a:xfrm>
          <a:prstGeom prst="rect">
            <a:avLst/>
          </a:prstGeom>
        </p:spPr>
      </p:pic>
      <p:sp>
        <p:nvSpPr>
          <p:cNvPr id="9" name="TextBox 8">
            <a:extLst>
              <a:ext uri="{FF2B5EF4-FFF2-40B4-BE49-F238E27FC236}">
                <a16:creationId xmlns:a16="http://schemas.microsoft.com/office/drawing/2014/main" id="{2326168F-94A2-2628-D291-0C3428EBB2F1}"/>
              </a:ext>
            </a:extLst>
          </p:cNvPr>
          <p:cNvSpPr txBox="1"/>
          <p:nvPr/>
        </p:nvSpPr>
        <p:spPr>
          <a:xfrm>
            <a:off x="9950822" y="4498040"/>
            <a:ext cx="1822078" cy="1200329"/>
          </a:xfrm>
          <a:prstGeom prst="rect">
            <a:avLst/>
          </a:prstGeom>
          <a:noFill/>
        </p:spPr>
        <p:txBody>
          <a:bodyPr wrap="square">
            <a:spAutoFit/>
          </a:bodyPr>
          <a:lstStyle/>
          <a:p>
            <a:pPr marL="285750" indent="-285750">
              <a:buFont typeface="Wingdings" panose="05000000000000000000" pitchFamily="2" charset="2"/>
              <a:buChar char="§"/>
            </a:pPr>
            <a:r>
              <a:rPr lang="en-US" dirty="0"/>
              <a:t>DEFAULT</a:t>
            </a:r>
          </a:p>
          <a:p>
            <a:pPr marL="285750" indent="-285750">
              <a:buFont typeface="Wingdings" panose="05000000000000000000" pitchFamily="2" charset="2"/>
              <a:buChar char="§"/>
            </a:pPr>
            <a:r>
              <a:rPr lang="en-US" dirty="0"/>
              <a:t>SEX</a:t>
            </a:r>
          </a:p>
          <a:p>
            <a:pPr marL="285750" indent="-285750">
              <a:buFont typeface="Wingdings" panose="05000000000000000000" pitchFamily="2" charset="2"/>
              <a:buChar char="§"/>
            </a:pPr>
            <a:r>
              <a:rPr lang="en-US" dirty="0"/>
              <a:t>MARRIAGE</a:t>
            </a:r>
          </a:p>
          <a:p>
            <a:pPr marL="285750" indent="-285750">
              <a:buFont typeface="Wingdings" panose="05000000000000000000" pitchFamily="2" charset="2"/>
              <a:buChar char="§"/>
            </a:pPr>
            <a:r>
              <a:rPr lang="en-US" dirty="0"/>
              <a:t>EDUCATION</a:t>
            </a:r>
          </a:p>
        </p:txBody>
      </p:sp>
      <p:sp>
        <p:nvSpPr>
          <p:cNvPr id="11" name="TextBox 10">
            <a:extLst>
              <a:ext uri="{FF2B5EF4-FFF2-40B4-BE49-F238E27FC236}">
                <a16:creationId xmlns:a16="http://schemas.microsoft.com/office/drawing/2014/main" id="{768D9DB5-7B3A-6E30-90D3-16CE543A6D02}"/>
              </a:ext>
            </a:extLst>
          </p:cNvPr>
          <p:cNvSpPr txBox="1"/>
          <p:nvPr/>
        </p:nvSpPr>
        <p:spPr>
          <a:xfrm>
            <a:off x="6477920" y="3708259"/>
            <a:ext cx="3306294" cy="369332"/>
          </a:xfrm>
          <a:prstGeom prst="rect">
            <a:avLst/>
          </a:prstGeom>
          <a:noFill/>
        </p:spPr>
        <p:txBody>
          <a:bodyPr wrap="square">
            <a:spAutoFit/>
          </a:bodyPr>
          <a:lstStyle/>
          <a:p>
            <a:r>
              <a:rPr lang="en-US" dirty="0">
                <a:highlight>
                  <a:srgbClr val="C0C0C0"/>
                </a:highlight>
              </a:rPr>
              <a:t>Education Level</a:t>
            </a:r>
          </a:p>
        </p:txBody>
      </p:sp>
      <p:sp>
        <p:nvSpPr>
          <p:cNvPr id="13" name="TextBox 12">
            <a:extLst>
              <a:ext uri="{FF2B5EF4-FFF2-40B4-BE49-F238E27FC236}">
                <a16:creationId xmlns:a16="http://schemas.microsoft.com/office/drawing/2014/main" id="{9D99097E-6353-9B50-C0F6-D7F5270759DE}"/>
              </a:ext>
            </a:extLst>
          </p:cNvPr>
          <p:cNvSpPr txBox="1"/>
          <p:nvPr/>
        </p:nvSpPr>
        <p:spPr>
          <a:xfrm>
            <a:off x="7045828" y="1447502"/>
            <a:ext cx="717736" cy="369332"/>
          </a:xfrm>
          <a:prstGeom prst="rect">
            <a:avLst/>
          </a:prstGeom>
          <a:noFill/>
        </p:spPr>
        <p:txBody>
          <a:bodyPr wrap="square">
            <a:spAutoFit/>
          </a:bodyPr>
          <a:lstStyle/>
          <a:p>
            <a:r>
              <a:rPr lang="en-US" dirty="0">
                <a:highlight>
                  <a:srgbClr val="C0C0C0"/>
                </a:highlight>
              </a:rPr>
              <a:t>Sex</a:t>
            </a:r>
          </a:p>
        </p:txBody>
      </p:sp>
      <p:sp>
        <p:nvSpPr>
          <p:cNvPr id="15" name="TextBox 14">
            <a:extLst>
              <a:ext uri="{FF2B5EF4-FFF2-40B4-BE49-F238E27FC236}">
                <a16:creationId xmlns:a16="http://schemas.microsoft.com/office/drawing/2014/main" id="{AE3E244B-19D3-EB74-10BE-97AFA828E4C7}"/>
              </a:ext>
            </a:extLst>
          </p:cNvPr>
          <p:cNvSpPr txBox="1"/>
          <p:nvPr/>
        </p:nvSpPr>
        <p:spPr>
          <a:xfrm>
            <a:off x="1830481" y="3783623"/>
            <a:ext cx="1840566" cy="369332"/>
          </a:xfrm>
          <a:prstGeom prst="rect">
            <a:avLst/>
          </a:prstGeom>
          <a:noFill/>
        </p:spPr>
        <p:txBody>
          <a:bodyPr wrap="square">
            <a:spAutoFit/>
          </a:bodyPr>
          <a:lstStyle/>
          <a:p>
            <a:r>
              <a:rPr lang="en-US" dirty="0">
                <a:highlight>
                  <a:srgbClr val="C0C0C0"/>
                </a:highlight>
              </a:rPr>
              <a:t>Marriage Status</a:t>
            </a:r>
          </a:p>
        </p:txBody>
      </p:sp>
      <p:sp>
        <p:nvSpPr>
          <p:cNvPr id="17" name="TextBox 16">
            <a:extLst>
              <a:ext uri="{FF2B5EF4-FFF2-40B4-BE49-F238E27FC236}">
                <a16:creationId xmlns:a16="http://schemas.microsoft.com/office/drawing/2014/main" id="{4C0BEA0D-E4BF-F00F-600E-1F30EA8028AB}"/>
              </a:ext>
            </a:extLst>
          </p:cNvPr>
          <p:cNvSpPr txBox="1"/>
          <p:nvPr/>
        </p:nvSpPr>
        <p:spPr>
          <a:xfrm>
            <a:off x="1830481" y="1447502"/>
            <a:ext cx="6094878" cy="369332"/>
          </a:xfrm>
          <a:prstGeom prst="rect">
            <a:avLst/>
          </a:prstGeom>
          <a:noFill/>
        </p:spPr>
        <p:txBody>
          <a:bodyPr wrap="square">
            <a:spAutoFit/>
          </a:bodyPr>
          <a:lstStyle/>
          <a:p>
            <a:r>
              <a:rPr lang="en-US" dirty="0">
                <a:highlight>
                  <a:srgbClr val="C0C0C0"/>
                </a:highlight>
              </a:rPr>
              <a:t>Default Count</a:t>
            </a:r>
          </a:p>
        </p:txBody>
      </p:sp>
    </p:spTree>
    <p:extLst>
      <p:ext uri="{BB962C8B-B14F-4D97-AF65-F5344CB8AC3E}">
        <p14:creationId xmlns:p14="http://schemas.microsoft.com/office/powerpoint/2010/main" val="19104578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3027</Words>
  <Application>Microsoft Office PowerPoint</Application>
  <PresentationFormat>Widescreen</PresentationFormat>
  <Paragraphs>198</Paragraphs>
  <Slides>28</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.AppleSystemUIFont</vt:lpstr>
      <vt:lpstr>Arial</vt:lpstr>
      <vt:lpstr>Arial Black</vt:lpstr>
      <vt:lpstr>Britannic Bold</vt:lpstr>
      <vt:lpstr>Calibri</vt:lpstr>
      <vt:lpstr>Calibri Light</vt:lpstr>
      <vt:lpstr>Franklin Gothic Book</vt:lpstr>
      <vt:lpstr>Segoe UI Variable Text</vt:lpstr>
      <vt:lpstr>Söhne</vt:lpstr>
      <vt:lpstr>Times New Roman</vt:lpstr>
      <vt:lpstr>Wingdings</vt:lpstr>
      <vt:lpstr>Office Theme</vt:lpstr>
      <vt:lpstr>PREDICTING DEFAULT OF CREDIT CARD CLIENTS</vt:lpstr>
      <vt:lpstr>CONTENTS</vt:lpstr>
      <vt:lpstr>PROBLEM</vt:lpstr>
      <vt:lpstr>INTRODUCTION</vt:lpstr>
      <vt:lpstr>BACKGROUND</vt:lpstr>
      <vt:lpstr>PROJECT PLAN</vt:lpstr>
      <vt:lpstr>DATASET EXPLANATION AND APPROACH</vt:lpstr>
      <vt:lpstr>DATA CLEANING</vt:lpstr>
      <vt:lpstr>PowerPoint Presentation</vt:lpstr>
      <vt:lpstr>PowerPoint Presentation</vt:lpstr>
      <vt:lpstr>METHODS</vt:lpstr>
      <vt:lpstr>Logistic Regression : Logistic Regression is a statistical method used for binary classification problems, where the target variable has two possible outcomes (e.g., Yes/No, Default/No Default).     Objective: Logistic Regression is used to predict whether a credit card holder will default on their payment (binary outcome: Default or No Default). The model evaluates the relationship between various customer attributes (independent variables) and the likelihood of default (dependent variable).</vt:lpstr>
      <vt:lpstr>KNN :Its  a simple, non-parametric, and versatile machine learning algorithm used for classification and regression tasks. It is based on the idea that similar data points are likely to have similar outcomes. Predictions are made based on the similarity between data points, measured using a distance metric.  As k increases from 5 to 7 to 10: Increases from 0.999 to 0.810 to 0.825.Shows a slight decrease from 0.817 (for 𝑘=5k=5) to 0.809 (for 𝑘=7k=7) and then a slight increase to 0.819 (for 𝑘=10k=10    </vt:lpstr>
      <vt:lpstr>Random Forest &amp; Decision Tree:</vt:lpstr>
      <vt:lpstr>Support Vector Machine Classifier:</vt:lpstr>
      <vt:lpstr>ML Models – Performance Comparison</vt:lpstr>
      <vt:lpstr> SMOTE Technique and Results: Why SMOTE?  • Synthetic Minority Oversampling Technique (SMOTE) was applied to address class imbalance in the credit card default dataset. • It generates synthetic samples for the minority class, improving class representation and potentially enhancing model performance. </vt:lpstr>
      <vt:lpstr>Feature Selection Techniques Lasso Regression-It penalizes the absolute size of regression coefficients, shrinking some to zero, effectively selecting only the most important features. Handles multicollinearity by excluding redundant features. Identifies important predictors like PAY_1, PAY_2, and PAY_3.  K-Nearest Neighbors (KNN)-Based Feature Selection-KNN-based feature selection identifies relevant features by evaluating how effectively each feature contributes to class separability. A simple and interpretable method for feature selection.  Correlation-Based Feature Selection: Measures the correlation of each feature with the target variable and selects features with a high correlation coefficient. Quickly identifies features strongly associated with the outcome. Captures linear relationships between features and the target variable.  </vt:lpstr>
      <vt:lpstr> Hyperparameter Tuning using Randomized Search CV</vt:lpstr>
      <vt:lpstr>Variable selection using Bidirectional method: The Bi-Directional Wrapper Method is a feature selection technique that combines both forward selection and backward elimination strategies. It iteratively adds or removes features based on their contribution to the predictive performance of the model. </vt:lpstr>
      <vt:lpstr>PowerPoint Presentation</vt:lpstr>
      <vt:lpstr>Deep learning Neural : It is a type of machine learning algorithm inspired by the structure and functioning of the human brain. It is composed of multiple interconnected layers of neurons (nodes) that process data, extract patterns, and make predictions or decisions.        </vt:lpstr>
      <vt:lpstr>Ensemble model </vt:lpstr>
      <vt:lpstr>RESULTS</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Price Calcualtion</dc:title>
  <dc:creator>SIDDHARTH KRISHNA</dc:creator>
  <cp:lastModifiedBy>Gunasri Babu</cp:lastModifiedBy>
  <cp:revision>90</cp:revision>
  <dcterms:created xsi:type="dcterms:W3CDTF">2022-11-28T03:44:24Z</dcterms:created>
  <dcterms:modified xsi:type="dcterms:W3CDTF">2024-11-25T17:17:56Z</dcterms:modified>
</cp:coreProperties>
</file>