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3" r:id="rId3"/>
    <p:sldId id="257" r:id="rId4"/>
    <p:sldId id="282" r:id="rId5"/>
    <p:sldId id="300" r:id="rId6"/>
    <p:sldId id="301" r:id="rId7"/>
    <p:sldId id="304" r:id="rId8"/>
    <p:sldId id="318" r:id="rId9"/>
    <p:sldId id="319" r:id="rId10"/>
    <p:sldId id="306" r:id="rId11"/>
    <p:sldId id="307" r:id="rId12"/>
    <p:sldId id="308" r:id="rId13"/>
    <p:sldId id="321" r:id="rId14"/>
    <p:sldId id="320" r:id="rId15"/>
    <p:sldId id="315" r:id="rId16"/>
    <p:sldId id="27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178B3-C345-495E-93EF-23F94387E49C}" v="2" dt="2023-09-01T02:31:44.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6" d="100"/>
          <a:sy n="76" d="100"/>
        </p:scale>
        <p:origin x="96"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6986"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224G5A3204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B.GUNA TEJA</a:t>
            </a:r>
          </a:p>
          <a:p>
            <a:pPr>
              <a:spcBef>
                <a:spcPts val="300"/>
              </a:spcBef>
            </a:pPr>
            <a:r>
              <a:rPr lang="en-US" sz="1200" b="0" dirty="0"/>
              <a:t>Roll No. 224G5A3204</a:t>
            </a:r>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831844" y="33273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p:txBody>
          <a:bodyPr>
            <a:normAutofit/>
          </a:bodyPr>
          <a:lstStyle/>
          <a:p>
            <a:r>
              <a:rPr lang="en-US" dirty="0"/>
              <a:t> </a:t>
            </a:r>
            <a:r>
              <a:rPr lang="en-US" b="1" dirty="0"/>
              <a:t>Data preparation:</a:t>
            </a:r>
            <a:endParaRPr lang="en-US" dirty="0"/>
          </a:p>
          <a:p>
            <a:pPr>
              <a:buFont typeface="Arial" panose="020B0604020202020204" pitchFamily="34" charset="0"/>
              <a:buChar char="•"/>
            </a:pPr>
            <a:r>
              <a:rPr lang="en-US" dirty="0"/>
              <a:t>	</a:t>
            </a:r>
            <a:r>
              <a:rPr lang="en-US" sz="2400" dirty="0"/>
              <a:t>This step involves collecting and cleaning the event log data that will be used for process mining. The event log data should contain information about the activities that are performed in the process, the order in which they are performed, and the time it takes to perform each activity.</a:t>
            </a:r>
          </a:p>
          <a:p>
            <a:r>
              <a:rPr lang="en-US" b="1" dirty="0"/>
              <a:t>   Process discovery:</a:t>
            </a:r>
          </a:p>
          <a:p>
            <a:pPr>
              <a:buFont typeface="Arial" panose="020B0604020202020204" pitchFamily="34" charset="0"/>
              <a:buChar char="•"/>
            </a:pPr>
            <a:r>
              <a:rPr lang="en-US" sz="2400" dirty="0"/>
              <a:t>This step involves creating a process model from the event log data. The process model is a graphical representation of the process, and it shows the different activities that are performed in the process, the order in which they are performed, and the decisions that are made.</a:t>
            </a:r>
          </a:p>
          <a:p>
            <a:r>
              <a:rPr lang="en-US" b="1" dirty="0"/>
              <a:t> Performance Analysis:</a:t>
            </a:r>
          </a:p>
          <a:p>
            <a:pPr>
              <a:buFont typeface="Arial" panose="020B0604020202020204" pitchFamily="34" charset="0"/>
              <a:buChar char="•"/>
            </a:pPr>
            <a:r>
              <a:rPr lang="en-US" sz="2400" dirty="0"/>
              <a:t>This module involves measuring key performance indicators (KPIs) derived from event logs to assess the efficiency and effectiveness of the process.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r>
              <a:rPr lang="en-IN" altLang="en-US"/>
              <a:t>.</a:t>
            </a:r>
          </a:p>
        </p:txBody>
      </p:sp>
      <p:sp>
        <p:nvSpPr>
          <p:cNvPr id="3" name="Content Placeholder 2"/>
          <p:cNvSpPr>
            <a:spLocks noGrp="1"/>
          </p:cNvSpPr>
          <p:nvPr>
            <p:ph idx="1"/>
          </p:nvPr>
        </p:nvSpPr>
        <p:spPr/>
        <p:txBody>
          <a:bodyPr/>
          <a:lstStyle/>
          <a:p>
            <a:r>
              <a:rPr lang="en-US" b="1" dirty="0"/>
              <a:t>Data Preprocessing:</a:t>
            </a:r>
          </a:p>
          <a:p>
            <a:pPr>
              <a:lnSpc>
                <a:spcPct val="120000"/>
              </a:lnSpc>
              <a:spcBef>
                <a:spcPts val="1000"/>
              </a:spcBef>
              <a:buFont typeface="Arial" panose="020B0604020202020204" pitchFamily="34" charset="0"/>
              <a:buChar char="•"/>
            </a:pPr>
            <a:r>
              <a:rPr lang="en-US" sz="2400" dirty="0"/>
              <a:t>        In this stage, raw event data is cleaned, transformed, and enriched to ensure its quality and relevance. This might include dealing with missing data, removing duplicates, and aligning timestamps.</a:t>
            </a:r>
          </a:p>
          <a:p>
            <a:pPr>
              <a:lnSpc>
                <a:spcPct val="120000"/>
              </a:lnSpc>
              <a:spcBef>
                <a:spcPts val="1000"/>
              </a:spcBef>
            </a:pPr>
            <a:r>
              <a:rPr lang="en-US" b="1" dirty="0"/>
              <a:t>Analysis and Visualization:</a:t>
            </a:r>
            <a:endParaRPr lang="en-US" sz="2400" dirty="0"/>
          </a:p>
          <a:p>
            <a:pPr>
              <a:lnSpc>
                <a:spcPct val="120000"/>
              </a:lnSpc>
              <a:spcBef>
                <a:spcPts val="1000"/>
              </a:spcBef>
              <a:buFont typeface="Arial" panose="020B0604020202020204" pitchFamily="34" charset="0"/>
              <a:buChar char="•"/>
            </a:pPr>
            <a:r>
              <a:rPr lang="en-US" sz="2400" dirty="0"/>
              <a:t>Process mining tools provide visualizations and metrics to help stakeholders understand process behavior, bottlenecks, inefficiencies, and opportunities for optimization.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Real-Time Applications</a:t>
            </a:r>
          </a:p>
        </p:txBody>
      </p:sp>
      <p:sp>
        <p:nvSpPr>
          <p:cNvPr id="3" name="Content Placeholder 2"/>
          <p:cNvSpPr>
            <a:spLocks noGrp="1"/>
          </p:cNvSpPr>
          <p:nvPr>
            <p:ph idx="1"/>
          </p:nvPr>
        </p:nvSpPr>
        <p:spPr>
          <a:xfrm>
            <a:off x="199506" y="1097279"/>
            <a:ext cx="7035308" cy="5394960"/>
          </a:xfrm>
        </p:spPr>
        <p:txBody>
          <a:bodyPr>
            <a:normAutofit lnSpcReduction="10000"/>
          </a:bodyPr>
          <a:lstStyle/>
          <a:p>
            <a:pPr>
              <a:lnSpc>
                <a:spcPct val="120000"/>
              </a:lnSpc>
              <a:spcBef>
                <a:spcPts val="1000"/>
              </a:spcBef>
              <a:spcAft>
                <a:spcPts val="0"/>
              </a:spcAft>
            </a:pPr>
            <a:r>
              <a:rPr lang="en-US" sz="3110" b="1" dirty="0"/>
              <a:t>Healthcare Process Monitoring:</a:t>
            </a:r>
          </a:p>
          <a:p>
            <a:pPr marL="0" indent="0">
              <a:lnSpc>
                <a:spcPct val="120000"/>
              </a:lnSpc>
              <a:spcBef>
                <a:spcPts val="1000"/>
              </a:spcBef>
              <a:spcAft>
                <a:spcPts val="0"/>
              </a:spcAft>
              <a:buNone/>
            </a:pPr>
            <a:r>
              <a:rPr lang="en-IN" altLang="en-US" sz="2665" dirty="0"/>
              <a:t>	</a:t>
            </a:r>
            <a:r>
              <a:rPr lang="en-US" sz="2665" dirty="0"/>
              <a:t>In healthcare, process mining can be used to track patient flows, resource utilization, and treatment timelines in real time to enhance patient care.</a:t>
            </a:r>
          </a:p>
          <a:p>
            <a:pPr>
              <a:lnSpc>
                <a:spcPct val="120000"/>
              </a:lnSpc>
              <a:spcBef>
                <a:spcPts val="1000"/>
              </a:spcBef>
              <a:spcAft>
                <a:spcPts val="0"/>
              </a:spcAft>
            </a:pPr>
            <a:r>
              <a:rPr lang="en-US" b="1" dirty="0"/>
              <a:t>Risk Management in Banking:</a:t>
            </a:r>
          </a:p>
          <a:p>
            <a:pPr marL="0" indent="0">
              <a:lnSpc>
                <a:spcPct val="120000"/>
              </a:lnSpc>
              <a:spcBef>
                <a:spcPts val="1000"/>
              </a:spcBef>
              <a:spcAft>
                <a:spcPts val="0"/>
              </a:spcAft>
              <a:buNone/>
            </a:pPr>
            <a:r>
              <a:rPr lang="en-US" dirty="0"/>
              <a:t>	 Financial institutions can use process mining to monitor real-time data related to financial transactions and identify potential risks or regulatory non-compliance.</a:t>
            </a:r>
          </a:p>
          <a:p>
            <a:pPr>
              <a:lnSpc>
                <a:spcPct val="120000"/>
              </a:lnSpc>
              <a:spcBef>
                <a:spcPts val="1000"/>
              </a:spcBef>
              <a:spcAft>
                <a:spcPts val="0"/>
              </a:spcAft>
            </a:pPr>
            <a:endParaRPr lang="en-US" dirty="0"/>
          </a:p>
          <a:p>
            <a:pPr>
              <a:lnSpc>
                <a:spcPct val="120000"/>
              </a:lnSpc>
              <a:spcBef>
                <a:spcPts val="1000"/>
              </a:spcBef>
              <a:spcAft>
                <a:spcPts val="0"/>
              </a:spcAft>
            </a:pPr>
            <a:endParaRPr lang="en-US" dirty="0"/>
          </a:p>
        </p:txBody>
      </p:sp>
      <p:pic>
        <p:nvPicPr>
          <p:cNvPr id="5" name="Picture 4" descr="A diagram of a cloud with icons&#10;&#10;Description automatically generated">
            <a:extLst>
              <a:ext uri="{FF2B5EF4-FFF2-40B4-BE49-F238E27FC236}">
                <a16:creationId xmlns:a16="http://schemas.microsoft.com/office/drawing/2014/main" id="{BADA6A1B-1F6F-5CCC-31C0-088371155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814" y="1409698"/>
            <a:ext cx="4867064" cy="45017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p>
        </p:txBody>
      </p:sp>
      <p:sp>
        <p:nvSpPr>
          <p:cNvPr id="3" name="Content Placeholder 2"/>
          <p:cNvSpPr>
            <a:spLocks noGrp="1"/>
          </p:cNvSpPr>
          <p:nvPr>
            <p:ph idx="1"/>
          </p:nvPr>
        </p:nvSpPr>
        <p:spPr/>
        <p:txBody>
          <a:bodyPr/>
          <a:lstStyle/>
          <a:p>
            <a:r>
              <a:rPr lang="en-US" b="1" dirty="0"/>
              <a:t>Manufacturing Process Control:</a:t>
            </a:r>
          </a:p>
          <a:p>
            <a:pPr marL="0" indent="0">
              <a:lnSpc>
                <a:spcPct val="120000"/>
              </a:lnSpc>
              <a:spcBef>
                <a:spcPts val="1000"/>
              </a:spcBef>
              <a:spcAft>
                <a:spcPts val="0"/>
              </a:spcAft>
              <a:buNone/>
            </a:pPr>
            <a:r>
              <a:rPr lang="en-IN" altLang="en-US" dirty="0"/>
              <a:t>           </a:t>
            </a:r>
            <a:r>
              <a:rPr lang="en-US" dirty="0"/>
              <a:t>Real-time process mining can monitor manufacturing processes, identifying deviations and ensuring that production lines are running efficiently.</a:t>
            </a:r>
          </a:p>
          <a:p>
            <a:pPr>
              <a:lnSpc>
                <a:spcPct val="120000"/>
              </a:lnSpc>
              <a:spcBef>
                <a:spcPts val="1000"/>
              </a:spcBef>
              <a:spcAft>
                <a:spcPts val="0"/>
              </a:spcAft>
            </a:pPr>
            <a:r>
              <a:rPr lang="en-US" b="1" dirty="0"/>
              <a:t>Supply Chain Optimization:</a:t>
            </a:r>
            <a:endParaRPr lang="en-US" dirty="0"/>
          </a:p>
          <a:p>
            <a:pPr marL="0" indent="0">
              <a:lnSpc>
                <a:spcPct val="120000"/>
              </a:lnSpc>
              <a:spcBef>
                <a:spcPts val="1000"/>
              </a:spcBef>
              <a:spcAft>
                <a:spcPts val="0"/>
              </a:spcAft>
              <a:buNone/>
            </a:pPr>
            <a:r>
              <a:rPr lang="en-IN" altLang="en-US" dirty="0"/>
              <a:t>	</a:t>
            </a:r>
            <a:r>
              <a:rPr lang="en-US" dirty="0"/>
              <a:t>Real-time process mining can help optimize supply chain operations by tracking the movement of goods, identifying delays, and ensuring timely deliveries.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Learning outcomes</a:t>
            </a:r>
          </a:p>
        </p:txBody>
      </p:sp>
      <p:sp>
        <p:nvSpPr>
          <p:cNvPr id="3" name="Content Placeholder 2"/>
          <p:cNvSpPr>
            <a:spLocks noGrp="1"/>
          </p:cNvSpPr>
          <p:nvPr>
            <p:ph idx="1"/>
          </p:nvPr>
        </p:nvSpPr>
        <p:spPr/>
        <p:txBody>
          <a:bodyPr/>
          <a:lstStyle/>
          <a:p>
            <a:r>
              <a:rPr lang="en-US"/>
              <a:t> </a:t>
            </a:r>
            <a:r>
              <a:rPr lang="en-IN" altLang="en-US"/>
              <a:t>P</a:t>
            </a:r>
            <a:r>
              <a:rPr lang="en-US"/>
              <a:t>rocess mining is and its importance in analyzing and improving processes.</a:t>
            </a:r>
          </a:p>
          <a:p>
            <a:r>
              <a:rPr lang="en-US"/>
              <a:t>Explore various real-world applications of process mining across industries and sectors.</a:t>
            </a:r>
          </a:p>
          <a:p>
            <a:r>
              <a:rPr lang="en-US"/>
              <a:t>Familiarize yourself with basic process mining software and their functionalities.</a:t>
            </a:r>
          </a:p>
          <a:p>
            <a:r>
              <a:rPr lang="en-US"/>
              <a:t> process mining to discover and visualize actual processes from event logs.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Git Hub Dashboard</a:t>
            </a:r>
          </a:p>
        </p:txBody>
      </p:sp>
      <p:sp>
        <p:nvSpPr>
          <p:cNvPr id="5" name="Text Box 4"/>
          <p:cNvSpPr txBox="1"/>
          <p:nvPr/>
        </p:nvSpPr>
        <p:spPr>
          <a:xfrm>
            <a:off x="930275" y="5930900"/>
            <a:ext cx="7236533" cy="369332"/>
          </a:xfrm>
          <a:prstGeom prst="rect">
            <a:avLst/>
          </a:prstGeom>
          <a:noFill/>
        </p:spPr>
        <p:txBody>
          <a:bodyPr wrap="none" rtlCol="0">
            <a:spAutoFit/>
          </a:bodyPr>
          <a:lstStyle/>
          <a:p>
            <a:pPr algn="l"/>
            <a:r>
              <a:rPr lang="en-IN" altLang="en-US" dirty="0"/>
              <a:t>			</a:t>
            </a:r>
            <a:r>
              <a:rPr lang="en-IN" altLang="en-US" b="1" dirty="0"/>
              <a:t>Git Hub Link: https://github.com/gunateja09</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C7F0F4CF-8A25-8311-3273-9A56303A8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301" y="1096963"/>
            <a:ext cx="8772211" cy="4680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lnSpc>
                <a:spcPct val="120000"/>
              </a:lnSpc>
              <a:spcBef>
                <a:spcPts val="1000"/>
              </a:spcBef>
              <a:spcAft>
                <a:spcPts val="0"/>
              </a:spcAft>
            </a:pPr>
            <a:r>
              <a:rPr lang="en-US" sz="2400" dirty="0"/>
              <a:t>Objective of process mining is to teach participants the fundamentals of process mining and how to use it to improve business processes.</a:t>
            </a:r>
          </a:p>
          <a:p>
            <a:pPr>
              <a:lnSpc>
                <a:spcPct val="120000"/>
              </a:lnSpc>
              <a:spcBef>
                <a:spcPts val="1000"/>
              </a:spcBef>
              <a:spcAft>
                <a:spcPts val="0"/>
              </a:spcAft>
            </a:pPr>
            <a:r>
              <a:rPr lang="en-US" sz="2400" dirty="0"/>
              <a:t>  To gain a Deep Understanding the fundamental concepts and principles of process mining.</a:t>
            </a:r>
          </a:p>
          <a:p>
            <a:pPr>
              <a:lnSpc>
                <a:spcPct val="120000"/>
              </a:lnSpc>
              <a:spcBef>
                <a:spcPts val="1000"/>
              </a:spcBef>
              <a:spcAft>
                <a:spcPts val="0"/>
              </a:spcAft>
            </a:pPr>
            <a:r>
              <a:rPr lang="en-US" sz="2400" dirty="0"/>
              <a:t> </a:t>
            </a:r>
            <a:r>
              <a:rPr lang="en-US" sz="2400" b="0" i="0" dirty="0">
                <a:solidFill>
                  <a:srgbClr val="111111"/>
                </a:solidFill>
                <a:effectLst/>
              </a:rPr>
              <a:t>The key objective of a process mining course is to provide a general understanding of the concepts and techniques behind process mining</a:t>
            </a:r>
            <a:r>
              <a:rPr lang="en-US" sz="1600" b="0" i="0" dirty="0">
                <a:solidFill>
                  <a:srgbClr val="111111"/>
                </a:solidFill>
                <a:effectLst/>
              </a:rPr>
              <a:t>. </a:t>
            </a:r>
            <a:endParaRPr lang="en-US" sz="2400" dirty="0"/>
          </a:p>
          <a:p>
            <a:pPr>
              <a:lnSpc>
                <a:spcPct val="120000"/>
              </a:lnSpc>
              <a:spcBef>
                <a:spcPts val="1000"/>
              </a:spcBef>
              <a:spcAft>
                <a:spcPts val="0"/>
              </a:spcAft>
            </a:pPr>
            <a:r>
              <a:rPr lang="en-US" sz="2400" dirty="0"/>
              <a:t> Ability to use  process mining tools and software effectively.</a:t>
            </a:r>
          </a:p>
          <a:p>
            <a:pPr>
              <a:lnSpc>
                <a:spcPct val="120000"/>
              </a:lnSpc>
              <a:spcBef>
                <a:spcPts val="1000"/>
              </a:spcBef>
              <a:spcAft>
                <a:spcPts val="0"/>
              </a:spcAft>
            </a:pPr>
            <a:r>
              <a:rPr lang="en-US" sz="2400" dirty="0"/>
              <a:t>To be able to apply process mining to improve business processes in a variety of industries.</a:t>
            </a:r>
          </a:p>
          <a:p>
            <a:pPr marL="0" indent="0">
              <a:lnSpc>
                <a:spcPct val="120000"/>
              </a:lnSpc>
              <a:spcBef>
                <a:spcPts val="1000"/>
              </a:spcBef>
              <a:spcAft>
                <a:spcPts val="0"/>
              </a:spcAft>
              <a:buNone/>
            </a:pPr>
            <a:r>
              <a:rPr lang="en-US" sz="24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pPr marL="65405" indent="0" algn="just">
              <a:lnSpc>
                <a:spcPct val="120000"/>
              </a:lnSpc>
              <a:spcBef>
                <a:spcPts val="100"/>
              </a:spcBef>
              <a:spcAft>
                <a:spcPts val="0"/>
              </a:spcAft>
              <a:buNone/>
              <a:tabLst>
                <a:tab pos="507365" algn="l"/>
              </a:tabLst>
            </a:pPr>
            <a:endParaRPr lang="en-US" sz="2400" dirty="0">
              <a:sym typeface="+mn-ea"/>
            </a:endParaRPr>
          </a:p>
          <a:p>
            <a:pPr marL="408305" indent="-342900" algn="just">
              <a:lnSpc>
                <a:spcPct val="120000"/>
              </a:lnSpc>
              <a:spcBef>
                <a:spcPts val="100"/>
              </a:spcBef>
              <a:spcAft>
                <a:spcPts val="0"/>
              </a:spcAft>
              <a:tabLst>
                <a:tab pos="507365" algn="l"/>
              </a:tabLst>
            </a:pPr>
            <a:r>
              <a:rPr lang="en-US" sz="2400" spc="-5" dirty="0">
                <a:latin typeface="Times New Roman" panose="02020603050405020304"/>
                <a:cs typeface="Times New Roman" panose="02020603050405020304"/>
                <a:sym typeface="+mn-ea"/>
              </a:rPr>
              <a:t>Process mining is a data-driven methodology that focuses on the analysis of event data to gain insights into real-world business processes.</a:t>
            </a:r>
          </a:p>
          <a:p>
            <a:pPr marL="65405" indent="0" algn="just">
              <a:lnSpc>
                <a:spcPct val="120000"/>
              </a:lnSpc>
              <a:spcBef>
                <a:spcPts val="100"/>
              </a:spcBef>
              <a:spcAft>
                <a:spcPts val="0"/>
              </a:spcAft>
              <a:buNone/>
              <a:tabLst>
                <a:tab pos="507365" algn="l"/>
              </a:tabLst>
            </a:pPr>
            <a:endParaRPr lang="en-US" sz="2400"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spc="-5" dirty="0">
                <a:latin typeface="Times New Roman" panose="02020603050405020304"/>
                <a:cs typeface="Times New Roman" panose="02020603050405020304"/>
                <a:sym typeface="+mn-ea"/>
              </a:rPr>
              <a:t>It involves the extraction, visualization, and analysis of information from event logs to understand how processes are </a:t>
            </a:r>
            <a:r>
              <a:rPr lang="en-US" sz="2400" spc="-5" dirty="0" err="1">
                <a:latin typeface="Times New Roman" panose="02020603050405020304"/>
                <a:cs typeface="Times New Roman" panose="02020603050405020304"/>
                <a:sym typeface="+mn-ea"/>
              </a:rPr>
              <a:t>actuall</a:t>
            </a:r>
            <a:r>
              <a:rPr lang="en-US" sz="2400" spc="-5" dirty="0">
                <a:latin typeface="Times New Roman" panose="02020603050405020304"/>
                <a:cs typeface="Times New Roman" panose="02020603050405020304"/>
                <a:sym typeface="+mn-ea"/>
              </a:rPr>
              <a:t> executed, identify inefficiencies, and improve overall performance.</a:t>
            </a:r>
          </a:p>
          <a:p>
            <a:pPr marL="65405" indent="0" algn="just">
              <a:lnSpc>
                <a:spcPct val="120000"/>
              </a:lnSpc>
              <a:spcBef>
                <a:spcPts val="100"/>
              </a:spcBef>
              <a:spcAft>
                <a:spcPts val="0"/>
              </a:spcAft>
              <a:buNone/>
              <a:tabLst>
                <a:tab pos="507365" algn="l"/>
              </a:tabLst>
            </a:pPr>
            <a:endParaRPr lang="en-US" sz="2400"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spc="-5" dirty="0">
                <a:latin typeface="Times New Roman" panose="02020603050405020304"/>
                <a:cs typeface="Times New Roman" panose="02020603050405020304"/>
                <a:sym typeface="+mn-ea"/>
              </a:rPr>
              <a:t>Process mining is a discipline that uses data mining techniques to extract knowledge from event logs of business processes.</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a:t>
            </a:r>
            <a:r>
              <a:rPr lang="en-US"/>
              <a:t>....</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sz="2400" dirty="0"/>
              <a:t>  </a:t>
            </a:r>
            <a:r>
              <a:rPr lang="en-US" sz="2400" b="0" i="0" dirty="0">
                <a:solidFill>
                  <a:srgbClr val="313537"/>
                </a:solidFill>
                <a:effectLst/>
              </a:rPr>
              <a:t>Process Mining is the leading new technology when it comes to talking about </a:t>
            </a:r>
            <a:r>
              <a:rPr lang="en-US" sz="2400" b="1" i="0" dirty="0">
                <a:solidFill>
                  <a:srgbClr val="313537"/>
                </a:solidFill>
                <a:effectLst/>
              </a:rPr>
              <a:t>algorithmic businesses</a:t>
            </a:r>
            <a:r>
              <a:rPr lang="en-US" sz="2400" b="0" i="0" dirty="0">
                <a:solidFill>
                  <a:srgbClr val="313537"/>
                </a:solidFill>
                <a:effectLst/>
              </a:rPr>
              <a:t> </a:t>
            </a:r>
            <a:endParaRPr lang="en-US" sz="2400" spc="-5" dirty="0">
              <a:sym typeface="+mn-ea"/>
            </a:endParaRPr>
          </a:p>
          <a:p>
            <a:pPr>
              <a:lnSpc>
                <a:spcPct val="120000"/>
              </a:lnSpc>
              <a:spcBef>
                <a:spcPts val="1000"/>
              </a:spcBef>
              <a:spcAft>
                <a:spcPts val="0"/>
              </a:spcAft>
            </a:pPr>
            <a:r>
              <a:rPr lang="en-US" sz="2400" dirty="0">
                <a:sym typeface="+mn-ea"/>
              </a:rPr>
              <a:t> P</a:t>
            </a:r>
            <a:r>
              <a:rPr lang="en-US" sz="2400" b="0" i="0" dirty="0">
                <a:solidFill>
                  <a:srgbClr val="313537"/>
                </a:solidFill>
                <a:effectLst/>
              </a:rPr>
              <a:t>rocess Mining is a solution to costly and time-intense efforts to get </a:t>
            </a:r>
            <a:r>
              <a:rPr lang="en-US" sz="2400" b="1" i="0" dirty="0">
                <a:solidFill>
                  <a:srgbClr val="313537"/>
                </a:solidFill>
                <a:effectLst/>
              </a:rPr>
              <a:t>data-driven insights into a busin</a:t>
            </a:r>
            <a:r>
              <a:rPr lang="en-US" sz="2400" b="1" i="0" dirty="0">
                <a:solidFill>
                  <a:srgbClr val="000000"/>
                </a:solidFill>
                <a:effectLst/>
              </a:rPr>
              <a:t>ess</a:t>
            </a:r>
            <a:r>
              <a:rPr lang="en-US" sz="2400" dirty="0">
                <a:solidFill>
                  <a:srgbClr val="000000"/>
                </a:solidFill>
              </a:rPr>
              <a:t>.</a:t>
            </a:r>
            <a:endParaRPr lang="en-US" sz="2400" spc="-5" dirty="0"/>
          </a:p>
          <a:p>
            <a:pPr marL="0" indent="0">
              <a:lnSpc>
                <a:spcPct val="120000"/>
              </a:lnSpc>
              <a:buNone/>
            </a:pPr>
            <a:endParaRPr lang="en-US" sz="2400" b="1" dirty="0"/>
          </a:p>
          <a:p>
            <a:pPr marL="0" indent="0">
              <a:lnSpc>
                <a:spcPct val="120000"/>
              </a:lnSpc>
              <a:spcBef>
                <a:spcPts val="1000"/>
              </a:spcBef>
              <a:spcAft>
                <a:spcPts val="0"/>
              </a:spcAft>
              <a:buNone/>
            </a:pPr>
            <a:endParaRPr lang="en-US" sz="2400" dirty="0"/>
          </a:p>
        </p:txBody>
      </p:sp>
      <p:pic>
        <p:nvPicPr>
          <p:cNvPr id="5" name="Picture 4" descr="A screenshot of a computer screen&#10;&#10;Description automatically generated">
            <a:extLst>
              <a:ext uri="{FF2B5EF4-FFF2-40B4-BE49-F238E27FC236}">
                <a16:creationId xmlns:a16="http://schemas.microsoft.com/office/drawing/2014/main" id="{6136605D-F3EA-3AD3-61F2-79D978BC3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16" y="3104849"/>
            <a:ext cx="9409472" cy="3387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a:t>
            </a:r>
          </a:p>
        </p:txBody>
      </p:sp>
      <p:sp>
        <p:nvSpPr>
          <p:cNvPr id="3" name="Content Placeholder 2"/>
          <p:cNvSpPr>
            <a:spLocks noGrp="1"/>
          </p:cNvSpPr>
          <p:nvPr>
            <p:ph idx="1"/>
          </p:nvPr>
        </p:nvSpPr>
        <p:spPr/>
        <p:txBody>
          <a:bodyPr>
            <a:noAutofit/>
          </a:bodyPr>
          <a:lstStyle/>
          <a:p>
            <a:pPr>
              <a:lnSpc>
                <a:spcPct val="120000"/>
              </a:lnSpc>
              <a:spcBef>
                <a:spcPts val="1000"/>
              </a:spcBef>
              <a:spcAft>
                <a:spcPts val="0"/>
              </a:spcAft>
            </a:pPr>
            <a:r>
              <a:rPr lang="en-US" sz="2400" dirty="0"/>
              <a:t>There are three main groups of process mining techniques</a:t>
            </a:r>
          </a:p>
          <a:p>
            <a:pPr marL="0" indent="0">
              <a:lnSpc>
                <a:spcPct val="120000"/>
              </a:lnSpc>
              <a:spcBef>
                <a:spcPts val="1000"/>
              </a:spcBef>
              <a:spcAft>
                <a:spcPts val="0"/>
              </a:spcAft>
              <a:buNone/>
            </a:pPr>
            <a:endParaRPr lang="en-US" sz="2400" dirty="0"/>
          </a:p>
        </p:txBody>
      </p:sp>
      <p:pic>
        <p:nvPicPr>
          <p:cNvPr id="5" name="Picture 4" descr="A diagram of a process&#10;&#10;Description automatically generated">
            <a:extLst>
              <a:ext uri="{FF2B5EF4-FFF2-40B4-BE49-F238E27FC236}">
                <a16:creationId xmlns:a16="http://schemas.microsoft.com/office/drawing/2014/main" id="{04C9932F-5193-7463-9EB8-E96278FA2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894" y="2054942"/>
            <a:ext cx="8096250" cy="4001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a:bodyPr>
          <a:lstStyle/>
          <a:p>
            <a:pPr marL="0" indent="0">
              <a:lnSpc>
                <a:spcPct val="120000"/>
              </a:lnSpc>
              <a:spcBef>
                <a:spcPts val="1000"/>
              </a:spcBef>
              <a:spcAft>
                <a:spcPts val="0"/>
              </a:spcAft>
              <a:buNone/>
            </a:pPr>
            <a:r>
              <a:rPr lang="en-US" sz="2400" dirty="0">
                <a:sym typeface="+mn-ea"/>
              </a:rPr>
              <a:t>Some popular process mining technologies include:</a:t>
            </a:r>
          </a:p>
          <a:p>
            <a:pPr>
              <a:lnSpc>
                <a:spcPct val="120000"/>
              </a:lnSpc>
              <a:spcBef>
                <a:spcPts val="1000"/>
              </a:spcBef>
              <a:spcAft>
                <a:spcPts val="0"/>
              </a:spcAft>
            </a:pPr>
            <a:r>
              <a:rPr lang="en-US" b="1" dirty="0">
                <a:sym typeface="+mn-ea"/>
              </a:rPr>
              <a:t>Process Discovery:</a:t>
            </a:r>
            <a:r>
              <a:rPr lang="en-US" dirty="0">
                <a:sym typeface="+mn-ea"/>
              </a:rPr>
              <a:t> </a:t>
            </a:r>
            <a:r>
              <a:rPr lang="en-US" sz="2400" dirty="0">
                <a:sym typeface="+mn-ea"/>
              </a:rPr>
              <a:t>is a primary technique and implies extracting and visualizing process models from an event log.</a:t>
            </a:r>
            <a:endParaRPr lang="en-US" sz="2400" dirty="0"/>
          </a:p>
          <a:p>
            <a:pPr>
              <a:lnSpc>
                <a:spcPct val="120000"/>
              </a:lnSpc>
              <a:spcBef>
                <a:spcPts val="1000"/>
              </a:spcBef>
              <a:spcAft>
                <a:spcPts val="0"/>
              </a:spcAft>
            </a:pPr>
            <a:r>
              <a:rPr lang="en-US" dirty="0">
                <a:sym typeface="+mn-ea"/>
              </a:rPr>
              <a:t> </a:t>
            </a:r>
            <a:r>
              <a:rPr lang="en-US" b="1" dirty="0">
                <a:sym typeface="+mn-ea"/>
              </a:rPr>
              <a:t>Conformance Checking:</a:t>
            </a:r>
            <a:r>
              <a:rPr lang="en-US" sz="2400" dirty="0">
                <a:sym typeface="+mn-ea"/>
              </a:rPr>
              <a:t> compares the actual process with a predefined model to discover deviations. So, it’s is used to check if the reality conforms to an existing pattern.</a:t>
            </a:r>
            <a:endParaRPr lang="en-US" sz="2400" dirty="0"/>
          </a:p>
          <a:p>
            <a:pPr>
              <a:lnSpc>
                <a:spcPct val="120000"/>
              </a:lnSpc>
              <a:spcBef>
                <a:spcPts val="1000"/>
              </a:spcBef>
              <a:spcAft>
                <a:spcPts val="0"/>
              </a:spcAft>
            </a:pPr>
            <a:r>
              <a:rPr lang="en-US" dirty="0">
                <a:sym typeface="+mn-ea"/>
              </a:rPr>
              <a:t> </a:t>
            </a:r>
            <a:r>
              <a:rPr lang="en-US" b="1" dirty="0">
                <a:sym typeface="+mn-ea"/>
              </a:rPr>
              <a:t>Performance Analysis:</a:t>
            </a:r>
            <a:r>
              <a:rPr lang="en-US" dirty="0">
                <a:sym typeface="+mn-ea"/>
              </a:rPr>
              <a:t> </a:t>
            </a:r>
            <a:r>
              <a:rPr lang="en-US" sz="2400" dirty="0">
                <a:sym typeface="+mn-ea"/>
              </a:rPr>
              <a:t>These technologies analyze process execution data to identify bottlenecks, inefficiencies, and opportunities for optimization. They provide insights into process cycle times, resource utilization, and other performance metrics.</a:t>
            </a:r>
            <a:endParaRPr lang="en-US" sz="2400" dirty="0"/>
          </a:p>
          <a:p>
            <a:pPr marL="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Applications</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b="1" dirty="0"/>
              <a:t>Process Improvement:</a:t>
            </a:r>
          </a:p>
          <a:p>
            <a:pPr marL="0" indent="0">
              <a:lnSpc>
                <a:spcPct val="120000"/>
              </a:lnSpc>
              <a:spcBef>
                <a:spcPts val="1000"/>
              </a:spcBef>
              <a:spcAft>
                <a:spcPts val="0"/>
              </a:spcAft>
              <a:buNone/>
            </a:pPr>
            <a:r>
              <a:rPr lang="en-US" sz="2400" dirty="0"/>
              <a:t>              Analyzing event logs helps identify bottlenecks, inefficiencies, and areas for           optimization in processes, leading to better resource allocation and streamlined workflows</a:t>
            </a:r>
            <a:r>
              <a:rPr lang="en-US" sz="2400" b="1" dirty="0"/>
              <a:t>.</a:t>
            </a:r>
          </a:p>
          <a:p>
            <a:pPr>
              <a:lnSpc>
                <a:spcPct val="120000"/>
              </a:lnSpc>
              <a:spcBef>
                <a:spcPts val="1000"/>
              </a:spcBef>
              <a:spcAft>
                <a:spcPts val="0"/>
              </a:spcAft>
            </a:pPr>
            <a:r>
              <a:rPr lang="en-US" b="1" dirty="0"/>
              <a:t>Performance Monitoring:</a:t>
            </a:r>
            <a:endParaRPr lang="en-US" dirty="0"/>
          </a:p>
          <a:p>
            <a:pPr marL="0" indent="0">
              <a:lnSpc>
                <a:spcPct val="120000"/>
              </a:lnSpc>
              <a:spcBef>
                <a:spcPts val="1000"/>
              </a:spcBef>
              <a:spcAft>
                <a:spcPts val="0"/>
              </a:spcAft>
              <a:buNone/>
            </a:pPr>
            <a:r>
              <a:rPr lang="en-IN" altLang="en-US" dirty="0"/>
              <a:t>	</a:t>
            </a:r>
            <a:r>
              <a:rPr lang="en-US" altLang="en-US" dirty="0"/>
              <a:t> It </a:t>
            </a:r>
            <a:r>
              <a:rPr lang="en-US" altLang="en-US" sz="2400" dirty="0"/>
              <a:t>provides</a:t>
            </a:r>
            <a:r>
              <a:rPr lang="en-US" altLang="en-US" dirty="0"/>
              <a:t> real-time visibility into ongoing processes, enabling performance monitoring, early detection of issues, and prompt intervention.</a:t>
            </a:r>
          </a:p>
          <a:p>
            <a:pPr>
              <a:lnSpc>
                <a:spcPct val="120000"/>
              </a:lnSpc>
              <a:spcBef>
                <a:spcPts val="1000"/>
              </a:spcBef>
              <a:spcAft>
                <a:spcPts val="0"/>
              </a:spcAft>
            </a:pPr>
            <a:r>
              <a:rPr lang="en-US" b="1" dirty="0"/>
              <a:t>Root cause Analysis:</a:t>
            </a:r>
          </a:p>
          <a:p>
            <a:pPr marL="0" indent="0">
              <a:lnSpc>
                <a:spcPct val="120000"/>
              </a:lnSpc>
              <a:spcBef>
                <a:spcPts val="1000"/>
              </a:spcBef>
              <a:spcAft>
                <a:spcPts val="0"/>
              </a:spcAft>
              <a:buNone/>
            </a:pPr>
            <a:r>
              <a:rPr lang="en-US" b="1" dirty="0"/>
              <a:t> </a:t>
            </a:r>
            <a:r>
              <a:rPr lang="en-US" dirty="0"/>
              <a:t>Identifying the causes of process-related problems becomes easier, enabling organizations to address underlying issues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506" y="1097279"/>
            <a:ext cx="5788340" cy="5394960"/>
          </a:xfrm>
        </p:spPr>
        <p:txBody>
          <a:bodyPr>
            <a:normAutofit/>
          </a:bodyPr>
          <a:lstStyle/>
          <a:p>
            <a:pPr marL="0" indent="0">
              <a:buNone/>
            </a:pPr>
            <a:endParaRPr lang="en-US" b="1" dirty="0"/>
          </a:p>
          <a:p>
            <a:r>
              <a:rPr lang="en-US" b="1" dirty="0"/>
              <a:t>Supply Chain Management</a:t>
            </a:r>
            <a:r>
              <a:rPr lang="en-US" dirty="0"/>
              <a:t>:</a:t>
            </a:r>
          </a:p>
          <a:p>
            <a:endParaRPr lang="en-US" dirty="0"/>
          </a:p>
          <a:p>
            <a:pPr marL="0" indent="0">
              <a:buNone/>
            </a:pPr>
            <a:r>
              <a:rPr lang="en-US" dirty="0"/>
              <a:t> 	Process mining can track the flow of goods and materials, helping organizations identify delays and inefficiencies within the supply chain.</a:t>
            </a:r>
            <a:endParaRPr lang="en-US" sz="2400" dirty="0"/>
          </a:p>
        </p:txBody>
      </p:sp>
      <p:sp>
        <p:nvSpPr>
          <p:cNvPr id="6" name="Title 5"/>
          <p:cNvSpPr>
            <a:spLocks noGrp="1"/>
          </p:cNvSpPr>
          <p:nvPr>
            <p:ph type="title"/>
          </p:nvPr>
        </p:nvSpPr>
        <p:spPr/>
        <p:txBody>
          <a:bodyPr/>
          <a:lstStyle/>
          <a:p>
            <a:r>
              <a:rPr lang="en-IN" altLang="en-US"/>
              <a:t>Contd....</a:t>
            </a:r>
          </a:p>
        </p:txBody>
      </p:sp>
      <p:pic>
        <p:nvPicPr>
          <p:cNvPr id="2" name="图片">
            <a:extLst>
              <a:ext uri="{FF2B5EF4-FFF2-40B4-BE49-F238E27FC236}">
                <a16:creationId xmlns:a16="http://schemas.microsoft.com/office/drawing/2014/main" id="{693C23FA-F439-69CC-C048-68EB1FFFAC70}"/>
              </a:ext>
            </a:extLst>
          </p:cNvPr>
          <p:cNvPicPr>
            <a:picLocks noChangeAspect="1"/>
          </p:cNvPicPr>
          <p:nvPr/>
        </p:nvPicPr>
        <p:blipFill>
          <a:blip r:embed="rId2" cstate="print"/>
          <a:stretch>
            <a:fillRect/>
          </a:stretch>
        </p:blipFill>
        <p:spPr>
          <a:xfrm>
            <a:off x="6204156" y="1195725"/>
            <a:ext cx="5395319" cy="4800969"/>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911</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Intro....</vt:lpstr>
      <vt:lpstr>Technology</vt:lpstr>
      <vt:lpstr>Contd....</vt:lpstr>
      <vt:lpstr>Applications</vt:lpstr>
      <vt:lpstr>Contd....</vt:lpstr>
      <vt:lpstr>Modules</vt:lpstr>
      <vt:lpstr>Contd....</vt:lpstr>
      <vt:lpstr>Real-Time Applications</vt:lpstr>
      <vt:lpstr>Contd.....</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yharsha123456@gmail.com</cp:lastModifiedBy>
  <cp:revision>132</cp:revision>
  <dcterms:created xsi:type="dcterms:W3CDTF">2019-06-11T05:35:00Z</dcterms:created>
  <dcterms:modified xsi:type="dcterms:W3CDTF">2023-09-01T02:34:59Z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A8B4DE6845B94DC88695F30B1D81CCFD</vt:lpwstr>
  </property>
  <property fmtid="{D5CDD505-2E9C-101B-9397-08002B2CF9AE}" pid="3" name="KSOProductBuildVer">
    <vt:lpwstr>1033-11.2.0.11537</vt:lpwstr>
  </property>
</Properties>
</file>