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546" y="-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31.png"/><Relationship Id="rId10" Type="http://schemas.openxmlformats.org/officeDocument/2006/relationships/image" Target="../media/image71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7.png"/><Relationship Id="rId7" Type="http://schemas.openxmlformats.org/officeDocument/2006/relationships/image" Target="../media/image80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55.png"/><Relationship Id="rId10" Type="http://schemas.openxmlformats.org/officeDocument/2006/relationships/image" Target="../media/image83.png"/><Relationship Id="rId4" Type="http://schemas.openxmlformats.org/officeDocument/2006/relationships/image" Target="../media/image78.png"/><Relationship Id="rId9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9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jp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002850">
                  <a:alpha val="70000"/>
                </a:srgbClr>
              </a:gs>
              <a:gs pos="100000">
                <a:srgbClr val="005078">
                  <a:alpha val="70000"/>
                </a:srgb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6733" y="2171700"/>
            <a:ext cx="6457788" cy="1371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lnSpc>
                <a:spcPts val="4680"/>
              </a:lnSpc>
              <a:spcBef>
                <a:spcPts val="0"/>
              </a:spcBef>
              <a:spcAft>
                <a:spcPts val="1300"/>
              </a:spcAft>
            </a:pPr>
            <a:r>
              <a:rPr sz="3588" b="1">
                <a:solidFill>
                  <a:srgbClr val="FFFFFF"/>
                </a:solidFill>
              </a:rPr>
              <a:t>Air Quality Analysis of Odisha (2015)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3733799"/>
            <a:ext cx="645778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950"/>
              </a:spcAft>
            </a:pPr>
            <a:r>
              <a:rPr sz="1196" b="0">
                <a:solidFill>
                  <a:srgbClr val="A8D8EA"/>
                </a:solidFill>
              </a:rPr>
              <a:t>Project using PySpark and Seaborn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33" y="4419825"/>
            <a:ext cx="1832489" cy="2948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196" b="0" dirty="0">
                <a:solidFill>
                  <a:srgbClr val="E0F7FA"/>
                </a:solidFill>
              </a:rPr>
              <a:t>By: </a:t>
            </a:r>
            <a:r>
              <a:rPr lang="en-US" sz="1196" dirty="0">
                <a:solidFill>
                  <a:srgbClr val="E0F7FA"/>
                </a:solidFill>
              </a:rPr>
              <a:t>L. Guna Vardhan Reddy</a:t>
            </a:r>
            <a:endParaRPr sz="1196" b="0" dirty="0">
              <a:solidFill>
                <a:srgbClr val="E0F7FA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750060" y="1876424"/>
            <a:ext cx="4019449" cy="1409699"/>
          </a:xfrm>
          <a:prstGeom prst="roundRect">
            <a:avLst>
              <a:gd name="adj" fmla="val 1081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7882299" y="2019299"/>
            <a:ext cx="3733706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076" b="1">
                <a:solidFill>
                  <a:srgbClr val="80DEEA"/>
                </a:solidFill>
              </a:rPr>
              <a:t>Key Technologies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82662" y="2314575"/>
            <a:ext cx="3733706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04" dirty="0"/>
              <a:t>  </a:t>
            </a:r>
            <a:r>
              <a:rPr sz="956" b="0" dirty="0">
                <a:solidFill>
                  <a:srgbClr val="FFFFFF"/>
                </a:solidFill>
              </a:rPr>
              <a:t> </a:t>
            </a:r>
            <a:r>
              <a:rPr sz="956" b="0" dirty="0" err="1">
                <a:solidFill>
                  <a:srgbClr val="FFFFFF"/>
                </a:solidFill>
              </a:rPr>
              <a:t>PySpark</a:t>
            </a:r>
            <a:endParaRPr sz="956" b="0" dirty="0">
              <a:solidFill>
                <a:srgbClr val="FFFFFF"/>
              </a:solidFill>
            </a:endParaRP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2299" y="2331720"/>
            <a:ext cx="228594" cy="1943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82662" y="2590799"/>
            <a:ext cx="3733706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04"/>
              <a:t>  </a:t>
            </a:r>
            <a:r>
              <a:rPr sz="956" b="0">
                <a:solidFill>
                  <a:srgbClr val="FFFFFF"/>
                </a:solidFill>
              </a:rPr>
              <a:t> Seaborn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82299" y="2633662"/>
            <a:ext cx="228594" cy="1428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982662" y="2867025"/>
            <a:ext cx="3733706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04"/>
              <a:t>  </a:t>
            </a:r>
            <a:r>
              <a:rPr sz="956" b="0">
                <a:solidFill>
                  <a:srgbClr val="FFFFFF"/>
                </a:solidFill>
              </a:rPr>
              <a:t> Data Visualization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2299" y="2892742"/>
            <a:ext cx="228594" cy="177164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7750060" y="3429000"/>
            <a:ext cx="4019449" cy="1409699"/>
          </a:xfrm>
          <a:prstGeom prst="roundRect">
            <a:avLst>
              <a:gd name="adj" fmla="val 1081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15" name="TextBox 14"/>
          <p:cNvSpPr txBox="1"/>
          <p:nvPr/>
        </p:nvSpPr>
        <p:spPr>
          <a:xfrm>
            <a:off x="7882299" y="3571875"/>
            <a:ext cx="3733706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076" b="1">
                <a:solidFill>
                  <a:srgbClr val="80DEEA"/>
                </a:solidFill>
              </a:rPr>
              <a:t>Dataset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982662" y="3867149"/>
            <a:ext cx="3733706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04"/>
              <a:t>  </a:t>
            </a:r>
            <a:r>
              <a:rPr sz="956" b="0">
                <a:solidFill>
                  <a:srgbClr val="FFFFFF"/>
                </a:solidFill>
              </a:rPr>
              <a:t> CPCB Odisha 2015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82299" y="3898582"/>
            <a:ext cx="228594" cy="16573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982662" y="4143375"/>
            <a:ext cx="3733706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04"/>
              <a:t>  </a:t>
            </a:r>
            <a:r>
              <a:rPr sz="956" b="0">
                <a:solidFill>
                  <a:srgbClr val="FFFFFF"/>
                </a:solidFill>
              </a:rPr>
              <a:t> 2392 records</a:t>
            </a:r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82299" y="4169092"/>
            <a:ext cx="228594" cy="177164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982662" y="4419600"/>
            <a:ext cx="3733706" cy="22860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04"/>
              <a:t>  </a:t>
            </a:r>
            <a:r>
              <a:rPr sz="956" b="0">
                <a:solidFill>
                  <a:srgbClr val="FFFFFF"/>
                </a:solidFill>
              </a:rPr>
              <a:t> 12 columns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882299" y="4462462"/>
            <a:ext cx="228594" cy="142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F7FA"/>
            </a:gs>
            <a:gs pos="100000">
              <a:srgbClr val="E4EDF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1A5276"/>
                </a:solidFill>
              </a:rPr>
              <a:t>Conclusions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66733" y="1143000"/>
            <a:ext cx="5314817" cy="2647949"/>
          </a:xfrm>
          <a:prstGeom prst="roundRect">
            <a:avLst>
              <a:gd name="adj" fmla="val 863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952476" y="1428750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5347" y="1597867"/>
            <a:ext cx="285742" cy="233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4457" y="1562100"/>
            <a:ext cx="1695407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1A5276"/>
                </a:solidFill>
              </a:rPr>
              <a:t>Air Quality Status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76" y="2307431"/>
            <a:ext cx="228594" cy="18573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23941" y="2286000"/>
            <a:ext cx="2866953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E74C3C"/>
                </a:solidFill>
              </a:rPr>
              <a:t>Poor air quality</a:t>
            </a:r>
            <a:r>
              <a:rPr sz="1196" b="0">
                <a:solidFill>
                  <a:srgbClr val="5D6D7E"/>
                </a:solidFill>
              </a:rPr>
              <a:t> in industrial regions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476" y="2692717"/>
            <a:ext cx="228594" cy="177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23941" y="2667000"/>
            <a:ext cx="2581210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E74C3C"/>
                </a:solidFill>
              </a:rPr>
              <a:t>PM10 &amp; PM2.5</a:t>
            </a:r>
            <a:r>
              <a:rPr sz="1196" b="0">
                <a:solidFill>
                  <a:srgbClr val="5D6D7E"/>
                </a:solidFill>
              </a:rPr>
              <a:t> exceed safe limits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2476" y="3190874"/>
            <a:ext cx="981050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Pollution Risk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076398" y="3257550"/>
            <a:ext cx="3124121" cy="95249"/>
          </a:xfrm>
          <a:prstGeom prst="roundRect">
            <a:avLst>
              <a:gd name="adj" fmla="val 100000"/>
            </a:avLst>
          </a:prstGeom>
          <a:solidFill>
            <a:srgbClr val="ECF0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2076398" y="3257550"/>
            <a:ext cx="2657408" cy="95249"/>
          </a:xfrm>
          <a:prstGeom prst="roundRect">
            <a:avLst>
              <a:gd name="adj" fmla="val 10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5343391" y="3190874"/>
            <a:ext cx="342891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High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210144" y="1143000"/>
            <a:ext cx="5314817" cy="2647949"/>
          </a:xfrm>
          <a:prstGeom prst="roundRect">
            <a:avLst>
              <a:gd name="adj" fmla="val 863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6495887" y="1428750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283" y="1635772"/>
            <a:ext cx="285742" cy="157454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257868" y="1562100"/>
            <a:ext cx="1866853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1A5276"/>
                </a:solidFill>
              </a:rPr>
              <a:t>Technology Impact</a:t>
            </a:r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5887" y="2223611"/>
            <a:ext cx="228594" cy="16287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876878" y="2190749"/>
            <a:ext cx="2466913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498DB"/>
                </a:solidFill>
              </a:rPr>
              <a:t>Efficient analysis</a:t>
            </a:r>
            <a:r>
              <a:rPr sz="1196" b="0">
                <a:solidFill>
                  <a:srgbClr val="5D6D7E"/>
                </a:solidFill>
              </a:rPr>
              <a:t> with PySpark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95887" y="2608897"/>
            <a:ext cx="228594" cy="15430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76878" y="2571750"/>
            <a:ext cx="2085922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498DB"/>
                </a:solidFill>
              </a:rPr>
              <a:t>Clear insights</a:t>
            </a:r>
            <a:r>
              <a:rPr sz="1196" b="0">
                <a:solidFill>
                  <a:srgbClr val="5D6D7E"/>
                </a:solidFill>
              </a:rPr>
              <a:t> via Seaborn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495887" y="3095625"/>
            <a:ext cx="847703" cy="333375"/>
          </a:xfrm>
          <a:prstGeom prst="roundRect">
            <a:avLst>
              <a:gd name="adj" fmla="val 114285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6495887" y="3095625"/>
            <a:ext cx="847703" cy="3333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076" b="1">
                <a:solidFill>
                  <a:srgbClr val="3498DB"/>
                </a:solidFill>
              </a:rPr>
              <a:t>PySpark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457888" y="3095625"/>
            <a:ext cx="847703" cy="333375"/>
          </a:xfrm>
          <a:prstGeom prst="roundRect">
            <a:avLst>
              <a:gd name="adj" fmla="val 114285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7457888" y="3095625"/>
            <a:ext cx="847703" cy="3333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076" b="1">
                <a:solidFill>
                  <a:srgbClr val="3498DB"/>
                </a:solidFill>
              </a:rPr>
              <a:t>Seaborn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419889" y="3095625"/>
            <a:ext cx="1543011" cy="333375"/>
          </a:xfrm>
          <a:prstGeom prst="roundRect">
            <a:avLst>
              <a:gd name="adj" fmla="val 114285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TextBox 27"/>
          <p:cNvSpPr txBox="1"/>
          <p:nvPr/>
        </p:nvSpPr>
        <p:spPr>
          <a:xfrm>
            <a:off x="8419889" y="3095625"/>
            <a:ext cx="1543011" cy="3333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076" b="1">
                <a:solidFill>
                  <a:srgbClr val="3498DB"/>
                </a:solidFill>
              </a:rPr>
              <a:t>Data Visualization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66733" y="4029075"/>
            <a:ext cx="5314817" cy="2476499"/>
          </a:xfrm>
          <a:prstGeom prst="roundRect">
            <a:avLst>
              <a:gd name="adj" fmla="val 923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Rounded Rectangle 29"/>
          <p:cNvSpPr/>
          <p:nvPr/>
        </p:nvSpPr>
        <p:spPr>
          <a:xfrm>
            <a:off x="952476" y="4314825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95347" y="4494147"/>
            <a:ext cx="285742" cy="21285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714457" y="4457700"/>
            <a:ext cx="1181070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1A5276"/>
                </a:solidFill>
              </a:rPr>
              <a:t>Key Insights</a:t>
            </a:r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52476" y="5129212"/>
            <a:ext cx="228594" cy="14287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23941" y="5076825"/>
            <a:ext cx="2514537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Strong </a:t>
            </a:r>
            <a:r>
              <a:rPr sz="1196" b="1">
                <a:solidFill>
                  <a:srgbClr val="3498DB"/>
                </a:solidFill>
              </a:rPr>
              <a:t>PM10-PM2.5 correlation</a:t>
            </a:r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52476" y="5484494"/>
            <a:ext cx="228594" cy="19430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23941" y="5457825"/>
            <a:ext cx="3019349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E74C3C"/>
                </a:solidFill>
              </a:rPr>
              <a:t>Industrial zones</a:t>
            </a:r>
            <a:r>
              <a:rPr sz="1196" b="0">
                <a:solidFill>
                  <a:srgbClr val="5D6D7E"/>
                </a:solidFill>
              </a:rPr>
              <a:t> as pollution hotspots</a:t>
            </a:r>
          </a:p>
        </p:txBody>
      </p:sp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52476" y="5865495"/>
            <a:ext cx="228594" cy="19430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323941" y="5838824"/>
            <a:ext cx="277170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Seasonal </a:t>
            </a:r>
            <a:r>
              <a:rPr sz="1196" b="1">
                <a:solidFill>
                  <a:srgbClr val="3498DB"/>
                </a:solidFill>
              </a:rPr>
              <a:t>winter peaks</a:t>
            </a:r>
            <a:r>
              <a:rPr sz="1196" b="0">
                <a:solidFill>
                  <a:srgbClr val="5D6D7E"/>
                </a:solidFill>
              </a:rPr>
              <a:t> in pollution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210144" y="4029075"/>
            <a:ext cx="5314817" cy="2476499"/>
          </a:xfrm>
          <a:prstGeom prst="roundRect">
            <a:avLst>
              <a:gd name="adj" fmla="val 923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0" name="Rounded Rectangle 39"/>
          <p:cNvSpPr/>
          <p:nvPr/>
        </p:nvSpPr>
        <p:spPr>
          <a:xfrm>
            <a:off x="6495887" y="4314825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48283" y="4498521"/>
            <a:ext cx="285742" cy="20410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257868" y="4457700"/>
            <a:ext cx="2190695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1A5276"/>
                </a:solidFill>
              </a:rPr>
              <a:t>Environmental Impact</a:t>
            </a:r>
          </a:p>
        </p:txBody>
      </p:sp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495887" y="5137784"/>
            <a:ext cx="228594" cy="12572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876878" y="5086350"/>
            <a:ext cx="252406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Supports </a:t>
            </a:r>
            <a:r>
              <a:rPr sz="1196" b="1">
                <a:solidFill>
                  <a:srgbClr val="3498DB"/>
                </a:solidFill>
              </a:rPr>
              <a:t>data-driven decisions</a:t>
            </a:r>
          </a:p>
        </p:txBody>
      </p:sp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495887" y="5473065"/>
            <a:ext cx="228594" cy="21717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876878" y="5467349"/>
            <a:ext cx="2495487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Enables </a:t>
            </a:r>
            <a:r>
              <a:rPr sz="1196" b="1">
                <a:solidFill>
                  <a:srgbClr val="3498DB"/>
                </a:solidFill>
              </a:rPr>
              <a:t>targeted interventions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95887" y="5991225"/>
            <a:ext cx="1038199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Decision Value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686482" y="6057900"/>
            <a:ext cx="3066973" cy="95249"/>
          </a:xfrm>
          <a:prstGeom prst="roundRect">
            <a:avLst>
              <a:gd name="adj" fmla="val 100000"/>
            </a:avLst>
          </a:prstGeom>
          <a:solidFill>
            <a:srgbClr val="ECF0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Rounded Rectangle 48"/>
          <p:cNvSpPr/>
          <p:nvPr/>
        </p:nvSpPr>
        <p:spPr>
          <a:xfrm>
            <a:off x="7686482" y="6057900"/>
            <a:ext cx="2762180" cy="95249"/>
          </a:xfrm>
          <a:prstGeom prst="roundRect">
            <a:avLst>
              <a:gd name="adj" fmla="val 10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TextBox 49"/>
          <p:cNvSpPr txBox="1"/>
          <p:nvPr/>
        </p:nvSpPr>
        <p:spPr>
          <a:xfrm>
            <a:off x="10896327" y="5991225"/>
            <a:ext cx="342891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High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F7FA"/>
            </a:gs>
            <a:gs pos="100000">
              <a:srgbClr val="E4EDF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1A5276"/>
                </a:solidFill>
              </a:rPr>
              <a:t>Future Scope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66733" y="1143000"/>
            <a:ext cx="5314817" cy="2552700"/>
          </a:xfrm>
          <a:prstGeom prst="roundRect">
            <a:avLst>
              <a:gd name="adj" fmla="val 895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952476" y="1428750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5347" y="1592035"/>
            <a:ext cx="285742" cy="2449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4457" y="1562100"/>
            <a:ext cx="1800179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1A5276"/>
                </a:solidFill>
              </a:rPr>
              <a:t>Real-time Analysis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476" y="2238935"/>
            <a:ext cx="190495" cy="1512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38219" y="2209800"/>
            <a:ext cx="2552636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Implement </a:t>
            </a:r>
            <a:r>
              <a:rPr sz="1076" b="1">
                <a:solidFill>
                  <a:srgbClr val="3498DB"/>
                </a:solidFill>
              </a:rPr>
              <a:t>live monitoring</a:t>
            </a:r>
            <a:r>
              <a:rPr sz="1076" b="0">
                <a:solidFill>
                  <a:srgbClr val="5D6D7E"/>
                </a:solidFill>
              </a:rPr>
              <a:t> systems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52476" y="2619374"/>
            <a:ext cx="1457288" cy="333375"/>
          </a:xfrm>
          <a:prstGeom prst="roundRect">
            <a:avLst>
              <a:gd name="adj" fmla="val 114285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952476" y="2619374"/>
            <a:ext cx="1457288" cy="3333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076" b="1">
                <a:solidFill>
                  <a:srgbClr val="3498DB"/>
                </a:solidFill>
              </a:rPr>
              <a:t>Spark Streaming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524061" y="2619374"/>
            <a:ext cx="647683" cy="333375"/>
          </a:xfrm>
          <a:prstGeom prst="roundRect">
            <a:avLst>
              <a:gd name="adj" fmla="val 114285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524061" y="2619374"/>
            <a:ext cx="647683" cy="3333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076" b="1">
                <a:solidFill>
                  <a:srgbClr val="3498DB"/>
                </a:solidFill>
              </a:rPr>
              <a:t>Kafka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52476" y="3171825"/>
            <a:ext cx="1162020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Implementation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247843" y="3228975"/>
            <a:ext cx="2695507" cy="95249"/>
          </a:xfrm>
          <a:prstGeom prst="roundRect">
            <a:avLst>
              <a:gd name="adj" fmla="val 100000"/>
            </a:avLst>
          </a:prstGeom>
          <a:solidFill>
            <a:srgbClr val="ECF0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2247843" y="3228975"/>
            <a:ext cx="2028774" cy="95249"/>
          </a:xfrm>
          <a:prstGeom prst="roundRect">
            <a:avLst>
              <a:gd name="adj" fmla="val 10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5095747" y="3171825"/>
            <a:ext cx="600059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Medium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10144" y="1143000"/>
            <a:ext cx="5314817" cy="2552700"/>
          </a:xfrm>
          <a:prstGeom prst="roundRect">
            <a:avLst>
              <a:gd name="adj" fmla="val 895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ounded Rectangle 17"/>
          <p:cNvSpPr/>
          <p:nvPr/>
        </p:nvSpPr>
        <p:spPr>
          <a:xfrm>
            <a:off x="6495887" y="1428750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283" y="1603698"/>
            <a:ext cx="285742" cy="221602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257868" y="1562100"/>
            <a:ext cx="1428714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1A5276"/>
                </a:solidFill>
              </a:rPr>
              <a:t>ML Integration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5887" y="2356597"/>
            <a:ext cx="190495" cy="10645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781630" y="2305049"/>
            <a:ext cx="2238319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Develop </a:t>
            </a:r>
            <a:r>
              <a:rPr sz="1076" b="1">
                <a:solidFill>
                  <a:srgbClr val="3498DB"/>
                </a:solidFill>
              </a:rPr>
              <a:t>AQI prediction</a:t>
            </a:r>
            <a:r>
              <a:rPr sz="1076" b="0">
                <a:solidFill>
                  <a:srgbClr val="5D6D7E"/>
                </a:solidFill>
              </a:rPr>
              <a:t> models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95887" y="2634502"/>
            <a:ext cx="190495" cy="17929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781630" y="2619374"/>
            <a:ext cx="3019349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Enable </a:t>
            </a:r>
            <a:r>
              <a:rPr sz="1076" b="1">
                <a:solidFill>
                  <a:srgbClr val="3498DB"/>
                </a:solidFill>
              </a:rPr>
              <a:t>early warnings</a:t>
            </a:r>
            <a:r>
              <a:rPr sz="1076" b="0">
                <a:solidFill>
                  <a:srgbClr val="5D6D7E"/>
                </a:solidFill>
              </a:rPr>
              <a:t> for pollution spikes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95887" y="3076574"/>
            <a:ext cx="1162020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Implementation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800779" y="3133724"/>
            <a:ext cx="2952676" cy="95249"/>
          </a:xfrm>
          <a:prstGeom prst="roundRect">
            <a:avLst>
              <a:gd name="adj" fmla="val 100000"/>
            </a:avLst>
          </a:prstGeom>
          <a:solidFill>
            <a:srgbClr val="ECF0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ounded Rectangle 26"/>
          <p:cNvSpPr/>
          <p:nvPr/>
        </p:nvSpPr>
        <p:spPr>
          <a:xfrm>
            <a:off x="7800779" y="3133724"/>
            <a:ext cx="2505012" cy="95249"/>
          </a:xfrm>
          <a:prstGeom prst="roundRect">
            <a:avLst>
              <a:gd name="adj" fmla="val 10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TextBox 27"/>
          <p:cNvSpPr txBox="1"/>
          <p:nvPr/>
        </p:nvSpPr>
        <p:spPr>
          <a:xfrm>
            <a:off x="10896327" y="3076574"/>
            <a:ext cx="342891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High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66733" y="3924299"/>
            <a:ext cx="5314817" cy="2552700"/>
          </a:xfrm>
          <a:prstGeom prst="roundRect">
            <a:avLst>
              <a:gd name="adj" fmla="val 895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Rounded Rectangle 29"/>
          <p:cNvSpPr/>
          <p:nvPr/>
        </p:nvSpPr>
        <p:spPr>
          <a:xfrm>
            <a:off x="952476" y="4210049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5347" y="4394523"/>
            <a:ext cx="285742" cy="22160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714457" y="4352924"/>
            <a:ext cx="1333466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1A5276"/>
                </a:solidFill>
              </a:rPr>
              <a:t>Geo-mapping</a:t>
            </a:r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2476" y="5024157"/>
            <a:ext cx="190495" cy="16248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238219" y="4991100"/>
            <a:ext cx="2590735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Create </a:t>
            </a:r>
            <a:r>
              <a:rPr sz="1076" b="1">
                <a:solidFill>
                  <a:srgbClr val="3498DB"/>
                </a:solidFill>
              </a:rPr>
              <a:t>interactive maps</a:t>
            </a:r>
            <a:r>
              <a:rPr sz="1076" b="0">
                <a:solidFill>
                  <a:srgbClr val="5D6D7E"/>
                </a:solidFill>
              </a:rPr>
              <a:t> of pollution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52476" y="5400675"/>
            <a:ext cx="742931" cy="333375"/>
          </a:xfrm>
          <a:prstGeom prst="roundRect">
            <a:avLst>
              <a:gd name="adj" fmla="val 114285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TextBox 35"/>
          <p:cNvSpPr txBox="1"/>
          <p:nvPr/>
        </p:nvSpPr>
        <p:spPr>
          <a:xfrm>
            <a:off x="952476" y="5400675"/>
            <a:ext cx="742931" cy="3333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076" b="1">
                <a:solidFill>
                  <a:srgbClr val="3498DB"/>
                </a:solidFill>
              </a:rPr>
              <a:t>Folium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809704" y="5400675"/>
            <a:ext cx="657208" cy="333375"/>
          </a:xfrm>
          <a:prstGeom prst="roundRect">
            <a:avLst>
              <a:gd name="adj" fmla="val 114285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TextBox 37"/>
          <p:cNvSpPr txBox="1"/>
          <p:nvPr/>
        </p:nvSpPr>
        <p:spPr>
          <a:xfrm>
            <a:off x="1809704" y="5400675"/>
            <a:ext cx="657208" cy="3333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076" b="1">
                <a:solidFill>
                  <a:srgbClr val="3498DB"/>
                </a:solidFill>
              </a:rPr>
              <a:t>Plotly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2476" y="5953124"/>
            <a:ext cx="1162020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Implementation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247843" y="6019800"/>
            <a:ext cx="2990775" cy="95249"/>
          </a:xfrm>
          <a:prstGeom prst="roundRect">
            <a:avLst>
              <a:gd name="adj" fmla="val 100000"/>
            </a:avLst>
          </a:prstGeom>
          <a:solidFill>
            <a:srgbClr val="ECF0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1" name="Rounded Rectangle 40"/>
          <p:cNvSpPr/>
          <p:nvPr/>
        </p:nvSpPr>
        <p:spPr>
          <a:xfrm>
            <a:off x="2247843" y="6019800"/>
            <a:ext cx="1790655" cy="95249"/>
          </a:xfrm>
          <a:prstGeom prst="roundRect">
            <a:avLst>
              <a:gd name="adj" fmla="val 10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TextBox 41"/>
          <p:cNvSpPr txBox="1"/>
          <p:nvPr/>
        </p:nvSpPr>
        <p:spPr>
          <a:xfrm>
            <a:off x="5381490" y="5953124"/>
            <a:ext cx="304792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Low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210144" y="3924299"/>
            <a:ext cx="5314817" cy="2552700"/>
          </a:xfrm>
          <a:prstGeom prst="roundRect">
            <a:avLst>
              <a:gd name="adj" fmla="val 895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3"/>
          <p:cNvSpPr/>
          <p:nvPr/>
        </p:nvSpPr>
        <p:spPr>
          <a:xfrm>
            <a:off x="6495887" y="4210049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48283" y="4382860"/>
            <a:ext cx="285742" cy="244928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7257868" y="4352924"/>
            <a:ext cx="1762080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1A5276"/>
                </a:solidFill>
              </a:rPr>
              <a:t>Extended Analysis</a:t>
            </a:r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95887" y="5125010"/>
            <a:ext cx="190495" cy="151279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6781630" y="5086350"/>
            <a:ext cx="2009724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Analyze </a:t>
            </a:r>
            <a:r>
              <a:rPr sz="1076" b="1">
                <a:solidFill>
                  <a:srgbClr val="3498DB"/>
                </a:solidFill>
              </a:rPr>
              <a:t>multi-year datasets</a:t>
            </a:r>
          </a:p>
        </p:txBody>
      </p:sp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495887" y="5461747"/>
            <a:ext cx="190495" cy="10645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781630" y="5400675"/>
            <a:ext cx="1828754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Identify </a:t>
            </a:r>
            <a:r>
              <a:rPr sz="1076" b="1">
                <a:solidFill>
                  <a:srgbClr val="3498DB"/>
                </a:solidFill>
              </a:rPr>
              <a:t>long-term trends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495887" y="5857875"/>
            <a:ext cx="1162020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Implementation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800779" y="5924549"/>
            <a:ext cx="2990775" cy="95249"/>
          </a:xfrm>
          <a:prstGeom prst="roundRect">
            <a:avLst>
              <a:gd name="adj" fmla="val 100000"/>
            </a:avLst>
          </a:prstGeom>
          <a:solidFill>
            <a:srgbClr val="ECF0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Rounded Rectangle 52"/>
          <p:cNvSpPr/>
          <p:nvPr/>
        </p:nvSpPr>
        <p:spPr>
          <a:xfrm>
            <a:off x="7800779" y="5924549"/>
            <a:ext cx="1200119" cy="95249"/>
          </a:xfrm>
          <a:prstGeom prst="roundRect">
            <a:avLst>
              <a:gd name="adj" fmla="val 10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4" name="TextBox 53"/>
          <p:cNvSpPr txBox="1"/>
          <p:nvPr/>
        </p:nvSpPr>
        <p:spPr>
          <a:xfrm>
            <a:off x="10934426" y="5857875"/>
            <a:ext cx="304792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Low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F7FA"/>
            </a:gs>
            <a:gs pos="100000">
              <a:srgbClr val="E4EDF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1A5276"/>
                </a:solidFill>
              </a:rPr>
              <a:t>References &amp; Thank You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909813" y="4185436"/>
            <a:ext cx="5686282" cy="2200275"/>
          </a:xfrm>
          <a:prstGeom prst="roundRect">
            <a:avLst>
              <a:gd name="adj" fmla="val 1038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3365679" y="4471186"/>
            <a:ext cx="5114797" cy="2952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435" b="1" dirty="0">
                <a:solidFill>
                  <a:srgbClr val="1A5276"/>
                </a:solidFill>
              </a:rPr>
              <a:t> </a:t>
            </a:r>
            <a:r>
              <a:rPr sz="1104" dirty="0"/>
              <a:t>  </a:t>
            </a:r>
            <a:r>
              <a:rPr sz="1435" b="1" dirty="0">
                <a:solidFill>
                  <a:srgbClr val="1A5276"/>
                </a:solidFill>
              </a:rPr>
              <a:t> References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5556" y="4523573"/>
            <a:ext cx="266693" cy="200025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5556" y="4999543"/>
            <a:ext cx="190495" cy="1624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8922" y="4966485"/>
            <a:ext cx="2019249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498DB"/>
                </a:solidFill>
              </a:rPr>
              <a:t>CPCB Official Data Portal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5556" y="5408558"/>
            <a:ext cx="190495" cy="1064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28922" y="5347486"/>
            <a:ext cx="1990675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498DB"/>
                </a:solidFill>
              </a:rPr>
              <a:t>PySpark Documentation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5556" y="5781153"/>
            <a:ext cx="190495" cy="1232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28922" y="5728485"/>
            <a:ext cx="267645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498DB"/>
                </a:solidFill>
              </a:rPr>
              <a:t>Seaborn and Matplotlib Libraries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305091" y="899468"/>
            <a:ext cx="4886202" cy="2970300"/>
          </a:xfrm>
          <a:prstGeom prst="roundRect">
            <a:avLst>
              <a:gd name="adj" fmla="val 467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2"/>
          <p:cNvSpPr/>
          <p:nvPr/>
        </p:nvSpPr>
        <p:spPr>
          <a:xfrm>
            <a:off x="5371964" y="1041678"/>
            <a:ext cx="761980" cy="761999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62459" y="1276826"/>
            <a:ext cx="380990" cy="29170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962399" y="1994178"/>
            <a:ext cx="1562060" cy="42862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1300"/>
              </a:spcAft>
            </a:pPr>
            <a:r>
              <a:rPr sz="2152" b="1">
                <a:solidFill>
                  <a:srgbClr val="1A5276"/>
                </a:solidFill>
              </a:rPr>
              <a:t>Thank You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32465" y="2750105"/>
            <a:ext cx="376437" cy="27679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08902" y="2730509"/>
            <a:ext cx="2079160" cy="357021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600" b="0" dirty="0">
                <a:solidFill>
                  <a:srgbClr val="5D6D7E"/>
                </a:solidFill>
              </a:rPr>
              <a:t>L. Guna Vardhan </a:t>
            </a:r>
            <a:r>
              <a:rPr lang="en-US" sz="1600" dirty="0">
                <a:solidFill>
                  <a:srgbClr val="5D6D7E"/>
                </a:solidFill>
              </a:rPr>
              <a:t>R</a:t>
            </a:r>
            <a:r>
              <a:rPr lang="en-US" sz="1600" b="0" dirty="0">
                <a:solidFill>
                  <a:srgbClr val="5D6D7E"/>
                </a:solidFill>
              </a:rPr>
              <a:t>eddy</a:t>
            </a:r>
            <a:endParaRPr sz="1600" b="0" dirty="0">
              <a:solidFill>
                <a:srgbClr val="5D6D7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F7FA"/>
            </a:gs>
            <a:gs pos="100000">
              <a:srgbClr val="E4EDF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1A5276"/>
                </a:solidFill>
              </a:rPr>
              <a:t>Project Overview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66733" y="1143000"/>
            <a:ext cx="5686282" cy="1057275"/>
          </a:xfrm>
          <a:prstGeom prst="roundRect">
            <a:avLst>
              <a:gd name="adj" fmla="val 2162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904852" y="1390650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7723" y="1556073"/>
            <a:ext cx="285742" cy="2216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6833" y="1381124"/>
            <a:ext cx="3257468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1A5276"/>
                </a:solidFill>
              </a:rPr>
              <a:t>Objective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6833" y="1724024"/>
            <a:ext cx="325746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Analyze Odisha's air quality data for </a:t>
            </a:r>
            <a:r>
              <a:rPr sz="1196" b="1">
                <a:solidFill>
                  <a:srgbClr val="3498DB"/>
                </a:solidFill>
              </a:rPr>
              <a:t>2015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6733" y="2390774"/>
            <a:ext cx="5686282" cy="1057275"/>
          </a:xfrm>
          <a:prstGeom prst="roundRect">
            <a:avLst>
              <a:gd name="adj" fmla="val 2162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904852" y="2628900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23" y="2822121"/>
            <a:ext cx="285742" cy="20410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66833" y="2628900"/>
            <a:ext cx="3086022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1A5276"/>
                </a:solidFill>
              </a:rPr>
              <a:t>Dataset Source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6833" y="2971800"/>
            <a:ext cx="3086022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CPCB (Central Pollution Control Board)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6733" y="3638550"/>
            <a:ext cx="5686282" cy="1057275"/>
          </a:xfrm>
          <a:prstGeom prst="roundRect">
            <a:avLst>
              <a:gd name="adj" fmla="val 2162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904852" y="3886200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23" y="4039960"/>
            <a:ext cx="285742" cy="24492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66833" y="3876674"/>
            <a:ext cx="2019249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1A5276"/>
                </a:solidFill>
              </a:rPr>
              <a:t>Data Size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6833" y="4219575"/>
            <a:ext cx="2019249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498DB"/>
                </a:solidFill>
              </a:rPr>
              <a:t>2392</a:t>
            </a:r>
            <a:r>
              <a:rPr sz="1196" b="0">
                <a:solidFill>
                  <a:srgbClr val="5D6D7E"/>
                </a:solidFill>
              </a:rPr>
              <a:t> records, </a:t>
            </a:r>
            <a:r>
              <a:rPr sz="1196" b="1">
                <a:solidFill>
                  <a:srgbClr val="3498DB"/>
                </a:solidFill>
              </a:rPr>
              <a:t>12</a:t>
            </a:r>
            <a:r>
              <a:rPr sz="1196" b="0">
                <a:solidFill>
                  <a:srgbClr val="5D6D7E"/>
                </a:solidFill>
              </a:rPr>
              <a:t> columns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829255" y="359228"/>
            <a:ext cx="4886202" cy="5334000"/>
          </a:xfrm>
          <a:prstGeom prst="roundRect">
            <a:avLst>
              <a:gd name="adj" fmla="val 467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7114997" y="1864177"/>
            <a:ext cx="4314717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1300"/>
              </a:spcAft>
            </a:pPr>
            <a:r>
              <a:rPr sz="1315" b="1">
                <a:solidFill>
                  <a:srgbClr val="1A5276"/>
                </a:solidFill>
              </a:rPr>
              <a:t>Analysis Tools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8959" y="2636893"/>
            <a:ext cx="380990" cy="32146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8343691" y="3819524"/>
            <a:ext cx="590535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PySpark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24762" y="2681542"/>
            <a:ext cx="380990" cy="23217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219969" y="3819524"/>
            <a:ext cx="600059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Seaborn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29355" y="3445328"/>
            <a:ext cx="800079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3498DB"/>
                </a:solidFill>
              </a:rPr>
              <a:t>2392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29355" y="3969202"/>
            <a:ext cx="800079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Records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77198" y="3445328"/>
            <a:ext cx="638159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3498DB"/>
                </a:solidFill>
              </a:rPr>
              <a:t>12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77198" y="3969202"/>
            <a:ext cx="638159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Columns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F7FA"/>
            </a:gs>
            <a:gs pos="100000">
              <a:srgbClr val="E4EDF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1A5276"/>
                </a:solidFill>
              </a:rPr>
              <a:t>Problem Statement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66733" y="1581149"/>
            <a:ext cx="5686282" cy="1295399"/>
          </a:xfrm>
          <a:prstGeom prst="roundRect">
            <a:avLst>
              <a:gd name="adj" fmla="val 1764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904852" y="1943100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7723" y="2112217"/>
            <a:ext cx="285742" cy="233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6833" y="1819275"/>
            <a:ext cx="4448063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1A5276"/>
                </a:solidFill>
              </a:rPr>
              <a:t>Health Risks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6833" y="2162174"/>
            <a:ext cx="4448063" cy="47624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Rising air pollution levels pose </a:t>
            </a:r>
            <a:r>
              <a:rPr sz="1196" b="1">
                <a:solidFill>
                  <a:srgbClr val="E74C3C"/>
                </a:solidFill>
              </a:rPr>
              <a:t>significant health risks</a:t>
            </a:r>
            <a:r>
              <a:rPr sz="1196" b="0">
                <a:solidFill>
                  <a:srgbClr val="5D6D7E"/>
                </a:solidFill>
              </a:rPr>
              <a:t> to urban populations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6733" y="3067050"/>
            <a:ext cx="5686282" cy="1295399"/>
          </a:xfrm>
          <a:prstGeom prst="roundRect">
            <a:avLst>
              <a:gd name="adj" fmla="val 1764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904852" y="3429000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23" y="3606864"/>
            <a:ext cx="285742" cy="215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66833" y="3305174"/>
            <a:ext cx="4448063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1A5276"/>
                </a:solidFill>
              </a:rPr>
              <a:t>Data Analysis Need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6833" y="3648074"/>
            <a:ext cx="4448063" cy="47624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Identify pollution hotspots through </a:t>
            </a:r>
            <a:r>
              <a:rPr sz="1196" b="1">
                <a:solidFill>
                  <a:srgbClr val="E74C3C"/>
                </a:solidFill>
              </a:rPr>
              <a:t>systematic data analysis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6733" y="4552949"/>
            <a:ext cx="5686282" cy="1295399"/>
          </a:xfrm>
          <a:prstGeom prst="roundRect">
            <a:avLst>
              <a:gd name="adj" fmla="val 1764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904852" y="4914900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23" y="5121922"/>
            <a:ext cx="285742" cy="15745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66833" y="4791075"/>
            <a:ext cx="4448063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1A5276"/>
                </a:solidFill>
              </a:rPr>
              <a:t>Research Goal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6833" y="5133975"/>
            <a:ext cx="4448063" cy="47624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Discover patterns, correlations, and trends across cities and pollutants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638759" y="1143000"/>
            <a:ext cx="4886202" cy="53340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ectangle 18"/>
          <p:cNvSpPr/>
          <p:nvPr/>
        </p:nvSpPr>
        <p:spPr>
          <a:xfrm>
            <a:off x="6638759" y="5591175"/>
            <a:ext cx="4886202" cy="885825"/>
          </a:xfrm>
          <a:prstGeom prst="rect">
            <a:avLst/>
          </a:prstGeom>
          <a:gradFill rotWithShape="1">
            <a:gsLst>
              <a:gs pos="0">
                <a:srgbClr val="000000">
                  <a:alpha val="7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6829254" y="5781674"/>
            <a:ext cx="4505212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315" b="1">
                <a:solidFill>
                  <a:srgbClr val="FFFFFF"/>
                </a:solidFill>
              </a:rPr>
              <a:t>Urban Air Pollution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29254" y="6095999"/>
            <a:ext cx="4505212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FFFFFF"/>
                </a:solidFill>
              </a:rPr>
              <a:t>Industrial emissions affecting air quality in urban areas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F7FA"/>
            </a:gs>
            <a:gs pos="100000">
              <a:srgbClr val="E4EDF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1A5276"/>
                </a:solidFill>
              </a:rPr>
              <a:t>Dataset Description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66733" y="1143000"/>
            <a:ext cx="5686282" cy="1866899"/>
          </a:xfrm>
          <a:prstGeom prst="roundRect">
            <a:avLst>
              <a:gd name="adj" fmla="val 12244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128137" y="1381124"/>
            <a:ext cx="5210044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 dirty="0"/>
              <a:t>  </a:t>
            </a:r>
            <a:r>
              <a:rPr sz="1315" b="1" dirty="0">
                <a:solidFill>
                  <a:srgbClr val="1A5276"/>
                </a:solidFill>
              </a:rPr>
              <a:t>Dataset Columns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4852" y="1443037"/>
            <a:ext cx="228594" cy="1428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04852" y="1790700"/>
            <a:ext cx="581010" cy="371475"/>
          </a:xfrm>
          <a:prstGeom prst="roundRect">
            <a:avLst>
              <a:gd name="adj" fmla="val 102564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904852" y="1790700"/>
            <a:ext cx="581010" cy="3714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SO2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581110" y="1790700"/>
            <a:ext cx="600059" cy="371475"/>
          </a:xfrm>
          <a:prstGeom prst="roundRect">
            <a:avLst>
              <a:gd name="adj" fmla="val 102564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1581110" y="1790700"/>
            <a:ext cx="600059" cy="3714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NO2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276418" y="1790700"/>
            <a:ext cx="685782" cy="371475"/>
          </a:xfrm>
          <a:prstGeom prst="roundRect">
            <a:avLst>
              <a:gd name="adj" fmla="val 102564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2276418" y="1790700"/>
            <a:ext cx="685782" cy="3714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PM10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66973" y="1790700"/>
            <a:ext cx="771505" cy="371475"/>
          </a:xfrm>
          <a:prstGeom prst="roundRect">
            <a:avLst>
              <a:gd name="adj" fmla="val 102564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3066973" y="1790700"/>
            <a:ext cx="771505" cy="3714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PM2_5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933726" y="1790700"/>
            <a:ext cx="666733" cy="371475"/>
          </a:xfrm>
          <a:prstGeom prst="roundRect">
            <a:avLst>
              <a:gd name="adj" fmla="val 102564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3933726" y="1790700"/>
            <a:ext cx="666733" cy="3714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State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695707" y="1790700"/>
            <a:ext cx="990575" cy="371475"/>
          </a:xfrm>
          <a:prstGeom prst="roundRect">
            <a:avLst>
              <a:gd name="adj" fmla="val 102564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4695707" y="1790700"/>
            <a:ext cx="990575" cy="3714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City_Area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04852" y="2257425"/>
            <a:ext cx="1495387" cy="371475"/>
          </a:xfrm>
          <a:prstGeom prst="roundRect">
            <a:avLst>
              <a:gd name="adj" fmla="val 102564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904852" y="2257425"/>
            <a:ext cx="1495387" cy="3714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Type of Location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495487" y="2257425"/>
            <a:ext cx="819129" cy="371475"/>
          </a:xfrm>
          <a:prstGeom prst="roundRect">
            <a:avLst>
              <a:gd name="adj" fmla="val 102564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2495487" y="2257425"/>
            <a:ext cx="819129" cy="3714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Agency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3409864" y="2257425"/>
            <a:ext cx="1362040" cy="371475"/>
          </a:xfrm>
          <a:prstGeom prst="roundRect">
            <a:avLst>
              <a:gd name="adj" fmla="val 102564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3409864" y="2257425"/>
            <a:ext cx="1362040" cy="3714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Sampling Date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66733" y="3200400"/>
            <a:ext cx="5686282" cy="1885950"/>
          </a:xfrm>
          <a:prstGeom prst="roundRect">
            <a:avLst>
              <a:gd name="adj" fmla="val 1212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1128137" y="3438525"/>
            <a:ext cx="5210044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 dirty="0"/>
              <a:t>  </a:t>
            </a:r>
            <a:r>
              <a:rPr sz="1315" b="1" dirty="0">
                <a:solidFill>
                  <a:srgbClr val="1A5276"/>
                </a:solidFill>
              </a:rPr>
              <a:t>Data Types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52" y="3474720"/>
            <a:ext cx="228594" cy="194309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4852" y="3879532"/>
            <a:ext cx="228594" cy="165734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28694" y="3848099"/>
            <a:ext cx="2828854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5D6D7E"/>
                </a:solidFill>
              </a:rPr>
              <a:t>Numerical:</a:t>
            </a:r>
            <a:r>
              <a:rPr sz="1196" b="0">
                <a:solidFill>
                  <a:srgbClr val="5D6D7E"/>
                </a:solidFill>
              </a:rPr>
              <a:t> SO2, NO2, PM10, PM2_5</a:t>
            </a:r>
          </a:p>
        </p:txBody>
      </p:sp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4852" y="4228147"/>
            <a:ext cx="228594" cy="15430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28694" y="4181474"/>
            <a:ext cx="432424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5D6D7E"/>
                </a:solidFill>
              </a:rPr>
              <a:t>Categorical:</a:t>
            </a:r>
            <a:r>
              <a:rPr sz="1196" b="0">
                <a:solidFill>
                  <a:srgbClr val="5D6D7E"/>
                </a:solidFill>
              </a:rPr>
              <a:t> State, City_Area, Type of Location, Agency</a:t>
            </a:r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4852" y="4530566"/>
            <a:ext cx="228594" cy="197167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28694" y="4514850"/>
            <a:ext cx="1628734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5D6D7E"/>
                </a:solidFill>
              </a:rPr>
              <a:t>Date:</a:t>
            </a:r>
            <a:r>
              <a:rPr sz="1196" b="0">
                <a:solidFill>
                  <a:srgbClr val="5D6D7E"/>
                </a:solidFill>
              </a:rPr>
              <a:t> Sampling Date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66733" y="5276850"/>
            <a:ext cx="5686282" cy="1219200"/>
          </a:xfrm>
          <a:prstGeom prst="roundRect">
            <a:avLst>
              <a:gd name="adj" fmla="val 1875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4" name="TextBox 33"/>
          <p:cNvSpPr txBox="1"/>
          <p:nvPr/>
        </p:nvSpPr>
        <p:spPr>
          <a:xfrm>
            <a:off x="1128137" y="5514975"/>
            <a:ext cx="5210044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 dirty="0"/>
              <a:t>  </a:t>
            </a:r>
            <a:r>
              <a:rPr sz="1315" b="1" dirty="0">
                <a:solidFill>
                  <a:srgbClr val="1A5276"/>
                </a:solidFill>
              </a:rPr>
              <a:t>Coverage</a:t>
            </a:r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4852" y="5555456"/>
            <a:ext cx="228594" cy="185737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04852" y="5941694"/>
            <a:ext cx="228594" cy="19430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228694" y="5924549"/>
            <a:ext cx="2695507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Multiple cities across </a:t>
            </a:r>
            <a:r>
              <a:rPr sz="1196" b="1">
                <a:solidFill>
                  <a:srgbClr val="5D6D7E"/>
                </a:solidFill>
              </a:rPr>
              <a:t>Odisha</a:t>
            </a:r>
            <a:r>
              <a:rPr sz="1196" b="0">
                <a:solidFill>
                  <a:srgbClr val="5D6D7E"/>
                </a:solidFill>
              </a:rPr>
              <a:t> state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638759" y="1143000"/>
            <a:ext cx="4886202" cy="5543550"/>
          </a:xfrm>
          <a:prstGeom prst="roundRect">
            <a:avLst>
              <a:gd name="adj" fmla="val 467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TextBox 38"/>
          <p:cNvSpPr txBox="1"/>
          <p:nvPr/>
        </p:nvSpPr>
        <p:spPr>
          <a:xfrm>
            <a:off x="6924501" y="2324100"/>
            <a:ext cx="4314717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1300"/>
              </a:spcAft>
            </a:pPr>
            <a:r>
              <a:rPr sz="1315" b="1">
                <a:solidFill>
                  <a:srgbClr val="1A5276"/>
                </a:solidFill>
              </a:rPr>
              <a:t>Data Structure Overview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924501" y="2781300"/>
            <a:ext cx="1342991" cy="1390650"/>
          </a:xfrm>
          <a:prstGeom prst="roundRect">
            <a:avLst>
              <a:gd name="adj" fmla="val 11347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462" y="3003232"/>
            <a:ext cx="228594" cy="165734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67373" y="3371850"/>
            <a:ext cx="1057248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1A5276"/>
                </a:solidFill>
              </a:rPr>
              <a:t>Pollutants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67373" y="3638550"/>
            <a:ext cx="1057248" cy="38099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D6D7E"/>
                </a:solidFill>
              </a:rPr>
              <a:t>SO2, NO2, PM10, PM2_5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8410364" y="2781300"/>
            <a:ext cx="1342991" cy="1390650"/>
          </a:xfrm>
          <a:prstGeom prst="roundRect">
            <a:avLst>
              <a:gd name="adj" fmla="val 11347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72325" y="2988945"/>
            <a:ext cx="228594" cy="19430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8553236" y="3371850"/>
            <a:ext cx="1057248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1A5276"/>
                </a:solidFill>
              </a:rPr>
              <a:t>Location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553236" y="3638550"/>
            <a:ext cx="1057248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D6D7E"/>
                </a:solidFill>
              </a:rPr>
              <a:t>State, City_Area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9896227" y="2781300"/>
            <a:ext cx="1342991" cy="1390650"/>
          </a:xfrm>
          <a:prstGeom prst="roundRect">
            <a:avLst>
              <a:gd name="adj" fmla="val 11347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8188" y="2988945"/>
            <a:ext cx="228594" cy="19430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0039099" y="3371850"/>
            <a:ext cx="1057248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1A5276"/>
                </a:solidFill>
              </a:rPr>
              <a:t>Classification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039099" y="3638550"/>
            <a:ext cx="1057248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D6D7E"/>
                </a:solidFill>
              </a:rPr>
              <a:t>Type of Location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6924501" y="4305300"/>
            <a:ext cx="1342991" cy="1200150"/>
          </a:xfrm>
          <a:prstGeom prst="roundRect">
            <a:avLst>
              <a:gd name="adj" fmla="val 12698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3" name="Picture 52" descr="image.png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86462" y="4540567"/>
            <a:ext cx="228594" cy="177164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7067373" y="4914900"/>
            <a:ext cx="1057248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1A5276"/>
                </a:solidFill>
              </a:rPr>
              <a:t>Source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67373" y="5181599"/>
            <a:ext cx="1057248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D6D7E"/>
                </a:solidFill>
              </a:rPr>
              <a:t>Agency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8410364" y="4305300"/>
            <a:ext cx="1342991" cy="1200150"/>
          </a:xfrm>
          <a:prstGeom prst="roundRect">
            <a:avLst>
              <a:gd name="adj" fmla="val 12698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7" name="Picture 56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72325" y="4530566"/>
            <a:ext cx="228594" cy="197167"/>
          </a:xfrm>
          <a:prstGeom prst="rect">
            <a:avLst/>
          </a:prstGeom>
        </p:spPr>
      </p:pic>
      <p:sp>
        <p:nvSpPr>
          <p:cNvPr id="58" name="TextBox 57"/>
          <p:cNvSpPr txBox="1"/>
          <p:nvPr/>
        </p:nvSpPr>
        <p:spPr>
          <a:xfrm>
            <a:off x="8553236" y="4914900"/>
            <a:ext cx="1057248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1A5276"/>
                </a:solidFill>
              </a:rPr>
              <a:t>Time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553236" y="5181599"/>
            <a:ext cx="1057248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D6D7E"/>
                </a:solidFill>
              </a:rPr>
              <a:t>Sampling Date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9896227" y="4305300"/>
            <a:ext cx="1342991" cy="1200150"/>
          </a:xfrm>
          <a:prstGeom prst="roundRect">
            <a:avLst>
              <a:gd name="adj" fmla="val 12698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458188" y="4546282"/>
            <a:ext cx="228594" cy="16573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0039099" y="4914900"/>
            <a:ext cx="1057248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1A5276"/>
                </a:solidFill>
              </a:rPr>
              <a:t>Size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39099" y="5181599"/>
            <a:ext cx="1057248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D6D7E"/>
                </a:solidFill>
              </a:rPr>
              <a:t>2392 records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F7FA"/>
            </a:gs>
            <a:gs pos="100000">
              <a:srgbClr val="E4EDF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1A5276"/>
                </a:solidFill>
              </a:rPr>
              <a:t>Data Cleaning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66733" y="1295399"/>
            <a:ext cx="5686282" cy="885825"/>
          </a:xfrm>
          <a:prstGeom prst="roundRect">
            <a:avLst>
              <a:gd name="adj" fmla="val 2580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857228" y="1552574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857228" y="1552574"/>
            <a:ext cx="380990" cy="3809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81090" y="1485900"/>
            <a:ext cx="4781430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A5276"/>
                </a:solidFill>
              </a:rPr>
              <a:t>Remove Invalid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81090" y="1771650"/>
            <a:ext cx="4781430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Dropped </a:t>
            </a:r>
            <a:r>
              <a:rPr sz="1076" b="1">
                <a:solidFill>
                  <a:srgbClr val="3498DB"/>
                </a:solidFill>
              </a:rPr>
              <a:t>null</a:t>
            </a:r>
            <a:r>
              <a:rPr sz="1076" b="0">
                <a:solidFill>
                  <a:srgbClr val="5D6D7E"/>
                </a:solidFill>
              </a:rPr>
              <a:t> and </a:t>
            </a:r>
            <a:r>
              <a:rPr sz="1076" b="1">
                <a:solidFill>
                  <a:srgbClr val="3498DB"/>
                </a:solidFill>
              </a:rPr>
              <a:t>duplicate</a:t>
            </a:r>
            <a:r>
              <a:rPr sz="1076" b="0">
                <a:solidFill>
                  <a:srgbClr val="5D6D7E"/>
                </a:solidFill>
              </a:rPr>
              <a:t> rows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6733" y="2324100"/>
            <a:ext cx="5686282" cy="885825"/>
          </a:xfrm>
          <a:prstGeom prst="roundRect">
            <a:avLst>
              <a:gd name="adj" fmla="val 2580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857228" y="2581275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857228" y="2581275"/>
            <a:ext cx="380990" cy="3809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81090" y="2514600"/>
            <a:ext cx="4781430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A5276"/>
                </a:solidFill>
              </a:rPr>
              <a:t>Remove Unnecessary Columns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81090" y="2800350"/>
            <a:ext cx="4781430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Deleted column: </a:t>
            </a:r>
            <a:r>
              <a:rPr sz="1076" b="1">
                <a:solidFill>
                  <a:srgbClr val="3498DB"/>
                </a:solidFill>
              </a:rPr>
              <a:t>Unnamed: 11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6733" y="3352800"/>
            <a:ext cx="5686282" cy="885825"/>
          </a:xfrm>
          <a:prstGeom prst="roundRect">
            <a:avLst>
              <a:gd name="adj" fmla="val 2580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857228" y="3609975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857228" y="3609975"/>
            <a:ext cx="380990" cy="3809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81090" y="3543300"/>
            <a:ext cx="4781430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A5276"/>
                </a:solidFill>
              </a:rPr>
              <a:t>Rename Complex Columns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81090" y="3829050"/>
            <a:ext cx="4781430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PM 2.5</a:t>
            </a:r>
            <a:r>
              <a:rPr sz="1076" b="0">
                <a:solidFill>
                  <a:srgbClr val="5D6D7E"/>
                </a:solidFill>
              </a:rPr>
              <a:t> → </a:t>
            </a:r>
            <a:r>
              <a:rPr sz="1076" b="1">
                <a:solidFill>
                  <a:srgbClr val="3498DB"/>
                </a:solidFill>
              </a:rPr>
              <a:t>PM2_5</a:t>
            </a:r>
            <a:r>
              <a:rPr sz="1076" b="0">
                <a:solidFill>
                  <a:srgbClr val="5D6D7E"/>
                </a:solidFill>
              </a:rPr>
              <a:t>, </a:t>
            </a:r>
            <a:r>
              <a:rPr sz="1076" b="1">
                <a:solidFill>
                  <a:srgbClr val="3498DB"/>
                </a:solidFill>
              </a:rPr>
              <a:t>RSPM/PM10</a:t>
            </a:r>
            <a:r>
              <a:rPr sz="1076" b="0">
                <a:solidFill>
                  <a:srgbClr val="5D6D7E"/>
                </a:solidFill>
              </a:rPr>
              <a:t> → </a:t>
            </a:r>
            <a:r>
              <a:rPr sz="1076" b="1">
                <a:solidFill>
                  <a:srgbClr val="3498DB"/>
                </a:solidFill>
              </a:rPr>
              <a:t>PM10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733" y="4381499"/>
            <a:ext cx="5686282" cy="885825"/>
          </a:xfrm>
          <a:prstGeom prst="roundRect">
            <a:avLst>
              <a:gd name="adj" fmla="val 2580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ounded Rectangle 18"/>
          <p:cNvSpPr/>
          <p:nvPr/>
        </p:nvSpPr>
        <p:spPr>
          <a:xfrm>
            <a:off x="857228" y="4638674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TextBox 19"/>
          <p:cNvSpPr txBox="1"/>
          <p:nvPr/>
        </p:nvSpPr>
        <p:spPr>
          <a:xfrm>
            <a:off x="857228" y="4638674"/>
            <a:ext cx="380990" cy="3809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81090" y="4572000"/>
            <a:ext cx="4781430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A5276"/>
                </a:solidFill>
              </a:rPr>
              <a:t>Handle Missing Values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1090" y="4857750"/>
            <a:ext cx="4781430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Applied </a:t>
            </a:r>
            <a:r>
              <a:rPr sz="1076" b="1">
                <a:solidFill>
                  <a:srgbClr val="3498DB"/>
                </a:solidFill>
              </a:rPr>
              <a:t>mean imputation</a:t>
            </a:r>
            <a:r>
              <a:rPr sz="1076" b="0">
                <a:solidFill>
                  <a:srgbClr val="5D6D7E"/>
                </a:solidFill>
              </a:rPr>
              <a:t> for missing PM2_5 values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66733" y="5410199"/>
            <a:ext cx="5686282" cy="885825"/>
          </a:xfrm>
          <a:prstGeom prst="roundRect">
            <a:avLst>
              <a:gd name="adj" fmla="val 2580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Rounded Rectangle 23"/>
          <p:cNvSpPr/>
          <p:nvPr/>
        </p:nvSpPr>
        <p:spPr>
          <a:xfrm>
            <a:off x="857228" y="5667374"/>
            <a:ext cx="380990" cy="380999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857228" y="5667374"/>
            <a:ext cx="380990" cy="3809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81090" y="5600700"/>
            <a:ext cx="4781430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1A5276"/>
                </a:solidFill>
              </a:rPr>
              <a:t>Convert Data Types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1090" y="5886450"/>
            <a:ext cx="4781430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Transformed </a:t>
            </a:r>
            <a:r>
              <a:rPr sz="1076" b="1">
                <a:solidFill>
                  <a:srgbClr val="3498DB"/>
                </a:solidFill>
              </a:rPr>
              <a:t>Sampling Date</a:t>
            </a:r>
            <a:r>
              <a:rPr sz="1076" b="0">
                <a:solidFill>
                  <a:srgbClr val="5D6D7E"/>
                </a:solidFill>
              </a:rPr>
              <a:t> to proper DateType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38759" y="1143000"/>
            <a:ext cx="4886202" cy="5457825"/>
          </a:xfrm>
          <a:prstGeom prst="roundRect">
            <a:avLst>
              <a:gd name="adj" fmla="val 467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6924501" y="1428750"/>
            <a:ext cx="4314717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1625"/>
              </a:spcAft>
            </a:pPr>
            <a:r>
              <a:rPr sz="1315" b="1">
                <a:solidFill>
                  <a:srgbClr val="1A5276"/>
                </a:solidFill>
              </a:rPr>
              <a:t>Data Cleaning Pipeline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924501" y="1933574"/>
            <a:ext cx="4314717" cy="761999"/>
          </a:xfrm>
          <a:prstGeom prst="roundRect">
            <a:avLst>
              <a:gd name="adj" fmla="val 20000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Rounded Rectangle 30"/>
          <p:cNvSpPr/>
          <p:nvPr/>
        </p:nvSpPr>
        <p:spPr>
          <a:xfrm>
            <a:off x="7067373" y="207644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181670" y="2225177"/>
            <a:ext cx="238119" cy="16926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686482" y="2209800"/>
            <a:ext cx="2171645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 </a:t>
            </a:r>
            <a:r>
              <a:rPr sz="1076" b="1">
                <a:solidFill>
                  <a:srgbClr val="1A5276"/>
                </a:solidFill>
              </a:rPr>
              <a:t>Filter</a:t>
            </a:r>
            <a:r>
              <a:rPr sz="1076" b="0">
                <a:solidFill>
                  <a:srgbClr val="5D6D7E"/>
                </a:solidFill>
              </a:rPr>
              <a:t> - Remove invalid records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924501" y="2838450"/>
            <a:ext cx="4314717" cy="761999"/>
          </a:xfrm>
          <a:prstGeom prst="roundRect">
            <a:avLst>
              <a:gd name="adj" fmla="val 20000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Rounded Rectangle 34"/>
          <p:cNvSpPr/>
          <p:nvPr/>
        </p:nvSpPr>
        <p:spPr>
          <a:xfrm>
            <a:off x="7067373" y="298132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1670" y="3130970"/>
            <a:ext cx="238119" cy="186483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7686482" y="3105149"/>
            <a:ext cx="2752656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 </a:t>
            </a:r>
            <a:r>
              <a:rPr sz="1076" b="1">
                <a:solidFill>
                  <a:srgbClr val="1A5276"/>
                </a:solidFill>
              </a:rPr>
              <a:t>Delete</a:t>
            </a:r>
            <a:r>
              <a:rPr sz="1076" b="0">
                <a:solidFill>
                  <a:srgbClr val="5D6D7E"/>
                </a:solidFill>
              </a:rPr>
              <a:t> - Remove unnecessary columns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924501" y="3743325"/>
            <a:ext cx="4314717" cy="761999"/>
          </a:xfrm>
          <a:prstGeom prst="roundRect">
            <a:avLst>
              <a:gd name="adj" fmla="val 20000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Rounded Rectangle 38"/>
          <p:cNvSpPr/>
          <p:nvPr/>
        </p:nvSpPr>
        <p:spPr>
          <a:xfrm>
            <a:off x="7067373" y="388620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1670" y="4026320"/>
            <a:ext cx="238119" cy="18648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7686482" y="4019549"/>
            <a:ext cx="2400239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 </a:t>
            </a:r>
            <a:r>
              <a:rPr sz="1076" b="1">
                <a:solidFill>
                  <a:srgbClr val="1A5276"/>
                </a:solidFill>
              </a:rPr>
              <a:t>Rename</a:t>
            </a:r>
            <a:r>
              <a:rPr sz="1076" b="0">
                <a:solidFill>
                  <a:srgbClr val="5D6D7E"/>
                </a:solidFill>
              </a:rPr>
              <a:t> - Simplify column names 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924501" y="4648200"/>
            <a:ext cx="4314717" cy="761999"/>
          </a:xfrm>
          <a:prstGeom prst="roundRect">
            <a:avLst>
              <a:gd name="adj" fmla="val 20000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Rounded Rectangle 42"/>
          <p:cNvSpPr/>
          <p:nvPr/>
        </p:nvSpPr>
        <p:spPr>
          <a:xfrm>
            <a:off x="7067373" y="479107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1670" y="4927810"/>
            <a:ext cx="238119" cy="21230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686482" y="4914900"/>
            <a:ext cx="1943051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 </a:t>
            </a:r>
            <a:r>
              <a:rPr sz="1076" b="1">
                <a:solidFill>
                  <a:srgbClr val="1A5276"/>
                </a:solidFill>
              </a:rPr>
              <a:t>Impute</a:t>
            </a:r>
            <a:r>
              <a:rPr sz="1076" b="0">
                <a:solidFill>
                  <a:srgbClr val="5D6D7E"/>
                </a:solidFill>
              </a:rPr>
              <a:t> - Fill missing values 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6924501" y="5553074"/>
            <a:ext cx="4314717" cy="761999"/>
          </a:xfrm>
          <a:prstGeom prst="roundRect">
            <a:avLst>
              <a:gd name="adj" fmla="val 20000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6"/>
          <p:cNvSpPr/>
          <p:nvPr/>
        </p:nvSpPr>
        <p:spPr>
          <a:xfrm>
            <a:off x="7067373" y="569594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1670" y="5818856"/>
            <a:ext cx="238119" cy="220911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686482" y="5829300"/>
            <a:ext cx="2228794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 </a:t>
            </a:r>
            <a:r>
              <a:rPr sz="1076" b="1">
                <a:solidFill>
                  <a:srgbClr val="1A5276"/>
                </a:solidFill>
              </a:rPr>
              <a:t>Transform</a:t>
            </a:r>
            <a:r>
              <a:rPr sz="1076" b="0">
                <a:solidFill>
                  <a:srgbClr val="5D6D7E"/>
                </a:solidFill>
              </a:rPr>
              <a:t> - Convert data types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F7FA"/>
            </a:gs>
            <a:gs pos="100000">
              <a:srgbClr val="E4EDF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1A5276"/>
                </a:solidFill>
              </a:rPr>
              <a:t>Data Preprocessing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38159" y="1282685"/>
            <a:ext cx="5686282" cy="952499"/>
          </a:xfrm>
          <a:prstGeom prst="roundRect">
            <a:avLst>
              <a:gd name="adj" fmla="val 2400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828654" y="1473185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71525" y="1670682"/>
            <a:ext cx="285742" cy="1574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90635" y="1473185"/>
            <a:ext cx="4543311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315" b="1">
                <a:solidFill>
                  <a:srgbClr val="1A5276"/>
                </a:solidFill>
              </a:rPr>
              <a:t>Categorical Encoding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90635" y="1797035"/>
            <a:ext cx="454331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Used </a:t>
            </a:r>
            <a:r>
              <a:rPr sz="1196" b="1">
                <a:solidFill>
                  <a:srgbClr val="3498DB"/>
                </a:solidFill>
              </a:rPr>
              <a:t>StringIndexer</a:t>
            </a:r>
            <a:r>
              <a:rPr sz="1196" b="0">
                <a:solidFill>
                  <a:srgbClr val="5D6D7E"/>
                </a:solidFill>
              </a:rPr>
              <a:t> for categorical columns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38159" y="2368535"/>
            <a:ext cx="5686282" cy="952499"/>
          </a:xfrm>
          <a:prstGeom prst="roundRect">
            <a:avLst>
              <a:gd name="adj" fmla="val 2400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828654" y="2559035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25" y="2763919"/>
            <a:ext cx="285742" cy="1807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90635" y="2578084"/>
            <a:ext cx="4543311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315" b="1">
                <a:solidFill>
                  <a:srgbClr val="1A5276"/>
                </a:solidFill>
              </a:rPr>
              <a:t>Feature Assembly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90635" y="2882884"/>
            <a:ext cx="454331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Applied </a:t>
            </a:r>
            <a:r>
              <a:rPr sz="1196" b="1">
                <a:solidFill>
                  <a:srgbClr val="3498DB"/>
                </a:solidFill>
              </a:rPr>
              <a:t>VectorAssembler</a:t>
            </a:r>
            <a:r>
              <a:rPr sz="1196" b="0">
                <a:solidFill>
                  <a:srgbClr val="5D6D7E"/>
                </a:solidFill>
              </a:rPr>
              <a:t> for numeric features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38159" y="3473435"/>
            <a:ext cx="5686282" cy="952499"/>
          </a:xfrm>
          <a:prstGeom prst="roundRect">
            <a:avLst>
              <a:gd name="adj" fmla="val 2400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828654" y="3663935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525" y="3829358"/>
            <a:ext cx="285742" cy="22160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90635" y="3663935"/>
            <a:ext cx="4543311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315" b="1">
                <a:solidFill>
                  <a:srgbClr val="1A5276"/>
                </a:solidFill>
              </a:rPr>
              <a:t>Feature Scaling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90635" y="3987785"/>
            <a:ext cx="454331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Implemented </a:t>
            </a:r>
            <a:r>
              <a:rPr sz="1196" b="1">
                <a:solidFill>
                  <a:srgbClr val="3498DB"/>
                </a:solidFill>
              </a:rPr>
              <a:t>StandardScaler</a:t>
            </a:r>
            <a:r>
              <a:rPr sz="1196" b="0">
                <a:solidFill>
                  <a:srgbClr val="5D6D7E"/>
                </a:solidFill>
              </a:rPr>
              <a:t> for normalization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38159" y="4559285"/>
            <a:ext cx="5686282" cy="952499"/>
          </a:xfrm>
          <a:prstGeom prst="roundRect">
            <a:avLst>
              <a:gd name="adj" fmla="val 2400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ounded Rectangle 18"/>
          <p:cNvSpPr/>
          <p:nvPr/>
        </p:nvSpPr>
        <p:spPr>
          <a:xfrm>
            <a:off x="828654" y="4749785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1525" y="4922595"/>
            <a:ext cx="285742" cy="244928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590635" y="4768834"/>
            <a:ext cx="4543311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315" b="1">
                <a:solidFill>
                  <a:srgbClr val="1A5276"/>
                </a:solidFill>
              </a:rPr>
              <a:t>Pipeline Automation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90635" y="5073635"/>
            <a:ext cx="454331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Built </a:t>
            </a:r>
            <a:r>
              <a:rPr sz="1196" b="1">
                <a:solidFill>
                  <a:srgbClr val="3498DB"/>
                </a:solidFill>
              </a:rPr>
              <a:t>preprocessing Pipeline</a:t>
            </a:r>
            <a:r>
              <a:rPr sz="1196" b="0">
                <a:solidFill>
                  <a:srgbClr val="5D6D7E"/>
                </a:solidFill>
              </a:rPr>
              <a:t> for reproducibility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638759" y="212651"/>
            <a:ext cx="4886202" cy="6483423"/>
          </a:xfrm>
          <a:prstGeom prst="roundRect">
            <a:avLst>
              <a:gd name="adj" fmla="val 467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6934025" y="347246"/>
            <a:ext cx="4314717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1625"/>
              </a:spcAft>
            </a:pPr>
            <a:r>
              <a:rPr sz="1315" b="1" dirty="0" err="1">
                <a:solidFill>
                  <a:srgbClr val="1A5276"/>
                </a:solidFill>
              </a:rPr>
              <a:t>PySpark</a:t>
            </a:r>
            <a:r>
              <a:rPr sz="1315" b="1" dirty="0">
                <a:solidFill>
                  <a:srgbClr val="1A5276"/>
                </a:solidFill>
              </a:rPr>
              <a:t> Preprocessing Pipeline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24501" y="678791"/>
            <a:ext cx="4314717" cy="721381"/>
          </a:xfrm>
          <a:prstGeom prst="roundRect">
            <a:avLst>
              <a:gd name="adj" fmla="val 20000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Rounded Rectangle 25"/>
          <p:cNvSpPr/>
          <p:nvPr/>
        </p:nvSpPr>
        <p:spPr>
          <a:xfrm>
            <a:off x="7067373" y="806434"/>
            <a:ext cx="476238" cy="450863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1670" y="921169"/>
            <a:ext cx="238119" cy="18648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686482" y="781048"/>
            <a:ext cx="3409864" cy="47624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 </a:t>
            </a:r>
            <a:r>
              <a:rPr sz="1196" b="1">
                <a:solidFill>
                  <a:srgbClr val="1A5276"/>
                </a:solidFill>
              </a:rPr>
              <a:t>Raw Data</a:t>
            </a:r>
            <a:r>
              <a:rPr sz="1196" b="0">
                <a:solidFill>
                  <a:srgbClr val="5D6D7E"/>
                </a:solidFill>
              </a:rPr>
              <a:t> - Mixed categorical and numerical features 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924501" y="1631292"/>
            <a:ext cx="4314717" cy="721381"/>
          </a:xfrm>
          <a:prstGeom prst="roundRect">
            <a:avLst>
              <a:gd name="adj" fmla="val 20000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Rounded Rectangle 29"/>
          <p:cNvSpPr/>
          <p:nvPr/>
        </p:nvSpPr>
        <p:spPr>
          <a:xfrm>
            <a:off x="7067373" y="1758935"/>
            <a:ext cx="476238" cy="450863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81670" y="1856455"/>
            <a:ext cx="238119" cy="22091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7686482" y="1733549"/>
            <a:ext cx="3409864" cy="47624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 </a:t>
            </a:r>
            <a:r>
              <a:rPr sz="1196" b="1">
                <a:solidFill>
                  <a:srgbClr val="1A5276"/>
                </a:solidFill>
              </a:rPr>
              <a:t>StringIndexer</a:t>
            </a:r>
            <a:r>
              <a:rPr sz="1196" b="0">
                <a:solidFill>
                  <a:srgbClr val="5D6D7E"/>
                </a:solidFill>
              </a:rPr>
              <a:t> - Convert categorical to numerical 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924501" y="2583791"/>
            <a:ext cx="4314717" cy="721381"/>
          </a:xfrm>
          <a:prstGeom prst="roundRect">
            <a:avLst>
              <a:gd name="adj" fmla="val 20000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4" name="Rounded Rectangle 33"/>
          <p:cNvSpPr/>
          <p:nvPr/>
        </p:nvSpPr>
        <p:spPr>
          <a:xfrm>
            <a:off x="7067373" y="2711434"/>
            <a:ext cx="476238" cy="450863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81670" y="2830473"/>
            <a:ext cx="238119" cy="177876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686482" y="2686048"/>
            <a:ext cx="3409864" cy="47624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 </a:t>
            </a:r>
            <a:r>
              <a:rPr sz="1196" b="1">
                <a:solidFill>
                  <a:srgbClr val="1A5276"/>
                </a:solidFill>
              </a:rPr>
              <a:t>VectorAssembler</a:t>
            </a:r>
            <a:r>
              <a:rPr sz="1196" b="0">
                <a:solidFill>
                  <a:srgbClr val="5D6D7E"/>
                </a:solidFill>
              </a:rPr>
              <a:t> - Combine features into vectors 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924501" y="3536292"/>
            <a:ext cx="4314717" cy="721381"/>
          </a:xfrm>
          <a:prstGeom prst="roundRect">
            <a:avLst>
              <a:gd name="adj" fmla="val 20000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Rounded Rectangle 37"/>
          <p:cNvSpPr/>
          <p:nvPr/>
        </p:nvSpPr>
        <p:spPr>
          <a:xfrm>
            <a:off x="7067373" y="3663935"/>
            <a:ext cx="476238" cy="450863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81670" y="3787276"/>
            <a:ext cx="238119" cy="169269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686482" y="3752849"/>
            <a:ext cx="3362240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 </a:t>
            </a:r>
            <a:r>
              <a:rPr sz="1196" b="1">
                <a:solidFill>
                  <a:srgbClr val="1A5276"/>
                </a:solidFill>
              </a:rPr>
              <a:t>StandardScaler</a:t>
            </a:r>
            <a:r>
              <a:rPr sz="1196" b="0">
                <a:solidFill>
                  <a:srgbClr val="5D6D7E"/>
                </a:solidFill>
              </a:rPr>
              <a:t> - Normalize feature values 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6924501" y="4488792"/>
            <a:ext cx="4314717" cy="721381"/>
          </a:xfrm>
          <a:prstGeom prst="roundRect">
            <a:avLst>
              <a:gd name="adj" fmla="val 20000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ounded Rectangle 41"/>
          <p:cNvSpPr/>
          <p:nvPr/>
        </p:nvSpPr>
        <p:spPr>
          <a:xfrm>
            <a:off x="7067373" y="4616435"/>
            <a:ext cx="476238" cy="450863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81670" y="4731169"/>
            <a:ext cx="238119" cy="186483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686482" y="4705349"/>
            <a:ext cx="2809804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 </a:t>
            </a:r>
            <a:r>
              <a:rPr sz="1196" b="1">
                <a:solidFill>
                  <a:srgbClr val="1A5276"/>
                </a:solidFill>
              </a:rPr>
              <a:t>Processed Data</a:t>
            </a:r>
            <a:r>
              <a:rPr sz="1196" b="0">
                <a:solidFill>
                  <a:srgbClr val="5D6D7E"/>
                </a:solidFill>
              </a:rPr>
              <a:t> - Ready for analysis 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924501" y="5454491"/>
            <a:ext cx="4314717" cy="955831"/>
          </a:xfrm>
          <a:prstGeom prst="roundRect">
            <a:avLst>
              <a:gd name="adj" fmla="val 15094"/>
            </a:avLst>
          </a:prstGeom>
          <a:solidFill>
            <a:srgbClr val="F0F4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TextBox 45"/>
          <p:cNvSpPr txBox="1"/>
          <p:nvPr/>
        </p:nvSpPr>
        <p:spPr>
          <a:xfrm>
            <a:off x="6924501" y="5400673"/>
            <a:ext cx="4314717" cy="100964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956" b="0">
                <a:solidFill>
                  <a:srgbClr val="34495E"/>
                </a:solidFill>
              </a:rPr>
              <a:t> </a:t>
            </a:r>
            <a:r>
              <a:rPr sz="956" b="1">
                <a:solidFill>
                  <a:srgbClr val="3498DB"/>
                </a:solidFill>
              </a:rPr>
              <a:t>pipeline</a:t>
            </a:r>
            <a:r>
              <a:rPr sz="956" b="0">
                <a:solidFill>
                  <a:srgbClr val="34495E"/>
                </a:solidFill>
              </a:rPr>
              <a:t> = Pipeline(stages=[</a:t>
            </a:r>
            <a:r>
              <a:rPr sz="1104"/>
              <a:t>
</a:t>
            </a:r>
            <a:r>
              <a:rPr sz="956" b="0">
                <a:solidFill>
                  <a:srgbClr val="34495E"/>
                </a:solidFill>
              </a:rPr>
              <a:t> </a:t>
            </a:r>
            <a:r>
              <a:rPr sz="956" b="0">
                <a:solidFill>
                  <a:srgbClr val="27AE60"/>
                </a:solidFill>
              </a:rPr>
              <a:t>stringIndexer</a:t>
            </a:r>
            <a:r>
              <a:rPr sz="956" b="0">
                <a:solidFill>
                  <a:srgbClr val="34495E"/>
                </a:solidFill>
              </a:rPr>
              <a:t>, </a:t>
            </a:r>
            <a:r>
              <a:rPr sz="956" b="0">
                <a:solidFill>
                  <a:srgbClr val="27AE60"/>
                </a:solidFill>
              </a:rPr>
              <a:t>vectorAssembler</a:t>
            </a:r>
            <a:r>
              <a:rPr sz="956" b="0">
                <a:solidFill>
                  <a:srgbClr val="34495E"/>
                </a:solidFill>
              </a:rPr>
              <a:t>, </a:t>
            </a:r>
            <a:r>
              <a:rPr sz="956" b="0">
                <a:solidFill>
                  <a:srgbClr val="27AE60"/>
                </a:solidFill>
              </a:rPr>
              <a:t>standardScaler</a:t>
            </a:r>
            <a:r>
              <a:rPr sz="1104"/>
              <a:t>
</a:t>
            </a:r>
            <a:r>
              <a:rPr sz="956" b="0">
                <a:solidFill>
                  <a:srgbClr val="34495E"/>
                </a:solidFill>
              </a:rPr>
              <a:t> ])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F7FA"/>
            </a:gs>
            <a:gs pos="100000">
              <a:srgbClr val="E4EDF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33" y="112525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 dirty="0">
                <a:solidFill>
                  <a:srgbClr val="1A5276"/>
                </a:solidFill>
              </a:rPr>
              <a:t>Visualization Tools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70591" y="811402"/>
            <a:ext cx="5686282" cy="1914525"/>
          </a:xfrm>
          <a:prstGeom prst="roundRect">
            <a:avLst>
              <a:gd name="adj" fmla="val 1194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1142630" y="1049526"/>
            <a:ext cx="5210044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315" b="1">
                <a:solidFill>
                  <a:srgbClr val="1A5276"/>
                </a:solidFill>
              </a:rPr>
              <a:t>Data Conversion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08710" y="1111439"/>
            <a:ext cx="228594" cy="14287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908710" y="1459102"/>
            <a:ext cx="2343091" cy="885825"/>
          </a:xfrm>
          <a:prstGeom prst="roundRect">
            <a:avLst>
              <a:gd name="adj" fmla="val 17204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7384" y="1622387"/>
            <a:ext cx="285742" cy="2449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51581" y="1982977"/>
            <a:ext cx="2057348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1A5276"/>
                </a:solidFill>
              </a:rPr>
              <a:t>Spark DataFrame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4673" y="1814384"/>
            <a:ext cx="228594" cy="165734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775663" y="1459102"/>
            <a:ext cx="2343091" cy="885825"/>
          </a:xfrm>
          <a:prstGeom prst="roundRect">
            <a:avLst>
              <a:gd name="adj" fmla="val 17204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4337" y="1634050"/>
            <a:ext cx="285742" cy="2216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18535" y="1982977"/>
            <a:ext cx="2057348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1A5276"/>
                </a:solidFill>
              </a:rPr>
              <a:t>Pandas DataFrame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70591" y="2916426"/>
            <a:ext cx="5686282" cy="1914525"/>
          </a:xfrm>
          <a:prstGeom prst="roundRect">
            <a:avLst>
              <a:gd name="adj" fmla="val 1194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142630" y="3154552"/>
            <a:ext cx="5210044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/>
              <a:t>  </a:t>
            </a:r>
            <a:r>
              <a:rPr sz="1315" b="1">
                <a:solidFill>
                  <a:srgbClr val="1A5276"/>
                </a:solidFill>
              </a:rPr>
              <a:t>Visualization Libraries</a:t>
            </a:r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8710" y="3225036"/>
            <a:ext cx="228594" cy="125729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889760" y="3564126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2632" y="3759486"/>
            <a:ext cx="285742" cy="18078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70711" y="4230877"/>
            <a:ext cx="619109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1A5276"/>
                </a:solidFill>
              </a:rPr>
              <a:t>Seaborn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499545" y="3564126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2417" y="3765318"/>
            <a:ext cx="285742" cy="16911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404297" y="4230877"/>
            <a:ext cx="761980" cy="21907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1A5276"/>
                </a:solidFill>
              </a:rPr>
              <a:t>Matplotlib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70591" y="5021451"/>
            <a:ext cx="5686282" cy="1724024"/>
          </a:xfrm>
          <a:prstGeom prst="roundRect">
            <a:avLst>
              <a:gd name="adj" fmla="val 1325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1142630" y="5259577"/>
            <a:ext cx="5210044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04" dirty="0"/>
              <a:t>  </a:t>
            </a:r>
            <a:r>
              <a:rPr sz="1315" b="1" dirty="0">
                <a:solidFill>
                  <a:srgbClr val="1A5276"/>
                </a:solidFill>
              </a:rPr>
              <a:t>Plot Types Created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08710" y="5304344"/>
            <a:ext cx="228594" cy="177164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908710" y="5669152"/>
            <a:ext cx="1162020" cy="371475"/>
          </a:xfrm>
          <a:prstGeom prst="roundRect">
            <a:avLst>
              <a:gd name="adj" fmla="val 102564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908710" y="5669152"/>
            <a:ext cx="1162020" cy="3714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5D6D7E"/>
                </a:solidFill>
              </a:rPr>
              <a:t>Heatmap </a:t>
            </a:r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51581" y="5775463"/>
            <a:ext cx="171445" cy="149327"/>
          </a:xfrm>
          <a:prstGeom prst="rect">
            <a:avLst/>
          </a:prstGeom>
        </p:spPr>
      </p:pic>
      <p:sp>
        <p:nvSpPr>
          <p:cNvPr id="28" name="Rounded Rectangle 27"/>
          <p:cNvSpPr/>
          <p:nvPr/>
        </p:nvSpPr>
        <p:spPr>
          <a:xfrm>
            <a:off x="2165978" y="5669152"/>
            <a:ext cx="1057248" cy="371475"/>
          </a:xfrm>
          <a:prstGeom prst="roundRect">
            <a:avLst>
              <a:gd name="adj" fmla="val 102564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2165978" y="5669152"/>
            <a:ext cx="1057248" cy="3714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5D6D7E"/>
                </a:solidFill>
              </a:rPr>
              <a:t>Boxplot </a:t>
            </a:r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08850" y="5786524"/>
            <a:ext cx="171445" cy="127204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3318475" y="5669152"/>
            <a:ext cx="1247743" cy="371475"/>
          </a:xfrm>
          <a:prstGeom prst="roundRect">
            <a:avLst>
              <a:gd name="adj" fmla="val 102564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TextBox 31"/>
          <p:cNvSpPr txBox="1"/>
          <p:nvPr/>
        </p:nvSpPr>
        <p:spPr>
          <a:xfrm>
            <a:off x="3318475" y="5669152"/>
            <a:ext cx="1247743" cy="3714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5D6D7E"/>
                </a:solidFill>
              </a:rPr>
              <a:t>Histogram </a:t>
            </a:r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470871" y="5794820"/>
            <a:ext cx="171445" cy="110612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661466" y="5669152"/>
            <a:ext cx="1133446" cy="371475"/>
          </a:xfrm>
          <a:prstGeom prst="roundRect">
            <a:avLst>
              <a:gd name="adj" fmla="val 102564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TextBox 34"/>
          <p:cNvSpPr txBox="1"/>
          <p:nvPr/>
        </p:nvSpPr>
        <p:spPr>
          <a:xfrm>
            <a:off x="4661466" y="5669152"/>
            <a:ext cx="1133446" cy="3714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5D6D7E"/>
                </a:solidFill>
              </a:rPr>
              <a:t>Line plot </a:t>
            </a:r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04337" y="5797585"/>
            <a:ext cx="171445" cy="105082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908710" y="6135876"/>
            <a:ext cx="1714457" cy="371475"/>
          </a:xfrm>
          <a:prstGeom prst="roundRect">
            <a:avLst>
              <a:gd name="adj" fmla="val 102564"/>
            </a:avLst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TextBox 37"/>
          <p:cNvSpPr txBox="1"/>
          <p:nvPr/>
        </p:nvSpPr>
        <p:spPr>
          <a:xfrm>
            <a:off x="908710" y="6135876"/>
            <a:ext cx="1714457" cy="3714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D6D7E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5D6D7E"/>
                </a:solidFill>
              </a:rPr>
              <a:t>City-wise barplot </a:t>
            </a:r>
          </a:p>
        </p:txBody>
      </p:sp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51581" y="6254478"/>
            <a:ext cx="171445" cy="143796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6876878" y="185737"/>
            <a:ext cx="4886202" cy="6124574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F7FA"/>
            </a:gs>
            <a:gs pos="100000">
              <a:srgbClr val="E4EDF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1A5276"/>
                </a:solidFill>
              </a:rPr>
              <a:t>Key Findings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66733" y="1143000"/>
            <a:ext cx="5314817" cy="2619374"/>
          </a:xfrm>
          <a:prstGeom prst="roundRect">
            <a:avLst>
              <a:gd name="adj" fmla="val 872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904852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7723" y="1576484"/>
            <a:ext cx="285742" cy="180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19209" y="1533525"/>
            <a:ext cx="1342991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A5276"/>
                </a:solidFill>
              </a:rPr>
              <a:t>PM Correlation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852" y="2470897"/>
            <a:ext cx="190495" cy="1064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90595" y="2400300"/>
            <a:ext cx="3247943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498DB"/>
                </a:solidFill>
              </a:rPr>
              <a:t>PM10</a:t>
            </a:r>
            <a:r>
              <a:rPr sz="1196" b="0">
                <a:solidFill>
                  <a:srgbClr val="5D6D7E"/>
                </a:solidFill>
              </a:rPr>
              <a:t> and </a:t>
            </a:r>
            <a:r>
              <a:rPr sz="1196" b="1">
                <a:solidFill>
                  <a:srgbClr val="3498DB"/>
                </a:solidFill>
              </a:rPr>
              <a:t>PM2.5</a:t>
            </a:r>
            <a:r>
              <a:rPr sz="1196" b="0">
                <a:solidFill>
                  <a:srgbClr val="5D6D7E"/>
                </a:solidFill>
              </a:rPr>
              <a:t> show strong correlation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38399" y="2876549"/>
            <a:ext cx="447663" cy="95249"/>
          </a:xfrm>
          <a:prstGeom prst="roundRect">
            <a:avLst>
              <a:gd name="adj" fmla="val 100000"/>
            </a:avLst>
          </a:prstGeom>
          <a:gradFill rotWithShape="1">
            <a:gsLst>
              <a:gs pos="0">
                <a:srgbClr val="3498DB"/>
              </a:gs>
              <a:gs pos="100000">
                <a:srgbClr val="E74C3C"/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3257468" y="2743200"/>
            <a:ext cx="285742" cy="285750"/>
          </a:xfrm>
          <a:prstGeom prst="roundRect">
            <a:avLst>
              <a:gd name="adj" fmla="val 50000"/>
            </a:avLst>
          </a:prstGeom>
          <a:solidFill>
            <a:srgbClr val="E74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3257468" y="2743200"/>
            <a:ext cx="285742" cy="285750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0.8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38399" y="3028950"/>
            <a:ext cx="266693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D6D7E"/>
                </a:solidFill>
              </a:rPr>
              <a:t>Low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305092" y="3028950"/>
            <a:ext cx="295267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D6D7E"/>
                </a:solidFill>
              </a:rPr>
              <a:t>High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10144" y="1143000"/>
            <a:ext cx="5314817" cy="2619374"/>
          </a:xfrm>
          <a:prstGeom prst="roundRect">
            <a:avLst>
              <a:gd name="adj" fmla="val 872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6457788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91135" y="1550242"/>
            <a:ext cx="285742" cy="23326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162620" y="1533525"/>
            <a:ext cx="1676358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A5276"/>
                </a:solidFill>
              </a:rPr>
              <a:t>Pollution Hotspots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7788" y="2455208"/>
            <a:ext cx="190495" cy="15688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743531" y="2409825"/>
            <a:ext cx="3124121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E74C3C"/>
                </a:solidFill>
              </a:rPr>
              <a:t>Industrial areas</a:t>
            </a:r>
            <a:r>
              <a:rPr sz="1196" b="0">
                <a:solidFill>
                  <a:srgbClr val="5D6D7E"/>
                </a:solidFill>
              </a:rPr>
              <a:t> show highest pollution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57788" y="2838450"/>
            <a:ext cx="828654" cy="371475"/>
          </a:xfrm>
          <a:prstGeom prst="roundRect">
            <a:avLst>
              <a:gd name="adj" fmla="val 102564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6457788" y="2838450"/>
            <a:ext cx="828654" cy="3714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Talcher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372165" y="2838450"/>
            <a:ext cx="704832" cy="371475"/>
          </a:xfrm>
          <a:prstGeom prst="roundRect">
            <a:avLst>
              <a:gd name="adj" fmla="val 102564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TextBox 22"/>
          <p:cNvSpPr txBox="1"/>
          <p:nvPr/>
        </p:nvSpPr>
        <p:spPr>
          <a:xfrm>
            <a:off x="7372165" y="2838450"/>
            <a:ext cx="704832" cy="371475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498DB"/>
                </a:solidFill>
              </a:rPr>
              <a:t>Angul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66733" y="4000500"/>
            <a:ext cx="5314817" cy="2476499"/>
          </a:xfrm>
          <a:prstGeom prst="roundRect">
            <a:avLst>
              <a:gd name="adj" fmla="val 923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ounded Rectangle 24"/>
          <p:cNvSpPr/>
          <p:nvPr/>
        </p:nvSpPr>
        <p:spPr>
          <a:xfrm>
            <a:off x="904852" y="42386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7723" y="4417947"/>
            <a:ext cx="285742" cy="212854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619209" y="4391025"/>
            <a:ext cx="1723981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A5276"/>
                </a:solidFill>
              </a:rPr>
              <a:t>Gaseous Pollutants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4852" y="5300382"/>
            <a:ext cx="190495" cy="16248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90595" y="5257800"/>
            <a:ext cx="2657408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498DB"/>
                </a:solidFill>
              </a:rPr>
              <a:t>SO2</a:t>
            </a:r>
            <a:r>
              <a:rPr sz="1196" b="0">
                <a:solidFill>
                  <a:srgbClr val="5D6D7E"/>
                </a:solidFill>
              </a:rPr>
              <a:t> and </a:t>
            </a:r>
            <a:r>
              <a:rPr sz="1196" b="1">
                <a:solidFill>
                  <a:srgbClr val="3498DB"/>
                </a:solidFill>
              </a:rPr>
              <a:t>NO2</a:t>
            </a:r>
            <a:r>
              <a:rPr sz="1196" b="0">
                <a:solidFill>
                  <a:srgbClr val="5D6D7E"/>
                </a:solidFill>
              </a:rPr>
              <a:t> mostly within limits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904852" y="5715000"/>
            <a:ext cx="190495" cy="190499"/>
          </a:xfrm>
          <a:prstGeom prst="roundRect">
            <a:avLst>
              <a:gd name="adj" fmla="val 50000"/>
            </a:avLst>
          </a:prstGeom>
          <a:solidFill>
            <a:srgbClr val="2ECC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1190595" y="5695949"/>
            <a:ext cx="1819229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Within CPCB standards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210144" y="4000500"/>
            <a:ext cx="5314817" cy="2476499"/>
          </a:xfrm>
          <a:prstGeom prst="roundRect">
            <a:avLst>
              <a:gd name="adj" fmla="val 923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Rounded Rectangle 32"/>
          <p:cNvSpPr/>
          <p:nvPr/>
        </p:nvSpPr>
        <p:spPr>
          <a:xfrm>
            <a:off x="6457788" y="42386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91135" y="4401910"/>
            <a:ext cx="285742" cy="24492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7162620" y="4391025"/>
            <a:ext cx="885802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A5276"/>
                </a:solidFill>
              </a:rPr>
              <a:t>PM Levels</a:t>
            </a:r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57788" y="5305985"/>
            <a:ext cx="190495" cy="15127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743531" y="5257800"/>
            <a:ext cx="2666933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E74C3C"/>
                </a:solidFill>
              </a:rPr>
              <a:t>PM levels exceed</a:t>
            </a:r>
            <a:r>
              <a:rPr sz="1196" b="0">
                <a:solidFill>
                  <a:srgbClr val="5D6D7E"/>
                </a:solidFill>
              </a:rPr>
              <a:t> CPCB standards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457788" y="5715000"/>
            <a:ext cx="190495" cy="190499"/>
          </a:xfrm>
          <a:prstGeom prst="roundRect">
            <a:avLst>
              <a:gd name="adj" fmla="val 50000"/>
            </a:avLst>
          </a:prstGeom>
          <a:solidFill>
            <a:srgbClr val="E74C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TextBox 38"/>
          <p:cNvSpPr txBox="1"/>
          <p:nvPr/>
        </p:nvSpPr>
        <p:spPr>
          <a:xfrm>
            <a:off x="6743531" y="5695949"/>
            <a:ext cx="1828754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Multiple zones affected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5F7FA"/>
            </a:gs>
            <a:gs pos="100000">
              <a:srgbClr val="E4EDF5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1A5276"/>
                </a:solidFill>
              </a:rPr>
              <a:t>Trend Analysis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666733" y="1695449"/>
            <a:ext cx="4600459" cy="1057275"/>
          </a:xfrm>
          <a:prstGeom prst="roundRect">
            <a:avLst>
              <a:gd name="adj" fmla="val 2162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904852" y="1943100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7723" y="2106385"/>
            <a:ext cx="285742" cy="2449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6833" y="1943100"/>
            <a:ext cx="3362240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1A5276"/>
                </a:solidFill>
              </a:rPr>
              <a:t>Seasonal Peaks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6833" y="2286000"/>
            <a:ext cx="3362240" cy="238124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Pollution peaks during </a:t>
            </a:r>
            <a:r>
              <a:rPr sz="1196" b="1">
                <a:solidFill>
                  <a:srgbClr val="3498DB"/>
                </a:solidFill>
              </a:rPr>
              <a:t>winter months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6733" y="2952750"/>
            <a:ext cx="4600459" cy="1295399"/>
          </a:xfrm>
          <a:prstGeom prst="roundRect">
            <a:avLst>
              <a:gd name="adj" fmla="val 1764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904852" y="3314700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23" y="3468460"/>
            <a:ext cx="285742" cy="24492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66833" y="3181350"/>
            <a:ext cx="3362240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1A5276"/>
                </a:solidFill>
              </a:rPr>
              <a:t>Industrial Zones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66833" y="3524250"/>
            <a:ext cx="3362240" cy="47624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E74C3C"/>
                </a:solidFill>
              </a:rPr>
              <a:t>Consistent high PM levels</a:t>
            </a:r>
            <a:r>
              <a:rPr sz="1196" b="0">
                <a:solidFill>
                  <a:srgbClr val="5D6D7E"/>
                </a:solidFill>
              </a:rPr>
              <a:t> in industrial areas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6733" y="4438649"/>
            <a:ext cx="4600459" cy="1295399"/>
          </a:xfrm>
          <a:prstGeom prst="roundRect">
            <a:avLst>
              <a:gd name="adj" fmla="val 1764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3"/>
          <p:cNvSpPr/>
          <p:nvPr/>
        </p:nvSpPr>
        <p:spPr>
          <a:xfrm>
            <a:off x="904852" y="4800600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4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23" y="4998097"/>
            <a:ext cx="285742" cy="15745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666833" y="4667249"/>
            <a:ext cx="3362240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1A5276"/>
                </a:solidFill>
              </a:rPr>
              <a:t>Increasing Trends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666833" y="5010149"/>
            <a:ext cx="3362240" cy="476249"/>
          </a:xfrm>
          <a:prstGeom prst="rect">
            <a:avLst/>
          </a:prstGeom>
          <a:noFill/>
        </p:spPr>
        <p:txBody>
          <a:bodyPr wrap="squar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D6D7E"/>
                </a:solidFill>
              </a:rPr>
              <a:t>Line plots show rising </a:t>
            </a:r>
            <a:r>
              <a:rPr sz="1196" b="1">
                <a:solidFill>
                  <a:srgbClr val="3498DB"/>
                </a:solidFill>
              </a:rPr>
              <a:t>PM10/PM2_5</a:t>
            </a:r>
            <a:r>
              <a:rPr sz="1196" b="0">
                <a:solidFill>
                  <a:srgbClr val="5D6D7E"/>
                </a:solidFill>
              </a:rPr>
              <a:t> over time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52936" y="1143000"/>
            <a:ext cx="5972025" cy="5334000"/>
          </a:xfrm>
          <a:prstGeom prst="roundRect">
            <a:avLst>
              <a:gd name="adj" fmla="val 428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5791055" y="1381124"/>
            <a:ext cx="5495787" cy="2666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ctr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1A5276"/>
                </a:solidFill>
              </a:rPr>
              <a:t>PM10 &amp; PM2.5 Monthly Trends (2015)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1055" y="1790700"/>
            <a:ext cx="5495787" cy="4114800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5791055" y="6076950"/>
            <a:ext cx="142871" cy="142875"/>
          </a:xfrm>
          <a:prstGeom prst="roundRect">
            <a:avLst>
              <a:gd name="adj" fmla="val 50000"/>
            </a:avLst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TextBox 21"/>
          <p:cNvSpPr txBox="1"/>
          <p:nvPr/>
        </p:nvSpPr>
        <p:spPr>
          <a:xfrm>
            <a:off x="6010124" y="6048375"/>
            <a:ext cx="1038199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D6D7E"/>
                </a:solidFill>
              </a:rPr>
              <a:t>Winter (Oct-Feb)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762680" y="6076950"/>
            <a:ext cx="142871" cy="142875"/>
          </a:xfrm>
          <a:prstGeom prst="roundRect">
            <a:avLst>
              <a:gd name="adj" fmla="val 50000"/>
            </a:avLst>
          </a:prstGeom>
          <a:solidFill>
            <a:srgbClr val="F39C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7981750" y="6048375"/>
            <a:ext cx="1190595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D6D7E"/>
                </a:solidFill>
              </a:rPr>
              <a:t>Summer (Mar-Jun)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877178" y="6076950"/>
            <a:ext cx="142871" cy="142875"/>
          </a:xfrm>
          <a:prstGeom prst="roundRect">
            <a:avLst>
              <a:gd name="adj" fmla="val 50000"/>
            </a:avLst>
          </a:prstGeom>
          <a:solidFill>
            <a:srgbClr val="2ECC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10096247" y="6048375"/>
            <a:ext cx="1190595" cy="190499"/>
          </a:xfrm>
          <a:prstGeom prst="rect">
            <a:avLst/>
          </a:prstGeom>
          <a:noFill/>
        </p:spPr>
        <p:txBody>
          <a:bodyPr wrap="none" lIns="73152" tIns="54864" rIns="73152" bIns="54864" anchor="ctr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5D6D7E"/>
                </a:solidFill>
              </a:rPr>
              <a:t>Monsoon (Jul-Sep)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632</Words>
  <Application>Microsoft Office PowerPoint</Application>
  <PresentationFormat>Widescreen</PresentationFormat>
  <Paragraphs>193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Guna Vardhan Lomada</cp:lastModifiedBy>
  <cp:revision>2</cp:revision>
  <dcterms:created xsi:type="dcterms:W3CDTF">2013-01-27T09:14:16Z</dcterms:created>
  <dcterms:modified xsi:type="dcterms:W3CDTF">2025-10-29T14:46:44Z</dcterms:modified>
  <cp:category/>
</cp:coreProperties>
</file>