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9" r:id="rId11"/>
    <p:sldId id="270" r:id="rId12"/>
    <p:sldId id="271" r:id="rId13"/>
    <p:sldId id="268" r:id="rId14"/>
  </p:sldIdLst>
  <p:sldSz cx="18288000" cy="10287000"/>
  <p:notesSz cx="6858000" cy="9144000"/>
  <p:embeddedFontLst>
    <p:embeddedFont>
      <p:font typeface="Poppins Bold" charset="0"/>
      <p:regular r:id="rId15"/>
    </p:embeddedFont>
    <p:embeddedFont>
      <p:font typeface="Calibri" pitchFamily="34" charset="0"/>
      <p:regular r:id="rId16"/>
      <p:bold r:id="rId17"/>
      <p:italic r:id="rId18"/>
      <p:boldItalic r:id="rId19"/>
    </p:embeddedFont>
    <p:embeddedFont>
      <p:font typeface="Poppins" charset="0"/>
      <p:regular r:id="rId20"/>
      <p:bold r:id="rId21"/>
      <p:italic r:id="rId22"/>
      <p:boldItalic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2D91D44-0823-4A37-8F45-C95DE64FB03F}" v="6" dt="2025-08-18T16:47:09.38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59" d="100"/>
          <a:sy n="59" d="100"/>
        </p:scale>
        <p:origin x="-418" y="-5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8.fntdata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arish P" userId="3d7dac91e6a3bf17" providerId="LiveId" clId="{32D91D44-0823-4A37-8F45-C95DE64FB03F}"/>
    <pc:docChg chg="custSel addSld modSld sldOrd">
      <pc:chgData name="Harish P" userId="3d7dac91e6a3bf17" providerId="LiveId" clId="{32D91D44-0823-4A37-8F45-C95DE64FB03F}" dt="2025-08-18T16:47:14.155" v="93" actId="1076"/>
      <pc:docMkLst>
        <pc:docMk/>
      </pc:docMkLst>
      <pc:sldChg chg="delSp modSp mod">
        <pc:chgData name="Harish P" userId="3d7dac91e6a3bf17" providerId="LiveId" clId="{32D91D44-0823-4A37-8F45-C95DE64FB03F}" dt="2025-08-18T16:43:55.285" v="51" actId="1076"/>
        <pc:sldMkLst>
          <pc:docMk/>
          <pc:sldMk cId="0" sldId="268"/>
        </pc:sldMkLst>
        <pc:spChg chg="del">
          <ac:chgData name="Harish P" userId="3d7dac91e6a3bf17" providerId="LiveId" clId="{32D91D44-0823-4A37-8F45-C95DE64FB03F}" dt="2025-08-18T16:42:20.347" v="11" actId="478"/>
          <ac:spMkLst>
            <pc:docMk/>
            <pc:sldMk cId="0" sldId="268"/>
            <ac:spMk id="6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3:20.167" v="44"/>
          <ac:spMkLst>
            <pc:docMk/>
            <pc:sldMk cId="0" sldId="268"/>
            <ac:spMk id="10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23.037" v="47" actId="478"/>
          <ac:spMkLst>
            <pc:docMk/>
            <pc:sldMk cId="0" sldId="268"/>
            <ac:spMk id="11" creationId="{00000000-0000-0000-0000-000000000000}"/>
          </ac:spMkLst>
        </pc:spChg>
        <pc:spChg chg="mod">
          <ac:chgData name="Harish P" userId="3d7dac91e6a3bf17" providerId="LiveId" clId="{32D91D44-0823-4A37-8F45-C95DE64FB03F}" dt="2025-08-18T16:43:55.285" v="51" actId="1076"/>
          <ac:spMkLst>
            <pc:docMk/>
            <pc:sldMk cId="0" sldId="268"/>
            <ac:spMk id="12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9" v="19"/>
          <ac:spMkLst>
            <pc:docMk/>
            <pc:sldMk cId="0" sldId="268"/>
            <ac:spMk id="13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0" v="13"/>
          <ac:spMkLst>
            <pc:docMk/>
            <pc:sldMk cId="0" sldId="268"/>
            <ac:spMk id="14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7" v="15"/>
          <ac:spMkLst>
            <pc:docMk/>
            <pc:sldMk cId="0" sldId="268"/>
            <ac:spMk id="15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20.357" v="17"/>
          <ac:spMkLst>
            <pc:docMk/>
            <pc:sldMk cId="0" sldId="268"/>
            <ac:spMk id="16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1:35.392" v="3" actId="478"/>
          <ac:spMkLst>
            <pc:docMk/>
            <pc:sldMk cId="0" sldId="268"/>
            <ac:spMk id="17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3:20.168" v="46"/>
          <ac:spMkLst>
            <pc:docMk/>
            <pc:sldMk cId="0" sldId="268"/>
            <ac:spMk id="18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20.164" v="42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Harish P" userId="3d7dac91e6a3bf17" providerId="LiveId" clId="{32D91D44-0823-4A37-8F45-C95DE64FB03F}" dt="2025-08-18T16:42:57.595" v="26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00.090" v="37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02.463" v="38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Harish P" userId="3d7dac91e6a3bf17" providerId="LiveId" clId="{32D91D44-0823-4A37-8F45-C95DE64FB03F}" dt="2025-08-18T16:43:04.895" v="39" actId="478"/>
          <ac:spMkLst>
            <pc:docMk/>
            <pc:sldMk cId="0" sldId="268"/>
            <ac:spMk id="29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0"/>
          <ac:spMkLst>
            <pc:docMk/>
            <pc:sldMk cId="0" sldId="268"/>
            <ac:spMk id="30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2"/>
          <ac:spMkLst>
            <pc:docMk/>
            <pc:sldMk cId="0" sldId="268"/>
            <ac:spMk id="31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4"/>
          <ac:spMkLst>
            <pc:docMk/>
            <pc:sldMk cId="0" sldId="268"/>
            <ac:spMk id="32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603" v="36"/>
          <ac:spMkLst>
            <pc:docMk/>
            <pc:sldMk cId="0" sldId="268"/>
            <ac:spMk id="33" creationId="{00000000-0000-0000-0000-000000000000}"/>
          </ac:spMkLst>
        </pc:spChg>
        <pc:spChg chg="del mod">
          <ac:chgData name="Harish P" userId="3d7dac91e6a3bf17" providerId="LiveId" clId="{32D91D44-0823-4A37-8F45-C95DE64FB03F}" dt="2025-08-18T16:42:57.597" v="28"/>
          <ac:spMkLst>
            <pc:docMk/>
            <pc:sldMk cId="0" sldId="268"/>
            <ac:spMk id="34" creationId="{00000000-0000-0000-0000-000000000000}"/>
          </ac:spMkLst>
        </pc:spChg>
        <pc:grpChg chg="del">
          <ac:chgData name="Harish P" userId="3d7dac91e6a3bf17" providerId="LiveId" clId="{32D91D44-0823-4A37-8F45-C95DE64FB03F}" dt="2025-08-18T16:43:47.602" v="50" actId="478"/>
          <ac:grpSpMkLst>
            <pc:docMk/>
            <pc:sldMk cId="0" sldId="268"/>
            <ac:grpSpMk id="3" creationId="{00000000-0000-0000-0000-000000000000}"/>
          </ac:grpSpMkLst>
        </pc:grpChg>
        <pc:grpChg chg="del">
          <ac:chgData name="Harish P" userId="3d7dac91e6a3bf17" providerId="LiveId" clId="{32D91D44-0823-4A37-8F45-C95DE64FB03F}" dt="2025-08-18T16:41:38.252" v="4" actId="478"/>
          <ac:grpSpMkLst>
            <pc:docMk/>
            <pc:sldMk cId="0" sldId="268"/>
            <ac:grpSpMk id="7" creationId="{00000000-0000-0000-0000-000000000000}"/>
          </ac:grpSpMkLst>
        </pc:grpChg>
        <pc:grpChg chg="del">
          <ac:chgData name="Harish P" userId="3d7dac91e6a3bf17" providerId="LiveId" clId="{32D91D44-0823-4A37-8F45-C95DE64FB03F}" dt="2025-08-18T16:43:38.285" v="48" actId="478"/>
          <ac:grpSpMkLst>
            <pc:docMk/>
            <pc:sldMk cId="0" sldId="268"/>
            <ac:grpSpMk id="19" creationId="{00000000-0000-0000-0000-000000000000}"/>
          </ac:grpSpMkLst>
        </pc:grpChg>
        <pc:grpChg chg="del">
          <ac:chgData name="Harish P" userId="3d7dac91e6a3bf17" providerId="LiveId" clId="{32D91D44-0823-4A37-8F45-C95DE64FB03F}" dt="2025-08-18T16:42:24.806" v="20" actId="478"/>
          <ac:grpSpMkLst>
            <pc:docMk/>
            <pc:sldMk cId="0" sldId="268"/>
            <ac:grpSpMk id="23" creationId="{00000000-0000-0000-0000-000000000000}"/>
          </ac:grpSpMkLst>
        </pc:grpChg>
      </pc:sldChg>
      <pc:sldChg chg="addSp modSp new mod ord">
        <pc:chgData name="Harish P" userId="3d7dac91e6a3bf17" providerId="LiveId" clId="{32D91D44-0823-4A37-8F45-C95DE64FB03F}" dt="2025-08-18T16:47:14.155" v="93" actId="1076"/>
        <pc:sldMkLst>
          <pc:docMk/>
          <pc:sldMk cId="2338171115" sldId="269"/>
        </pc:sldMkLst>
        <pc:spChg chg="add mod">
          <ac:chgData name="Harish P" userId="3d7dac91e6a3bf17" providerId="LiveId" clId="{32D91D44-0823-4A37-8F45-C95DE64FB03F}" dt="2025-08-18T16:44:05.211" v="53"/>
          <ac:spMkLst>
            <pc:docMk/>
            <pc:sldMk cId="2338171115" sldId="269"/>
            <ac:spMk id="2" creationId="{AC4718C4-02D3-9876-5867-3CF3F5640110}"/>
          </ac:spMkLst>
        </pc:spChg>
        <pc:spChg chg="mod">
          <ac:chgData name="Harish P" userId="3d7dac91e6a3bf17" providerId="LiveId" clId="{32D91D44-0823-4A37-8F45-C95DE64FB03F}" dt="2025-08-18T16:44:28.942" v="56"/>
          <ac:spMkLst>
            <pc:docMk/>
            <pc:sldMk cId="2338171115" sldId="269"/>
            <ac:spMk id="4" creationId="{B6EAFD6C-7464-BA8A-8FD6-DBFA612AA373}"/>
          </ac:spMkLst>
        </pc:spChg>
        <pc:spChg chg="mod">
          <ac:chgData name="Harish P" userId="3d7dac91e6a3bf17" providerId="LiveId" clId="{32D91D44-0823-4A37-8F45-C95DE64FB03F}" dt="2025-08-18T16:44:28.942" v="56"/>
          <ac:spMkLst>
            <pc:docMk/>
            <pc:sldMk cId="2338171115" sldId="269"/>
            <ac:spMk id="5" creationId="{EAD1AD14-2DB4-B4A0-035C-C3F9A834889B}"/>
          </ac:spMkLst>
        </pc:spChg>
        <pc:spChg chg="add mod">
          <ac:chgData name="Harish P" userId="3d7dac91e6a3bf17" providerId="LiveId" clId="{32D91D44-0823-4A37-8F45-C95DE64FB03F}" dt="2025-08-18T16:45:35.441" v="79" actId="113"/>
          <ac:spMkLst>
            <pc:docMk/>
            <pc:sldMk cId="2338171115" sldId="269"/>
            <ac:spMk id="6" creationId="{C1E3B37D-1C58-3EAA-FBD7-A80B657996AD}"/>
          </ac:spMkLst>
        </pc:spChg>
        <pc:grpChg chg="add mod">
          <ac:chgData name="Harish P" userId="3d7dac91e6a3bf17" providerId="LiveId" clId="{32D91D44-0823-4A37-8F45-C95DE64FB03F}" dt="2025-08-18T16:44:28.942" v="56"/>
          <ac:grpSpMkLst>
            <pc:docMk/>
            <pc:sldMk cId="2338171115" sldId="269"/>
            <ac:grpSpMk id="3" creationId="{29901FA5-1287-3CBC-93FC-5E21B83DDE8B}"/>
          </ac:grpSpMkLst>
        </pc:grpChg>
        <pc:picChg chg="add mod">
          <ac:chgData name="Harish P" userId="3d7dac91e6a3bf17" providerId="LiveId" clId="{32D91D44-0823-4A37-8F45-C95DE64FB03F}" dt="2025-08-18T16:46:11.407" v="84" actId="1076"/>
          <ac:picMkLst>
            <pc:docMk/>
            <pc:sldMk cId="2338171115" sldId="269"/>
            <ac:picMk id="8" creationId="{9EB4ABAA-E34E-2F43-1D7E-36F05851C846}"/>
          </ac:picMkLst>
        </pc:picChg>
        <pc:picChg chg="add mod">
          <ac:chgData name="Harish P" userId="3d7dac91e6a3bf17" providerId="LiveId" clId="{32D91D44-0823-4A37-8F45-C95DE64FB03F}" dt="2025-08-18T16:46:31.100" v="89" actId="14100"/>
          <ac:picMkLst>
            <pc:docMk/>
            <pc:sldMk cId="2338171115" sldId="269"/>
            <ac:picMk id="10" creationId="{379B906D-8D0B-FC16-38C6-2ACA79E0EAD5}"/>
          </ac:picMkLst>
        </pc:picChg>
        <pc:picChg chg="add mod">
          <ac:chgData name="Harish P" userId="3d7dac91e6a3bf17" providerId="LiveId" clId="{32D91D44-0823-4A37-8F45-C95DE64FB03F}" dt="2025-08-18T16:47:14.155" v="93" actId="1076"/>
          <ac:picMkLst>
            <pc:docMk/>
            <pc:sldMk cId="2338171115" sldId="269"/>
            <ac:picMk id="12" creationId="{44B009CC-B85C-B8B7-E7B3-6B90B66EAE8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57200" y="820304"/>
            <a:ext cx="16802100" cy="8027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1335"/>
              </a:lnSpc>
              <a:spcBef>
                <a:spcPct val="0"/>
              </a:spcBef>
            </a:pPr>
            <a:r>
              <a:rPr lang="en-US" sz="22382" b="1" spc="-194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L I F E EXPECTANCY</a:t>
            </a:r>
          </a:p>
        </p:txBody>
      </p:sp>
      <p:grpSp>
        <p:nvGrpSpPr>
          <p:cNvPr id="4" name="Group 4"/>
          <p:cNvGrpSpPr/>
          <p:nvPr/>
        </p:nvGrpSpPr>
        <p:grpSpPr>
          <a:xfrm>
            <a:off x="-228600" y="8821125"/>
            <a:ext cx="18516600" cy="2931750"/>
            <a:chOff x="0" y="-154297"/>
            <a:chExt cx="5078598" cy="967097"/>
          </a:xfrm>
        </p:grpSpPr>
        <p:sp>
          <p:nvSpPr>
            <p:cNvPr id="5" name="Freeform 5"/>
            <p:cNvSpPr/>
            <p:nvPr/>
          </p:nvSpPr>
          <p:spPr>
            <a:xfrm>
              <a:off x="67960" y="-154297"/>
              <a:ext cx="5010638" cy="812800"/>
            </a:xfrm>
            <a:custGeom>
              <a:avLst/>
              <a:gdLst/>
              <a:ahLst/>
              <a:cxnLst/>
              <a:rect l="l" t="t" r="r" b="b"/>
              <a:pathLst>
                <a:path w="5010638" h="812800">
                  <a:moveTo>
                    <a:pt x="0" y="0"/>
                  </a:moveTo>
                  <a:lnTo>
                    <a:pt x="5010638" y="0"/>
                  </a:lnTo>
                  <a:lnTo>
                    <a:pt x="5010638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5010638" cy="8509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7" name="AutoShape 7"/>
          <p:cNvSpPr/>
          <p:nvPr/>
        </p:nvSpPr>
        <p:spPr>
          <a:xfrm>
            <a:off x="3829013" y="9383459"/>
            <a:ext cx="11440925" cy="0"/>
          </a:xfrm>
          <a:prstGeom prst="line">
            <a:avLst/>
          </a:prstGeom>
          <a:ln w="9525" cap="flat">
            <a:solidFill>
              <a:srgbClr val="1A3C5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44EF66D2-C356-EE25-6593-1643C4AFF5E5}"/>
              </a:ext>
            </a:extLst>
          </p:cNvPr>
          <p:cNvSpPr txBox="1"/>
          <p:nvPr/>
        </p:nvSpPr>
        <p:spPr>
          <a:xfrm>
            <a:off x="11353800" y="9715500"/>
            <a:ext cx="59055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BY Guna Seelan C</a:t>
            </a:r>
            <a:endParaRPr lang="en-IN" sz="40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AC4718C4-02D3-9876-5867-3CF3F564011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29901FA5-1287-3CBC-93FC-5E21B83DDE8B}"/>
              </a:ext>
            </a:extLst>
          </p:cNvPr>
          <p:cNvGrpSpPr/>
          <p:nvPr/>
        </p:nvGrpSpPr>
        <p:grpSpPr>
          <a:xfrm>
            <a:off x="1828800" y="800100"/>
            <a:ext cx="208632" cy="208632"/>
            <a:chOff x="0" y="0"/>
            <a:chExt cx="54948" cy="54948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xmlns="" id="{B6EAFD6C-7464-BA8A-8FD6-DBFA612AA373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xmlns="" id="{EAD1AD14-2DB4-B4A0-035C-C3F9A834889B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E3B37D-1C58-3EAA-FBD7-A80B657996AD}"/>
              </a:ext>
            </a:extLst>
          </p:cNvPr>
          <p:cNvSpPr txBox="1"/>
          <p:nvPr/>
        </p:nvSpPr>
        <p:spPr>
          <a:xfrm>
            <a:off x="2514600" y="55047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Hypothesis Testing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14600" y="1866900"/>
            <a:ext cx="124206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81711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AC4718C4-02D3-9876-5867-3CF3F564011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29901FA5-1287-3CBC-93FC-5E21B83DDE8B}"/>
              </a:ext>
            </a:extLst>
          </p:cNvPr>
          <p:cNvGrpSpPr/>
          <p:nvPr/>
        </p:nvGrpSpPr>
        <p:grpSpPr>
          <a:xfrm>
            <a:off x="1828800" y="800100"/>
            <a:ext cx="208632" cy="208632"/>
            <a:chOff x="0" y="0"/>
            <a:chExt cx="54948" cy="54948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xmlns="" id="{B6EAFD6C-7464-BA8A-8FD6-DBFA612AA373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xmlns="" id="{EAD1AD14-2DB4-B4A0-035C-C3F9A834889B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E3B37D-1C58-3EAA-FBD7-A80B657996AD}"/>
              </a:ext>
            </a:extLst>
          </p:cNvPr>
          <p:cNvSpPr txBox="1"/>
          <p:nvPr/>
        </p:nvSpPr>
        <p:spPr>
          <a:xfrm>
            <a:off x="2514600" y="55047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Hypothesis Testing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1714500"/>
            <a:ext cx="12344400" cy="434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8830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xmlns="" id="{AC4718C4-02D3-9876-5867-3CF3F5640110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" name="Group 9">
            <a:extLst>
              <a:ext uri="{FF2B5EF4-FFF2-40B4-BE49-F238E27FC236}">
                <a16:creationId xmlns:a16="http://schemas.microsoft.com/office/drawing/2014/main" xmlns="" id="{29901FA5-1287-3CBC-93FC-5E21B83DDE8B}"/>
              </a:ext>
            </a:extLst>
          </p:cNvPr>
          <p:cNvGrpSpPr/>
          <p:nvPr/>
        </p:nvGrpSpPr>
        <p:grpSpPr>
          <a:xfrm>
            <a:off x="1828800" y="800100"/>
            <a:ext cx="208632" cy="208632"/>
            <a:chOff x="0" y="0"/>
            <a:chExt cx="54948" cy="54948"/>
          </a:xfrm>
        </p:grpSpPr>
        <p:sp>
          <p:nvSpPr>
            <p:cNvPr id="4" name="Freeform 10">
              <a:extLst>
                <a:ext uri="{FF2B5EF4-FFF2-40B4-BE49-F238E27FC236}">
                  <a16:creationId xmlns:a16="http://schemas.microsoft.com/office/drawing/2014/main" xmlns="" id="{B6EAFD6C-7464-BA8A-8FD6-DBFA612AA373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5" name="TextBox 11">
              <a:extLst>
                <a:ext uri="{FF2B5EF4-FFF2-40B4-BE49-F238E27FC236}">
                  <a16:creationId xmlns:a16="http://schemas.microsoft.com/office/drawing/2014/main" xmlns="" id="{EAD1AD14-2DB4-B4A0-035C-C3F9A834889B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C1E3B37D-1C58-3EAA-FBD7-A80B657996AD}"/>
              </a:ext>
            </a:extLst>
          </p:cNvPr>
          <p:cNvSpPr txBox="1"/>
          <p:nvPr/>
        </p:nvSpPr>
        <p:spPr>
          <a:xfrm>
            <a:off x="2514600" y="550473"/>
            <a:ext cx="45720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</a:rPr>
              <a:t>Hypothesis Testing</a:t>
            </a:r>
            <a:endParaRPr lang="en-IN" sz="4000" b="1" dirty="0">
              <a:solidFill>
                <a:schemeClr val="bg1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313" y="1409700"/>
            <a:ext cx="127254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86762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5029200" y="2598759"/>
            <a:ext cx="8520776" cy="50894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8485"/>
              </a:lnSpc>
            </a:pPr>
            <a:r>
              <a:rPr lang="en-US" sz="21247" b="1" spc="-1848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913977" y="5031615"/>
            <a:ext cx="15735300" cy="2736961"/>
            <a:chOff x="0" y="0"/>
            <a:chExt cx="2244155" cy="720846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2244155" cy="720846"/>
            </a:xfrm>
            <a:custGeom>
              <a:avLst/>
              <a:gdLst/>
              <a:ahLst/>
              <a:cxnLst/>
              <a:rect l="l" t="t" r="r" b="b"/>
              <a:pathLst>
                <a:path w="2244155" h="720846">
                  <a:moveTo>
                    <a:pt x="27258" y="0"/>
                  </a:moveTo>
                  <a:lnTo>
                    <a:pt x="2216897" y="0"/>
                  </a:lnTo>
                  <a:cubicBezTo>
                    <a:pt x="2231951" y="0"/>
                    <a:pt x="2244155" y="12204"/>
                    <a:pt x="2244155" y="27258"/>
                  </a:cubicBezTo>
                  <a:lnTo>
                    <a:pt x="2244155" y="693588"/>
                  </a:lnTo>
                  <a:cubicBezTo>
                    <a:pt x="2244155" y="700817"/>
                    <a:pt x="2241283" y="707750"/>
                    <a:pt x="2236171" y="712862"/>
                  </a:cubicBezTo>
                  <a:cubicBezTo>
                    <a:pt x="2231059" y="717974"/>
                    <a:pt x="2224126" y="720846"/>
                    <a:pt x="2216897" y="720846"/>
                  </a:cubicBezTo>
                  <a:lnTo>
                    <a:pt x="27258" y="720846"/>
                  </a:lnTo>
                  <a:cubicBezTo>
                    <a:pt x="20029" y="720846"/>
                    <a:pt x="13095" y="717974"/>
                    <a:pt x="7984" y="712862"/>
                  </a:cubicBezTo>
                  <a:cubicBezTo>
                    <a:pt x="2872" y="707750"/>
                    <a:pt x="0" y="700817"/>
                    <a:pt x="0" y="693588"/>
                  </a:cubicBezTo>
                  <a:lnTo>
                    <a:pt x="0" y="27258"/>
                  </a:lnTo>
                  <a:cubicBezTo>
                    <a:pt x="0" y="20029"/>
                    <a:pt x="2872" y="13095"/>
                    <a:pt x="7984" y="7984"/>
                  </a:cubicBezTo>
                  <a:cubicBezTo>
                    <a:pt x="13095" y="2872"/>
                    <a:pt x="20029" y="0"/>
                    <a:pt x="27258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6" name="TextBox 16"/>
            <p:cNvSpPr txBox="1"/>
            <p:nvPr/>
          </p:nvSpPr>
          <p:spPr>
            <a:xfrm>
              <a:off x="0" y="28575"/>
              <a:ext cx="2244155" cy="69227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1134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1028700" y="2518424"/>
            <a:ext cx="10204313" cy="28260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0222"/>
              </a:lnSpc>
            </a:pPr>
            <a:r>
              <a:rPr lang="en-US" sz="11750" b="1" spc="-102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  <a:p>
            <a:pPr algn="l">
              <a:lnSpc>
                <a:spcPts val="10222"/>
              </a:lnSpc>
            </a:pPr>
            <a:endParaRPr lang="en-US" sz="11750" b="1" spc="-1022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B7CC9DA4-65A8-05E6-A1DF-DA01D5C4ED55}"/>
              </a:ext>
            </a:extLst>
          </p:cNvPr>
          <p:cNvSpPr txBox="1"/>
          <p:nvPr/>
        </p:nvSpPr>
        <p:spPr>
          <a:xfrm>
            <a:off x="1600200" y="5448300"/>
            <a:ext cx="144018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/>
              <a:t>This dataset provides a comprehensive view of global health indicators across multiple countries and years, with a focus on life expectancy and its influencing factors. It includes both developing and developed nations, allowing comparative analysis of health outcomes and socio-economic conditions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25" name="TextBox 25"/>
          <p:cNvSpPr txBox="1"/>
          <p:nvPr/>
        </p:nvSpPr>
        <p:spPr>
          <a:xfrm>
            <a:off x="1057156" y="1638588"/>
            <a:ext cx="6334243" cy="271099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0222"/>
              </a:lnSpc>
            </a:pPr>
            <a:r>
              <a:rPr lang="en-IN" sz="5400" b="1" dirty="0">
                <a:solidFill>
                  <a:schemeClr val="bg1"/>
                </a:solidFill>
              </a:rPr>
              <a:t>AIM OF THE PROJECT</a:t>
            </a:r>
          </a:p>
          <a:p>
            <a:pPr algn="l">
              <a:lnSpc>
                <a:spcPts val="10222"/>
              </a:lnSpc>
            </a:pPr>
            <a:endParaRPr lang="en-US" sz="11750" b="1" spc="-1022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618325" y="3314700"/>
            <a:ext cx="6822856" cy="47089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IN" b="1" dirty="0"/>
              <a:t> </a:t>
            </a:r>
            <a:endParaRPr lang="en-IN" dirty="0"/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study factors that affect life expectancy in different countries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compare life expectancy between developed and developing nations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find trends in life expectancy over the years (2000–2015)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check how health spending and immunization impact life expectancy</a:t>
            </a:r>
          </a:p>
          <a:p>
            <a:pPr marL="285750" lvl="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build a model that can predict life expectancy using other variables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IN" sz="2400" dirty="0">
                <a:solidFill>
                  <a:schemeClr val="bg1"/>
                </a:solidFill>
              </a:rPr>
              <a:t>To give useful suggestions for improving public health policies</a:t>
            </a:r>
            <a:endParaRPr lang="en-US" sz="2400" spc="-28" dirty="0">
              <a:solidFill>
                <a:schemeClr val="bg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pic>
        <p:nvPicPr>
          <p:cNvPr id="36" name="Picture 35" descr="A person with different stages of life cycle&#10;&#10;AI-generated content may be incorrect.">
            <a:extLst>
              <a:ext uri="{FF2B5EF4-FFF2-40B4-BE49-F238E27FC236}">
                <a16:creationId xmlns:a16="http://schemas.microsoft.com/office/drawing/2014/main" xmlns="" id="{77B20463-8150-C2EE-FB15-5C9E52053B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25000" y="1638589"/>
            <a:ext cx="6350000" cy="63850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87302" y="9286875"/>
            <a:ext cx="2671998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"/>
              </a:lnSpc>
            </a:pPr>
            <a:r>
              <a:rPr lang="en-US" sz="1400" spc="-28" dirty="0">
                <a:solidFill>
                  <a:srgbClr val="1A3C5C"/>
                </a:solidFill>
                <a:latin typeface="Poppins"/>
                <a:ea typeface="Poppins"/>
                <a:cs typeface="Poppins"/>
                <a:sym typeface="Poppins"/>
              </a:rPr>
              <a:t>5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084859" y="1782397"/>
            <a:ext cx="11163300" cy="1402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0222"/>
              </a:lnSpc>
            </a:pPr>
            <a:r>
              <a:rPr lang="en-US" sz="11750" b="1" spc="-1022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OVERVIEW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429767" y="674453"/>
            <a:ext cx="2123685" cy="3050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518"/>
              </a:lnSpc>
              <a:spcBef>
                <a:spcPct val="0"/>
              </a:spcBef>
            </a:pPr>
            <a:endParaRPr lang="en-US" sz="1798" b="1" spc="-116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7054987" y="788403"/>
            <a:ext cx="810952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b="1" spc="-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8498359" y="788403"/>
            <a:ext cx="1051116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spc="-2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0" name="TextBox 30"/>
          <p:cNvSpPr txBox="1"/>
          <p:nvPr/>
        </p:nvSpPr>
        <p:spPr>
          <a:xfrm>
            <a:off x="10181897" y="788403"/>
            <a:ext cx="1051116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spc="-28" dirty="0">
              <a:solidFill>
                <a:srgbClr val="FFFFFF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31" name="TextBox 31"/>
          <p:cNvSpPr txBox="1"/>
          <p:nvPr/>
        </p:nvSpPr>
        <p:spPr>
          <a:xfrm>
            <a:off x="16034591" y="788403"/>
            <a:ext cx="970584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34"/>
              </a:lnSpc>
            </a:pPr>
            <a:endParaRPr lang="en-US" sz="1400" b="1" spc="-28" dirty="0">
              <a:solidFill>
                <a:srgbClr val="FFFFFF"/>
              </a:solidFill>
              <a:latin typeface="Poppins Bold"/>
              <a:ea typeface="Poppins Bold"/>
              <a:cs typeface="Poppins Bold"/>
              <a:sym typeface="Poppins Bold"/>
            </a:endParaRPr>
          </a:p>
        </p:txBody>
      </p:sp>
      <p:pic>
        <p:nvPicPr>
          <p:cNvPr id="37" name="Picture 36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781A991E-AE62-0350-B026-213146F7E2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8683" y="3330966"/>
            <a:ext cx="12192000" cy="6096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2857500" y="557366"/>
            <a:ext cx="12420600" cy="111248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78"/>
              </a:lnSpc>
            </a:pPr>
            <a:r>
              <a:rPr lang="en-US" sz="9285" b="1" spc="-807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 CLEANING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xmlns="" id="{C1E7A171-4F17-9169-0570-B4BD6BE1A7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943100"/>
            <a:ext cx="9601200" cy="3429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xmlns="" id="{32513A3E-B46D-56D3-07CE-F844F6867C49}"/>
              </a:ext>
            </a:extLst>
          </p:cNvPr>
          <p:cNvSpPr/>
          <p:nvPr/>
        </p:nvSpPr>
        <p:spPr>
          <a:xfrm>
            <a:off x="1866900" y="5722989"/>
            <a:ext cx="4953000" cy="419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xmlns="" id="{BC2A8A42-88DD-405C-4864-54B7BBBEE15E}"/>
              </a:ext>
            </a:extLst>
          </p:cNvPr>
          <p:cNvSpPr/>
          <p:nvPr/>
        </p:nvSpPr>
        <p:spPr>
          <a:xfrm>
            <a:off x="12838471" y="5734050"/>
            <a:ext cx="4953000" cy="419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xmlns="" id="{033478CD-73CF-2057-37B3-0420154653E5}"/>
              </a:ext>
            </a:extLst>
          </p:cNvPr>
          <p:cNvSpPr/>
          <p:nvPr/>
        </p:nvSpPr>
        <p:spPr>
          <a:xfrm>
            <a:off x="7315200" y="5734050"/>
            <a:ext cx="4953000" cy="4191000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42" name="Rectangle 3">
            <a:extLst>
              <a:ext uri="{FF2B5EF4-FFF2-40B4-BE49-F238E27FC236}">
                <a16:creationId xmlns:a16="http://schemas.microsoft.com/office/drawing/2014/main" xmlns="" id="{BE8A9D3D-9168-CA8D-FB00-0AB999DFCD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7567" y="5985614"/>
            <a:ext cx="3939663" cy="33239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Data Type Conversion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columns like Year to integer.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Ensure GDP, Population, Alcohol, etc., are floats.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Convert Status to categorical type.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5">
            <a:extLst>
              <a:ext uri="{FF2B5EF4-FFF2-40B4-BE49-F238E27FC236}">
                <a16:creationId xmlns:a16="http://schemas.microsoft.com/office/drawing/2014/main" xmlns="" id="{F182AF16-F5B9-7B2B-89A8-447600C33A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16701" y="5734050"/>
            <a:ext cx="4687529" cy="44319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Missing Value Handling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Identify columns with missing values (e.g., GDP, Population, Schooling).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appropriate imputation: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Numerical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Fill with mean/median or use interpolation.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Categorical columns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: Fill with mode or "Unknown".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6">
            <a:extLst>
              <a:ext uri="{FF2B5EF4-FFF2-40B4-BE49-F238E27FC236}">
                <a16:creationId xmlns:a16="http://schemas.microsoft.com/office/drawing/2014/main" xmlns="" id="{CE11E28E-F00C-7BBF-9ABA-CE5BAEB660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487400" y="5695740"/>
            <a:ext cx="3581400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Outlier Detection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Check for extreme values in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Life_expectancy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Adult_Mortality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Alcohol, etc.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Use boxplots or z-score methods to flag outliers. 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xmlns="" id="{0548FCE5-5146-004B-FCDD-552A094547BB}"/>
              </a:ext>
            </a:extLst>
          </p:cNvPr>
          <p:cNvSpPr txBox="1"/>
          <p:nvPr/>
        </p:nvSpPr>
        <p:spPr>
          <a:xfrm>
            <a:off x="13563600" y="6896100"/>
            <a:ext cx="1905000" cy="1447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87302" y="9286875"/>
            <a:ext cx="2671998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"/>
              </a:lnSpc>
            </a:pPr>
            <a:endParaRPr lang="en-US" sz="1400" spc="-28" dirty="0">
              <a:solidFill>
                <a:srgbClr val="1A3C5C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sp>
        <p:nvSpPr>
          <p:cNvPr id="12" name="TextBox 12"/>
          <p:cNvSpPr txBox="1"/>
          <p:nvPr/>
        </p:nvSpPr>
        <p:spPr>
          <a:xfrm>
            <a:off x="4419600" y="419100"/>
            <a:ext cx="9765465" cy="166250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14000"/>
              </a:lnSpc>
            </a:pPr>
            <a:r>
              <a:rPr lang="en-US" sz="8800" b="1" spc="-1400" dirty="0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DATA       D  E  S  C  R  I  PT  I  V   E</a:t>
            </a:r>
          </a:p>
        </p:txBody>
      </p:sp>
      <p:pic>
        <p:nvPicPr>
          <p:cNvPr id="34" name="Picture 33" descr="A screenshot of a computer&#10;&#10;AI-generated content may be incorrect.">
            <a:extLst>
              <a:ext uri="{FF2B5EF4-FFF2-40B4-BE49-F238E27FC236}">
                <a16:creationId xmlns:a16="http://schemas.microsoft.com/office/drawing/2014/main" xmlns="" id="{C55A683B-56D7-27B1-DA4C-D12D2DA2DA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0" y="2247900"/>
            <a:ext cx="12192000" cy="49625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xmlns="" id="{73C9FEA8-9C5F-3DF9-3E54-D59F5C207850}"/>
              </a:ext>
            </a:extLst>
          </p:cNvPr>
          <p:cNvSpPr txBox="1"/>
          <p:nvPr/>
        </p:nvSpPr>
        <p:spPr>
          <a:xfrm>
            <a:off x="9144000" y="15471725"/>
            <a:ext cx="2051468" cy="81010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4587302" y="9286875"/>
            <a:ext cx="2671998" cy="1560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1134"/>
              </a:lnSpc>
            </a:pPr>
            <a:r>
              <a:rPr lang="en-US" sz="1400" spc="-28" dirty="0">
                <a:solidFill>
                  <a:srgbClr val="1A3C5C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1019438" y="6135941"/>
            <a:ext cx="7920856" cy="1726993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1134"/>
              </a:lnSpc>
            </a:pPr>
            <a:endParaRPr/>
          </a:p>
        </p:txBody>
      </p:sp>
      <p:sp>
        <p:nvSpPr>
          <p:cNvPr id="42" name="TextBox 42"/>
          <p:cNvSpPr txBox="1"/>
          <p:nvPr/>
        </p:nvSpPr>
        <p:spPr>
          <a:xfrm>
            <a:off x="1738016" y="6876098"/>
            <a:ext cx="6483701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680"/>
              </a:lnSpc>
            </a:pPr>
            <a:r>
              <a:rPr lang="en-US" sz="1400" spc="-28" dirty="0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xmlns="" id="{6C4AF21E-FF1D-C8A3-8E5E-335A2265E9AC}"/>
              </a:ext>
            </a:extLst>
          </p:cNvPr>
          <p:cNvSpPr txBox="1"/>
          <p:nvPr/>
        </p:nvSpPr>
        <p:spPr>
          <a:xfrm>
            <a:off x="2286000" y="800100"/>
            <a:ext cx="6172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UNIVARIATE ANALYSIS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5" name="Group 9">
            <a:extLst>
              <a:ext uri="{FF2B5EF4-FFF2-40B4-BE49-F238E27FC236}">
                <a16:creationId xmlns:a16="http://schemas.microsoft.com/office/drawing/2014/main" xmlns="" id="{71FACEA3-F8C6-586B-58AA-FF66403D58E9}"/>
              </a:ext>
            </a:extLst>
          </p:cNvPr>
          <p:cNvGrpSpPr/>
          <p:nvPr/>
        </p:nvGrpSpPr>
        <p:grpSpPr>
          <a:xfrm>
            <a:off x="1905000" y="1018949"/>
            <a:ext cx="208632" cy="208632"/>
            <a:chOff x="0" y="0"/>
            <a:chExt cx="54948" cy="54948"/>
          </a:xfrm>
        </p:grpSpPr>
        <p:sp>
          <p:nvSpPr>
            <p:cNvPr id="46" name="Freeform 10">
              <a:extLst>
                <a:ext uri="{FF2B5EF4-FFF2-40B4-BE49-F238E27FC236}">
                  <a16:creationId xmlns:a16="http://schemas.microsoft.com/office/drawing/2014/main" xmlns="" id="{9F3523B5-8BA4-00A6-BC76-7D06620A09F5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47" name="TextBox 11">
              <a:extLst>
                <a:ext uri="{FF2B5EF4-FFF2-40B4-BE49-F238E27FC236}">
                  <a16:creationId xmlns:a16="http://schemas.microsoft.com/office/drawing/2014/main" xmlns="" id="{697BC757-80E2-2754-2671-5BD13046DD94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pic>
        <p:nvPicPr>
          <p:cNvPr id="49" name="Picture 48" descr="A graph of a number of people&#10;&#10;AI-generated content may be incorrect.">
            <a:extLst>
              <a:ext uri="{FF2B5EF4-FFF2-40B4-BE49-F238E27FC236}">
                <a16:creationId xmlns:a16="http://schemas.microsoft.com/office/drawing/2014/main" xmlns="" id="{0612F704-2961-FF44-7519-4FB197BE3D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148" y="1690190"/>
            <a:ext cx="5267325" cy="4005263"/>
          </a:xfrm>
          <a:prstGeom prst="rect">
            <a:avLst/>
          </a:prstGeom>
        </p:spPr>
      </p:pic>
      <p:pic>
        <p:nvPicPr>
          <p:cNvPr id="51" name="Picture 50" descr="A graph of alcohol and alcohol&#10;&#10;AI-generated content may be incorrect.">
            <a:extLst>
              <a:ext uri="{FF2B5EF4-FFF2-40B4-BE49-F238E27FC236}">
                <a16:creationId xmlns:a16="http://schemas.microsoft.com/office/drawing/2014/main" xmlns="" id="{5D8CF8B0-725B-D2A6-5CE3-D48216FDD4F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49200" y="1688960"/>
            <a:ext cx="5267325" cy="4005264"/>
          </a:xfrm>
          <a:prstGeom prst="rect">
            <a:avLst/>
          </a:prstGeom>
        </p:spPr>
      </p:pic>
      <p:pic>
        <p:nvPicPr>
          <p:cNvPr id="53" name="Picture 52" descr="A diagram of a distribution of bmi&#10;&#10;AI-generated content may be incorrect.">
            <a:extLst>
              <a:ext uri="{FF2B5EF4-FFF2-40B4-BE49-F238E27FC236}">
                <a16:creationId xmlns:a16="http://schemas.microsoft.com/office/drawing/2014/main" xmlns="" id="{DF54CA0C-E30E-3D37-6561-82835F982E9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5209" y="5694224"/>
            <a:ext cx="5267325" cy="3767785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xmlns="" id="{1563F126-9DA4-22AB-8BE2-26B962FEE956}"/>
              </a:ext>
            </a:extLst>
          </p:cNvPr>
          <p:cNvSpPr txBox="1"/>
          <p:nvPr/>
        </p:nvSpPr>
        <p:spPr>
          <a:xfrm>
            <a:off x="1219200" y="6286500"/>
            <a:ext cx="508743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Plot for Distribution of Adult Mortality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xmlns="" id="{B23AFF0C-1998-BF9D-1EEA-52609893737C}"/>
              </a:ext>
            </a:extLst>
          </p:cNvPr>
          <p:cNvSpPr txBox="1"/>
          <p:nvPr/>
        </p:nvSpPr>
        <p:spPr>
          <a:xfrm>
            <a:off x="7025209" y="4076700"/>
            <a:ext cx="52525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plot for Distribution of BMI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xmlns="" id="{6288333C-31B7-BFA8-BCDE-EB4D672896E1}"/>
              </a:ext>
            </a:extLst>
          </p:cNvPr>
          <p:cNvSpPr txBox="1"/>
          <p:nvPr/>
        </p:nvSpPr>
        <p:spPr>
          <a:xfrm>
            <a:off x="12801600" y="6135941"/>
            <a:ext cx="51149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Histogram Plot for Distribution of Alcohol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941585" y="7089313"/>
            <a:ext cx="3113401" cy="2137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80"/>
              </a:lnSpc>
            </a:pPr>
            <a:r>
              <a:rPr lang="en-US" sz="1400" spc="-28" dirty="0">
                <a:solidFill>
                  <a:srgbClr val="1A3C5C"/>
                </a:solidFill>
                <a:latin typeface="Poppins"/>
                <a:ea typeface="Poppins"/>
                <a:cs typeface="Poppins"/>
                <a:sym typeface="Poppins"/>
              </a:rPr>
              <a:t>)</a:t>
            </a:r>
          </a:p>
        </p:txBody>
      </p:sp>
      <p:grpSp>
        <p:nvGrpSpPr>
          <p:cNvPr id="30" name="Group 9">
            <a:extLst>
              <a:ext uri="{FF2B5EF4-FFF2-40B4-BE49-F238E27FC236}">
                <a16:creationId xmlns:a16="http://schemas.microsoft.com/office/drawing/2014/main" xmlns="" id="{F2149A73-EB88-E5DE-FEAF-498791F62E2B}"/>
              </a:ext>
            </a:extLst>
          </p:cNvPr>
          <p:cNvGrpSpPr/>
          <p:nvPr/>
        </p:nvGrpSpPr>
        <p:grpSpPr>
          <a:xfrm>
            <a:off x="1905000" y="1018949"/>
            <a:ext cx="208632" cy="208632"/>
            <a:chOff x="0" y="0"/>
            <a:chExt cx="54948" cy="54948"/>
          </a:xfrm>
        </p:grpSpPr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xmlns="" id="{F0BAE42E-CC74-DE60-B17F-C7EDA77D230C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2" name="TextBox 11">
              <a:extLst>
                <a:ext uri="{FF2B5EF4-FFF2-40B4-BE49-F238E27FC236}">
                  <a16:creationId xmlns:a16="http://schemas.microsoft.com/office/drawing/2014/main" xmlns="" id="{95EF7A9B-8F36-3E9E-D30B-C6CF224523B4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CD1740D8-7B3C-46CE-5FB6-516033FA44DD}"/>
              </a:ext>
            </a:extLst>
          </p:cNvPr>
          <p:cNvSpPr txBox="1"/>
          <p:nvPr/>
        </p:nvSpPr>
        <p:spPr>
          <a:xfrm>
            <a:off x="2514600" y="803605"/>
            <a:ext cx="5867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BIVARIATE ANALYSIS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5" name="Picture 34" descr="A graph showing the difference between the average and the average&#10;&#10;AI-generated content may be incorrect.">
            <a:extLst>
              <a:ext uri="{FF2B5EF4-FFF2-40B4-BE49-F238E27FC236}">
                <a16:creationId xmlns:a16="http://schemas.microsoft.com/office/drawing/2014/main" xmlns="" id="{0162995C-2E7F-2AA4-8B8F-0F6AC2DBA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723" y="1730413"/>
            <a:ext cx="7280799" cy="4388599"/>
          </a:xfrm>
          <a:prstGeom prst="rect">
            <a:avLst/>
          </a:prstGeom>
        </p:spPr>
      </p:pic>
      <p:pic>
        <p:nvPicPr>
          <p:cNvPr id="37" name="Picture 36" descr="A graph showing the number of life expectancy over time by status&#10;&#10;AI-generated content may be incorrect.">
            <a:extLst>
              <a:ext uri="{FF2B5EF4-FFF2-40B4-BE49-F238E27FC236}">
                <a16:creationId xmlns:a16="http://schemas.microsoft.com/office/drawing/2014/main" xmlns="" id="{25751BF8-029E-6A65-461C-7F4D49C25DA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6245" y="1730413"/>
            <a:ext cx="7280799" cy="4388599"/>
          </a:xfrm>
          <a:prstGeom prst="rect">
            <a:avLst/>
          </a:prstGeom>
        </p:spPr>
      </p:pic>
      <p:sp>
        <p:nvSpPr>
          <p:cNvPr id="38" name="TextBox 37">
            <a:extLst>
              <a:ext uri="{FF2B5EF4-FFF2-40B4-BE49-F238E27FC236}">
                <a16:creationId xmlns:a16="http://schemas.microsoft.com/office/drawing/2014/main" xmlns="" id="{A1539C9E-B1E0-1485-4066-F85E96A725C4}"/>
              </a:ext>
            </a:extLst>
          </p:cNvPr>
          <p:cNvSpPr txBox="1"/>
          <p:nvPr/>
        </p:nvSpPr>
        <p:spPr>
          <a:xfrm>
            <a:off x="1676400" y="6433291"/>
            <a:ext cx="655320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Insights-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Each dot is a country in a specific year.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Left to right shows how rich the country is GDP.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Bottom to top shows how long people live (Life Expectancy).</a:t>
            </a:r>
          </a:p>
          <a:p>
            <a:pPr marL="457200" indent="-4572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Color tells you if the country is Developed or Developing.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9E5D1903-60B5-0DAD-6233-B3DAF9116C99}"/>
              </a:ext>
            </a:extLst>
          </p:cNvPr>
          <p:cNvSpPr txBox="1"/>
          <p:nvPr/>
        </p:nvSpPr>
        <p:spPr>
          <a:xfrm>
            <a:off x="9906000" y="6433291"/>
            <a:ext cx="72807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Insights-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People in developed countries live longer than those in developing countries.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Over the years (2000 to 2015), life expectancy is going up for both groups.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The orange line (developed) is always higher than the blue line (developing), meaning better health or living conditions.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</a:rPr>
              <a:t> The lines are getting higher slowly</a:t>
            </a:r>
            <a:endParaRPr lang="en-IN" sz="24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9222" b="-9222"/>
            </a:stretch>
          </a:blipFill>
        </p:spPr>
      </p:sp>
      <p:grpSp>
        <p:nvGrpSpPr>
          <p:cNvPr id="31" name="Group 9">
            <a:extLst>
              <a:ext uri="{FF2B5EF4-FFF2-40B4-BE49-F238E27FC236}">
                <a16:creationId xmlns:a16="http://schemas.microsoft.com/office/drawing/2014/main" xmlns="" id="{8EBC0783-EDCC-AEC9-B301-6C282DE19574}"/>
              </a:ext>
            </a:extLst>
          </p:cNvPr>
          <p:cNvGrpSpPr/>
          <p:nvPr/>
        </p:nvGrpSpPr>
        <p:grpSpPr>
          <a:xfrm>
            <a:off x="1828800" y="800100"/>
            <a:ext cx="208632" cy="208632"/>
            <a:chOff x="0" y="0"/>
            <a:chExt cx="54948" cy="54948"/>
          </a:xfrm>
        </p:grpSpPr>
        <p:sp>
          <p:nvSpPr>
            <p:cNvPr id="32" name="Freeform 10">
              <a:extLst>
                <a:ext uri="{FF2B5EF4-FFF2-40B4-BE49-F238E27FC236}">
                  <a16:creationId xmlns:a16="http://schemas.microsoft.com/office/drawing/2014/main" xmlns="" id="{032012CD-0697-5BC4-BE40-35752FDBDDD7}"/>
                </a:ext>
              </a:extLst>
            </p:cNvPr>
            <p:cNvSpPr/>
            <p:nvPr/>
          </p:nvSpPr>
          <p:spPr>
            <a:xfrm>
              <a:off x="0" y="0"/>
              <a:ext cx="54948" cy="54948"/>
            </a:xfrm>
            <a:custGeom>
              <a:avLst/>
              <a:gdLst/>
              <a:ahLst/>
              <a:cxnLst/>
              <a:rect l="l" t="t" r="r" b="b"/>
              <a:pathLst>
                <a:path w="54948" h="54948">
                  <a:moveTo>
                    <a:pt x="0" y="0"/>
                  </a:moveTo>
                  <a:lnTo>
                    <a:pt x="54948" y="0"/>
                  </a:lnTo>
                  <a:lnTo>
                    <a:pt x="54948" y="54948"/>
                  </a:lnTo>
                  <a:lnTo>
                    <a:pt x="0" y="54948"/>
                  </a:lnTo>
                  <a:close/>
                </a:path>
              </a:pathLst>
            </a:custGeom>
            <a:gradFill rotWithShape="1">
              <a:gsLst>
                <a:gs pos="0">
                  <a:srgbClr val="FF66C4">
                    <a:alpha val="100000"/>
                  </a:srgbClr>
                </a:gs>
                <a:gs pos="100000">
                  <a:srgbClr val="FFDE59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33" name="TextBox 11">
              <a:extLst>
                <a:ext uri="{FF2B5EF4-FFF2-40B4-BE49-F238E27FC236}">
                  <a16:creationId xmlns:a16="http://schemas.microsoft.com/office/drawing/2014/main" xmlns="" id="{3D0FE224-28CC-4B7D-70BF-5220CD57B259}"/>
                </a:ext>
              </a:extLst>
            </p:cNvPr>
            <p:cNvSpPr txBox="1"/>
            <p:nvPr/>
          </p:nvSpPr>
          <p:spPr>
            <a:xfrm>
              <a:off x="0" y="-123825"/>
              <a:ext cx="54948" cy="17877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910"/>
                </a:lnSpc>
              </a:pPr>
              <a:endParaRPr/>
            </a:p>
          </p:txBody>
        </p:sp>
      </p:grp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BE551281-6965-18C1-D39D-B9C9525A3FD2}"/>
              </a:ext>
            </a:extLst>
          </p:cNvPr>
          <p:cNvSpPr txBox="1"/>
          <p:nvPr/>
        </p:nvSpPr>
        <p:spPr>
          <a:xfrm>
            <a:off x="2347452" y="627732"/>
            <a:ext cx="61869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MULTIVARIATE ANALYSIS</a:t>
            </a:r>
            <a:endParaRPr lang="en-IN" sz="3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Picture 35" descr="A group of blue and orange dots&#10;&#10;AI-generated content may be incorrect.">
            <a:extLst>
              <a:ext uri="{FF2B5EF4-FFF2-40B4-BE49-F238E27FC236}">
                <a16:creationId xmlns:a16="http://schemas.microsoft.com/office/drawing/2014/main" xmlns="" id="{F5E49017-AAE7-1DEE-2F85-66043F04A75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200" y="1714499"/>
            <a:ext cx="5886450" cy="4874396"/>
          </a:xfrm>
          <a:prstGeom prst="rect">
            <a:avLst/>
          </a:prstGeom>
        </p:spPr>
      </p:pic>
      <p:pic>
        <p:nvPicPr>
          <p:cNvPr id="38" name="Picture 37" descr="A diagram of the birth rate of life expectancy&#10;&#10;AI-generated content may be incorrect.">
            <a:extLst>
              <a:ext uri="{FF2B5EF4-FFF2-40B4-BE49-F238E27FC236}">
                <a16:creationId xmlns:a16="http://schemas.microsoft.com/office/drawing/2014/main" xmlns="" id="{BD547C9F-00A6-B074-B7FA-41D0B47217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4600" y="1714499"/>
            <a:ext cx="6172200" cy="4874397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xmlns="" id="{39756A21-7401-32E0-4F55-0D5FB43920D5}"/>
              </a:ext>
            </a:extLst>
          </p:cNvPr>
          <p:cNvSpPr txBox="1"/>
          <p:nvPr/>
        </p:nvSpPr>
        <p:spPr>
          <a:xfrm>
            <a:off x="1976284" y="6743700"/>
            <a:ext cx="588645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Insights-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chart shows how things like money, health, and education are linked.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Each dot is a country and the color shows if it is developed or developing country.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Rich countries usually live longer and go to school more- You can see how one thing affects another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xmlns="" id="{3603821E-0B8A-E984-3D5A-43503F4D6305}"/>
              </a:ext>
            </a:extLst>
          </p:cNvPr>
          <p:cNvSpPr txBox="1"/>
          <p:nvPr/>
        </p:nvSpPr>
        <p:spPr>
          <a:xfrm>
            <a:off x="10114935" y="6743700"/>
            <a:ext cx="76200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Insights- 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Schooling: More years in school - longer life-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Income Composition of Resources: Better income distribution  better health.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GDP: Richer countries tend to live longer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Diphtheria &amp; Polio Coverage: More vaccinations higher life expectancy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Total Health Expenditure: More spending_ better outcomes.</a:t>
            </a:r>
            <a:endParaRPr lang="en-IN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408</Words>
  <Application>Microsoft Office PowerPoint</Application>
  <PresentationFormat>Custom</PresentationFormat>
  <Paragraphs>64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Poppins Bold</vt:lpstr>
      <vt:lpstr>Calibri</vt:lpstr>
      <vt:lpstr>Poppins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Life expectancy</dc:title>
  <cp:lastModifiedBy>HP</cp:lastModifiedBy>
  <cp:revision>4</cp:revision>
  <dcterms:created xsi:type="dcterms:W3CDTF">2006-08-16T00:00:00Z</dcterms:created>
  <dcterms:modified xsi:type="dcterms:W3CDTF">2025-08-26T06:06:15Z</dcterms:modified>
  <dc:identifier>DAGwZZ3Ih5Y</dc:identifier>
</cp:coreProperties>
</file>