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60" r:id="rId3"/>
    <p:sldId id="261" r:id="rId4"/>
    <p:sldId id="262" r:id="rId5"/>
    <p:sldId id="266" r:id="rId6"/>
    <p:sldId id="296" r:id="rId7"/>
    <p:sldId id="267" r:id="rId8"/>
    <p:sldId id="268" r:id="rId9"/>
    <p:sldId id="269" r:id="rId10"/>
    <p:sldId id="270" r:id="rId11"/>
    <p:sldId id="297" r:id="rId12"/>
    <p:sldId id="264" r:id="rId13"/>
    <p:sldId id="275" r:id="rId14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F9AEF8-201F-44E5-8157-F10A6A9F57C4}">
  <a:tblStyle styleId="{2BF9AEF8-201F-44E5-8157-F10A6A9F57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59B19D6-B961-41E8-B1FA-BA42C101B7C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394" autoAdjust="0"/>
  </p:normalViewPr>
  <p:slideViewPr>
    <p:cSldViewPr snapToGrid="0">
      <p:cViewPr varScale="1">
        <p:scale>
          <a:sx n="138" d="100"/>
          <a:sy n="138" d="100"/>
        </p:scale>
        <p:origin x="756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6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50ca4c70d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50ca4c70d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50ca4c70d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50ca4c70d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003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1258269c9b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1258269c9b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105afc42a3_1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105afc42a3_1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4459266da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4459266da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1e375b9f5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1e375b9f5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e375b9f5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e375b9f5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0f9e629ec3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0f9e629ec3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1360713c04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1360713c04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05afc42a3_1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05afc42a3_1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bit.ly/2TtBDfr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yoMsr" TargetMode="External"/><Relationship Id="rId5" Type="http://schemas.openxmlformats.org/officeDocument/2006/relationships/hyperlink" Target="https://bit.ly/3A1uf1Q" TargetMode="Externa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1558654" y="-918600"/>
            <a:ext cx="7242685" cy="7007775"/>
            <a:chOff x="1558654" y="-918600"/>
            <a:chExt cx="7242685" cy="7007775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58654" y="-918600"/>
              <a:ext cx="1871216" cy="1864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51698" y="382975"/>
              <a:ext cx="1149641" cy="1145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72554" y="4224900"/>
              <a:ext cx="1871216" cy="1864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" name="Google Shape;14;p2"/>
          <p:cNvGrpSpPr/>
          <p:nvPr/>
        </p:nvGrpSpPr>
        <p:grpSpPr>
          <a:xfrm>
            <a:off x="-835150" y="796776"/>
            <a:ext cx="11073024" cy="4573487"/>
            <a:chOff x="-835150" y="796776"/>
            <a:chExt cx="11073024" cy="4573487"/>
          </a:xfrm>
        </p:grpSpPr>
        <p:pic>
          <p:nvPicPr>
            <p:cNvPr id="15" name="Google Shape;15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835150" y="796776"/>
              <a:ext cx="1910274" cy="1864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5100" y="4224888"/>
              <a:ext cx="1173636" cy="1145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327600" y="2997401"/>
              <a:ext cx="1910274" cy="18642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446450" y="1322886"/>
            <a:ext cx="6251100" cy="179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446450" y="3356994"/>
            <a:ext cx="6251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p14"/>
          <p:cNvGrpSpPr/>
          <p:nvPr/>
        </p:nvGrpSpPr>
        <p:grpSpPr>
          <a:xfrm>
            <a:off x="-301659" y="2382060"/>
            <a:ext cx="9969318" cy="1829167"/>
            <a:chOff x="-301659" y="2382060"/>
            <a:chExt cx="9969318" cy="1829167"/>
          </a:xfrm>
        </p:grpSpPr>
        <p:pic>
          <p:nvPicPr>
            <p:cNvPr id="136" name="Google Shape;136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548542" y="3096262"/>
              <a:ext cx="1119118" cy="11149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301659" y="2382060"/>
              <a:ext cx="687566" cy="68501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8" name="Google Shape;138;p14"/>
          <p:cNvGrpSpPr/>
          <p:nvPr/>
        </p:nvGrpSpPr>
        <p:grpSpPr>
          <a:xfrm>
            <a:off x="-12" y="348460"/>
            <a:ext cx="9116462" cy="5479622"/>
            <a:chOff x="-12" y="348460"/>
            <a:chExt cx="9116462" cy="5479622"/>
          </a:xfrm>
        </p:grpSpPr>
        <p:pic>
          <p:nvPicPr>
            <p:cNvPr id="139" name="Google Shape;139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28900" y="348460"/>
              <a:ext cx="687550" cy="670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12" y="4713119"/>
              <a:ext cx="1142475" cy="11149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5" name="Google Shape;145;p15"/>
          <p:cNvGrpSpPr/>
          <p:nvPr/>
        </p:nvGrpSpPr>
        <p:grpSpPr>
          <a:xfrm>
            <a:off x="-410300" y="2158210"/>
            <a:ext cx="9627350" cy="3707972"/>
            <a:chOff x="-410300" y="2158210"/>
            <a:chExt cx="9627350" cy="3707972"/>
          </a:xfrm>
        </p:grpSpPr>
        <p:pic>
          <p:nvPicPr>
            <p:cNvPr id="146" name="Google Shape;14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410300" y="2158210"/>
              <a:ext cx="687550" cy="670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10238" y="4751219"/>
              <a:ext cx="1142475" cy="11149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529500" y="3015460"/>
              <a:ext cx="687550" cy="6709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9" name="Google Shape;149;p15"/>
          <p:cNvGrpSpPr/>
          <p:nvPr/>
        </p:nvGrpSpPr>
        <p:grpSpPr>
          <a:xfrm>
            <a:off x="174591" y="-869413"/>
            <a:ext cx="9664518" cy="5820424"/>
            <a:chOff x="174591" y="-869413"/>
            <a:chExt cx="9664518" cy="5820424"/>
          </a:xfrm>
        </p:grpSpPr>
        <p:pic>
          <p:nvPicPr>
            <p:cNvPr id="150" name="Google Shape;150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719992" y="730787"/>
              <a:ext cx="1119118" cy="11149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4591" y="4265998"/>
              <a:ext cx="687566" cy="6850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39092" y="-869413"/>
              <a:ext cx="1119118" cy="111496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17"/>
          <p:cNvGrpSpPr/>
          <p:nvPr/>
        </p:nvGrpSpPr>
        <p:grpSpPr>
          <a:xfrm>
            <a:off x="233163" y="949263"/>
            <a:ext cx="9004537" cy="3362463"/>
            <a:chOff x="233163" y="949263"/>
            <a:chExt cx="9004537" cy="3362463"/>
          </a:xfrm>
        </p:grpSpPr>
        <p:pic>
          <p:nvPicPr>
            <p:cNvPr id="166" name="Google Shape;166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27425" y="2447451"/>
              <a:ext cx="1910274" cy="1864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3163" y="949263"/>
              <a:ext cx="1173636" cy="11453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" name="Google Shape;168;p17"/>
          <p:cNvGrpSpPr/>
          <p:nvPr/>
        </p:nvGrpSpPr>
        <p:grpSpPr>
          <a:xfrm>
            <a:off x="-352021" y="-1005062"/>
            <a:ext cx="10443716" cy="6944675"/>
            <a:chOff x="-352021" y="-1005062"/>
            <a:chExt cx="10443716" cy="6944675"/>
          </a:xfrm>
        </p:grpSpPr>
        <p:pic>
          <p:nvPicPr>
            <p:cNvPr id="169" name="Google Shape;169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19998" y="-1005062"/>
              <a:ext cx="1149641" cy="1145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52021" y="3634050"/>
              <a:ext cx="1871216" cy="1864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220479" y="-12687"/>
              <a:ext cx="1871216" cy="1864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42498" y="4794238"/>
              <a:ext cx="1149641" cy="1145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3" name="Google Shape;173;p17"/>
          <p:cNvSpPr txBox="1">
            <a:spLocks noGrp="1"/>
          </p:cNvSpPr>
          <p:nvPr>
            <p:ph type="title" hasCustomPrompt="1"/>
          </p:nvPr>
        </p:nvSpPr>
        <p:spPr>
          <a:xfrm>
            <a:off x="2038418" y="1997677"/>
            <a:ext cx="50673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7"/>
          <p:cNvSpPr txBox="1">
            <a:spLocks noGrp="1"/>
          </p:cNvSpPr>
          <p:nvPr>
            <p:ph type="subTitle" idx="1"/>
          </p:nvPr>
        </p:nvSpPr>
        <p:spPr>
          <a:xfrm>
            <a:off x="2038425" y="2794100"/>
            <a:ext cx="5067300" cy="3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title" idx="2" hasCustomPrompt="1"/>
          </p:nvPr>
        </p:nvSpPr>
        <p:spPr>
          <a:xfrm>
            <a:off x="2038418" y="535000"/>
            <a:ext cx="50673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3"/>
          </p:nvPr>
        </p:nvSpPr>
        <p:spPr>
          <a:xfrm>
            <a:off x="2038425" y="1341200"/>
            <a:ext cx="5067300" cy="3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title" idx="4" hasCustomPrompt="1"/>
          </p:nvPr>
        </p:nvSpPr>
        <p:spPr>
          <a:xfrm>
            <a:off x="2038418" y="3460353"/>
            <a:ext cx="50673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8" name="Google Shape;178;p17"/>
          <p:cNvSpPr txBox="1">
            <a:spLocks noGrp="1"/>
          </p:cNvSpPr>
          <p:nvPr>
            <p:ph type="subTitle" idx="5"/>
          </p:nvPr>
        </p:nvSpPr>
        <p:spPr>
          <a:xfrm>
            <a:off x="2038200" y="4247000"/>
            <a:ext cx="5067600" cy="3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" name="Google Shape;198;p19"/>
          <p:cNvGrpSpPr/>
          <p:nvPr/>
        </p:nvGrpSpPr>
        <p:grpSpPr>
          <a:xfrm>
            <a:off x="-280362" y="1933922"/>
            <a:ext cx="9626137" cy="3313660"/>
            <a:chOff x="-280362" y="1933922"/>
            <a:chExt cx="9626137" cy="3313660"/>
          </a:xfrm>
        </p:grpSpPr>
        <p:pic>
          <p:nvPicPr>
            <p:cNvPr id="199" name="Google Shape;199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80362" y="4132619"/>
              <a:ext cx="1142475" cy="11149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58225" y="1933922"/>
              <a:ext cx="687550" cy="6709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1" name="Google Shape;201;p19"/>
          <p:cNvGrpSpPr/>
          <p:nvPr/>
        </p:nvGrpSpPr>
        <p:grpSpPr>
          <a:xfrm>
            <a:off x="250066" y="-810463"/>
            <a:ext cx="5875668" cy="5843074"/>
            <a:chOff x="250066" y="-810463"/>
            <a:chExt cx="5875668" cy="5843074"/>
          </a:xfrm>
        </p:grpSpPr>
        <p:pic>
          <p:nvPicPr>
            <p:cNvPr id="202" name="Google Shape;202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06617" y="-810463"/>
              <a:ext cx="1119118" cy="11149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0066" y="1080573"/>
              <a:ext cx="687566" cy="6850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81141" y="4347598"/>
              <a:ext cx="687566" cy="68501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5" name="Google Shape;20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subTitle" idx="1"/>
          </p:nvPr>
        </p:nvSpPr>
        <p:spPr>
          <a:xfrm>
            <a:off x="937625" y="2351225"/>
            <a:ext cx="2175300" cy="16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subTitle" idx="2"/>
          </p:nvPr>
        </p:nvSpPr>
        <p:spPr>
          <a:xfrm>
            <a:off x="3484347" y="2351225"/>
            <a:ext cx="2175300" cy="16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subTitle" idx="3"/>
          </p:nvPr>
        </p:nvSpPr>
        <p:spPr>
          <a:xfrm>
            <a:off x="6031075" y="2351225"/>
            <a:ext cx="2175300" cy="16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subTitle" idx="4"/>
          </p:nvPr>
        </p:nvSpPr>
        <p:spPr>
          <a:xfrm>
            <a:off x="937625" y="1577600"/>
            <a:ext cx="21753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subTitle" idx="5"/>
          </p:nvPr>
        </p:nvSpPr>
        <p:spPr>
          <a:xfrm>
            <a:off x="3484350" y="1577600"/>
            <a:ext cx="21753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subTitle" idx="6"/>
          </p:nvPr>
        </p:nvSpPr>
        <p:spPr>
          <a:xfrm>
            <a:off x="6031075" y="1577600"/>
            <a:ext cx="21753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21"/>
          <p:cNvGrpSpPr/>
          <p:nvPr/>
        </p:nvGrpSpPr>
        <p:grpSpPr>
          <a:xfrm>
            <a:off x="1168216" y="-306002"/>
            <a:ext cx="7365318" cy="6029479"/>
            <a:chOff x="1168216" y="-306002"/>
            <a:chExt cx="7365318" cy="6029479"/>
          </a:xfrm>
        </p:grpSpPr>
        <p:pic>
          <p:nvPicPr>
            <p:cNvPr id="234" name="Google Shape;234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14417" y="4608512"/>
              <a:ext cx="1119118" cy="11149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68216" y="-306002"/>
              <a:ext cx="687566" cy="68501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6" name="Google Shape;236;p21"/>
          <p:cNvGrpSpPr/>
          <p:nvPr/>
        </p:nvGrpSpPr>
        <p:grpSpPr>
          <a:xfrm>
            <a:off x="-561437" y="819047"/>
            <a:ext cx="9925962" cy="2761660"/>
            <a:chOff x="-561437" y="819047"/>
            <a:chExt cx="9925962" cy="2761660"/>
          </a:xfrm>
        </p:grpSpPr>
        <p:pic>
          <p:nvPicPr>
            <p:cNvPr id="237" name="Google Shape;237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561437" y="2465744"/>
              <a:ext cx="1142475" cy="11149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676975" y="819047"/>
              <a:ext cx="687550" cy="6709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9" name="Google Shape;23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1"/>
          <p:cNvSpPr txBox="1">
            <a:spLocks noGrp="1"/>
          </p:cNvSpPr>
          <p:nvPr>
            <p:ph type="subTitle" idx="1"/>
          </p:nvPr>
        </p:nvSpPr>
        <p:spPr>
          <a:xfrm>
            <a:off x="720000" y="1710151"/>
            <a:ext cx="2222400" cy="10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1"/>
          <p:cNvSpPr txBox="1">
            <a:spLocks noGrp="1"/>
          </p:cNvSpPr>
          <p:nvPr>
            <p:ph type="subTitle" idx="2"/>
          </p:nvPr>
        </p:nvSpPr>
        <p:spPr>
          <a:xfrm>
            <a:off x="3460800" y="1710151"/>
            <a:ext cx="2222400" cy="10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1"/>
          <p:cNvSpPr txBox="1">
            <a:spLocks noGrp="1"/>
          </p:cNvSpPr>
          <p:nvPr>
            <p:ph type="subTitle" idx="3"/>
          </p:nvPr>
        </p:nvSpPr>
        <p:spPr>
          <a:xfrm>
            <a:off x="720000" y="3440450"/>
            <a:ext cx="2222400" cy="10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1"/>
          <p:cNvSpPr txBox="1">
            <a:spLocks noGrp="1"/>
          </p:cNvSpPr>
          <p:nvPr>
            <p:ph type="subTitle" idx="4"/>
          </p:nvPr>
        </p:nvSpPr>
        <p:spPr>
          <a:xfrm>
            <a:off x="3460800" y="3440450"/>
            <a:ext cx="2222400" cy="10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1"/>
          <p:cNvSpPr txBox="1">
            <a:spLocks noGrp="1"/>
          </p:cNvSpPr>
          <p:nvPr>
            <p:ph type="subTitle" idx="5"/>
          </p:nvPr>
        </p:nvSpPr>
        <p:spPr>
          <a:xfrm>
            <a:off x="6201600" y="1710151"/>
            <a:ext cx="2222400" cy="10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1"/>
          <p:cNvSpPr txBox="1">
            <a:spLocks noGrp="1"/>
          </p:cNvSpPr>
          <p:nvPr>
            <p:ph type="subTitle" idx="6"/>
          </p:nvPr>
        </p:nvSpPr>
        <p:spPr>
          <a:xfrm>
            <a:off x="6201600" y="3440450"/>
            <a:ext cx="2222400" cy="10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subTitle" idx="7"/>
          </p:nvPr>
        </p:nvSpPr>
        <p:spPr>
          <a:xfrm>
            <a:off x="720000" y="1336275"/>
            <a:ext cx="2220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7" name="Google Shape;247;p21"/>
          <p:cNvSpPr txBox="1">
            <a:spLocks noGrp="1"/>
          </p:cNvSpPr>
          <p:nvPr>
            <p:ph type="subTitle" idx="8"/>
          </p:nvPr>
        </p:nvSpPr>
        <p:spPr>
          <a:xfrm>
            <a:off x="3461807" y="1336275"/>
            <a:ext cx="2220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8" name="Google Shape;248;p21"/>
          <p:cNvSpPr txBox="1">
            <a:spLocks noGrp="1"/>
          </p:cNvSpPr>
          <p:nvPr>
            <p:ph type="subTitle" idx="9"/>
          </p:nvPr>
        </p:nvSpPr>
        <p:spPr>
          <a:xfrm>
            <a:off x="6203613" y="1336275"/>
            <a:ext cx="2220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9" name="Google Shape;249;p21"/>
          <p:cNvSpPr txBox="1">
            <a:spLocks noGrp="1"/>
          </p:cNvSpPr>
          <p:nvPr>
            <p:ph type="subTitle" idx="13"/>
          </p:nvPr>
        </p:nvSpPr>
        <p:spPr>
          <a:xfrm>
            <a:off x="720000" y="3063352"/>
            <a:ext cx="2220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0" name="Google Shape;250;p21"/>
          <p:cNvSpPr txBox="1">
            <a:spLocks noGrp="1"/>
          </p:cNvSpPr>
          <p:nvPr>
            <p:ph type="subTitle" idx="14"/>
          </p:nvPr>
        </p:nvSpPr>
        <p:spPr>
          <a:xfrm>
            <a:off x="3461807" y="3063352"/>
            <a:ext cx="2220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1" name="Google Shape;251;p21"/>
          <p:cNvSpPr txBox="1">
            <a:spLocks noGrp="1"/>
          </p:cNvSpPr>
          <p:nvPr>
            <p:ph type="subTitle" idx="15"/>
          </p:nvPr>
        </p:nvSpPr>
        <p:spPr>
          <a:xfrm>
            <a:off x="6203613" y="3063352"/>
            <a:ext cx="2220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4" name="Google Shape;254;p22"/>
          <p:cNvGrpSpPr/>
          <p:nvPr/>
        </p:nvGrpSpPr>
        <p:grpSpPr>
          <a:xfrm>
            <a:off x="-760200" y="1068088"/>
            <a:ext cx="11099374" cy="4075424"/>
            <a:chOff x="-760200" y="1068088"/>
            <a:chExt cx="11099374" cy="4075424"/>
          </a:xfrm>
        </p:grpSpPr>
        <p:pic>
          <p:nvPicPr>
            <p:cNvPr id="255" name="Google Shape;255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760200" y="2361376"/>
              <a:ext cx="1910274" cy="1864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76713" y="3998138"/>
              <a:ext cx="1173636" cy="1145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28900" y="1068088"/>
              <a:ext cx="1910274" cy="18642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8" name="Google Shape;258;p22"/>
          <p:cNvGrpSpPr/>
          <p:nvPr/>
        </p:nvGrpSpPr>
        <p:grpSpPr>
          <a:xfrm>
            <a:off x="665173" y="-1068500"/>
            <a:ext cx="7534872" cy="7607375"/>
            <a:chOff x="665173" y="-1068500"/>
            <a:chExt cx="7534872" cy="7607375"/>
          </a:xfrm>
        </p:grpSpPr>
        <p:pic>
          <p:nvPicPr>
            <p:cNvPr id="259" name="Google Shape;259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28829" y="-1068500"/>
              <a:ext cx="1871216" cy="1864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5173" y="243650"/>
              <a:ext cx="1149641" cy="1145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21354" y="4674600"/>
              <a:ext cx="1871216" cy="1864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2" name="Google Shape;262;p22"/>
          <p:cNvSpPr txBox="1">
            <a:spLocks noGrp="1"/>
          </p:cNvSpPr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3" name="Google Shape;263;p22"/>
          <p:cNvSpPr txBox="1">
            <a:spLocks noGrp="1"/>
          </p:cNvSpPr>
          <p:nvPr>
            <p:ph type="subTitle" idx="1"/>
          </p:nvPr>
        </p:nvSpPr>
        <p:spPr>
          <a:xfrm>
            <a:off x="2815225" y="1707475"/>
            <a:ext cx="3513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4" name="Google Shape;264;p22"/>
          <p:cNvSpPr txBox="1"/>
          <p:nvPr/>
        </p:nvSpPr>
        <p:spPr>
          <a:xfrm>
            <a:off x="247125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includes icons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highlight>
                <a:srgbClr val="DFDEF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23"/>
          <p:cNvGrpSpPr/>
          <p:nvPr/>
        </p:nvGrpSpPr>
        <p:grpSpPr>
          <a:xfrm>
            <a:off x="1679516" y="-669938"/>
            <a:ext cx="7802291" cy="5527249"/>
            <a:chOff x="1679516" y="-669938"/>
            <a:chExt cx="7802291" cy="5527249"/>
          </a:xfrm>
        </p:grpSpPr>
        <p:pic>
          <p:nvPicPr>
            <p:cNvPr id="268" name="Google Shape;268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87342" y="-669938"/>
              <a:ext cx="1119118" cy="11149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9516" y="4172298"/>
              <a:ext cx="687566" cy="6850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94241" y="1296010"/>
              <a:ext cx="687566" cy="68501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1" name="Google Shape;271;p23"/>
          <p:cNvGrpSpPr/>
          <p:nvPr/>
        </p:nvGrpSpPr>
        <p:grpSpPr>
          <a:xfrm>
            <a:off x="-467162" y="-782656"/>
            <a:ext cx="9522512" cy="6506113"/>
            <a:chOff x="-467162" y="-782656"/>
            <a:chExt cx="9522512" cy="6506113"/>
          </a:xfrm>
        </p:grpSpPr>
        <p:pic>
          <p:nvPicPr>
            <p:cNvPr id="272" name="Google Shape;27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83825" y="4608494"/>
              <a:ext cx="1142475" cy="11149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367800" y="3610947"/>
              <a:ext cx="687550" cy="670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467162" y="2389694"/>
              <a:ext cx="1142475" cy="11149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50575" y="-782656"/>
              <a:ext cx="1142475" cy="11149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8" name="Google Shape;278;p24"/>
          <p:cNvGrpSpPr/>
          <p:nvPr/>
        </p:nvGrpSpPr>
        <p:grpSpPr>
          <a:xfrm>
            <a:off x="198000" y="-918974"/>
            <a:ext cx="7643174" cy="6573749"/>
            <a:chOff x="198000" y="-918974"/>
            <a:chExt cx="7643174" cy="6573749"/>
          </a:xfrm>
        </p:grpSpPr>
        <p:pic>
          <p:nvPicPr>
            <p:cNvPr id="279" name="Google Shape;279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8000" y="-918974"/>
              <a:ext cx="1910274" cy="1864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75938" y="4509401"/>
              <a:ext cx="1173636" cy="1145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30900" y="-918974"/>
              <a:ext cx="1910274" cy="18642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2" name="Google Shape;282;p24"/>
          <p:cNvGrpSpPr/>
          <p:nvPr/>
        </p:nvGrpSpPr>
        <p:grpSpPr>
          <a:xfrm>
            <a:off x="-711502" y="1639613"/>
            <a:ext cx="10512197" cy="4527012"/>
            <a:chOff x="-711502" y="1639613"/>
            <a:chExt cx="10512197" cy="4527012"/>
          </a:xfrm>
        </p:grpSpPr>
        <p:pic>
          <p:nvPicPr>
            <p:cNvPr id="283" name="Google Shape;283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29479" y="1639613"/>
              <a:ext cx="1871216" cy="1864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711502" y="3061125"/>
              <a:ext cx="1149641" cy="1145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Google Shape;285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86454" y="4302350"/>
              <a:ext cx="1871216" cy="18642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" name="Google Shape;44;p5"/>
          <p:cNvGrpSpPr/>
          <p:nvPr/>
        </p:nvGrpSpPr>
        <p:grpSpPr>
          <a:xfrm>
            <a:off x="-893112" y="347594"/>
            <a:ext cx="9718575" cy="5034950"/>
            <a:chOff x="-893112" y="347594"/>
            <a:chExt cx="9718575" cy="5034950"/>
          </a:xfrm>
        </p:grpSpPr>
        <p:pic>
          <p:nvPicPr>
            <p:cNvPr id="45" name="Google Shape;45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64450" y="4711560"/>
              <a:ext cx="687550" cy="670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46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82988" y="3812094"/>
              <a:ext cx="1142475" cy="11149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893112" y="347594"/>
              <a:ext cx="1142475" cy="111496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" name="Google Shape;48;p5"/>
          <p:cNvGrpSpPr/>
          <p:nvPr/>
        </p:nvGrpSpPr>
        <p:grpSpPr>
          <a:xfrm>
            <a:off x="-445958" y="-716825"/>
            <a:ext cx="9693165" cy="4750090"/>
            <a:chOff x="-445958" y="-716825"/>
            <a:chExt cx="9693165" cy="4750090"/>
          </a:xfrm>
        </p:grpSpPr>
        <p:pic>
          <p:nvPicPr>
            <p:cNvPr id="49" name="Google Shape;49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445958" y="2918300"/>
              <a:ext cx="1119118" cy="11149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59641" y="1383473"/>
              <a:ext cx="687566" cy="6850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63892" y="-716825"/>
              <a:ext cx="1119118" cy="11149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4961161" y="2345551"/>
            <a:ext cx="2777100" cy="14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2"/>
          </p:nvPr>
        </p:nvSpPr>
        <p:spPr>
          <a:xfrm>
            <a:off x="1405739" y="2345551"/>
            <a:ext cx="2777100" cy="14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3"/>
          </p:nvPr>
        </p:nvSpPr>
        <p:spPr>
          <a:xfrm>
            <a:off x="1405739" y="1771900"/>
            <a:ext cx="2777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4961157" y="1771900"/>
            <a:ext cx="2777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60" name="Google Shape;6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2875" y="4640269"/>
            <a:ext cx="1142475" cy="11149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6"/>
          <p:cNvGrpSpPr/>
          <p:nvPr/>
        </p:nvGrpSpPr>
        <p:grpSpPr>
          <a:xfrm>
            <a:off x="-661608" y="621610"/>
            <a:ext cx="9669815" cy="2507617"/>
            <a:chOff x="-661608" y="621610"/>
            <a:chExt cx="9669815" cy="2507617"/>
          </a:xfrm>
        </p:grpSpPr>
        <p:pic>
          <p:nvPicPr>
            <p:cNvPr id="62" name="Google Shape;62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661608" y="2014262"/>
              <a:ext cx="1119118" cy="11149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320641" y="621610"/>
              <a:ext cx="687566" cy="68501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7"/>
          <p:cNvGrpSpPr/>
          <p:nvPr/>
        </p:nvGrpSpPr>
        <p:grpSpPr>
          <a:xfrm>
            <a:off x="867841" y="257562"/>
            <a:ext cx="8499518" cy="5031449"/>
            <a:chOff x="867841" y="257562"/>
            <a:chExt cx="8499518" cy="5031449"/>
          </a:xfrm>
        </p:grpSpPr>
        <p:pic>
          <p:nvPicPr>
            <p:cNvPr id="67" name="Google Shape;67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248242" y="257562"/>
              <a:ext cx="1119118" cy="11149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7841" y="4603998"/>
              <a:ext cx="687566" cy="68501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9" name="Google Shape;6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49125" y="2014269"/>
            <a:ext cx="1142475" cy="111496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009200" cy="10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720000" y="1940100"/>
            <a:ext cx="4009200" cy="21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7"/>
          <p:cNvSpPr>
            <a:spLocks noGrp="1"/>
          </p:cNvSpPr>
          <p:nvPr>
            <p:ph type="pic" idx="2"/>
          </p:nvPr>
        </p:nvSpPr>
        <p:spPr>
          <a:xfrm>
            <a:off x="5040450" y="535000"/>
            <a:ext cx="3388500" cy="406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p8"/>
          <p:cNvGrpSpPr/>
          <p:nvPr/>
        </p:nvGrpSpPr>
        <p:grpSpPr>
          <a:xfrm>
            <a:off x="-643375" y="-1067499"/>
            <a:ext cx="9232349" cy="7212726"/>
            <a:chOff x="-643375" y="-1067499"/>
            <a:chExt cx="9232349" cy="7212726"/>
          </a:xfrm>
        </p:grpSpPr>
        <p:pic>
          <p:nvPicPr>
            <p:cNvPr id="76" name="Google Shape;76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325" y="-1067499"/>
              <a:ext cx="1910274" cy="1864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643375" y="2997388"/>
              <a:ext cx="1173636" cy="1145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78700" y="4280951"/>
              <a:ext cx="1910274" cy="18642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" name="Google Shape;79;p8"/>
          <p:cNvGrpSpPr/>
          <p:nvPr/>
        </p:nvGrpSpPr>
        <p:grpSpPr>
          <a:xfrm>
            <a:off x="1221354" y="-1067500"/>
            <a:ext cx="8357185" cy="7156675"/>
            <a:chOff x="1221354" y="-1067500"/>
            <a:chExt cx="8357185" cy="7156675"/>
          </a:xfrm>
        </p:grpSpPr>
        <p:pic>
          <p:nvPicPr>
            <p:cNvPr id="80" name="Google Shape;80;p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31629" y="-1067500"/>
              <a:ext cx="1871216" cy="1864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28898" y="1048175"/>
              <a:ext cx="1149641" cy="1145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21354" y="4224900"/>
              <a:ext cx="1871216" cy="1864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9"/>
          <p:cNvGrpSpPr/>
          <p:nvPr/>
        </p:nvGrpSpPr>
        <p:grpSpPr>
          <a:xfrm>
            <a:off x="459625" y="-1283099"/>
            <a:ext cx="8054374" cy="6185687"/>
            <a:chOff x="459625" y="-1283099"/>
            <a:chExt cx="8054374" cy="6185687"/>
          </a:xfrm>
        </p:grpSpPr>
        <p:pic>
          <p:nvPicPr>
            <p:cNvPr id="89" name="Google Shape;8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03725" y="-1283099"/>
              <a:ext cx="1910274" cy="1864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9625" y="3757213"/>
              <a:ext cx="1173636" cy="11453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1" name="Google Shape;91;p9"/>
          <p:cNvGrpSpPr/>
          <p:nvPr/>
        </p:nvGrpSpPr>
        <p:grpSpPr>
          <a:xfrm>
            <a:off x="-434552" y="343613"/>
            <a:ext cx="10013091" cy="5764312"/>
            <a:chOff x="-434552" y="343613"/>
            <a:chExt cx="10013091" cy="5764312"/>
          </a:xfrm>
        </p:grpSpPr>
        <p:pic>
          <p:nvPicPr>
            <p:cNvPr id="92" name="Google Shape;92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434552" y="343613"/>
              <a:ext cx="1149641" cy="1145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66129" y="4243650"/>
              <a:ext cx="1871216" cy="1864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28898" y="2063813"/>
              <a:ext cx="1149641" cy="11453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1"/>
          <p:cNvSpPr txBox="1">
            <a:spLocks noGrp="1"/>
          </p:cNvSpPr>
          <p:nvPr>
            <p:ph type="title" hasCustomPrompt="1"/>
          </p:nvPr>
        </p:nvSpPr>
        <p:spPr>
          <a:xfrm>
            <a:off x="1181875" y="1383975"/>
            <a:ext cx="6768300" cy="13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1" name="Google Shape;101;p11"/>
          <p:cNvSpPr txBox="1">
            <a:spLocks noGrp="1"/>
          </p:cNvSpPr>
          <p:nvPr>
            <p:ph type="subTitle" idx="1"/>
          </p:nvPr>
        </p:nvSpPr>
        <p:spPr>
          <a:xfrm>
            <a:off x="1181875" y="3046125"/>
            <a:ext cx="6768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02" name="Google Shape;102;p11"/>
          <p:cNvGrpSpPr/>
          <p:nvPr/>
        </p:nvGrpSpPr>
        <p:grpSpPr>
          <a:xfrm>
            <a:off x="-458525" y="-102624"/>
            <a:ext cx="10106149" cy="3421887"/>
            <a:chOff x="-458525" y="-102624"/>
            <a:chExt cx="10106149" cy="3421887"/>
          </a:xfrm>
        </p:grpSpPr>
        <p:pic>
          <p:nvPicPr>
            <p:cNvPr id="103" name="Google Shape;103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37350" y="-102624"/>
              <a:ext cx="1910274" cy="1864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458525" y="2173888"/>
              <a:ext cx="1173636" cy="11453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" name="Google Shape;105;p11"/>
          <p:cNvGrpSpPr/>
          <p:nvPr/>
        </p:nvGrpSpPr>
        <p:grpSpPr>
          <a:xfrm>
            <a:off x="949198" y="-87362"/>
            <a:ext cx="8629341" cy="6195287"/>
            <a:chOff x="949198" y="-87362"/>
            <a:chExt cx="8629341" cy="6195287"/>
          </a:xfrm>
        </p:grpSpPr>
        <p:pic>
          <p:nvPicPr>
            <p:cNvPr id="106" name="Google Shape;106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49198" y="-87362"/>
              <a:ext cx="1149641" cy="1145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79454" y="4243650"/>
              <a:ext cx="1871216" cy="1864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28898" y="3319238"/>
              <a:ext cx="1149641" cy="11453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1" r:id="rId11"/>
    <p:sldLayoutId id="2147483663" r:id="rId12"/>
    <p:sldLayoutId id="2147483665" r:id="rId13"/>
    <p:sldLayoutId id="2147483667" r:id="rId14"/>
    <p:sldLayoutId id="2147483668" r:id="rId15"/>
    <p:sldLayoutId id="2147483669" r:id="rId16"/>
    <p:sldLayoutId id="2147483670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hendratno/covid19-indonesi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>
            <a:spLocks noGrp="1"/>
          </p:cNvSpPr>
          <p:nvPr>
            <p:ph type="ctrTitle"/>
          </p:nvPr>
        </p:nvSpPr>
        <p:spPr>
          <a:xfrm>
            <a:off x="1446450" y="1322886"/>
            <a:ext cx="6251100" cy="179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COVID 19</a:t>
            </a:r>
            <a:br>
              <a:rPr lang="en" dirty="0"/>
            </a:br>
            <a:r>
              <a:rPr lang="en" dirty="0"/>
              <a:t>DI INDONESIA</a:t>
            </a:r>
            <a:endParaRPr dirty="0"/>
          </a:p>
        </p:txBody>
      </p:sp>
      <p:cxnSp>
        <p:nvCxnSpPr>
          <p:cNvPr id="298" name="Google Shape;298;p28"/>
          <p:cNvCxnSpPr/>
          <p:nvPr/>
        </p:nvCxnSpPr>
        <p:spPr>
          <a:xfrm>
            <a:off x="4269000" y="3226925"/>
            <a:ext cx="606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"/>
          <p:cNvSpPr txBox="1">
            <a:spLocks noGrp="1"/>
          </p:cNvSpPr>
          <p:nvPr>
            <p:ph type="title"/>
          </p:nvPr>
        </p:nvSpPr>
        <p:spPr>
          <a:xfrm>
            <a:off x="630382" y="445025"/>
            <a:ext cx="3941618" cy="10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KASUS SEMBUH VS KASUS MENINGGAL</a:t>
            </a:r>
            <a:endParaRPr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1A5DB8-C7C7-F78F-FE0F-E75F2E08C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382" y="1940100"/>
            <a:ext cx="3941618" cy="2136600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di </a:t>
            </a:r>
            <a:r>
              <a:rPr lang="en-US" dirty="0" err="1"/>
              <a:t>samping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sembuh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Covid 19 sangat </a:t>
            </a:r>
            <a:r>
              <a:rPr lang="en-US" dirty="0" err="1"/>
              <a:t>tinggi</a:t>
            </a:r>
            <a:r>
              <a:rPr lang="en-US" dirty="0"/>
              <a:t> di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tahunnya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meninggal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Covid 19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di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tahunnya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05E63-9916-5DFD-D067-E5DF3BF516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0" y="445025"/>
            <a:ext cx="4009200" cy="39537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10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KASUS KEMATIAN DI INDONESIA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E996B-542A-1C34-C33B-CF74440DF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1" y="1327388"/>
            <a:ext cx="3962400" cy="2488724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US" dirty="0" err="1"/>
              <a:t>Sekalipun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kematian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Covid 19 </a:t>
            </a:r>
            <a:r>
              <a:rPr lang="en-US" dirty="0" err="1"/>
              <a:t>terbilang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yang </a:t>
            </a:r>
            <a:r>
              <a:rPr lang="en-US" dirty="0" err="1"/>
              <a:t>sembuh</a:t>
            </a:r>
            <a:r>
              <a:rPr lang="en-US" dirty="0"/>
              <a:t>,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kematian</a:t>
            </a:r>
            <a:r>
              <a:rPr lang="en-US" dirty="0"/>
              <a:t> Covid </a:t>
            </a:r>
            <a:r>
              <a:rPr lang="en-US" dirty="0" err="1"/>
              <a:t>menempati</a:t>
            </a:r>
            <a:r>
              <a:rPr lang="en-US" dirty="0"/>
              <a:t> </a:t>
            </a:r>
            <a:r>
              <a:rPr lang="en-US" dirty="0" err="1"/>
              <a:t>peringkat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dataset </a:t>
            </a:r>
            <a:r>
              <a:rPr lang="en-US" dirty="0" err="1"/>
              <a:t>Penyebab</a:t>
            </a:r>
            <a:r>
              <a:rPr lang="en-US" dirty="0"/>
              <a:t> </a:t>
            </a:r>
            <a:r>
              <a:rPr lang="en-US" dirty="0" err="1"/>
              <a:t>Kematian</a:t>
            </a:r>
            <a:r>
              <a:rPr lang="en-US" dirty="0"/>
              <a:t> di Indonesia </a:t>
            </a:r>
            <a:r>
              <a:rPr lang="en-US" dirty="0" err="1"/>
              <a:t>Periode</a:t>
            </a:r>
            <a:r>
              <a:rPr lang="en-US" dirty="0"/>
              <a:t> 2000 – 2021 </a:t>
            </a:r>
            <a:r>
              <a:rPr lang="en-US" dirty="0" err="1"/>
              <a:t>dengan</a:t>
            </a:r>
            <a:r>
              <a:rPr lang="en-US" dirty="0"/>
              <a:t> author </a:t>
            </a:r>
            <a:r>
              <a:rPr lang="en-US" dirty="0" err="1"/>
              <a:t>Hendratno</a:t>
            </a:r>
            <a:endParaRPr lang="en-US" dirty="0"/>
          </a:p>
          <a:p>
            <a:pPr marL="139700" indent="0" algn="just">
              <a:lnSpc>
                <a:spcPct val="150000"/>
              </a:lnSpc>
              <a:buNone/>
            </a:pPr>
            <a:r>
              <a:rPr lang="en-US" dirty="0"/>
              <a:t>(https://www.kaggle.com/datasets/hendratno/cause-of-death-in-Indonesia)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A081876-71B9-16D5-9351-82224E9E88E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0" y="1327388"/>
            <a:ext cx="3962399" cy="231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23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RINGKASAN</a:t>
            </a:r>
            <a:endParaRPr dirty="0"/>
          </a:p>
        </p:txBody>
      </p:sp>
      <p:sp>
        <p:nvSpPr>
          <p:cNvPr id="378" name="Google Shape;378;p36"/>
          <p:cNvSpPr txBox="1">
            <a:spLocks noGrp="1"/>
          </p:cNvSpPr>
          <p:nvPr>
            <p:ph type="subTitle" idx="1"/>
          </p:nvPr>
        </p:nvSpPr>
        <p:spPr>
          <a:xfrm>
            <a:off x="720000" y="1101687"/>
            <a:ext cx="7704000" cy="3596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Total </a:t>
            </a:r>
            <a:r>
              <a:rPr lang="en-US" dirty="0" err="1"/>
              <a:t>kasus</a:t>
            </a:r>
            <a:r>
              <a:rPr lang="en-US" dirty="0"/>
              <a:t> Covid 19 di Indonesia </a:t>
            </a:r>
            <a:r>
              <a:rPr lang="en-US" dirty="0" err="1"/>
              <a:t>mencapai</a:t>
            </a:r>
            <a:r>
              <a:rPr lang="en-US" dirty="0"/>
              <a:t> 6.358.747. Dari total </a:t>
            </a:r>
            <a:r>
              <a:rPr lang="en-US" dirty="0" err="1"/>
              <a:t>kasus</a:t>
            </a:r>
            <a:r>
              <a:rPr lang="en-US" dirty="0"/>
              <a:t> Covid 19 </a:t>
            </a:r>
            <a:r>
              <a:rPr lang="en-US" dirty="0" err="1"/>
              <a:t>tersebut</a:t>
            </a:r>
            <a:r>
              <a:rPr lang="en-US" dirty="0"/>
              <a:t>, 6.155.073 </a:t>
            </a:r>
            <a:r>
              <a:rPr lang="en-US" dirty="0" err="1"/>
              <a:t>jiwa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96.80% </a:t>
            </a:r>
            <a:r>
              <a:rPr lang="en-US" dirty="0" err="1"/>
              <a:t>sembu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Covid 19, 157.589 </a:t>
            </a:r>
            <a:r>
              <a:rPr lang="en-US" dirty="0" err="1"/>
              <a:t>jiwa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2.47% </a:t>
            </a:r>
            <a:r>
              <a:rPr lang="en-US" dirty="0" err="1"/>
              <a:t>meninggal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Covid 19. </a:t>
            </a:r>
            <a:r>
              <a:rPr lang="en-US" dirty="0" err="1"/>
              <a:t>Sisanya</a:t>
            </a:r>
            <a:r>
              <a:rPr lang="en-US" dirty="0"/>
              <a:t>, </a:t>
            </a:r>
            <a:r>
              <a:rPr lang="en-US" dirty="0" err="1"/>
              <a:t>sekitar</a:t>
            </a:r>
            <a:r>
              <a:rPr lang="en-US" dirty="0"/>
              <a:t> 46.085 </a:t>
            </a:r>
            <a:r>
              <a:rPr lang="en-US" dirty="0" err="1"/>
              <a:t>jiwa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0.73%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berstatus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Covid 19. 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Provinsi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terbanyak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provinsi</a:t>
            </a:r>
            <a:r>
              <a:rPr lang="en-US" dirty="0"/>
              <a:t> DKI Jakarta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1.396 </a:t>
            </a:r>
            <a:r>
              <a:rPr lang="en-US" dirty="0" err="1"/>
              <a:t>ribu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.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Barat </a:t>
            </a:r>
            <a:r>
              <a:rPr lang="en-US" dirty="0" err="1"/>
              <a:t>dengan</a:t>
            </a:r>
            <a:r>
              <a:rPr lang="en-US" dirty="0"/>
              <a:t> total </a:t>
            </a:r>
            <a:r>
              <a:rPr lang="en-US" dirty="0" err="1"/>
              <a:t>kasus</a:t>
            </a:r>
            <a:r>
              <a:rPr lang="en-US" dirty="0"/>
              <a:t> 1.167 </a:t>
            </a:r>
            <a:r>
              <a:rPr lang="en-US" dirty="0" err="1"/>
              <a:t>ribu</a:t>
            </a:r>
            <a:r>
              <a:rPr lang="en-US" dirty="0"/>
              <a:t>. 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Perkembangan</a:t>
            </a:r>
            <a:r>
              <a:rPr lang="en-US" dirty="0"/>
              <a:t> Covid 19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pandemi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dua kali spike. Spike (</a:t>
            </a:r>
            <a:r>
              <a:rPr lang="en-US" dirty="0" err="1"/>
              <a:t>lonjakan</a:t>
            </a:r>
            <a:r>
              <a:rPr lang="en-US" dirty="0"/>
              <a:t>)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di </a:t>
            </a:r>
            <a:r>
              <a:rPr lang="en-US" dirty="0" err="1"/>
              <a:t>bulan</a:t>
            </a:r>
            <a:r>
              <a:rPr lang="en-US" dirty="0"/>
              <a:t> Juli 2021 </a:t>
            </a:r>
            <a:r>
              <a:rPr lang="en-US" dirty="0" err="1"/>
              <a:t>dengan</a:t>
            </a:r>
            <a:r>
              <a:rPr lang="en-US" dirty="0"/>
              <a:t> total </a:t>
            </a:r>
            <a:r>
              <a:rPr lang="en-US" dirty="0" err="1"/>
              <a:t>kasus</a:t>
            </a:r>
            <a:r>
              <a:rPr lang="en-US" dirty="0"/>
              <a:t> 1.225 </a:t>
            </a:r>
            <a:r>
              <a:rPr lang="en-US" dirty="0" err="1"/>
              <a:t>ribu</a:t>
            </a:r>
            <a:r>
              <a:rPr lang="en-US" dirty="0"/>
              <a:t> dan spike </a:t>
            </a:r>
            <a:r>
              <a:rPr lang="en-US" dirty="0" err="1"/>
              <a:t>kedua</a:t>
            </a:r>
            <a:r>
              <a:rPr lang="en-US" dirty="0"/>
              <a:t> di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Februari</a:t>
            </a:r>
            <a:r>
              <a:rPr lang="en-US" dirty="0"/>
              <a:t> 2022 </a:t>
            </a:r>
            <a:r>
              <a:rPr lang="en-US" dirty="0" err="1"/>
              <a:t>dengan</a:t>
            </a:r>
            <a:r>
              <a:rPr lang="en-US" dirty="0"/>
              <a:t> total </a:t>
            </a:r>
            <a:r>
              <a:rPr lang="en-US" dirty="0" err="1"/>
              <a:t>kasus</a:t>
            </a:r>
            <a:r>
              <a:rPr lang="en-US" dirty="0"/>
              <a:t> 1.211 </a:t>
            </a:r>
            <a:r>
              <a:rPr lang="en-US" dirty="0" err="1"/>
              <a:t>ribu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.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Kepadatan</a:t>
            </a:r>
            <a:r>
              <a:rPr lang="en-US" dirty="0"/>
              <a:t> </a:t>
            </a:r>
            <a:r>
              <a:rPr lang="en-US" dirty="0" err="1"/>
              <a:t>penduduk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provinsi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Covid 19 di </a:t>
            </a:r>
            <a:r>
              <a:rPr lang="en-US" dirty="0" err="1"/>
              <a:t>provinsi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sembuh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Covid 19 sangat </a:t>
            </a:r>
            <a:r>
              <a:rPr lang="en-US" dirty="0" err="1"/>
              <a:t>tinggi</a:t>
            </a:r>
            <a:r>
              <a:rPr lang="en-US" dirty="0"/>
              <a:t>. </a:t>
            </a:r>
            <a:r>
              <a:rPr lang="en-US" dirty="0" err="1"/>
              <a:t>Kendatipun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,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kematian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Covid 19 </a:t>
            </a:r>
            <a:r>
              <a:rPr lang="en-US" dirty="0" err="1"/>
              <a:t>menduduki</a:t>
            </a:r>
            <a:r>
              <a:rPr lang="en-US" dirty="0"/>
              <a:t> </a:t>
            </a:r>
            <a:r>
              <a:rPr lang="en-US" dirty="0" err="1"/>
              <a:t>peringkat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2000 – 2021 (</a:t>
            </a:r>
            <a:r>
              <a:rPr lang="en-US" dirty="0" err="1"/>
              <a:t>sumber</a:t>
            </a:r>
            <a:r>
              <a:rPr lang="en-US" dirty="0"/>
              <a:t> https://www.kaggle.com/datasets/hendratno/cause-of-death-in-Indonesia)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7"/>
          <p:cNvSpPr txBox="1">
            <a:spLocks noGrp="1"/>
          </p:cNvSpPr>
          <p:nvPr>
            <p:ph type="subTitle" idx="1"/>
          </p:nvPr>
        </p:nvSpPr>
        <p:spPr>
          <a:xfrm>
            <a:off x="2815225" y="1707475"/>
            <a:ext cx="3513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 YOU HAVE ANY QUESTIONS?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youremail@freepik.com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+91  620 421 838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yourwebsite.com</a:t>
            </a:r>
            <a:endParaRPr/>
          </a:p>
        </p:txBody>
      </p:sp>
      <p:sp>
        <p:nvSpPr>
          <p:cNvPr id="534" name="Google Shape;534;p47"/>
          <p:cNvSpPr txBox="1">
            <a:spLocks noGrp="1"/>
          </p:cNvSpPr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535" name="Google Shape;535;p47"/>
          <p:cNvSpPr txBox="1"/>
          <p:nvPr/>
        </p:nvSpPr>
        <p:spPr>
          <a:xfrm>
            <a:off x="2935825" y="4052583"/>
            <a:ext cx="32724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Please keep this slide for attribution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36" name="Google Shape;536;p47"/>
          <p:cNvCxnSpPr/>
          <p:nvPr/>
        </p:nvCxnSpPr>
        <p:spPr>
          <a:xfrm>
            <a:off x="4269025" y="2705275"/>
            <a:ext cx="606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7" name="Google Shape;537;p47"/>
          <p:cNvSpPr/>
          <p:nvPr/>
        </p:nvSpPr>
        <p:spPr>
          <a:xfrm>
            <a:off x="3725183" y="3012486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" name="Google Shape;538;p47"/>
          <p:cNvGrpSpPr/>
          <p:nvPr/>
        </p:nvGrpSpPr>
        <p:grpSpPr>
          <a:xfrm>
            <a:off x="4174654" y="3012677"/>
            <a:ext cx="346056" cy="345674"/>
            <a:chOff x="3303268" y="3817349"/>
            <a:chExt cx="346056" cy="345674"/>
          </a:xfrm>
        </p:grpSpPr>
        <p:sp>
          <p:nvSpPr>
            <p:cNvPr id="539" name="Google Shape;539;p47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47"/>
          <p:cNvGrpSpPr/>
          <p:nvPr/>
        </p:nvGrpSpPr>
        <p:grpSpPr>
          <a:xfrm>
            <a:off x="4623744" y="3012677"/>
            <a:ext cx="346056" cy="345674"/>
            <a:chOff x="3752358" y="3817349"/>
            <a:chExt cx="346056" cy="345674"/>
          </a:xfrm>
        </p:grpSpPr>
        <p:sp>
          <p:nvSpPr>
            <p:cNvPr id="544" name="Google Shape;544;p47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47"/>
          <p:cNvGrpSpPr/>
          <p:nvPr/>
        </p:nvGrpSpPr>
        <p:grpSpPr>
          <a:xfrm>
            <a:off x="5072833" y="3012677"/>
            <a:ext cx="346024" cy="345674"/>
            <a:chOff x="4201447" y="3817349"/>
            <a:chExt cx="346024" cy="345674"/>
          </a:xfrm>
        </p:grpSpPr>
        <p:sp>
          <p:nvSpPr>
            <p:cNvPr id="549" name="Google Shape;549;p47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7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 txBox="1">
            <a:spLocks noGrp="1"/>
          </p:cNvSpPr>
          <p:nvPr>
            <p:ph type="title"/>
          </p:nvPr>
        </p:nvSpPr>
        <p:spPr>
          <a:xfrm>
            <a:off x="645050" y="1323491"/>
            <a:ext cx="4009200" cy="848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sp>
        <p:nvSpPr>
          <p:cNvPr id="337" name="Google Shape;337;p32"/>
          <p:cNvSpPr txBox="1">
            <a:spLocks noGrp="1"/>
          </p:cNvSpPr>
          <p:nvPr>
            <p:ph type="body" idx="1"/>
          </p:nvPr>
        </p:nvSpPr>
        <p:spPr>
          <a:xfrm>
            <a:off x="527723" y="1952552"/>
            <a:ext cx="4126527" cy="2038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solidFill>
                  <a:schemeClr val="dk1"/>
                </a:solidFill>
              </a:rPr>
              <a:t>Covid 19 </a:t>
            </a:r>
            <a:r>
              <a:rPr lang="en-US" dirty="0" err="1">
                <a:solidFill>
                  <a:schemeClr val="dk1"/>
                </a:solidFill>
              </a:rPr>
              <a:t>merupakan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penyakit</a:t>
            </a:r>
            <a:r>
              <a:rPr lang="en-US" dirty="0">
                <a:solidFill>
                  <a:schemeClr val="dk1"/>
                </a:solidFill>
              </a:rPr>
              <a:t> yang </a:t>
            </a:r>
            <a:r>
              <a:rPr lang="en-US" dirty="0" err="1">
                <a:solidFill>
                  <a:schemeClr val="dk1"/>
                </a:solidFill>
              </a:rPr>
              <a:t>menjadi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pandemi</a:t>
            </a:r>
            <a:r>
              <a:rPr lang="en-US" dirty="0">
                <a:solidFill>
                  <a:schemeClr val="dk1"/>
                </a:solidFill>
              </a:rPr>
              <a:t> di </a:t>
            </a:r>
            <a:r>
              <a:rPr lang="en-US" dirty="0" err="1">
                <a:solidFill>
                  <a:schemeClr val="dk1"/>
                </a:solidFill>
              </a:rPr>
              <a:t>tahun</a:t>
            </a:r>
            <a:r>
              <a:rPr lang="en-US" dirty="0">
                <a:solidFill>
                  <a:schemeClr val="dk1"/>
                </a:solidFill>
              </a:rPr>
              <a:t> 2020 </a:t>
            </a:r>
            <a:r>
              <a:rPr lang="en-US" dirty="0" err="1">
                <a:solidFill>
                  <a:schemeClr val="dk1"/>
                </a:solidFill>
              </a:rPr>
              <a:t>sampai</a:t>
            </a:r>
            <a:r>
              <a:rPr lang="en-US" dirty="0">
                <a:solidFill>
                  <a:schemeClr val="dk1"/>
                </a:solidFill>
              </a:rPr>
              <a:t> 2023 (</a:t>
            </a:r>
            <a:r>
              <a:rPr lang="en-US" dirty="0" err="1">
                <a:solidFill>
                  <a:schemeClr val="dk1"/>
                </a:solidFill>
              </a:rPr>
              <a:t>sesuai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pernyatataan</a:t>
            </a:r>
            <a:r>
              <a:rPr lang="en-US" dirty="0">
                <a:solidFill>
                  <a:schemeClr val="dk1"/>
                </a:solidFill>
              </a:rPr>
              <a:t> WHO)</a:t>
            </a:r>
            <a:endParaRPr dirty="0">
              <a:solidFill>
                <a:schemeClr val="dk1"/>
              </a:solidFill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Selama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pandemi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berlangsung</a:t>
            </a:r>
            <a:r>
              <a:rPr lang="en-US" dirty="0">
                <a:solidFill>
                  <a:schemeClr val="dk1"/>
                </a:solidFill>
              </a:rPr>
              <a:t>, Covid 19 </a:t>
            </a:r>
            <a:r>
              <a:rPr lang="en-US" dirty="0" err="1">
                <a:solidFill>
                  <a:schemeClr val="dk1"/>
                </a:solidFill>
              </a:rPr>
              <a:t>menelan</a:t>
            </a:r>
            <a:r>
              <a:rPr lang="en-US" dirty="0">
                <a:solidFill>
                  <a:schemeClr val="dk1"/>
                </a:solidFill>
              </a:rPr>
              <a:t> korban </a:t>
            </a:r>
            <a:r>
              <a:rPr lang="en-US" dirty="0" err="1">
                <a:solidFill>
                  <a:schemeClr val="dk1"/>
                </a:solidFill>
              </a:rPr>
              <a:t>jiwa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cukup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besar</a:t>
            </a:r>
            <a:r>
              <a:rPr lang="en-US" dirty="0">
                <a:solidFill>
                  <a:schemeClr val="dk1"/>
                </a:solidFill>
              </a:rPr>
              <a:t> di Indonesia. 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38" name="Google Shape;338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7694" r="26802"/>
          <a:stretch/>
        </p:blipFill>
        <p:spPr>
          <a:xfrm>
            <a:off x="5040450" y="535000"/>
            <a:ext cx="3388500" cy="4068900"/>
          </a:xfrm>
          <a:prstGeom prst="roundRect">
            <a:avLst>
              <a:gd name="adj" fmla="val 16667"/>
            </a:avLst>
          </a:prstGeom>
        </p:spPr>
      </p:pic>
      <p:pic>
        <p:nvPicPr>
          <p:cNvPr id="339" name="Google Shape;33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250" y="4210197"/>
            <a:ext cx="687550" cy="670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3"/>
          <p:cNvSpPr txBox="1">
            <a:spLocks noGrp="1"/>
          </p:cNvSpPr>
          <p:nvPr>
            <p:ph type="title"/>
          </p:nvPr>
        </p:nvSpPr>
        <p:spPr>
          <a:xfrm>
            <a:off x="0" y="1251748"/>
            <a:ext cx="9144000" cy="5550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PERTANYAAN</a:t>
            </a:r>
            <a:endParaRPr dirty="0"/>
          </a:p>
        </p:txBody>
      </p:sp>
      <p:sp>
        <p:nvSpPr>
          <p:cNvPr id="347" name="Google Shape;347;p33"/>
          <p:cNvSpPr txBox="1">
            <a:spLocks noGrp="1"/>
          </p:cNvSpPr>
          <p:nvPr>
            <p:ph type="subTitle" idx="2"/>
          </p:nvPr>
        </p:nvSpPr>
        <p:spPr>
          <a:xfrm>
            <a:off x="1388125" y="2104222"/>
            <a:ext cx="6411817" cy="2335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Provinsi mana sajakah yang memiliki kasus terbanyak di Indonesia?</a:t>
            </a:r>
          </a:p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Bagaimanakah perkembangan kasus Covid di Indonesia selama pandemi kemarin?</a:t>
            </a:r>
          </a:p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Apakah kepadatan penduduk suatu provinsi mempengaruhi jumlah kasus Covid 19?</a:t>
            </a:r>
          </a:p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Manakah yang lebih tinggi, jumlah orang yang meninggal akibat Covid 19 atau jumlah orang yang sembuh dari Covid 19?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>
            <a:spLocks noGrp="1"/>
          </p:cNvSpPr>
          <p:nvPr>
            <p:ph type="title"/>
          </p:nvPr>
        </p:nvSpPr>
        <p:spPr>
          <a:xfrm>
            <a:off x="0" y="1221496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METODOLOGI</a:t>
            </a:r>
            <a:endParaRPr dirty="0"/>
          </a:p>
        </p:txBody>
      </p:sp>
      <p:sp>
        <p:nvSpPr>
          <p:cNvPr id="356" name="Google Shape;356;p34"/>
          <p:cNvSpPr txBox="1">
            <a:spLocks noGrp="1"/>
          </p:cNvSpPr>
          <p:nvPr>
            <p:ph type="subTitle" idx="1"/>
          </p:nvPr>
        </p:nvSpPr>
        <p:spPr>
          <a:xfrm>
            <a:off x="925418" y="2104222"/>
            <a:ext cx="7326216" cy="2258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Sumber data diambil dari Kaggle dengan link: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https://www.kaggle.com/datasets/hendratno/covid19-indonesia</a:t>
            </a:r>
            <a:r>
              <a:rPr lang="en-US" dirty="0"/>
              <a:t> dan author </a:t>
            </a:r>
            <a:r>
              <a:rPr lang="en-US" dirty="0" err="1"/>
              <a:t>Hendratno</a:t>
            </a:r>
            <a:r>
              <a:rPr lang="en-US" dirty="0"/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Periode</a:t>
            </a:r>
            <a:r>
              <a:rPr lang="en-US" dirty="0"/>
              <a:t> data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Covid 19 di Indonesia,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Maret</a:t>
            </a:r>
            <a:r>
              <a:rPr lang="en-US" dirty="0"/>
              <a:t> 2020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31 </a:t>
            </a:r>
            <a:r>
              <a:rPr lang="en-US" dirty="0" err="1"/>
              <a:t>Agustus</a:t>
            </a:r>
            <a:r>
              <a:rPr lang="en-US" dirty="0"/>
              <a:t> 2023.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harian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total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,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sembuh</a:t>
            </a:r>
            <a:r>
              <a:rPr lang="en-US" dirty="0"/>
              <a:t> dan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meninggal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provinsi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 txBox="1">
            <a:spLocks noGrp="1"/>
          </p:cNvSpPr>
          <p:nvPr>
            <p:ph type="subTitle" idx="1"/>
          </p:nvPr>
        </p:nvSpPr>
        <p:spPr>
          <a:xfrm>
            <a:off x="1181875" y="3122324"/>
            <a:ext cx="6768300" cy="8816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Terdapat</a:t>
            </a:r>
            <a:r>
              <a:rPr lang="en-US" dirty="0"/>
              <a:t> 6.358.747 </a:t>
            </a:r>
            <a:r>
              <a:rPr lang="en-US" dirty="0" err="1"/>
              <a:t>kasus</a:t>
            </a:r>
            <a:r>
              <a:rPr lang="en-US" dirty="0"/>
              <a:t> Covid 19 di Indonesia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Maret</a:t>
            </a:r>
            <a:r>
              <a:rPr lang="en-US" dirty="0"/>
              <a:t> 2020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31 </a:t>
            </a:r>
            <a:r>
              <a:rPr lang="en-US" dirty="0" err="1"/>
              <a:t>Agustus</a:t>
            </a:r>
            <a:r>
              <a:rPr lang="en-US" dirty="0"/>
              <a:t> 2022. </a:t>
            </a:r>
          </a:p>
        </p:txBody>
      </p:sp>
      <p:sp>
        <p:nvSpPr>
          <p:cNvPr id="407" name="Google Shape;407;p38"/>
          <p:cNvSpPr txBox="1">
            <a:spLocks noGrp="1"/>
          </p:cNvSpPr>
          <p:nvPr>
            <p:ph type="title"/>
          </p:nvPr>
        </p:nvSpPr>
        <p:spPr>
          <a:xfrm>
            <a:off x="1181875" y="1383975"/>
            <a:ext cx="6768300" cy="13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dirty="0"/>
              <a:t>6.358.747</a:t>
            </a:r>
          </a:p>
        </p:txBody>
      </p:sp>
      <p:cxnSp>
        <p:nvCxnSpPr>
          <p:cNvPr id="408" name="Google Shape;408;p38"/>
          <p:cNvCxnSpPr/>
          <p:nvPr/>
        </p:nvCxnSpPr>
        <p:spPr>
          <a:xfrm>
            <a:off x="4269013" y="2819625"/>
            <a:ext cx="606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7"/>
          <p:cNvSpPr txBox="1">
            <a:spLocks noGrp="1"/>
          </p:cNvSpPr>
          <p:nvPr>
            <p:ph type="subTitle" idx="3"/>
          </p:nvPr>
        </p:nvSpPr>
        <p:spPr>
          <a:xfrm>
            <a:off x="0" y="1341200"/>
            <a:ext cx="9143999" cy="3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Total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Sembuh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96,80% </a:t>
            </a:r>
            <a:r>
              <a:rPr lang="en-US" dirty="0" err="1"/>
              <a:t>dari</a:t>
            </a:r>
            <a:r>
              <a:rPr lang="en-US" dirty="0"/>
              <a:t> total </a:t>
            </a:r>
            <a:r>
              <a:rPr lang="en-US" dirty="0" err="1"/>
              <a:t>kasus</a:t>
            </a:r>
            <a:r>
              <a:rPr lang="en-US" dirty="0"/>
              <a:t> Covid 19</a:t>
            </a:r>
          </a:p>
        </p:txBody>
      </p:sp>
      <p:sp>
        <p:nvSpPr>
          <p:cNvPr id="395" name="Google Shape;395;p37"/>
          <p:cNvSpPr txBox="1">
            <a:spLocks noGrp="1"/>
          </p:cNvSpPr>
          <p:nvPr>
            <p:ph type="title"/>
          </p:nvPr>
        </p:nvSpPr>
        <p:spPr>
          <a:xfrm>
            <a:off x="2038418" y="1997677"/>
            <a:ext cx="50673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800" dirty="0"/>
              <a:t>157.589</a:t>
            </a:r>
          </a:p>
        </p:txBody>
      </p:sp>
      <p:sp>
        <p:nvSpPr>
          <p:cNvPr id="396" name="Google Shape;396;p37"/>
          <p:cNvSpPr txBox="1">
            <a:spLocks noGrp="1"/>
          </p:cNvSpPr>
          <p:nvPr>
            <p:ph type="subTitle" idx="1"/>
          </p:nvPr>
        </p:nvSpPr>
        <p:spPr>
          <a:xfrm>
            <a:off x="0" y="2794100"/>
            <a:ext cx="9143999" cy="3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Total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Meninggal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2,47% </a:t>
            </a:r>
            <a:r>
              <a:rPr lang="en-US" dirty="0" err="1"/>
              <a:t>dari</a:t>
            </a:r>
            <a:r>
              <a:rPr lang="en-US" dirty="0"/>
              <a:t> total </a:t>
            </a:r>
            <a:r>
              <a:rPr lang="en-US" dirty="0" err="1"/>
              <a:t>kasus</a:t>
            </a:r>
            <a:r>
              <a:rPr lang="en-US" dirty="0"/>
              <a:t> Covid 19</a:t>
            </a:r>
          </a:p>
        </p:txBody>
      </p:sp>
      <p:sp>
        <p:nvSpPr>
          <p:cNvPr id="397" name="Google Shape;397;p37"/>
          <p:cNvSpPr txBox="1">
            <a:spLocks noGrp="1"/>
          </p:cNvSpPr>
          <p:nvPr>
            <p:ph type="title" idx="2"/>
          </p:nvPr>
        </p:nvSpPr>
        <p:spPr>
          <a:xfrm>
            <a:off x="2038418" y="535000"/>
            <a:ext cx="50673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6.155.073</a:t>
            </a:r>
            <a:endParaRPr dirty="0"/>
          </a:p>
        </p:txBody>
      </p:sp>
      <p:sp>
        <p:nvSpPr>
          <p:cNvPr id="398" name="Google Shape;398;p37"/>
          <p:cNvSpPr txBox="1">
            <a:spLocks noGrp="1"/>
          </p:cNvSpPr>
          <p:nvPr>
            <p:ph type="title" idx="4"/>
          </p:nvPr>
        </p:nvSpPr>
        <p:spPr>
          <a:xfrm>
            <a:off x="2038418" y="3460353"/>
            <a:ext cx="50673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800" dirty="0"/>
              <a:t>46.085</a:t>
            </a:r>
          </a:p>
        </p:txBody>
      </p:sp>
      <p:sp>
        <p:nvSpPr>
          <p:cNvPr id="399" name="Google Shape;399;p37"/>
          <p:cNvSpPr txBox="1">
            <a:spLocks noGrp="1"/>
          </p:cNvSpPr>
          <p:nvPr>
            <p:ph type="subTitle" idx="5"/>
          </p:nvPr>
        </p:nvSpPr>
        <p:spPr>
          <a:xfrm>
            <a:off x="0" y="4247000"/>
            <a:ext cx="9144000" cy="3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Total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0,73% </a:t>
            </a:r>
            <a:r>
              <a:rPr lang="en-US" dirty="0" err="1"/>
              <a:t>dari</a:t>
            </a:r>
            <a:r>
              <a:rPr lang="en-US" dirty="0"/>
              <a:t> total </a:t>
            </a:r>
            <a:r>
              <a:rPr lang="en-US" dirty="0" err="1"/>
              <a:t>kasus</a:t>
            </a:r>
            <a:r>
              <a:rPr lang="en-US" dirty="0"/>
              <a:t> Covid 19</a:t>
            </a:r>
          </a:p>
        </p:txBody>
      </p:sp>
      <p:cxnSp>
        <p:nvCxnSpPr>
          <p:cNvPr id="400" name="Google Shape;400;p37"/>
          <p:cNvCxnSpPr/>
          <p:nvPr/>
        </p:nvCxnSpPr>
        <p:spPr>
          <a:xfrm>
            <a:off x="4268988" y="1852675"/>
            <a:ext cx="606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1" name="Google Shape;401;p37"/>
          <p:cNvCxnSpPr/>
          <p:nvPr/>
        </p:nvCxnSpPr>
        <p:spPr>
          <a:xfrm>
            <a:off x="4268988" y="3334625"/>
            <a:ext cx="606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263182" cy="10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PERSEBARAN COVID 19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990326-81C7-3F61-2F85-15754AC3E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655618"/>
            <a:ext cx="3263182" cy="2948282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US" dirty="0" err="1"/>
              <a:t>Grafik</a:t>
            </a:r>
            <a:r>
              <a:rPr lang="en-US" dirty="0"/>
              <a:t> di </a:t>
            </a:r>
            <a:r>
              <a:rPr lang="en-US" dirty="0" err="1"/>
              <a:t>samping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10 </a:t>
            </a:r>
            <a:r>
              <a:rPr lang="en-US" dirty="0" err="1"/>
              <a:t>provinsi</a:t>
            </a:r>
            <a:r>
              <a:rPr lang="en-US" dirty="0"/>
              <a:t> di Indonesia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Covid 19 </a:t>
            </a:r>
            <a:r>
              <a:rPr lang="en-US" dirty="0" err="1"/>
              <a:t>tertinggi</a:t>
            </a:r>
            <a:r>
              <a:rPr lang="en-US" dirty="0"/>
              <a:t>. Di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ditempati</a:t>
            </a:r>
            <a:r>
              <a:rPr lang="en-US" dirty="0"/>
              <a:t> </a:t>
            </a:r>
            <a:r>
              <a:rPr lang="en-US" dirty="0" err="1"/>
              <a:t>Provinsi</a:t>
            </a:r>
            <a:r>
              <a:rPr lang="en-US" dirty="0"/>
              <a:t> DKI Jakarta </a:t>
            </a:r>
            <a:r>
              <a:rPr lang="en-US" dirty="0" err="1"/>
              <a:t>dengan</a:t>
            </a:r>
            <a:r>
              <a:rPr lang="en-US" dirty="0"/>
              <a:t> total </a:t>
            </a:r>
            <a:r>
              <a:rPr lang="en-US" dirty="0" err="1"/>
              <a:t>kasus</a:t>
            </a:r>
            <a:r>
              <a:rPr lang="en-US" dirty="0"/>
              <a:t> 1.396 </a:t>
            </a:r>
            <a:r>
              <a:rPr lang="en-US" dirty="0" err="1"/>
              <a:t>ribu</a:t>
            </a:r>
            <a:r>
              <a:rPr lang="en-US" dirty="0"/>
              <a:t>. Di </a:t>
            </a:r>
            <a:r>
              <a:rPr lang="en-US" dirty="0" err="1"/>
              <a:t>peringkat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Provinsi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Barat </a:t>
            </a:r>
            <a:r>
              <a:rPr lang="en-US" dirty="0" err="1"/>
              <a:t>dengan</a:t>
            </a:r>
            <a:r>
              <a:rPr lang="en-US" dirty="0"/>
              <a:t> 1,167 </a:t>
            </a:r>
            <a:r>
              <a:rPr lang="en-US" dirty="0" err="1"/>
              <a:t>ribu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. Lalu </a:t>
            </a:r>
            <a:r>
              <a:rPr lang="en-US" dirty="0" err="1"/>
              <a:t>diikuti</a:t>
            </a:r>
            <a:r>
              <a:rPr lang="en-US" dirty="0"/>
              <a:t> 3 </a:t>
            </a:r>
            <a:r>
              <a:rPr lang="en-US" dirty="0" err="1"/>
              <a:t>provinsi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berturut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Tengah, </a:t>
            </a:r>
            <a:r>
              <a:rPr lang="en-US" dirty="0" err="1"/>
              <a:t>Jawa</a:t>
            </a:r>
            <a:r>
              <a:rPr lang="en-US" dirty="0"/>
              <a:t> Timur dan </a:t>
            </a:r>
            <a:r>
              <a:rPr lang="en-US" dirty="0" err="1"/>
              <a:t>Bante</a:t>
            </a:r>
            <a:r>
              <a:rPr lang="en-US" dirty="0"/>
              <a:t>. 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43F075-34E4-2BA2-2AB3-5B180E4CF8B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57" b="97843" l="1044" r="98747">
                        <a14:foregroundMark x1="1566" y1="392" x2="95198" y2="96667"/>
                        <a14:foregroundMark x1="95198" y1="96667" x2="96242" y2="96863"/>
                        <a14:foregroundMark x1="14196" y1="12941" x2="27349" y2="36863"/>
                        <a14:foregroundMark x1="27349" y1="36863" x2="53862" y2="51176"/>
                        <a14:foregroundMark x1="53862" y1="51176" x2="51670" y2="49020"/>
                        <a14:foregroundMark x1="48539" y1="40392" x2="35386" y2="54706"/>
                        <a14:foregroundMark x1="35386" y1="54706" x2="10438" y2="40000"/>
                        <a14:foregroundMark x1="10438" y1="40000" x2="19937" y2="35294"/>
                        <a14:foregroundMark x1="13987" y1="7255" x2="10125" y2="36078"/>
                        <a14:foregroundMark x1="10125" y1="36078" x2="18685" y2="34510"/>
                        <a14:foregroundMark x1="18685" y1="34510" x2="24322" y2="38431"/>
                        <a14:foregroundMark x1="24322" y1="38431" x2="23486" y2="48824"/>
                        <a14:foregroundMark x1="23486" y1="48824" x2="25365" y2="71765"/>
                        <a14:foregroundMark x1="25365" y1="71765" x2="25157" y2="57059"/>
                        <a14:foregroundMark x1="25157" y1="57059" x2="21608" y2="56078"/>
                        <a14:foregroundMark x1="1566" y1="3333" x2="11065" y2="86471"/>
                        <a14:foregroundMark x1="11065" y1="86471" x2="26931" y2="93137"/>
                        <a14:foregroundMark x1="26931" y1="93137" x2="27140" y2="92745"/>
                        <a14:foregroundMark x1="11900" y1="69412" x2="40084" y2="71961"/>
                        <a14:foregroundMark x1="6994" y1="27059" x2="1148" y2="70588"/>
                        <a14:foregroundMark x1="2088" y1="5490" x2="2505" y2="96471"/>
                        <a14:foregroundMark x1="2505" y1="96471" x2="32255" y2="99608"/>
                        <a14:foregroundMark x1="32255" y1="99608" x2="58455" y2="98235"/>
                        <a14:foregroundMark x1="58455" y1="98235" x2="84864" y2="99804"/>
                        <a14:foregroundMark x1="84864" y1="99804" x2="93633" y2="99412"/>
                        <a14:foregroundMark x1="93633" y1="99412" x2="92589" y2="2157"/>
                        <a14:foregroundMark x1="92589" y1="2157" x2="2192" y2="2941"/>
                        <a14:foregroundMark x1="12944" y1="2353" x2="48330" y2="46078"/>
                        <a14:foregroundMark x1="21921" y1="10980" x2="64823" y2="33333"/>
                        <a14:foregroundMark x1="50731" y1="31961" x2="77871" y2="56275"/>
                        <a14:foregroundMark x1="60543" y1="11373" x2="81733" y2="20784"/>
                        <a14:foregroundMark x1="84656" y1="20784" x2="86848" y2="77255"/>
                        <a14:foregroundMark x1="91336" y1="89804" x2="65971" y2="98039"/>
                        <a14:foregroundMark x1="18685" y1="73725" x2="87265" y2="85098"/>
                        <a14:foregroundMark x1="58768" y1="92745" x2="64092" y2="79216"/>
                        <a14:foregroundMark x1="86013" y1="73725" x2="91545" y2="74902"/>
                        <a14:foregroundMark x1="91545" y1="74902" x2="97495" y2="79412"/>
                        <a14:foregroundMark x1="97495" y1="79412" x2="98747" y2="92157"/>
                        <a14:foregroundMark x1="98747" y1="92157" x2="90397" y2="95294"/>
                        <a14:foregroundMark x1="90397" y1="95294" x2="78810" y2="92941"/>
                        <a14:foregroundMark x1="78810" y1="92941" x2="78810" y2="93137"/>
                        <a14:foregroundMark x1="31420" y1="85294" x2="31420" y2="85294"/>
                      </a14:backgroundRemoval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35583" y="445025"/>
            <a:ext cx="4557460" cy="4158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0"/>
          <p:cNvSpPr txBox="1">
            <a:spLocks noGrp="1"/>
          </p:cNvSpPr>
          <p:nvPr>
            <p:ph type="title"/>
          </p:nvPr>
        </p:nvSpPr>
        <p:spPr>
          <a:xfrm>
            <a:off x="623455" y="445025"/>
            <a:ext cx="3948545" cy="10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PERKEMBANGAN COVID 19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0F70E9-E446-32EB-BA35-6BFE97A68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55" y="1461655"/>
            <a:ext cx="3948545" cy="2902527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err="1"/>
              <a:t>Grafik</a:t>
            </a:r>
            <a:r>
              <a:rPr lang="en-US" dirty="0"/>
              <a:t> di </a:t>
            </a:r>
            <a:r>
              <a:rPr lang="en-US" dirty="0" err="1"/>
              <a:t>samping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Covid 19  di Indonesia. </a:t>
            </a:r>
            <a:r>
              <a:rPr lang="en-US" dirty="0" err="1"/>
              <a:t>Terdapat</a:t>
            </a:r>
            <a:r>
              <a:rPr lang="en-US" dirty="0"/>
              <a:t> dua kali </a:t>
            </a:r>
            <a:r>
              <a:rPr lang="en-US" dirty="0" err="1"/>
              <a:t>lonjakan</a:t>
            </a:r>
            <a:r>
              <a:rPr lang="en-US" dirty="0"/>
              <a:t> (</a:t>
            </a:r>
            <a:r>
              <a:rPr lang="en-US" i="1" dirty="0"/>
              <a:t>spike</a:t>
            </a:r>
            <a:r>
              <a:rPr lang="en-US" dirty="0"/>
              <a:t>) </a:t>
            </a:r>
            <a:r>
              <a:rPr lang="en-US" dirty="0" err="1"/>
              <a:t>selama</a:t>
            </a:r>
            <a:r>
              <a:rPr lang="en-US" dirty="0"/>
              <a:t> pandemic </a:t>
            </a:r>
            <a:r>
              <a:rPr lang="en-US" dirty="0" err="1"/>
              <a:t>berlangsung</a:t>
            </a:r>
            <a:r>
              <a:rPr lang="en-US" dirty="0"/>
              <a:t>. </a:t>
            </a:r>
            <a:r>
              <a:rPr lang="en-US" i="1" dirty="0"/>
              <a:t>Spike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bulan</a:t>
            </a:r>
            <a:r>
              <a:rPr lang="en-US" dirty="0"/>
              <a:t> Juli 2021 </a:t>
            </a:r>
            <a:r>
              <a:rPr lang="en-US" dirty="0" err="1"/>
              <a:t>dengan</a:t>
            </a:r>
            <a:r>
              <a:rPr lang="en-US" dirty="0"/>
              <a:t> total </a:t>
            </a:r>
            <a:r>
              <a:rPr lang="en-US" dirty="0" err="1"/>
              <a:t>kasus</a:t>
            </a:r>
            <a:r>
              <a:rPr lang="en-US" dirty="0"/>
              <a:t> 1.225.732. Lalu </a:t>
            </a:r>
            <a:r>
              <a:rPr lang="en-US" i="1" dirty="0"/>
              <a:t>spike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di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Februari</a:t>
            </a:r>
            <a:r>
              <a:rPr lang="en-US" dirty="0"/>
              <a:t> 2022 </a:t>
            </a:r>
            <a:r>
              <a:rPr lang="en-US" dirty="0" err="1"/>
              <a:t>dengan</a:t>
            </a:r>
            <a:r>
              <a:rPr lang="en-US" dirty="0"/>
              <a:t> total </a:t>
            </a:r>
            <a:r>
              <a:rPr lang="en-US" dirty="0" err="1"/>
              <a:t>kasus</a:t>
            </a:r>
            <a:r>
              <a:rPr lang="en-US" dirty="0"/>
              <a:t> 1.211.085. 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94C1AC-0B46-B0D9-B17B-8C74A0CD94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850" b="8484"/>
          <a:stretch/>
        </p:blipFill>
        <p:spPr>
          <a:xfrm>
            <a:off x="4572000" y="445025"/>
            <a:ext cx="3948545" cy="39191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 txBox="1">
            <a:spLocks noGrp="1"/>
          </p:cNvSpPr>
          <p:nvPr>
            <p:ph type="title"/>
          </p:nvPr>
        </p:nvSpPr>
        <p:spPr>
          <a:xfrm>
            <a:off x="623455" y="445025"/>
            <a:ext cx="3948545" cy="10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Kepadatan Penduduk Vs Jumlah Kasus</a:t>
            </a:r>
            <a:endParaRPr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145421-106A-352E-7520-B055B3A64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55" y="2036618"/>
            <a:ext cx="3948545" cy="2313708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US" dirty="0"/>
              <a:t>Dari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persebaran</a:t>
            </a:r>
            <a:r>
              <a:rPr lang="en-US" dirty="0"/>
              <a:t> di </a:t>
            </a:r>
            <a:r>
              <a:rPr lang="en-US" dirty="0" err="1"/>
              <a:t>samping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Jakarta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kepadatan</a:t>
            </a:r>
            <a:r>
              <a:rPr lang="en-US" dirty="0"/>
              <a:t> </a:t>
            </a:r>
            <a:r>
              <a:rPr lang="en-US" dirty="0" err="1"/>
              <a:t>penduduk</a:t>
            </a:r>
            <a:r>
              <a:rPr lang="en-US" dirty="0"/>
              <a:t> </a:t>
            </a:r>
            <a:r>
              <a:rPr lang="en-US" dirty="0" err="1"/>
              <a:t>terbanyak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total </a:t>
            </a:r>
            <a:r>
              <a:rPr lang="en-US" dirty="0" err="1"/>
              <a:t>kasus</a:t>
            </a:r>
            <a:r>
              <a:rPr lang="en-US" dirty="0"/>
              <a:t> Covid 19 yang </a:t>
            </a:r>
            <a:r>
              <a:rPr lang="en-US" dirty="0" err="1"/>
              <a:t>tinggi</a:t>
            </a:r>
            <a:r>
              <a:rPr lang="en-US" dirty="0"/>
              <a:t>. </a:t>
            </a:r>
            <a:r>
              <a:rPr lang="en-US" dirty="0" err="1"/>
              <a:t>Provinsi</a:t>
            </a:r>
            <a:r>
              <a:rPr lang="en-US" dirty="0"/>
              <a:t> lain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Barat, </a:t>
            </a:r>
            <a:r>
              <a:rPr lang="en-US" dirty="0" err="1"/>
              <a:t>Jawa</a:t>
            </a:r>
            <a:r>
              <a:rPr lang="en-US" dirty="0"/>
              <a:t> Tengah dan </a:t>
            </a:r>
            <a:r>
              <a:rPr lang="en-US" dirty="0" err="1"/>
              <a:t>Jawa</a:t>
            </a:r>
            <a:r>
              <a:rPr lang="en-US" dirty="0"/>
              <a:t> Timur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Covid 19 yang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sekalipun</a:t>
            </a:r>
            <a:r>
              <a:rPr lang="en-US" dirty="0"/>
              <a:t> </a:t>
            </a:r>
            <a:r>
              <a:rPr lang="en-US" dirty="0" err="1"/>
              <a:t>kepadatan</a:t>
            </a:r>
            <a:r>
              <a:rPr lang="en-US" dirty="0"/>
              <a:t> </a:t>
            </a:r>
            <a:r>
              <a:rPr lang="en-US" dirty="0" err="1"/>
              <a:t>penduduk</a:t>
            </a:r>
            <a:r>
              <a:rPr lang="en-US" dirty="0"/>
              <a:t> di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provinsi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A4BE8E-1650-047E-01B6-B5389EC5CAC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0" y="445025"/>
            <a:ext cx="3948544" cy="39053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mmunology Breakthrough by Slidesgo">
  <a:themeElements>
    <a:clrScheme name="Simple Light">
      <a:dk1>
        <a:srgbClr val="191919"/>
      </a:dk1>
      <a:lt1>
        <a:srgbClr val="FFFFFF"/>
      </a:lt1>
      <a:dk2>
        <a:srgbClr val="B5D0E5"/>
      </a:dk2>
      <a:lt2>
        <a:srgbClr val="824C95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661</Words>
  <Application>Microsoft Office PowerPoint</Application>
  <PresentationFormat>On-screen Show (16:9)</PresentationFormat>
  <Paragraphs>45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Open Sans</vt:lpstr>
      <vt:lpstr>Immunology Breakthrough by Slidesgo</vt:lpstr>
      <vt:lpstr>COVID 19 DI INDONESIA</vt:lpstr>
      <vt:lpstr>LATAR BELAKANG</vt:lpstr>
      <vt:lpstr>PERTANYAAN</vt:lpstr>
      <vt:lpstr>METODOLOGI</vt:lpstr>
      <vt:lpstr>6.358.747</vt:lpstr>
      <vt:lpstr>157.589</vt:lpstr>
      <vt:lpstr>PERSEBARAN COVID 19</vt:lpstr>
      <vt:lpstr>PERKEMBANGAN COVID 19</vt:lpstr>
      <vt:lpstr>Kepadatan Penduduk Vs Jumlah Kasus</vt:lpstr>
      <vt:lpstr>KASUS SEMBUH VS KASUS MENINGGAL</vt:lpstr>
      <vt:lpstr>KASUS KEMATIAN DI INDONESIA</vt:lpstr>
      <vt:lpstr>RINGKASAN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DI INDONESIA</dc:title>
  <cp:lastModifiedBy>USER</cp:lastModifiedBy>
  <cp:revision>21</cp:revision>
  <dcterms:modified xsi:type="dcterms:W3CDTF">2023-09-30T04:30:56Z</dcterms:modified>
</cp:coreProperties>
</file>