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300" y="1188453"/>
            <a:ext cx="4629641" cy="39498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6146" y="1626603"/>
            <a:ext cx="5006200" cy="39498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0404" y="2066798"/>
            <a:ext cx="3724541" cy="3153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467599"/>
            <a:ext cx="15451963" cy="79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53" y="3414751"/>
            <a:ext cx="7542530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100" y="2743695"/>
            <a:ext cx="1521015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8250" dirty="0"/>
              <a:t>Optimizing</a:t>
            </a:r>
            <a:r>
              <a:rPr sz="8250" spc="-360" dirty="0"/>
              <a:t> </a:t>
            </a:r>
            <a:r>
              <a:rPr sz="8250" spc="-325" dirty="0"/>
              <a:t>GCP</a:t>
            </a:r>
            <a:r>
              <a:rPr sz="8250" spc="-355" dirty="0"/>
              <a:t> </a:t>
            </a:r>
            <a:r>
              <a:rPr sz="8250" spc="-95" dirty="0"/>
              <a:t>Dataﬂow:</a:t>
            </a:r>
            <a:r>
              <a:rPr sz="8250" spc="-360" dirty="0"/>
              <a:t> </a:t>
            </a:r>
            <a:r>
              <a:rPr sz="8250" spc="110" dirty="0"/>
              <a:t>Running </a:t>
            </a:r>
            <a:r>
              <a:rPr sz="8250" dirty="0"/>
              <a:t>Jobs</a:t>
            </a:r>
            <a:r>
              <a:rPr sz="8250" spc="-459" dirty="0"/>
              <a:t> </a:t>
            </a:r>
            <a:r>
              <a:rPr sz="8250" spc="220" dirty="0"/>
              <a:t>in</a:t>
            </a:r>
            <a:r>
              <a:rPr sz="8250" spc="-455" dirty="0"/>
              <a:t> </a:t>
            </a:r>
            <a:r>
              <a:rPr sz="8250" spc="85" dirty="0"/>
              <a:t>Custom</a:t>
            </a:r>
            <a:r>
              <a:rPr sz="8250" spc="-459" dirty="0"/>
              <a:t> </a:t>
            </a:r>
            <a:r>
              <a:rPr sz="8250" spc="140" dirty="0"/>
              <a:t>Containers</a:t>
            </a:r>
            <a:r>
              <a:rPr sz="8250" spc="-455" dirty="0"/>
              <a:t> </a:t>
            </a:r>
            <a:r>
              <a:rPr sz="8250" spc="-55" dirty="0"/>
              <a:t>-</a:t>
            </a:r>
            <a:r>
              <a:rPr sz="8250" spc="-465" dirty="0"/>
              <a:t> </a:t>
            </a:r>
            <a:r>
              <a:rPr sz="8250" spc="-1065" dirty="0"/>
              <a:t>A </a:t>
            </a:r>
            <a:r>
              <a:rPr sz="8250" spc="75" dirty="0"/>
              <a:t>Comprehensive</a:t>
            </a:r>
            <a:r>
              <a:rPr sz="8250" spc="-500" dirty="0"/>
              <a:t> </a:t>
            </a:r>
            <a:r>
              <a:rPr sz="8250" spc="65" dirty="0"/>
              <a:t>Guide</a:t>
            </a:r>
            <a:endParaRPr sz="82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799" y="1091190"/>
            <a:ext cx="16040735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1843405" indent="4737735">
              <a:lnSpc>
                <a:spcPts val="3450"/>
              </a:lnSpc>
              <a:spcBef>
                <a:spcPts val="489"/>
              </a:spcBef>
            </a:pP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fully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332C2C"/>
                </a:solidFill>
                <a:latin typeface="Verdana"/>
                <a:cs typeface="Verdana"/>
              </a:rPr>
              <a:t>managed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service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stream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0" dirty="0">
                <a:solidFill>
                  <a:srgbClr val="332C2C"/>
                </a:solidFill>
                <a:latin typeface="Verdana"/>
                <a:cs typeface="Verdana"/>
              </a:rPr>
              <a:t>batch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processing.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guide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tabLst>
                <a:tab pos="5076190" algn="l"/>
              </a:tabLst>
            </a:pP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to</a:t>
            </a:r>
            <a:r>
              <a:rPr sz="31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332C2C"/>
                </a:solidFill>
                <a:latin typeface="Verdana"/>
                <a:cs typeface="Verdana"/>
              </a:rPr>
              <a:t>ﬂexibility.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Understanding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modern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6153" y="3503231"/>
            <a:ext cx="3304959" cy="276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6259" y="5206415"/>
            <a:ext cx="1553908" cy="2776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46633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410585">
              <a:lnSpc>
                <a:spcPct val="101600"/>
              </a:lnSpc>
              <a:spcBef>
                <a:spcPts val="50"/>
              </a:spcBef>
              <a:tabLst>
                <a:tab pos="469138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allow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package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along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its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dependencies.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means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programming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library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that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suits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leverages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containers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run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jobs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controlled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environment,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better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resource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25"/>
              </a:spcBef>
            </a:pPr>
            <a:r>
              <a:rPr sz="4100" spc="90" dirty="0"/>
              <a:t>Understanding</a:t>
            </a:r>
            <a:r>
              <a:rPr sz="4100" spc="-95" dirty="0"/>
              <a:t> </a:t>
            </a:r>
            <a:r>
              <a:rPr sz="4100" dirty="0"/>
              <a:t>Custom</a:t>
            </a:r>
            <a:r>
              <a:rPr sz="4100" spc="-100" dirty="0"/>
              <a:t> </a:t>
            </a:r>
            <a:r>
              <a:rPr sz="4100" spc="75" dirty="0"/>
              <a:t>Containers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699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00"/>
              </a:spcBef>
            </a:pPr>
            <a:r>
              <a:rPr sz="3900" spc="-20" dirty="0"/>
              <a:t>Benefits</a:t>
            </a:r>
            <a:r>
              <a:rPr sz="3900" spc="-180" dirty="0"/>
              <a:t> </a:t>
            </a:r>
            <a:r>
              <a:rPr sz="3900" spc="-70" dirty="0"/>
              <a:t>of</a:t>
            </a:r>
            <a:r>
              <a:rPr sz="3900" spc="-180" dirty="0"/>
              <a:t> </a:t>
            </a:r>
            <a:r>
              <a:rPr sz="3900" spc="-60" dirty="0"/>
              <a:t>Using</a:t>
            </a:r>
            <a:r>
              <a:rPr sz="3900" spc="-175" dirty="0"/>
              <a:t> </a:t>
            </a:r>
            <a:r>
              <a:rPr sz="3900" dirty="0"/>
              <a:t>Custom</a:t>
            </a:r>
            <a:r>
              <a:rPr sz="3900" spc="-180" dirty="0"/>
              <a:t> </a:t>
            </a:r>
            <a:r>
              <a:rPr sz="3900" spc="55" dirty="0"/>
              <a:t>Containers</a:t>
            </a:r>
            <a:endParaRPr sz="39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8008" y="4354525"/>
            <a:ext cx="3323958" cy="34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6" y="4784940"/>
            <a:ext cx="2439365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4687" y="5248859"/>
            <a:ext cx="2403792" cy="308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88522" y="3508590"/>
            <a:ext cx="3258870" cy="275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15923" y="4356315"/>
            <a:ext cx="1800225" cy="2758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035661" y="4784940"/>
            <a:ext cx="3325368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617303" y="3420110"/>
            <a:ext cx="7537450" cy="384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7440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GCP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  <a:tabLst>
                <a:tab pos="381635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Dataﬂow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several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advantages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such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246443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635635" indent="2432685">
              <a:lnSpc>
                <a:spcPct val="101099"/>
              </a:lnSpc>
              <a:spcBef>
                <a:spcPts val="40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 developers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tailor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processing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environments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meet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speciﬁc requirements,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ultimately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job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execution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reliability.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312149" y="3171736"/>
            <a:ext cx="8727109" cy="43630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9900" marR="150495" indent="-4572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§"/>
              <a:tabLst>
                <a:tab pos="5175885" algn="l"/>
              </a:tabLst>
            </a:pPr>
            <a:r>
              <a:rPr lang="en-US" sz="2800" spc="-10" dirty="0"/>
              <a:t>To set up a </a:t>
            </a:r>
            <a:r>
              <a:rPr lang="en-US" sz="2800" b="1" spc="-10" dirty="0"/>
              <a:t>custom container </a:t>
            </a:r>
            <a:r>
              <a:rPr lang="en-US" sz="2800" spc="-10" dirty="0"/>
              <a:t>for Dataﬂow, you must ﬁrst create a Docker image that includes your application and its dependencies. </a:t>
            </a:r>
          </a:p>
          <a:p>
            <a:pPr marL="469900" marR="150495" indent="-4572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§"/>
              <a:tabLst>
                <a:tab pos="5175885" algn="l"/>
              </a:tabLst>
            </a:pPr>
            <a:r>
              <a:rPr lang="en-US" sz="2800" spc="-10" dirty="0"/>
              <a:t>Then, upload the image to </a:t>
            </a:r>
            <a:r>
              <a:rPr lang="en-US" sz="2800" b="1" spc="-10" dirty="0"/>
              <a:t>Google Artifact Registry</a:t>
            </a:r>
            <a:r>
              <a:rPr lang="en-US" sz="2800" spc="-10" dirty="0"/>
              <a:t>. </a:t>
            </a:r>
          </a:p>
          <a:p>
            <a:pPr marL="469900" marR="150495" indent="-4572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§"/>
              <a:tabLst>
                <a:tab pos="5175885" algn="l"/>
              </a:tabLst>
            </a:pPr>
            <a:r>
              <a:rPr lang="en-US" sz="2800" spc="-10" dirty="0"/>
              <a:t>This process ensures that your Dataﬂow jobs can access the necessary code and libraries seamlessly during execution.</a:t>
            </a:r>
          </a:p>
          <a:p>
            <a:pPr marL="469900" marR="150495" indent="-457200">
              <a:lnSpc>
                <a:spcPct val="101499"/>
              </a:lnSpc>
              <a:spcBef>
                <a:spcPts val="55"/>
              </a:spcBef>
              <a:buFont typeface="Wingdings" panose="05000000000000000000" pitchFamily="2" charset="2"/>
              <a:buChar char="§"/>
              <a:tabLst>
                <a:tab pos="5175885" algn="l"/>
              </a:tabLst>
            </a:pPr>
            <a:endParaRPr lang="en-US" sz="2800"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Setting</a:t>
            </a:r>
            <a:r>
              <a:rPr spc="-235" dirty="0"/>
              <a:t> </a:t>
            </a:r>
            <a:r>
              <a:rPr spc="-180" dirty="0"/>
              <a:t>Up</a:t>
            </a:r>
            <a:r>
              <a:rPr spc="-229" dirty="0"/>
              <a:t> </a:t>
            </a:r>
            <a:r>
              <a:rPr dirty="0"/>
              <a:t>Custom</a:t>
            </a:r>
            <a:r>
              <a:rPr spc="-229" dirty="0"/>
              <a:t> </a:t>
            </a:r>
            <a:r>
              <a:rPr spc="70" dirty="0"/>
              <a:t>Containers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622" y="3946855"/>
            <a:ext cx="3258820" cy="2758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475855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633730">
              <a:lnSpc>
                <a:spcPct val="102299"/>
              </a:lnSpc>
              <a:spcBef>
                <a:spcPts val="30"/>
              </a:spcBef>
            </a:pP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Dataﬂow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jobs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involves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conﬁguring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endParaRPr sz="2750">
              <a:latin typeface="Verdana"/>
              <a:cs typeface="Verdana"/>
            </a:endParaRPr>
          </a:p>
          <a:p>
            <a:pPr marL="12700" marR="91440">
              <a:lnSpc>
                <a:spcPts val="3379"/>
              </a:lnSpc>
              <a:spcBef>
                <a:spcPts val="45"/>
              </a:spcBef>
            </a:pP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Considerations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resource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allocation,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autoscaling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settings,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00"/>
              </a:lnSpc>
              <a:spcBef>
                <a:spcPts val="55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right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execution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parameters.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Proper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signiﬁcant</a:t>
            </a:r>
            <a:endParaRPr sz="2750">
              <a:latin typeface="Verdana"/>
              <a:cs typeface="Verdana"/>
            </a:endParaRPr>
          </a:p>
          <a:p>
            <a:pPr marL="12700" marR="911860">
              <a:lnSpc>
                <a:spcPts val="3379"/>
              </a:lnSpc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improvements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cost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savings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tasks.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dirty="0"/>
              <a:t>Optimizing</a:t>
            </a:r>
            <a:r>
              <a:rPr sz="5000" spc="-40" dirty="0"/>
              <a:t> </a:t>
            </a:r>
            <a:r>
              <a:rPr sz="5000" dirty="0"/>
              <a:t>Job</a:t>
            </a:r>
            <a:r>
              <a:rPr sz="5000" spc="-40" dirty="0"/>
              <a:t> </a:t>
            </a:r>
            <a:r>
              <a:rPr sz="5000" spc="75" dirty="0"/>
              <a:t>Performance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931" y="5208308"/>
              <a:ext cx="4040759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7774" y="3501542"/>
              <a:ext cx="4441596" cy="3455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524115" cy="384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endParaRPr sz="2750">
              <a:latin typeface="Verdana"/>
              <a:cs typeface="Verdana"/>
            </a:endParaRPr>
          </a:p>
          <a:p>
            <a:pPr marL="12700" marR="65405">
              <a:lnSpc>
                <a:spcPct val="101099"/>
              </a:lnSpc>
              <a:spcBef>
                <a:spcPts val="40"/>
              </a:spcBef>
            </a:pP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custom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containers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greatly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capabilities.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Always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follow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12700" marR="5080" indent="4043045">
              <a:lnSpc>
                <a:spcPct val="101099"/>
              </a:lnSpc>
              <a:spcBef>
                <a:spcPts val="3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monitoring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performance,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adjusting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conﬁgurations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workload.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get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most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out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Dataﬂow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jobs.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spc="-140" dirty="0"/>
              <a:t> </a:t>
            </a:r>
            <a:r>
              <a:rPr spc="180" dirty="0"/>
              <a:t>and</a:t>
            </a:r>
            <a:r>
              <a:rPr spc="-140" dirty="0"/>
              <a:t> </a:t>
            </a:r>
            <a:r>
              <a:rPr spc="-50" dirty="0"/>
              <a:t>Best</a:t>
            </a:r>
            <a:r>
              <a:rPr spc="-135" dirty="0"/>
              <a:t> </a:t>
            </a:r>
            <a:r>
              <a:rPr spc="45" dirty="0"/>
              <a:t>Practices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88150" y="4006850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10" dirty="0"/>
              <a:t>Thanks!</a:t>
            </a:r>
            <a:endParaRPr sz="9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293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Verdana</vt:lpstr>
      <vt:lpstr>Wingdings</vt:lpstr>
      <vt:lpstr>Office Theme</vt:lpstr>
      <vt:lpstr>Optimizing GCP Dataﬂow: Running Jobs in Custom Containers - A Comprehensive Guide</vt:lpstr>
      <vt:lpstr>PowerPoint Presentation</vt:lpstr>
      <vt:lpstr>Understanding Custom Containers</vt:lpstr>
      <vt:lpstr>Benefits of Using Custom Containers</vt:lpstr>
      <vt:lpstr>Setting Up Custom Containers</vt:lpstr>
      <vt:lpstr>Optimizing Job Performance</vt:lpstr>
      <vt:lpstr>Conclusion and Best Practices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GCP Dataﬂow: Running Jobs in Custom Containers - A Comprehensive Guide</dc:title>
  <cp:lastModifiedBy>Abhijit Gunjal</cp:lastModifiedBy>
  <cp:revision>1</cp:revision>
  <dcterms:created xsi:type="dcterms:W3CDTF">2024-11-06T08:34:45Z</dcterms:created>
  <dcterms:modified xsi:type="dcterms:W3CDTF">2024-11-06T08:39:36Z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2024-11-06T00:00:00Z</vt:filetime>
  </property>
  <property fmtid="{D5CDD505-2E9C-101B-9397-08002B2CF9AE}" pid="5" name="Producer">
    <vt:lpwstr>GPL Ghostscript 10.04.0</vt:lpwstr>
  </property>
</Properties>
</file>