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92" r:id="rId5"/>
    <p:sldId id="293" r:id="rId6"/>
    <p:sldId id="294" r:id="rId7"/>
    <p:sldId id="295" r:id="rId8"/>
    <p:sldId id="258" r:id="rId9"/>
    <p:sldId id="25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7" r:id="rId40"/>
    <p:sldId id="299" r:id="rId41"/>
    <p:sldId id="298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4" r:id="rId56"/>
    <p:sldId id="315" r:id="rId57"/>
    <p:sldId id="316" r:id="rId58"/>
    <p:sldId id="317" r:id="rId59"/>
    <p:sldId id="318" r:id="rId60"/>
    <p:sldId id="320" r:id="rId61"/>
    <p:sldId id="319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8CCAEF-7F17-D31A-1ED7-8C6AFCEEBFDA}" v="263" dt="2024-04-21T19:22:42.148"/>
    <p1510:client id="{C677623B-82F7-448A-BA8F-016B08F2A016}" v="4958" dt="2024-04-21T22:40:42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54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95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3B-CA47-4CD0-A00B-3588ED92E75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7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3B-CA47-4CD0-A00B-3588ED92E75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33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3B-CA47-4CD0-A00B-3588ED92E75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3B-CA47-4CD0-A00B-3588ED92E75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05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3B-CA47-4CD0-A00B-3588ED92E75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2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3B-CA47-4CD0-A00B-3588ED92E75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7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3B-CA47-4CD0-A00B-3588ED92E75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12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3B-CA47-4CD0-A00B-3588ED92E75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09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3B-CA47-4CD0-A00B-3588ED92E75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4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3B-CA47-4CD0-A00B-3588ED92E75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1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3B-CA47-4CD0-A00B-3588ED92E75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5A0F-D722-4705-87BF-0985EC8D8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9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1F3B-CA47-4CD0-A00B-3588ED92E75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B5A0F-D722-4705-87BF-0985EC8D8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6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7400" y="3113529"/>
            <a:ext cx="57433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i="1" dirty="0"/>
              <a:t>NURSE CHART PROGRAM</a:t>
            </a:r>
            <a:endParaRPr lang="ko-KR" altLang="en-US" sz="3500" b="1" i="1" dirty="0"/>
          </a:p>
        </p:txBody>
      </p:sp>
    </p:spTree>
    <p:extLst>
      <p:ext uri="{BB962C8B-B14F-4D97-AF65-F5344CB8AC3E}">
        <p14:creationId xmlns:p14="http://schemas.microsoft.com/office/powerpoint/2010/main" val="42241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470" y="198051"/>
            <a:ext cx="3152979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main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2" name="Picture 1" descr="A screen shot of a login&#10;&#10;자동 생성된 설명">
            <a:extLst>
              <a:ext uri="{FF2B5EF4-FFF2-40B4-BE49-F238E27FC236}">
                <a16:creationId xmlns:a16="http://schemas.microsoft.com/office/drawing/2014/main" id="{D54C34D6-4747-4EBD-A6DB-551D6A44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686050"/>
            <a:ext cx="84772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3" name="Picture 2" descr="A screen shot of a computer&#10;&#10;자동 생성된 설명">
            <a:extLst>
              <a:ext uri="{FF2B5EF4-FFF2-40B4-BE49-F238E27FC236}">
                <a16:creationId xmlns:a16="http://schemas.microsoft.com/office/drawing/2014/main" id="{FD88A5A7-61D7-E5B8-2E77-5351A6A1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48" y="837045"/>
            <a:ext cx="10675505" cy="58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2" name="Picture 1" descr="A screenshot of a computer&#10;&#10;자동 생성된 설명">
            <a:extLst>
              <a:ext uri="{FF2B5EF4-FFF2-40B4-BE49-F238E27FC236}">
                <a16:creationId xmlns:a16="http://schemas.microsoft.com/office/drawing/2014/main" id="{BD7B7D10-7416-2FC2-8152-3909062B5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831418"/>
            <a:ext cx="10287001" cy="586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3" name="Picture 2" descr="A screenshot of a computer&#10;&#10;자동 생성된 설명">
            <a:extLst>
              <a:ext uri="{FF2B5EF4-FFF2-40B4-BE49-F238E27FC236}">
                <a16:creationId xmlns:a16="http://schemas.microsoft.com/office/drawing/2014/main" id="{E157EA17-CDBF-30FA-AD29-5026A5A61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66" y="837333"/>
            <a:ext cx="11021869" cy="56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2" name="Picture 1" descr="A screenshot of a computer&#10;&#10;자동 생성된 설명">
            <a:extLst>
              <a:ext uri="{FF2B5EF4-FFF2-40B4-BE49-F238E27FC236}">
                <a16:creationId xmlns:a16="http://schemas.microsoft.com/office/drawing/2014/main" id="{C2F97240-BE9C-6C5A-ADCD-73E5456C4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047750"/>
            <a:ext cx="117729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3" name="Picture 2" descr="A table of text with black and white text&#10;&#10;자동 생성된 설명">
            <a:extLst>
              <a:ext uri="{FF2B5EF4-FFF2-40B4-BE49-F238E27FC236}">
                <a16:creationId xmlns:a16="http://schemas.microsoft.com/office/drawing/2014/main" id="{1B7EE280-66AB-2FD0-B853-C43CAEFFD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8" y="956252"/>
            <a:ext cx="118205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2" name="Picture 1" descr="A screenshot of a computer&#10;&#10;자동 생성된 설명">
            <a:extLst>
              <a:ext uri="{FF2B5EF4-FFF2-40B4-BE49-F238E27FC236}">
                <a16:creationId xmlns:a16="http://schemas.microsoft.com/office/drawing/2014/main" id="{FC568B2F-4A8D-A4AC-ADC1-1138F954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8" y="1015568"/>
            <a:ext cx="118586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CB218E-CCDE-3825-6338-78828F936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8" y="1728788"/>
            <a:ext cx="11820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2" name="Picture 1" descr="A table with text on it&#10;&#10;자동 생성된 설명">
            <a:extLst>
              <a:ext uri="{FF2B5EF4-FFF2-40B4-BE49-F238E27FC236}">
                <a16:creationId xmlns:a16="http://schemas.microsoft.com/office/drawing/2014/main" id="{DC6CC024-EEC0-01CF-9D0C-E947A4B84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166813"/>
            <a:ext cx="118300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3" name="Picture 2" descr="A screenshot of a computer&#10;&#10;자동 생성된 설명">
            <a:extLst>
              <a:ext uri="{FF2B5EF4-FFF2-40B4-BE49-F238E27FC236}">
                <a16:creationId xmlns:a16="http://schemas.microsoft.com/office/drawing/2014/main" id="{B5DBB6BE-A99A-DE91-0F5B-1DE93087C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57" y="836179"/>
            <a:ext cx="10213687" cy="585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500" y="294129"/>
            <a:ext cx="38871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i="1" dirty="0"/>
              <a:t>Table of contents</a:t>
            </a:r>
            <a:endParaRPr lang="ko-KR" altLang="en-US" sz="3500" b="1" i="1" dirty="0"/>
          </a:p>
        </p:txBody>
      </p:sp>
      <p:sp>
        <p:nvSpPr>
          <p:cNvPr id="2" name="직사각형 1"/>
          <p:cNvSpPr/>
          <p:nvPr/>
        </p:nvSpPr>
        <p:spPr>
          <a:xfrm>
            <a:off x="406400" y="1104900"/>
            <a:ext cx="11404600" cy="5308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61129" y="2170881"/>
            <a:ext cx="2416046" cy="31700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ko-KR" altLang="en-US" sz="2000" b="1" dirty="0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ea typeface="맑은 고딕"/>
              </a:rPr>
              <a:t>요구사항 명세서</a:t>
            </a:r>
            <a:endParaRPr lang="en-US" altLang="ko-KR" sz="2000" b="1" dirty="0">
              <a:ea typeface="맑은 고딕"/>
            </a:endParaRPr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sz="2000" b="1" dirty="0"/>
              <a:t> 테이블 명세서</a:t>
            </a: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en-US" altLang="ko-KR" sz="2000" b="1" dirty="0"/>
              <a:t> ERD</a:t>
            </a:r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sz="2000" b="1" dirty="0"/>
              <a:t> 클래스 명세서</a:t>
            </a:r>
          </a:p>
          <a:p>
            <a:pPr marL="342900" indent="-342900">
              <a:buAutoNum type="arabicPeriod"/>
            </a:pPr>
            <a:endParaRPr lang="ko-KR" altLang="en-US" sz="2000" b="1" dirty="0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ea typeface="맑은 고딕"/>
              </a:rPr>
              <a:t>코드 설명</a:t>
            </a:r>
          </a:p>
        </p:txBody>
      </p:sp>
    </p:spTree>
    <p:extLst>
      <p:ext uri="{BB962C8B-B14F-4D97-AF65-F5344CB8AC3E}">
        <p14:creationId xmlns:p14="http://schemas.microsoft.com/office/powerpoint/2010/main" val="1390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2" name="Picture 1" descr="A table with text on it&#10;&#10;자동 생성된 설명">
            <a:extLst>
              <a:ext uri="{FF2B5EF4-FFF2-40B4-BE49-F238E27FC236}">
                <a16:creationId xmlns:a16="http://schemas.microsoft.com/office/drawing/2014/main" id="{92B32E0D-7685-66CB-C8EE-69E52738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857375"/>
            <a:ext cx="118300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3" name="Picture 2" descr="A screenshot of a computer&#10;&#10;자동 생성된 설명">
            <a:extLst>
              <a:ext uri="{FF2B5EF4-FFF2-40B4-BE49-F238E27FC236}">
                <a16:creationId xmlns:a16="http://schemas.microsoft.com/office/drawing/2014/main" id="{F281A4C0-2B2E-1A36-2B80-0F2D7BE34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47" y="946006"/>
            <a:ext cx="10850707" cy="56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2" name="Picture 1" descr="A screenshot of a computer&#10;&#10;자동 생성된 설명">
            <a:extLst>
              <a:ext uri="{FF2B5EF4-FFF2-40B4-BE49-F238E27FC236}">
                <a16:creationId xmlns:a16="http://schemas.microsoft.com/office/drawing/2014/main" id="{37AEC530-01ED-247F-BF39-20EFFA80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22" y="837767"/>
            <a:ext cx="10615757" cy="580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3" name="Picture 2" descr="A table with text on it&#10;&#10;자동 생성된 설명">
            <a:extLst>
              <a:ext uri="{FF2B5EF4-FFF2-40B4-BE49-F238E27FC236}">
                <a16:creationId xmlns:a16="http://schemas.microsoft.com/office/drawing/2014/main" id="{1783347B-9265-E26C-F235-32F54FD3F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9" y="1827285"/>
            <a:ext cx="118110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2" name="Picture 1" descr="A screenshot of a computer&#10;&#10;자동 생성된 설명">
            <a:extLst>
              <a:ext uri="{FF2B5EF4-FFF2-40B4-BE49-F238E27FC236}">
                <a16:creationId xmlns:a16="http://schemas.microsoft.com/office/drawing/2014/main" id="{739EBD3E-1679-FB28-FED5-854E01C5A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16" y="938067"/>
            <a:ext cx="11226223" cy="555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3" name="Picture 2" descr="A screenshot of a computer&#10;&#10;자동 생성된 설명">
            <a:extLst>
              <a:ext uri="{FF2B5EF4-FFF2-40B4-BE49-F238E27FC236}">
                <a16:creationId xmlns:a16="http://schemas.microsoft.com/office/drawing/2014/main" id="{15774ABB-819A-85BB-17ED-17A3481B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832057"/>
            <a:ext cx="10834619" cy="56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2" name="Picture 1" descr="A screenshot of a computer&#10;&#10;자동 생성된 설명">
            <a:extLst>
              <a:ext uri="{FF2B5EF4-FFF2-40B4-BE49-F238E27FC236}">
                <a16:creationId xmlns:a16="http://schemas.microsoft.com/office/drawing/2014/main" id="{F9E5941C-94AF-6438-D9A1-13BA7E96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3" y="1038225"/>
            <a:ext cx="118395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D4717-A5FB-699F-97DA-571729CA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900113"/>
            <a:ext cx="118205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2" name="Picture 1" descr="A screenshot of a computer&#10;&#10;자동 생성된 설명">
            <a:extLst>
              <a:ext uri="{FF2B5EF4-FFF2-40B4-BE49-F238E27FC236}">
                <a16:creationId xmlns:a16="http://schemas.microsoft.com/office/drawing/2014/main" id="{7A650744-FB97-5C2F-E9F5-A3C7FB713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7" y="970859"/>
            <a:ext cx="10881830" cy="56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3" name="Picture 2" descr="A screenshot of a computer&#10;&#10;자동 생성된 설명">
            <a:extLst>
              <a:ext uri="{FF2B5EF4-FFF2-40B4-BE49-F238E27FC236}">
                <a16:creationId xmlns:a16="http://schemas.microsoft.com/office/drawing/2014/main" id="{BB6C101C-A73D-1694-F4DD-806E9139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48" y="925028"/>
            <a:ext cx="10125904" cy="579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0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4177" y="749300"/>
            <a:ext cx="348364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요구사항 명세서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512887"/>
            <a:ext cx="103536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2" name="Picture 1" descr="A table with text on it&#10;&#10;자동 생성된 설명">
            <a:extLst>
              <a:ext uri="{FF2B5EF4-FFF2-40B4-BE49-F238E27FC236}">
                <a16:creationId xmlns:a16="http://schemas.microsoft.com/office/drawing/2014/main" id="{2C258286-535A-CC8C-0C77-B3E5F293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604963"/>
            <a:ext cx="11782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1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3" name="Picture 2" descr="A screenshot of a computer&#10;&#10;자동 생성된 설명">
            <a:extLst>
              <a:ext uri="{FF2B5EF4-FFF2-40B4-BE49-F238E27FC236}">
                <a16:creationId xmlns:a16="http://schemas.microsoft.com/office/drawing/2014/main" id="{13E01B91-8D24-7230-034D-4593FB315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18" y="832747"/>
            <a:ext cx="10776365" cy="582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2" name="Picture 1" descr="A table with text on it&#10;&#10;자동 생성된 설명">
            <a:extLst>
              <a:ext uri="{FF2B5EF4-FFF2-40B4-BE49-F238E27FC236}">
                <a16:creationId xmlns:a16="http://schemas.microsoft.com/office/drawing/2014/main" id="{1B0B83C5-C73B-0675-8597-47A46C16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728787"/>
            <a:ext cx="117824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3" name="Picture 2" descr="A screenshot of a computer&#10;&#10;자동 생성된 설명">
            <a:extLst>
              <a:ext uri="{FF2B5EF4-FFF2-40B4-BE49-F238E27FC236}">
                <a16:creationId xmlns:a16="http://schemas.microsoft.com/office/drawing/2014/main" id="{C6EF250A-1871-3862-7805-F81DCBE4D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975760"/>
            <a:ext cx="118205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2" name="Picture 1" descr="A table of black and white text&#10;&#10;자동 생성된 설명">
            <a:extLst>
              <a:ext uri="{FF2B5EF4-FFF2-40B4-BE49-F238E27FC236}">
                <a16:creationId xmlns:a16="http://schemas.microsoft.com/office/drawing/2014/main" id="{4005A79C-5470-8A60-7864-087231A55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728787"/>
            <a:ext cx="118300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1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25" y="198051"/>
            <a:ext cx="277467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gui</a:t>
            </a:r>
            <a:r>
              <a:rPr lang="ko-KR" altLang="en-US" sz="3500" b="1" dirty="0">
                <a:ea typeface="맑은 고딕"/>
              </a:rPr>
              <a:t> 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3" name="Picture 2" descr="A table of words on a white surface&#10;&#10;자동 생성된 설명">
            <a:extLst>
              <a:ext uri="{FF2B5EF4-FFF2-40B4-BE49-F238E27FC236}">
                <a16:creationId xmlns:a16="http://schemas.microsoft.com/office/drawing/2014/main" id="{0FC7DF10-B16A-D13A-1C26-BA3ACB1F6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17" y="827984"/>
            <a:ext cx="10711208" cy="583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1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368" y="198051"/>
            <a:ext cx="2827184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dto</a:t>
            </a:r>
            <a:r>
              <a:rPr lang="ko-KR" altLang="en-US" sz="3500" b="1" dirty="0">
                <a:ea typeface="맑은 고딕"/>
              </a:rPr>
              <a:t> 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2" name="Picture 1" descr="A screenshot of a computer&#10;&#10;자동 생성된 설명">
            <a:extLst>
              <a:ext uri="{FF2B5EF4-FFF2-40B4-BE49-F238E27FC236}">
                <a16:creationId xmlns:a16="http://schemas.microsoft.com/office/drawing/2014/main" id="{31E04CEE-CF07-4BCA-B1F0-F4532FF2B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3" y="1319212"/>
            <a:ext cx="118395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6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368" y="198051"/>
            <a:ext cx="2827184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dto</a:t>
            </a:r>
            <a:r>
              <a:rPr lang="ko-KR" altLang="en-US" sz="3500" b="1" dirty="0">
                <a:ea typeface="맑은 고딕"/>
              </a:rPr>
              <a:t> 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3" name="Picture 2" descr="A screenshot of a computer&#10;&#10;자동 생성된 설명">
            <a:extLst>
              <a:ext uri="{FF2B5EF4-FFF2-40B4-BE49-F238E27FC236}">
                <a16:creationId xmlns:a16="http://schemas.microsoft.com/office/drawing/2014/main" id="{3BD76633-486F-5A22-6CAA-76066D5E0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304925"/>
            <a:ext cx="117919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368" y="198051"/>
            <a:ext cx="2827184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 err="1">
                <a:ea typeface="맑은 고딕"/>
              </a:rPr>
              <a:t>dto</a:t>
            </a:r>
            <a:r>
              <a:rPr lang="ko-KR" altLang="en-US" sz="3500" b="1" dirty="0">
                <a:ea typeface="맑은 고딕"/>
              </a:rPr>
              <a:t> </a:t>
            </a:r>
            <a:r>
              <a:rPr lang="ko-KR" altLang="en-US" sz="3500" b="1" dirty="0" err="1">
                <a:ea typeface="맑은 고딕"/>
              </a:rPr>
              <a:t>package</a:t>
            </a:r>
          </a:p>
        </p:txBody>
      </p:sp>
      <p:pic>
        <p:nvPicPr>
          <p:cNvPr id="2" name="Picture 1" descr="A screenshot of a computer&#10;&#10;자동 생성된 설명">
            <a:extLst>
              <a:ext uri="{FF2B5EF4-FFF2-40B4-BE49-F238E27FC236}">
                <a16:creationId xmlns:a16="http://schemas.microsoft.com/office/drawing/2014/main" id="{B31F98E4-F1AC-52A4-DE8D-86DE7CA1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6" y="1039235"/>
            <a:ext cx="118300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7437" y="3113529"/>
            <a:ext cx="2137125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>
                <a:ea typeface="맑은 고딕"/>
              </a:rPr>
              <a:t>코드 설명</a:t>
            </a:r>
          </a:p>
        </p:txBody>
      </p:sp>
    </p:spTree>
    <p:extLst>
      <p:ext uri="{BB962C8B-B14F-4D97-AF65-F5344CB8AC3E}">
        <p14:creationId xmlns:p14="http://schemas.microsoft.com/office/powerpoint/2010/main" val="167248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8597" y="3113529"/>
            <a:ext cx="3034805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500" b="1" dirty="0">
                <a:ea typeface="맑은 고딕"/>
              </a:rPr>
              <a:t>테이블 명세서</a:t>
            </a:r>
          </a:p>
        </p:txBody>
      </p:sp>
    </p:spTree>
    <p:extLst>
      <p:ext uri="{BB962C8B-B14F-4D97-AF65-F5344CB8AC3E}">
        <p14:creationId xmlns:p14="http://schemas.microsoft.com/office/powerpoint/2010/main" val="207082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952BC97-10A2-423F-9459-7C843AD03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1" y="2514599"/>
            <a:ext cx="3648075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301022" y="253770"/>
            <a:ext cx="3191899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로그인 창 구현</a:t>
            </a:r>
          </a:p>
        </p:txBody>
      </p:sp>
      <p:pic>
        <p:nvPicPr>
          <p:cNvPr id="6" name="그림 5" descr="텍스트, 전자제품, 스크린샷, 멀티미디어이(가) 표시된 사진&#10;&#10;자동 생성된 설명">
            <a:extLst>
              <a:ext uri="{FF2B5EF4-FFF2-40B4-BE49-F238E27FC236}">
                <a16:creationId xmlns:a16="http://schemas.microsoft.com/office/drawing/2014/main" id="{AD5BD167-BA6C-D6C5-CD96-2C447000E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802" y="942982"/>
            <a:ext cx="3648075" cy="2114550"/>
          </a:xfrm>
          <a:prstGeom prst="rect">
            <a:avLst/>
          </a:prstGeom>
        </p:spPr>
      </p:pic>
      <p:pic>
        <p:nvPicPr>
          <p:cNvPr id="7" name="그림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31D126B6-C424-7241-2067-B35CF15B0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397" y="4237383"/>
            <a:ext cx="3648075" cy="1828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DCC0DE-FC10-B0B5-03F1-5CFFB5994116}"/>
              </a:ext>
            </a:extLst>
          </p:cNvPr>
          <p:cNvSpPr txBox="1"/>
          <p:nvPr/>
        </p:nvSpPr>
        <p:spPr>
          <a:xfrm>
            <a:off x="7178261" y="463826"/>
            <a:ext cx="4224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잘못된 아이디, 비밀 번호 입력 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E02D1-AD22-64FA-40F9-5F89101009C3}"/>
              </a:ext>
            </a:extLst>
          </p:cNvPr>
          <p:cNvSpPr txBox="1"/>
          <p:nvPr/>
        </p:nvSpPr>
        <p:spPr>
          <a:xfrm>
            <a:off x="7178261" y="3743739"/>
            <a:ext cx="4224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해당 아이디, 비밀 번호 입력 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EA5BE7-0862-AED2-2A90-07C401FFF9D8}"/>
              </a:ext>
            </a:extLst>
          </p:cNvPr>
          <p:cNvSpPr txBox="1"/>
          <p:nvPr/>
        </p:nvSpPr>
        <p:spPr>
          <a:xfrm>
            <a:off x="1225826" y="1998869"/>
            <a:ext cx="4224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로그인 화면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41DB8D9-4EF0-0EAE-4C5A-D456E0D632C1}"/>
              </a:ext>
            </a:extLst>
          </p:cNvPr>
          <p:cNvCxnSpPr/>
          <p:nvPr/>
        </p:nvCxnSpPr>
        <p:spPr>
          <a:xfrm flipV="1">
            <a:off x="5093804" y="1559891"/>
            <a:ext cx="1943652" cy="114852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9BAEE45-3EDA-D00C-B50B-9CE3FE952ADF}"/>
              </a:ext>
            </a:extLst>
          </p:cNvPr>
          <p:cNvCxnSpPr/>
          <p:nvPr/>
        </p:nvCxnSpPr>
        <p:spPr>
          <a:xfrm>
            <a:off x="5162826" y="4003261"/>
            <a:ext cx="1689652" cy="13804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952BC97-10A2-423F-9459-7C843AD03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35" y="2514599"/>
            <a:ext cx="3648075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301022" y="253770"/>
            <a:ext cx="3191899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로그인 창 구현</a:t>
            </a:r>
          </a:p>
        </p:txBody>
      </p:sp>
      <p:pic>
        <p:nvPicPr>
          <p:cNvPr id="12" name="그림 1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C53CD67-14DA-49B5-2D55-8424D21FB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368" y="1335018"/>
            <a:ext cx="6867525" cy="2686050"/>
          </a:xfrm>
          <a:prstGeom prst="rect">
            <a:avLst/>
          </a:prstGeom>
        </p:spPr>
      </p:pic>
      <p:pic>
        <p:nvPicPr>
          <p:cNvPr id="13" name="그림 12" descr="텍스트, 폰트, 라인, 화이트이(가) 표시된 사진&#10;&#10;자동 생성된 설명">
            <a:extLst>
              <a:ext uri="{FF2B5EF4-FFF2-40B4-BE49-F238E27FC236}">
                <a16:creationId xmlns:a16="http://schemas.microsoft.com/office/drawing/2014/main" id="{B2C452F5-4D20-1DC6-0181-BE2C1EBD1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549" y="5427317"/>
            <a:ext cx="3143250" cy="685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93823B-B151-15B8-FCD4-0DA6134FB646}"/>
              </a:ext>
            </a:extLst>
          </p:cNvPr>
          <p:cNvSpPr txBox="1"/>
          <p:nvPr/>
        </p:nvSpPr>
        <p:spPr>
          <a:xfrm>
            <a:off x="5333999" y="4881216"/>
            <a:ext cx="4224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종료 버튼을 누르면 해당 프레임 종료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9B490A-21F0-C017-7D0C-7D57DD0799DC}"/>
              </a:ext>
            </a:extLst>
          </p:cNvPr>
          <p:cNvSpPr txBox="1"/>
          <p:nvPr/>
        </p:nvSpPr>
        <p:spPr>
          <a:xfrm>
            <a:off x="4980607" y="883477"/>
            <a:ext cx="4224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로그인 버튼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34875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301022" y="253770"/>
            <a:ext cx="3191899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로그인 창 구현</a:t>
            </a:r>
          </a:p>
        </p:txBody>
      </p:sp>
      <p:pic>
        <p:nvPicPr>
          <p:cNvPr id="4" name="그림 3" descr="텍스트, 전자제품, 스크린샷, 멀티미디어이(가) 표시된 사진&#10;&#10;자동 생성된 설명">
            <a:extLst>
              <a:ext uri="{FF2B5EF4-FFF2-40B4-BE49-F238E27FC236}">
                <a16:creationId xmlns:a16="http://schemas.microsoft.com/office/drawing/2014/main" id="{DCFF2E67-2AC6-9B06-A3F6-FFEA5897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54" y="2555330"/>
            <a:ext cx="3648075" cy="2114550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2DF00FA-F8E3-9D94-E7A7-ADDDC967D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642" y="571983"/>
            <a:ext cx="5267325" cy="3019425"/>
          </a:xfrm>
          <a:prstGeom prst="rect">
            <a:avLst/>
          </a:prstGeom>
        </p:spPr>
      </p:pic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4BFBE68-FC93-A775-0C65-51641A75C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741" y="4672564"/>
            <a:ext cx="4305300" cy="1400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804CBA-E2BB-8394-A483-D0B8C300AAEA}"/>
              </a:ext>
            </a:extLst>
          </p:cNvPr>
          <p:cNvSpPr txBox="1"/>
          <p:nvPr/>
        </p:nvSpPr>
        <p:spPr>
          <a:xfrm>
            <a:off x="5565912" y="4196520"/>
            <a:ext cx="53726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뒤로가기</a:t>
            </a:r>
            <a:r>
              <a:rPr lang="ko-KR" altLang="en-US" dirty="0">
                <a:ea typeface="맑은 고딕"/>
              </a:rPr>
              <a:t> 버튼을 누르면 해당 프레임 종료</a:t>
            </a:r>
          </a:p>
        </p:txBody>
      </p:sp>
    </p:spTree>
    <p:extLst>
      <p:ext uri="{BB962C8B-B14F-4D97-AF65-F5344CB8AC3E}">
        <p14:creationId xmlns:p14="http://schemas.microsoft.com/office/powerpoint/2010/main" val="14029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301022" y="253770"/>
            <a:ext cx="3191899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로그인 창 구현</a:t>
            </a:r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A9540239-1BD2-6CA2-E666-301402D0E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58" y="2647122"/>
            <a:ext cx="3648075" cy="1828800"/>
          </a:xfrm>
          <a:prstGeom prst="rect">
            <a:avLst/>
          </a:prstGeom>
        </p:spPr>
      </p:pic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03DC564-BD0A-DF1A-AB49-5902305F7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38" y="2597978"/>
            <a:ext cx="4829175" cy="1905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F0F276-E268-3C3F-11BF-7F3EF5A1AD8D}"/>
              </a:ext>
            </a:extLst>
          </p:cNvPr>
          <p:cNvSpPr txBox="1"/>
          <p:nvPr/>
        </p:nvSpPr>
        <p:spPr>
          <a:xfrm>
            <a:off x="5665303" y="2153476"/>
            <a:ext cx="69739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간호사 버튼을 누르면 해당 프레임 종료 후 </a:t>
            </a:r>
            <a:r>
              <a:rPr lang="ko-KR" altLang="en-US" dirty="0" err="1">
                <a:ea typeface="맑은 고딕"/>
              </a:rPr>
              <a:t>nur.turn</a:t>
            </a:r>
            <a:r>
              <a:rPr lang="ko-KR" altLang="en-US" dirty="0">
                <a:ea typeface="맑은 고딕"/>
              </a:rPr>
              <a:t>() 실행</a:t>
            </a:r>
          </a:p>
        </p:txBody>
      </p:sp>
    </p:spTree>
    <p:extLst>
      <p:ext uri="{BB962C8B-B14F-4D97-AF65-F5344CB8AC3E}">
        <p14:creationId xmlns:p14="http://schemas.microsoft.com/office/powerpoint/2010/main" val="27901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12" name="그림 11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id="{9C46DEFF-F729-1ADE-331D-DA5D1F3E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48" y="883478"/>
            <a:ext cx="9034504" cy="56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2" name="그림 1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86369DCE-7B60-9CE6-8B52-CD63FFB4D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8" y="1144035"/>
            <a:ext cx="5648325" cy="2714625"/>
          </a:xfrm>
          <a:prstGeom prst="rect">
            <a:avLst/>
          </a:prstGeom>
        </p:spPr>
      </p:pic>
      <p:pic>
        <p:nvPicPr>
          <p:cNvPr id="3" name="그림 2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7C8BFC7D-25FC-E416-C8B2-A58DFD29D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463" y="1153353"/>
            <a:ext cx="5676900" cy="2762250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29EFBBA-4012-7742-02BC-EDB54BA15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976" y="4375357"/>
            <a:ext cx="4581525" cy="2105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AE2D1A-BEE1-A5EA-B8DB-817B4E4C4E89}"/>
              </a:ext>
            </a:extLst>
          </p:cNvPr>
          <p:cNvSpPr txBox="1"/>
          <p:nvPr/>
        </p:nvSpPr>
        <p:spPr>
          <a:xfrm>
            <a:off x="7023651" y="5245650"/>
            <a:ext cx="3141868" cy="3803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버튼을 누르면 패널을 바꿈</a:t>
            </a:r>
          </a:p>
        </p:txBody>
      </p:sp>
    </p:spTree>
    <p:extLst>
      <p:ext uri="{BB962C8B-B14F-4D97-AF65-F5344CB8AC3E}">
        <p14:creationId xmlns:p14="http://schemas.microsoft.com/office/powerpoint/2010/main" val="33835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2" name="그림 1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86369DCE-7B60-9CE6-8B52-CD63FFB4D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8" y="2071687"/>
            <a:ext cx="5648325" cy="2714625"/>
          </a:xfrm>
          <a:prstGeom prst="rect">
            <a:avLst/>
          </a:prstGeom>
        </p:spPr>
      </p:pic>
      <p:pic>
        <p:nvPicPr>
          <p:cNvPr id="4" name="그림 3" descr="텍스트, 전자제품, 스크린샷, 멀티미디어이(가) 표시된 사진&#10;&#10;자동 생성된 설명">
            <a:extLst>
              <a:ext uri="{FF2B5EF4-FFF2-40B4-BE49-F238E27FC236}">
                <a16:creationId xmlns:a16="http://schemas.microsoft.com/office/drawing/2014/main" id="{5A6C72F8-9627-5979-CA05-323B32DF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527" y="571638"/>
            <a:ext cx="3648075" cy="2114550"/>
          </a:xfrm>
          <a:prstGeom prst="rect">
            <a:avLst/>
          </a:prstGeom>
        </p:spPr>
      </p:pic>
      <p:pic>
        <p:nvPicPr>
          <p:cNvPr id="7" name="그림 6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1154A88D-A609-EB14-032A-8FB5ED00A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647" y="3426791"/>
            <a:ext cx="5619750" cy="2743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D89F4B7-F7F3-F8C7-D7E9-98426D19CFCF}"/>
              </a:ext>
            </a:extLst>
          </p:cNvPr>
          <p:cNvCxnSpPr/>
          <p:nvPr/>
        </p:nvCxnSpPr>
        <p:spPr>
          <a:xfrm flipV="1">
            <a:off x="5038587" y="831021"/>
            <a:ext cx="1943652" cy="114852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F958896-A849-18CD-60BF-81B1E3F3A1C5}"/>
              </a:ext>
            </a:extLst>
          </p:cNvPr>
          <p:cNvCxnSpPr/>
          <p:nvPr/>
        </p:nvCxnSpPr>
        <p:spPr>
          <a:xfrm>
            <a:off x="4334565" y="4875696"/>
            <a:ext cx="1833217" cy="9276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D8972E-2CC8-D1AD-D3D3-1C362F000A4E}"/>
              </a:ext>
            </a:extLst>
          </p:cNvPr>
          <p:cNvSpPr txBox="1"/>
          <p:nvPr/>
        </p:nvSpPr>
        <p:spPr>
          <a:xfrm>
            <a:off x="7211390" y="2683563"/>
            <a:ext cx="3141868" cy="3803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항목 미 입력 시 뜨는 프레임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69EAC-2257-6256-92F0-CD947559913E}"/>
              </a:ext>
            </a:extLst>
          </p:cNvPr>
          <p:cNvSpPr txBox="1"/>
          <p:nvPr/>
        </p:nvSpPr>
        <p:spPr>
          <a:xfrm>
            <a:off x="6471477" y="6173302"/>
            <a:ext cx="56156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모든 항목을 입력 후 저장 버튼을 누르면 </a:t>
            </a:r>
            <a:r>
              <a:rPr lang="ko-KR" altLang="en-US" dirty="0" err="1">
                <a:ea typeface="맑은 고딕"/>
              </a:rPr>
              <a:t>접수되었습니다로</a:t>
            </a:r>
            <a:r>
              <a:rPr lang="ko-KR" altLang="en-US" dirty="0">
                <a:ea typeface="맑은 고딕"/>
              </a:rPr>
              <a:t> 문구 변경</a:t>
            </a:r>
          </a:p>
        </p:txBody>
      </p:sp>
    </p:spTree>
    <p:extLst>
      <p:ext uri="{BB962C8B-B14F-4D97-AF65-F5344CB8AC3E}">
        <p14:creationId xmlns:p14="http://schemas.microsoft.com/office/powerpoint/2010/main" val="366512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4" name="그림 3" descr="텍스트, 전자제품, 스크린샷, 멀티미디어이(가) 표시된 사진&#10;&#10;자동 생성된 설명">
            <a:extLst>
              <a:ext uri="{FF2B5EF4-FFF2-40B4-BE49-F238E27FC236}">
                <a16:creationId xmlns:a16="http://schemas.microsoft.com/office/drawing/2014/main" id="{5A6C72F8-9627-5979-CA05-323B32DF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371725"/>
            <a:ext cx="3648075" cy="2114550"/>
          </a:xfrm>
          <a:prstGeom prst="rect">
            <a:avLst/>
          </a:prstGeom>
        </p:spPr>
      </p:pic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722E57D-A8E0-40FE-6CF8-5612BA05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53" y="2218221"/>
            <a:ext cx="48196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6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6" name="그림 5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F95FA6C6-77CE-B3FA-0EF9-6AC7F6065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81" y="2057399"/>
            <a:ext cx="5619750" cy="2743200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63FFA7C-2F4F-F925-DC52-62A8AE7F8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936" y="2395537"/>
            <a:ext cx="5962650" cy="2066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327393-04FD-A6F4-07D0-C70FC2189DE6}"/>
              </a:ext>
            </a:extLst>
          </p:cNvPr>
          <p:cNvSpPr txBox="1"/>
          <p:nvPr/>
        </p:nvSpPr>
        <p:spPr>
          <a:xfrm>
            <a:off x="6405216" y="4682432"/>
            <a:ext cx="56156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모든 항목을 입력 후 저장 버튼을 누르면 </a:t>
            </a:r>
            <a:r>
              <a:rPr lang="ko-KR" altLang="en-US" dirty="0" err="1">
                <a:ea typeface="맑은 고딕"/>
              </a:rPr>
              <a:t>접수되었습니다로</a:t>
            </a:r>
            <a:r>
              <a:rPr lang="ko-KR" altLang="en-US" dirty="0">
                <a:ea typeface="맑은 고딕"/>
              </a:rPr>
              <a:t> 문구 변경</a:t>
            </a:r>
          </a:p>
        </p:txBody>
      </p:sp>
    </p:spTree>
    <p:extLst>
      <p:ext uri="{BB962C8B-B14F-4D97-AF65-F5344CB8AC3E}">
        <p14:creationId xmlns:p14="http://schemas.microsoft.com/office/powerpoint/2010/main" val="25547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BC27E2A-4C2F-0E76-F3BA-0E79A5A6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82858"/>
            <a:ext cx="94488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0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번호, 평행, 폰트이(가) 표시된 사진&#10;&#10;자동 생성된 설명">
            <a:extLst>
              <a:ext uri="{FF2B5EF4-FFF2-40B4-BE49-F238E27FC236}">
                <a16:creationId xmlns:a16="http://schemas.microsoft.com/office/drawing/2014/main" id="{9A9C1475-A9A4-F389-96D1-8400C22F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85725"/>
            <a:ext cx="101155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1352211-BC72-61C2-1AEA-85CAD5BE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17" y="1430131"/>
            <a:ext cx="8429625" cy="304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DDB95E-DFC7-E3B2-8330-816179E9C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48" y="1060312"/>
            <a:ext cx="5457825" cy="209550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84795F3-6F58-CF08-CFCC-393820A26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1" y="4740827"/>
            <a:ext cx="51625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8926827-231F-0497-EDCB-A06E148F9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319" y="1224515"/>
            <a:ext cx="7791450" cy="2200275"/>
          </a:xfrm>
          <a:prstGeom prst="rect">
            <a:avLst/>
          </a:prstGeom>
        </p:spPr>
      </p:pic>
      <p:pic>
        <p:nvPicPr>
          <p:cNvPr id="3" name="그림 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EFA9C623-8BC5-3898-117F-D04EB53A5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67" y="3157537"/>
            <a:ext cx="2828925" cy="542925"/>
          </a:xfrm>
          <a:prstGeom prst="rect">
            <a:avLst/>
          </a:prstGeom>
        </p:spPr>
      </p:pic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90C3CFE4-B667-CF66-67DE-966725800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48" y="1054515"/>
            <a:ext cx="2838450" cy="552450"/>
          </a:xfrm>
          <a:prstGeom prst="rect">
            <a:avLst/>
          </a:prstGeom>
        </p:spPr>
      </p:pic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9A565C3A-733C-25B6-1769-48EE93A91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150" y="1729685"/>
            <a:ext cx="2831961" cy="604630"/>
          </a:xfrm>
          <a:prstGeom prst="rect">
            <a:avLst/>
          </a:prstGeom>
        </p:spPr>
      </p:pic>
      <p:pic>
        <p:nvPicPr>
          <p:cNvPr id="10" name="그림 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E3C6B017-EE46-6DE0-D00D-2BF3A8522B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119" y="2444474"/>
            <a:ext cx="2822022" cy="533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95EBE1-3451-06C6-5869-080F00EAE26B}"/>
              </a:ext>
            </a:extLst>
          </p:cNvPr>
          <p:cNvSpPr txBox="1"/>
          <p:nvPr/>
        </p:nvSpPr>
        <p:spPr>
          <a:xfrm>
            <a:off x="5532781" y="3070084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입력값에</a:t>
            </a:r>
            <a:r>
              <a:rPr lang="ko-KR" altLang="en-US" dirty="0">
                <a:ea typeface="맑은 고딕"/>
              </a:rPr>
              <a:t> 따라 자동으로 남, 여 체크</a:t>
            </a:r>
          </a:p>
        </p:txBody>
      </p:sp>
      <p:pic>
        <p:nvPicPr>
          <p:cNvPr id="16" name="그림 1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021604E-7C4E-3DEA-8619-DE7178262B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2921" y="3727180"/>
            <a:ext cx="5972175" cy="29241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FB4A0F-775E-6E67-A125-0F2B7B23A536}"/>
              </a:ext>
            </a:extLst>
          </p:cNvPr>
          <p:cNvSpPr txBox="1"/>
          <p:nvPr/>
        </p:nvSpPr>
        <p:spPr>
          <a:xfrm>
            <a:off x="8337357" y="6123216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남, 여 중복 체크 불가능</a:t>
            </a:r>
          </a:p>
        </p:txBody>
      </p:sp>
    </p:spTree>
    <p:extLst>
      <p:ext uri="{BB962C8B-B14F-4D97-AF65-F5344CB8AC3E}">
        <p14:creationId xmlns:p14="http://schemas.microsoft.com/office/powerpoint/2010/main" val="11616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B1E2659-FCA2-5624-D6BF-6F31D93BA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90" y="3032103"/>
            <a:ext cx="5543550" cy="257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EDBBDD-41CD-4491-D59A-3F588EC4D87E}"/>
              </a:ext>
            </a:extLst>
          </p:cNvPr>
          <p:cNvSpPr txBox="1"/>
          <p:nvPr/>
        </p:nvSpPr>
        <p:spPr>
          <a:xfrm>
            <a:off x="545639" y="3472315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입력값</a:t>
            </a:r>
            <a:r>
              <a:rPr lang="ko-KR" altLang="en-US" dirty="0">
                <a:ea typeface="맑은 고딕"/>
              </a:rPr>
              <a:t> 길이 제한 및 숫자 외 문자 입력 불가능</a:t>
            </a: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BA14349-0246-BAEC-67A2-3595A0955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970" y="872544"/>
            <a:ext cx="4305300" cy="48338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263CB8-C8A3-7785-2223-F608674E3570}"/>
              </a:ext>
            </a:extLst>
          </p:cNvPr>
          <p:cNvSpPr txBox="1"/>
          <p:nvPr/>
        </p:nvSpPr>
        <p:spPr>
          <a:xfrm>
            <a:off x="6770428" y="5919301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일정 길이가 되면 </a:t>
            </a:r>
            <a:r>
              <a:rPr lang="ko-KR" altLang="en-US" dirty="0" err="1">
                <a:ea typeface="맑은 고딕"/>
              </a:rPr>
              <a:t>consume</a:t>
            </a:r>
            <a:r>
              <a:rPr lang="ko-KR" altLang="en-US" dirty="0">
                <a:ea typeface="맑은 고딕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934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B1E2659-FCA2-5624-D6BF-6F31D93BA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693" y="1980329"/>
            <a:ext cx="5543550" cy="257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EDBBDD-41CD-4491-D59A-3F588EC4D87E}"/>
              </a:ext>
            </a:extLst>
          </p:cNvPr>
          <p:cNvSpPr txBox="1"/>
          <p:nvPr/>
        </p:nvSpPr>
        <p:spPr>
          <a:xfrm>
            <a:off x="1275442" y="2420541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입력값</a:t>
            </a:r>
            <a:r>
              <a:rPr lang="ko-KR" altLang="en-US" dirty="0">
                <a:ea typeface="맑은 고딕"/>
              </a:rPr>
              <a:t> 길이 제한 및 숫자 외 문자 입력 불가능</a:t>
            </a:r>
          </a:p>
        </p:txBody>
      </p:sp>
      <p:pic>
        <p:nvPicPr>
          <p:cNvPr id="11" name="그림 1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1B91FFE-BEBA-5F1B-1928-2C41B3D0C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985" y="3251111"/>
            <a:ext cx="9496425" cy="1257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0BF1F5-378A-E059-0307-F05E4D159071}"/>
              </a:ext>
            </a:extLst>
          </p:cNvPr>
          <p:cNvSpPr txBox="1"/>
          <p:nvPr/>
        </p:nvSpPr>
        <p:spPr>
          <a:xfrm>
            <a:off x="2144766" y="4502625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ReplaceAll로</a:t>
            </a:r>
            <a:r>
              <a:rPr lang="ko-KR" altLang="en-US" dirty="0">
                <a:ea typeface="맑은 고딕"/>
              </a:rPr>
              <a:t> 0-9를 제외한 문자 ""로 변환</a:t>
            </a:r>
          </a:p>
        </p:txBody>
      </p:sp>
    </p:spTree>
    <p:extLst>
      <p:ext uri="{BB962C8B-B14F-4D97-AF65-F5344CB8AC3E}">
        <p14:creationId xmlns:p14="http://schemas.microsoft.com/office/powerpoint/2010/main" val="2032044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448E1A-4C57-C3D8-8991-ABEFB713E3D4}"/>
              </a:ext>
            </a:extLst>
          </p:cNvPr>
          <p:cNvSpPr txBox="1"/>
          <p:nvPr/>
        </p:nvSpPr>
        <p:spPr>
          <a:xfrm>
            <a:off x="631499" y="5414879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자동으로 날짜의 마지막 일 반환</a:t>
            </a:r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A994737-3EF9-81B8-97F6-1EF9473F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991" y="846450"/>
            <a:ext cx="8496300" cy="3533775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7684FEE-6A1C-9C28-794D-0F93C0E5B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152" y="3264862"/>
            <a:ext cx="6248400" cy="3590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88F132-EE83-101A-32B6-8B08895A215B}"/>
              </a:ext>
            </a:extLst>
          </p:cNvPr>
          <p:cNvSpPr txBox="1"/>
          <p:nvPr/>
        </p:nvSpPr>
        <p:spPr>
          <a:xfrm>
            <a:off x="1017865" y="6391526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Oracle에서 </a:t>
            </a:r>
            <a:r>
              <a:rPr lang="ko-KR" altLang="en-US" dirty="0" err="1">
                <a:ea typeface="맑은 고딕"/>
              </a:rPr>
              <a:t>lastday</a:t>
            </a:r>
            <a:r>
              <a:rPr lang="ko-KR" altLang="en-US" dirty="0">
                <a:ea typeface="맑은 고딕"/>
              </a:rPr>
              <a:t> 함수로 </a:t>
            </a:r>
            <a:r>
              <a:rPr lang="ko-KR" altLang="en-US" dirty="0" err="1">
                <a:ea typeface="맑은 고딕"/>
              </a:rPr>
              <a:t>날짜값을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리턴받음</a:t>
            </a:r>
          </a:p>
        </p:txBody>
      </p:sp>
      <p:pic>
        <p:nvPicPr>
          <p:cNvPr id="13" name="그림 12" descr="텍스트, 스크린샷, 라인, 번호이(가) 표시된 사진&#10;&#10;자동 생성된 설명">
            <a:extLst>
              <a:ext uri="{FF2B5EF4-FFF2-40B4-BE49-F238E27FC236}">
                <a16:creationId xmlns:a16="http://schemas.microsoft.com/office/drawing/2014/main" id="{2F3FA6D8-D406-FF0C-8273-23E52F3D0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47" y="996771"/>
            <a:ext cx="2209800" cy="2095500"/>
          </a:xfrm>
          <a:prstGeom prst="rect">
            <a:avLst/>
          </a:prstGeom>
        </p:spPr>
      </p:pic>
      <p:pic>
        <p:nvPicPr>
          <p:cNvPr id="14" name="그림 13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D24F2306-3B05-B79F-21F1-4C0ADFBE5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26" y="3233805"/>
            <a:ext cx="21526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09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3EFDED-25F3-A7AF-01EB-BE8D826A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27" y="876166"/>
            <a:ext cx="5495925" cy="361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FEACB0-2CA2-C45A-B7BA-93C7ACA84EE5}"/>
              </a:ext>
            </a:extLst>
          </p:cNvPr>
          <p:cNvSpPr txBox="1"/>
          <p:nvPr/>
        </p:nvSpPr>
        <p:spPr>
          <a:xfrm>
            <a:off x="180738" y="3107414"/>
            <a:ext cx="85992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의사 선택 시 의사 번호 자동으로 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입력 및 날짜에 따른 의사 선택 가능</a:t>
            </a:r>
            <a:endParaRPr lang="ko-KR" dirty="0"/>
          </a:p>
        </p:txBody>
      </p:sp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70A6C78-D02E-A0FB-6425-A0CB2B6D5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263" y="2886948"/>
            <a:ext cx="7781925" cy="3724275"/>
          </a:xfrm>
          <a:prstGeom prst="rect">
            <a:avLst/>
          </a:prstGeom>
        </p:spPr>
      </p:pic>
      <p:pic>
        <p:nvPicPr>
          <p:cNvPr id="4" name="그림 3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E4F67956-3734-5AD0-CFBF-6CFDBC229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64" y="1442099"/>
            <a:ext cx="5581650" cy="1247775"/>
          </a:xfrm>
          <a:prstGeom prst="rect">
            <a:avLst/>
          </a:prstGeom>
        </p:spPr>
      </p:pic>
      <p:pic>
        <p:nvPicPr>
          <p:cNvPr id="6" name="그림 5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C73C8ADD-25A1-4269-CACD-90E20503D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416" y="1055800"/>
            <a:ext cx="55054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199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0523BB3-F7A8-8074-FB61-C61A9D08B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9" y="878983"/>
            <a:ext cx="5829300" cy="5486400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BE2C918-87B3-AE42-F323-479A8B35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470" y="1057007"/>
            <a:ext cx="7082442" cy="51088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35BA52-C3A3-4F3F-A7C8-20EE491E6424}"/>
              </a:ext>
            </a:extLst>
          </p:cNvPr>
          <p:cNvSpPr txBox="1"/>
          <p:nvPr/>
        </p:nvSpPr>
        <p:spPr>
          <a:xfrm>
            <a:off x="180738" y="6359329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날짜 </a:t>
            </a:r>
            <a:r>
              <a:rPr lang="ko-KR" altLang="en-US" dirty="0" err="1">
                <a:ea typeface="맑은 고딕"/>
              </a:rPr>
              <a:t>콤보박스</a:t>
            </a:r>
            <a:r>
              <a:rPr lang="ko-KR" altLang="en-US" dirty="0">
                <a:ea typeface="맑은 고딕"/>
              </a:rPr>
              <a:t> 값 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8B647-E602-1CA0-6E34-A57EB3AF859C}"/>
              </a:ext>
            </a:extLst>
          </p:cNvPr>
          <p:cNvSpPr txBox="1"/>
          <p:nvPr/>
        </p:nvSpPr>
        <p:spPr>
          <a:xfrm>
            <a:off x="5793780" y="6176878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날짜를 이용해 </a:t>
            </a:r>
            <a:r>
              <a:rPr lang="ko-KR" altLang="en-US" dirty="0" err="1">
                <a:ea typeface="맑은 고딕"/>
              </a:rPr>
              <a:t>doctor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table에서</a:t>
            </a:r>
            <a:r>
              <a:rPr lang="ko-KR" altLang="en-US" dirty="0">
                <a:ea typeface="맑은 고딕"/>
              </a:rPr>
              <a:t> 확인</a:t>
            </a:r>
          </a:p>
        </p:txBody>
      </p:sp>
    </p:spTree>
    <p:extLst>
      <p:ext uri="{BB962C8B-B14F-4D97-AF65-F5344CB8AC3E}">
        <p14:creationId xmlns:p14="http://schemas.microsoft.com/office/powerpoint/2010/main" val="2683986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71D2068-84C9-CF2D-5B3D-3115DD56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113" y="214648"/>
            <a:ext cx="6401015" cy="64287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6A93C4-7538-9264-9567-ECEB3234206F}"/>
              </a:ext>
            </a:extLst>
          </p:cNvPr>
          <p:cNvSpPr txBox="1"/>
          <p:nvPr/>
        </p:nvSpPr>
        <p:spPr>
          <a:xfrm>
            <a:off x="738822" y="3289864"/>
            <a:ext cx="56156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chk메서드에서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확인한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결과값으로</a:t>
            </a:r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DoctorList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table에서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298253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71E02F2-56A8-8937-07C4-19457AB97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09" y="872544"/>
            <a:ext cx="8115300" cy="3352800"/>
          </a:xfrm>
          <a:prstGeom prst="rect">
            <a:avLst/>
          </a:prstGeom>
        </p:spPr>
      </p:pic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FAD9A15-2589-8F86-8F99-3D56FAA1B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566" y="2104153"/>
            <a:ext cx="58102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871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4" name="그림 3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E21CC111-9221-B6C8-19E8-9A5C8276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67" y="1711482"/>
            <a:ext cx="5543550" cy="2619375"/>
          </a:xfrm>
          <a:prstGeom prst="rect">
            <a:avLst/>
          </a:prstGeom>
        </p:spPr>
      </p:pic>
      <p:pic>
        <p:nvPicPr>
          <p:cNvPr id="6" name="그림 5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0A843883-863C-E8EE-5F7B-1A29D310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058" y="1855564"/>
            <a:ext cx="5534025" cy="2352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F2FB28-6E76-7105-76DA-313F9D59E60E}"/>
              </a:ext>
            </a:extLst>
          </p:cNvPr>
          <p:cNvSpPr txBox="1"/>
          <p:nvPr/>
        </p:nvSpPr>
        <p:spPr>
          <a:xfrm>
            <a:off x="567103" y="4491892"/>
            <a:ext cx="111320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환자명을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입력할</a:t>
            </a:r>
            <a:r>
              <a:rPr lang="en-US" altLang="ko-KR" dirty="0">
                <a:ea typeface="맑은 고딕"/>
              </a:rPr>
              <a:t> 시 그 </a:t>
            </a:r>
            <a:r>
              <a:rPr lang="en-US" altLang="ko-KR" dirty="0" err="1">
                <a:ea typeface="맑은 고딕"/>
              </a:rPr>
              <a:t>입력값이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포함된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이름을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가진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사람들이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뜨고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항목을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선택</a:t>
            </a:r>
            <a:r>
              <a:rPr lang="en-US" altLang="ko-KR" dirty="0">
                <a:ea typeface="맑은 고딕"/>
              </a:rPr>
              <a:t> 시 </a:t>
            </a:r>
            <a:r>
              <a:rPr lang="en-US" altLang="ko-KR" dirty="0" err="1">
                <a:ea typeface="맑은 고딕"/>
              </a:rPr>
              <a:t>자동으로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주민번호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이름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입력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날짜를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선택할</a:t>
            </a:r>
            <a:r>
              <a:rPr lang="en-US" altLang="ko-KR" dirty="0">
                <a:ea typeface="맑은 고딕"/>
              </a:rPr>
              <a:t> 수 </a:t>
            </a:r>
            <a:r>
              <a:rPr lang="en-US" altLang="ko-KR" dirty="0" err="1">
                <a:ea typeface="맑은 고딕"/>
              </a:rPr>
              <a:t>있게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된다</a:t>
            </a:r>
            <a:endParaRPr lang="en-US" alt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8758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AF9B4625-2A4A-A8A1-EC57-BDDFF386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04787"/>
            <a:ext cx="101441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F2483E2-643A-9730-911D-96EA607E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3" y="1185863"/>
            <a:ext cx="8791575" cy="4486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36ACFE-2940-F837-DC39-A03432C76844}"/>
              </a:ext>
            </a:extLst>
          </p:cNvPr>
          <p:cNvSpPr txBox="1"/>
          <p:nvPr/>
        </p:nvSpPr>
        <p:spPr>
          <a:xfrm>
            <a:off x="1361301" y="5683188"/>
            <a:ext cx="11132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환자명을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입력할</a:t>
            </a:r>
            <a:r>
              <a:rPr lang="en-US" altLang="ko-KR" dirty="0">
                <a:ea typeface="맑은 고딕"/>
              </a:rPr>
              <a:t> 시 그 </a:t>
            </a:r>
            <a:r>
              <a:rPr lang="en-US" altLang="ko-KR" dirty="0" err="1">
                <a:ea typeface="맑은 고딕"/>
              </a:rPr>
              <a:t>입력값이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포함된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이름을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가진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환자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5985917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AAB16FF-7D14-1DA1-934E-31646221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441" y="450760"/>
            <a:ext cx="6420470" cy="5967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A27F11-1CE5-4E02-E33B-39AD684E0333}"/>
              </a:ext>
            </a:extLst>
          </p:cNvPr>
          <p:cNvSpPr txBox="1"/>
          <p:nvPr/>
        </p:nvSpPr>
        <p:spPr>
          <a:xfrm>
            <a:off x="341723" y="3107413"/>
            <a:ext cx="375890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ea typeface="맑은 고딕"/>
              </a:rPr>
              <a:t>항목을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선택</a:t>
            </a:r>
            <a:r>
              <a:rPr lang="en-US" altLang="ko-KR" dirty="0">
                <a:ea typeface="맑은 고딕"/>
              </a:rPr>
              <a:t> 시 </a:t>
            </a:r>
            <a:r>
              <a:rPr lang="en-US" altLang="ko-KR" dirty="0" err="1">
                <a:ea typeface="맑은 고딕"/>
              </a:rPr>
              <a:t>자동으로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주민번호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이름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입력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날짜를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선택할</a:t>
            </a:r>
            <a:r>
              <a:rPr lang="en-US" altLang="ko-KR" dirty="0">
                <a:ea typeface="맑은 고딕"/>
              </a:rPr>
              <a:t> 수 </a:t>
            </a:r>
            <a:r>
              <a:rPr lang="en-US" altLang="ko-KR" dirty="0" err="1">
                <a:ea typeface="맑은 고딕"/>
              </a:rPr>
              <a:t>있게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된다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896311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1CBF691-B292-AECE-6EA1-7A4AE923B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191" y="3701870"/>
            <a:ext cx="4600575" cy="2781300"/>
          </a:xfrm>
          <a:prstGeom prst="rect">
            <a:avLst/>
          </a:prstGeom>
        </p:spPr>
      </p:pic>
      <p:pic>
        <p:nvPicPr>
          <p:cNvPr id="8" name="그림 7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0E071D44-36D3-6AA6-4BE8-0CF5E53B2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90" y="2095500"/>
            <a:ext cx="5591175" cy="2667000"/>
          </a:xfrm>
          <a:prstGeom prst="rect">
            <a:avLst/>
          </a:prstGeom>
        </p:spPr>
      </p:pic>
      <p:pic>
        <p:nvPicPr>
          <p:cNvPr id="9" name="그림 8" descr="텍스트, 전자제품, 스크린샷, 멀티미디어이(가) 표시된 사진&#10;&#10;자동 생성된 설명">
            <a:extLst>
              <a:ext uri="{FF2B5EF4-FFF2-40B4-BE49-F238E27FC236}">
                <a16:creationId xmlns:a16="http://schemas.microsoft.com/office/drawing/2014/main" id="{4ED76692-5E6E-41E6-0621-31E91D12A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724" y="257443"/>
            <a:ext cx="3648075" cy="211455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B9D47C9-1595-719A-5031-8846CE3B7EB7}"/>
              </a:ext>
            </a:extLst>
          </p:cNvPr>
          <p:cNvCxnSpPr/>
          <p:nvPr/>
        </p:nvCxnSpPr>
        <p:spPr>
          <a:xfrm flipV="1">
            <a:off x="5467883" y="659303"/>
            <a:ext cx="1943652" cy="114852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F224AEB-4B93-B036-0ED4-50832FFC3744}"/>
              </a:ext>
            </a:extLst>
          </p:cNvPr>
          <p:cNvCxnSpPr/>
          <p:nvPr/>
        </p:nvCxnSpPr>
        <p:spPr>
          <a:xfrm>
            <a:off x="4559945" y="4993752"/>
            <a:ext cx="1833217" cy="9276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6D5B05-ED32-B96A-D5E3-5B75C058F843}"/>
              </a:ext>
            </a:extLst>
          </p:cNvPr>
          <p:cNvSpPr txBox="1"/>
          <p:nvPr/>
        </p:nvSpPr>
        <p:spPr>
          <a:xfrm>
            <a:off x="7768230" y="2374967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잘못된 접수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09818-92BA-0808-40CF-59BC92D919AC}"/>
              </a:ext>
            </a:extLst>
          </p:cNvPr>
          <p:cNvSpPr txBox="1"/>
          <p:nvPr/>
        </p:nvSpPr>
        <p:spPr>
          <a:xfrm>
            <a:off x="6705723" y="3244291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정상적인 접수</a:t>
            </a:r>
          </a:p>
        </p:txBody>
      </p:sp>
    </p:spTree>
    <p:extLst>
      <p:ext uri="{BB962C8B-B14F-4D97-AF65-F5344CB8AC3E}">
        <p14:creationId xmlns:p14="http://schemas.microsoft.com/office/powerpoint/2010/main" val="752777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8" name="그림 7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0E071D44-36D3-6AA6-4BE8-0CF5E53B2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90" y="2095500"/>
            <a:ext cx="5591175" cy="2667000"/>
          </a:xfrm>
          <a:prstGeom prst="rect">
            <a:avLst/>
          </a:prstGeom>
        </p:spPr>
      </p:pic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D8C47DB-9847-466C-FCD9-8C301AC6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277" y="1533525"/>
            <a:ext cx="52197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267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4" name="그림 3" descr="텍스트, 전자제품, 스크린샷, 멀티미디어이(가) 표시된 사진&#10;&#10;자동 생성된 설명">
            <a:extLst>
              <a:ext uri="{FF2B5EF4-FFF2-40B4-BE49-F238E27FC236}">
                <a16:creationId xmlns:a16="http://schemas.microsoft.com/office/drawing/2014/main" id="{915017D0-A676-27D2-1D8D-999C3EF11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062" y="2371725"/>
            <a:ext cx="3648075" cy="2114550"/>
          </a:xfrm>
          <a:prstGeom prst="rect">
            <a:avLst/>
          </a:prstGeom>
        </p:spPr>
      </p:pic>
      <p:pic>
        <p:nvPicPr>
          <p:cNvPr id="6" name="그림 5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41A3D132-60DD-F968-8CA3-17F128896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513" y="2179883"/>
            <a:ext cx="48196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58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44E7384-8099-08F0-A5B6-7C67924A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23" y="900715"/>
            <a:ext cx="4600575" cy="2781300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7EDF6F3-04FA-F0A1-A9BF-F648DC43C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828" y="1277356"/>
            <a:ext cx="5629275" cy="4067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C107B4-FC65-EFCA-AC43-EB00583233E9}"/>
              </a:ext>
            </a:extLst>
          </p:cNvPr>
          <p:cNvSpPr txBox="1"/>
          <p:nvPr/>
        </p:nvSpPr>
        <p:spPr>
          <a:xfrm>
            <a:off x="5868596" y="5347841"/>
            <a:ext cx="5615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접수 버튼을 누르는 경우</a:t>
            </a:r>
            <a:endParaRPr lang="ko-KR" dirty="0"/>
          </a:p>
        </p:txBody>
      </p:sp>
      <p:pic>
        <p:nvPicPr>
          <p:cNvPr id="15" name="그림 1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7B12F806-994F-12DD-0860-76ADBE065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24" y="3852125"/>
            <a:ext cx="46005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870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66FE2F4-C590-244E-A3D9-E5CD3C20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75" y="874958"/>
            <a:ext cx="8686800" cy="3390900"/>
          </a:xfrm>
          <a:prstGeom prst="rect">
            <a:avLst/>
          </a:prstGeom>
        </p:spPr>
      </p:pic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0C53487-8E88-E226-684F-E8999D838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757" y="3424305"/>
            <a:ext cx="7429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448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C08FED8-7AE8-5F8B-941B-461EA6111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29" y="2067663"/>
            <a:ext cx="6457950" cy="2143125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1619FF4F-4007-C9C7-DE08-489C1E3189FC}"/>
              </a:ext>
            </a:extLst>
          </p:cNvPr>
          <p:cNvSpPr txBox="1"/>
          <p:nvPr/>
        </p:nvSpPr>
        <p:spPr>
          <a:xfrm>
            <a:off x="3196229" y="4381924"/>
            <a:ext cx="561560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종료 버튼을 누르는 경우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1986364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2" name="그림 1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A35E189C-7629-2F46-9002-5B9C78900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02" y="2015544"/>
            <a:ext cx="5476875" cy="2590800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72569B1A-0C3E-6B2F-2566-CA04CB0E4B87}"/>
              </a:ext>
            </a:extLst>
          </p:cNvPr>
          <p:cNvSpPr txBox="1"/>
          <p:nvPr/>
        </p:nvSpPr>
        <p:spPr>
          <a:xfrm>
            <a:off x="620454" y="4843417"/>
            <a:ext cx="788014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각각의 버튼을 누르고 날짜를 설정하면 해당 날짜의</a:t>
            </a:r>
          </a:p>
          <a:p>
            <a:r>
              <a:rPr lang="ko-KR" altLang="en-US" dirty="0">
                <a:ea typeface="맑은 고딕"/>
              </a:rPr>
              <a:t>해당 접수 상태인 환자들이 출력된다.</a:t>
            </a:r>
          </a:p>
        </p:txBody>
      </p:sp>
      <p:pic>
        <p:nvPicPr>
          <p:cNvPr id="8" name="그림 7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5875F66C-225F-1D7A-46F3-7F1C6FD82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931" y="442913"/>
            <a:ext cx="49815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896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573FAEBC-B6A1-5CE3-1BB3-DD35EFEBA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78" b="70588"/>
          <a:stretch/>
        </p:blipFill>
        <p:spPr>
          <a:xfrm>
            <a:off x="886362" y="1622001"/>
            <a:ext cx="5568514" cy="753598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FDF0D771-B59A-72A0-A756-95CF9348EE05}"/>
              </a:ext>
            </a:extLst>
          </p:cNvPr>
          <p:cNvSpPr txBox="1"/>
          <p:nvPr/>
        </p:nvSpPr>
        <p:spPr>
          <a:xfrm>
            <a:off x="888764" y="2643277"/>
            <a:ext cx="788014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환자를 </a:t>
            </a:r>
            <a:r>
              <a:rPr lang="ko-KR" altLang="en-US" dirty="0" err="1">
                <a:ea typeface="맑은 고딕"/>
              </a:rPr>
              <a:t>우클릭</a:t>
            </a:r>
            <a:r>
              <a:rPr lang="ko-KR" altLang="en-US" dirty="0">
                <a:ea typeface="맑은 고딕"/>
              </a:rPr>
              <a:t> 하면 팝업 메뉴가 뜬다</a:t>
            </a:r>
          </a:p>
        </p:txBody>
      </p:sp>
      <p:pic>
        <p:nvPicPr>
          <p:cNvPr id="9" name="그림 8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F44A7698-9A45-90D4-EE3D-5BE8EC53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9" y="1224299"/>
            <a:ext cx="4591050" cy="1790700"/>
          </a:xfrm>
          <a:prstGeom prst="rect">
            <a:avLst/>
          </a:prstGeom>
        </p:spPr>
      </p:pic>
      <p:pic>
        <p:nvPicPr>
          <p:cNvPr id="11" name="그림 1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4A9898E-A71E-8C74-B77B-2BFF39E21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783" y="3689261"/>
            <a:ext cx="8477250" cy="1905000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081BB4E2-32A8-451F-0FE7-3C9B8D723B72}"/>
              </a:ext>
            </a:extLst>
          </p:cNvPr>
          <p:cNvSpPr txBox="1"/>
          <p:nvPr/>
        </p:nvSpPr>
        <p:spPr>
          <a:xfrm>
            <a:off x="985356" y="5583953"/>
            <a:ext cx="788014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회원 정보 확인 선택하는 경우</a:t>
            </a:r>
          </a:p>
        </p:txBody>
      </p:sp>
    </p:spTree>
    <p:extLst>
      <p:ext uri="{BB962C8B-B14F-4D97-AF65-F5344CB8AC3E}">
        <p14:creationId xmlns:p14="http://schemas.microsoft.com/office/powerpoint/2010/main" val="128308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9B1B131B-9C97-A2D0-29C9-E442C2713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81113"/>
            <a:ext cx="102108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2" name="그림 1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C8E5D25C-A5EC-2863-1BAC-72391DD90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3" y="1466850"/>
            <a:ext cx="8410575" cy="3924300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4AB08078-50FA-915F-11CC-CB9411CFEB08}"/>
              </a:ext>
            </a:extLst>
          </p:cNvPr>
          <p:cNvSpPr txBox="1"/>
          <p:nvPr/>
        </p:nvSpPr>
        <p:spPr>
          <a:xfrm>
            <a:off x="1886877" y="5583953"/>
            <a:ext cx="788014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회원 정보 확인 선택하는 경우</a:t>
            </a:r>
          </a:p>
        </p:txBody>
      </p:sp>
    </p:spTree>
    <p:extLst>
      <p:ext uri="{BB962C8B-B14F-4D97-AF65-F5344CB8AC3E}">
        <p14:creationId xmlns:p14="http://schemas.microsoft.com/office/powerpoint/2010/main" val="2021523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DEDFF8ED-2B9F-464E-2018-F8A512EF4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431" y="321167"/>
            <a:ext cx="4600575" cy="2781300"/>
          </a:xfrm>
          <a:prstGeom prst="rect">
            <a:avLst/>
          </a:prstGeom>
        </p:spPr>
      </p:pic>
      <p:pic>
        <p:nvPicPr>
          <p:cNvPr id="8" name="그림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BD4F4959-A9C2-1210-DF80-6D3DCE080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78" b="70588"/>
          <a:stretch/>
        </p:blipFill>
        <p:spPr>
          <a:xfrm>
            <a:off x="746841" y="967325"/>
            <a:ext cx="5568514" cy="753598"/>
          </a:xfrm>
          <a:prstGeom prst="rect">
            <a:avLst/>
          </a:prstGeom>
        </p:spPr>
      </p:pic>
      <p:pic>
        <p:nvPicPr>
          <p:cNvPr id="9" name="그림 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5F06BDF-47D3-9CD3-DEBD-925CAB185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431" y="3594547"/>
            <a:ext cx="4600575" cy="2781300"/>
          </a:xfrm>
          <a:prstGeom prst="rect">
            <a:avLst/>
          </a:prstGeom>
        </p:spPr>
      </p:pic>
      <p:pic>
        <p:nvPicPr>
          <p:cNvPr id="10" name="그림 9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56D29BB-251B-D3B9-CCFA-4406CD943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967" y="3594547"/>
            <a:ext cx="4600575" cy="2781300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1CECB89-2006-6CA4-B1AE-D3097A687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084" y="1976236"/>
            <a:ext cx="3257550" cy="1123950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9B2A1B5E-EE5B-F02C-D730-791CE298B9C7}"/>
              </a:ext>
            </a:extLst>
          </p:cNvPr>
          <p:cNvSpPr txBox="1"/>
          <p:nvPr/>
        </p:nvSpPr>
        <p:spPr>
          <a:xfrm>
            <a:off x="6308624" y="2686206"/>
            <a:ext cx="102214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예약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080DCC5E-5EAD-307F-D674-F0DDA8849F19}"/>
              </a:ext>
            </a:extLst>
          </p:cNvPr>
          <p:cNvSpPr txBox="1"/>
          <p:nvPr/>
        </p:nvSpPr>
        <p:spPr>
          <a:xfrm>
            <a:off x="6308624" y="6002516"/>
            <a:ext cx="102214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취소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3C2E4445-885D-39B4-3D39-ACB96790BE56}"/>
              </a:ext>
            </a:extLst>
          </p:cNvPr>
          <p:cNvSpPr txBox="1"/>
          <p:nvPr/>
        </p:nvSpPr>
        <p:spPr>
          <a:xfrm>
            <a:off x="180426" y="6002515"/>
            <a:ext cx="102214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접수</a:t>
            </a:r>
          </a:p>
        </p:txBody>
      </p:sp>
    </p:spTree>
    <p:extLst>
      <p:ext uri="{BB962C8B-B14F-4D97-AF65-F5344CB8AC3E}">
        <p14:creationId xmlns:p14="http://schemas.microsoft.com/office/powerpoint/2010/main" val="6045014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10" name="그림 9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56D29BB-251B-D3B9-CCFA-4406CD94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1" y="2038350"/>
            <a:ext cx="4600575" cy="2781300"/>
          </a:xfrm>
          <a:prstGeom prst="rect">
            <a:avLst/>
          </a:prstGeom>
        </p:spPr>
      </p:pic>
      <p:pic>
        <p:nvPicPr>
          <p:cNvPr id="3" name="그림 2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E85D70E5-3D13-C3A0-39AA-0512993EE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67" y="1509243"/>
            <a:ext cx="4200525" cy="1714500"/>
          </a:xfrm>
          <a:prstGeom prst="rect">
            <a:avLst/>
          </a:prstGeom>
        </p:spPr>
      </p:pic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996C9CF5-0C58-9E59-5BAF-8C1B90EB3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063" y="3940466"/>
            <a:ext cx="6477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595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2" name="그림 1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E59743FB-4531-44CA-6884-4FC34E9AE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8" y="881600"/>
            <a:ext cx="97631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953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D4DA408-0861-81E7-CCBA-99019B63D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11" y="968196"/>
            <a:ext cx="9591675" cy="3676650"/>
          </a:xfrm>
          <a:prstGeom prst="rect">
            <a:avLst/>
          </a:prstGeom>
        </p:spPr>
      </p:pic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B16BD07-FB18-21BC-E211-479252650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924" y="3433561"/>
            <a:ext cx="46005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084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19ED22D-5A7C-4AE6-F96B-B91D15174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66" y="2038350"/>
            <a:ext cx="4600575" cy="2781300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B627CDB-141B-9906-9AF9-962C8AC23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439" y="2300288"/>
            <a:ext cx="48387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484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2" name="그림 1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id="{7F8E8AFE-B6DB-A2A9-4070-4D2E5F1DB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96" y="1715439"/>
            <a:ext cx="5581650" cy="3105150"/>
          </a:xfrm>
          <a:prstGeom prst="rect">
            <a:avLst/>
          </a:prstGeom>
        </p:spPr>
      </p:pic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E3B5A7C-96EC-FEA0-17C4-8CD53A465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431" y="130667"/>
            <a:ext cx="5638800" cy="3162300"/>
          </a:xfrm>
          <a:prstGeom prst="rect">
            <a:avLst/>
          </a:prstGeom>
        </p:spPr>
      </p:pic>
      <p:pic>
        <p:nvPicPr>
          <p:cNvPr id="6" name="그림 5" descr="텍스트, 스크린샷, 번호, 디스플레이이(가) 표시된 사진&#10;&#10;자동 생성된 설명">
            <a:extLst>
              <a:ext uri="{FF2B5EF4-FFF2-40B4-BE49-F238E27FC236}">
                <a16:creationId xmlns:a16="http://schemas.microsoft.com/office/drawing/2014/main" id="{B8269549-9D9D-00FD-3A40-7A3FC6A3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779" y="3544709"/>
            <a:ext cx="5591175" cy="3095625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9721367E-8C90-6F77-D5EB-C1CB636328FB}"/>
              </a:ext>
            </a:extLst>
          </p:cNvPr>
          <p:cNvSpPr txBox="1"/>
          <p:nvPr/>
        </p:nvSpPr>
        <p:spPr>
          <a:xfrm>
            <a:off x="395074" y="5090262"/>
            <a:ext cx="559414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환자 선택 후 메모 입력 가능 및 보기 가능</a:t>
            </a:r>
          </a:p>
        </p:txBody>
      </p:sp>
    </p:spTree>
    <p:extLst>
      <p:ext uri="{BB962C8B-B14F-4D97-AF65-F5344CB8AC3E}">
        <p14:creationId xmlns:p14="http://schemas.microsoft.com/office/powerpoint/2010/main" val="22625638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3" name="그림 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763B7D27-7BCC-6828-9FC1-663614E1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10" y="2833620"/>
            <a:ext cx="8305800" cy="2628900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2FA3BBD-8E90-3DA8-8699-4097BD15B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701" y="706863"/>
            <a:ext cx="54864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916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6AA8604-A9DA-0A88-52E3-AE960BCA7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74" y="1901512"/>
            <a:ext cx="5638800" cy="3162300"/>
          </a:xfrm>
          <a:prstGeom prst="rect">
            <a:avLst/>
          </a:prstGeom>
        </p:spPr>
      </p:pic>
      <p:pic>
        <p:nvPicPr>
          <p:cNvPr id="8" name="그림 7" descr="텍스트, 스크린샷, 번호, 디스플레이이(가) 표시된 사진&#10;&#10;자동 생성된 설명">
            <a:extLst>
              <a:ext uri="{FF2B5EF4-FFF2-40B4-BE49-F238E27FC236}">
                <a16:creationId xmlns:a16="http://schemas.microsoft.com/office/drawing/2014/main" id="{6D2752D1-BCC2-E779-DC4C-00190BA23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15" y="1967047"/>
            <a:ext cx="5591175" cy="3095625"/>
          </a:xfrm>
          <a:prstGeom prst="rect">
            <a:avLst/>
          </a:prstGeom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DBF13C3D-710C-C296-583C-A8D9EE0915DC}"/>
              </a:ext>
            </a:extLst>
          </p:cNvPr>
          <p:cNvSpPr txBox="1"/>
          <p:nvPr/>
        </p:nvSpPr>
        <p:spPr>
          <a:xfrm>
            <a:off x="513130" y="5261981"/>
            <a:ext cx="559414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ea typeface="맑은 고딕"/>
              </a:rPr>
              <a:t>엔터를</a:t>
            </a:r>
            <a:r>
              <a:rPr lang="ko-KR" altLang="en-US" dirty="0">
                <a:ea typeface="맑은 고딕"/>
              </a:rPr>
              <a:t> 치면 자동으로 메모 입력</a:t>
            </a:r>
          </a:p>
        </p:txBody>
      </p:sp>
    </p:spTree>
    <p:extLst>
      <p:ext uri="{BB962C8B-B14F-4D97-AF65-F5344CB8AC3E}">
        <p14:creationId xmlns:p14="http://schemas.microsoft.com/office/powerpoint/2010/main" val="11952613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75611FA-D25A-E695-4FC8-A74BE77F2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1" y="2256151"/>
            <a:ext cx="9144000" cy="3762375"/>
          </a:xfrm>
          <a:prstGeom prst="rect">
            <a:avLst/>
          </a:prstGeom>
        </p:spPr>
      </p:pic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4FF7F1D-DAFE-5E68-311E-D1A185641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710" y="560768"/>
            <a:ext cx="60674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3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61" y="279400"/>
            <a:ext cx="9569278" cy="629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279400"/>
            <a:ext cx="10550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/>
              <a:t>ERD</a:t>
            </a:r>
            <a:endParaRPr lang="ko-KR" alt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0839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9A6F52D-FC4E-CE33-7D68-AD60A10FA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15" y="1844295"/>
            <a:ext cx="5572125" cy="3190875"/>
          </a:xfrm>
          <a:prstGeom prst="rect">
            <a:avLst/>
          </a:prstGeom>
        </p:spPr>
      </p:pic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BD95F3F-03C5-DFF0-53E6-BCED0DFAA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1834770"/>
            <a:ext cx="5600700" cy="3209925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DC832974-3F0F-5CEF-7856-E7AE2F7CFE29}"/>
              </a:ext>
            </a:extLst>
          </p:cNvPr>
          <p:cNvSpPr txBox="1"/>
          <p:nvPr/>
        </p:nvSpPr>
        <p:spPr>
          <a:xfrm>
            <a:off x="513130" y="5261981"/>
            <a:ext cx="1142183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수납 여부 체크에 따라 출력되는 환자가 다르고 </a:t>
            </a:r>
            <a:r>
              <a:rPr lang="ko-KR" altLang="en-US" dirty="0" err="1">
                <a:ea typeface="맑은 고딕"/>
              </a:rPr>
              <a:t>Y를</a:t>
            </a:r>
            <a:r>
              <a:rPr lang="ko-KR" altLang="en-US" dirty="0">
                <a:ea typeface="맑은 고딕"/>
              </a:rPr>
              <a:t> 선택한 경우에는 </a:t>
            </a:r>
            <a:r>
              <a:rPr lang="ko-KR" altLang="en-US" dirty="0" err="1">
                <a:ea typeface="맑은 고딕"/>
              </a:rPr>
              <a:t>수납금</a:t>
            </a:r>
            <a:r>
              <a:rPr lang="ko-KR" altLang="en-US" dirty="0">
                <a:ea typeface="맑은 고딕"/>
              </a:rPr>
              <a:t> 입력, 결제수단 입력 불가</a:t>
            </a:r>
          </a:p>
        </p:txBody>
      </p:sp>
    </p:spTree>
    <p:extLst>
      <p:ext uri="{BB962C8B-B14F-4D97-AF65-F5344CB8AC3E}">
        <p14:creationId xmlns:p14="http://schemas.microsoft.com/office/powerpoint/2010/main" val="30077354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DC832974-3F0F-5CEF-7856-E7AE2F7CFE29}"/>
              </a:ext>
            </a:extLst>
          </p:cNvPr>
          <p:cNvSpPr txBox="1"/>
          <p:nvPr/>
        </p:nvSpPr>
        <p:spPr>
          <a:xfrm>
            <a:off x="684848" y="5240516"/>
            <a:ext cx="4499438" cy="3800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환자 선택 시 </a:t>
            </a:r>
            <a:r>
              <a:rPr lang="ko-KR" altLang="en-US" dirty="0" err="1">
                <a:ea typeface="맑은 고딕"/>
              </a:rPr>
              <a:t>수납금</a:t>
            </a:r>
            <a:r>
              <a:rPr lang="ko-KR" altLang="en-US" dirty="0">
                <a:ea typeface="맑은 고딕"/>
              </a:rPr>
              <a:t> 입력이 가능해진다.</a:t>
            </a:r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C38E172-D219-70DC-40FE-882EFB505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56" y="1847850"/>
            <a:ext cx="5543550" cy="3162300"/>
          </a:xfrm>
          <a:prstGeom prst="rect">
            <a:avLst/>
          </a:prstGeom>
        </p:spPr>
      </p:pic>
      <p:pic>
        <p:nvPicPr>
          <p:cNvPr id="7" name="그림 6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4C072642-737B-CAA3-1AC3-18B2DEE57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34" y="1800225"/>
            <a:ext cx="5572125" cy="3257550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D7B47714-E9B7-7D6A-CEB9-B9D0A1835E5F}"/>
              </a:ext>
            </a:extLst>
          </p:cNvPr>
          <p:cNvSpPr txBox="1"/>
          <p:nvPr/>
        </p:nvSpPr>
        <p:spPr>
          <a:xfrm>
            <a:off x="6394482" y="5240516"/>
            <a:ext cx="4499438" cy="3800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입력 후 자동으로 값이 들어간다.</a:t>
            </a:r>
          </a:p>
        </p:txBody>
      </p:sp>
    </p:spTree>
    <p:extLst>
      <p:ext uri="{BB962C8B-B14F-4D97-AF65-F5344CB8AC3E}">
        <p14:creationId xmlns:p14="http://schemas.microsoft.com/office/powerpoint/2010/main" val="1292160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2" name="그림 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B35184F4-C740-FCA1-150F-40102D6D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03" y="1051440"/>
            <a:ext cx="9601200" cy="3381375"/>
          </a:xfrm>
          <a:prstGeom prst="rect">
            <a:avLst/>
          </a:prstGeom>
        </p:spPr>
      </p:pic>
      <p:pic>
        <p:nvPicPr>
          <p:cNvPr id="4" name="그림 3" descr="텍스트, 전자제품, 스크린샷, 멀티미디어이(가) 표시된 사진&#10;&#10;자동 생성된 설명">
            <a:extLst>
              <a:ext uri="{FF2B5EF4-FFF2-40B4-BE49-F238E27FC236}">
                <a16:creationId xmlns:a16="http://schemas.microsoft.com/office/drawing/2014/main" id="{88145547-E053-751A-0C7D-B64D593CB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371" y="3799133"/>
            <a:ext cx="3648075" cy="2114550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C74A845-0CAC-14FB-1AFC-FA98ACECD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167" y="4697568"/>
            <a:ext cx="2505075" cy="1219200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168B9A92-3F1C-BF54-7029-E053BCDD3640}"/>
              </a:ext>
            </a:extLst>
          </p:cNvPr>
          <p:cNvSpPr txBox="1"/>
          <p:nvPr/>
        </p:nvSpPr>
        <p:spPr>
          <a:xfrm>
            <a:off x="4934876" y="6066911"/>
            <a:ext cx="4499438" cy="3800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ea typeface="맑은 고딕"/>
              </a:rPr>
              <a:t>오류메세지</a:t>
            </a:r>
          </a:p>
        </p:txBody>
      </p:sp>
    </p:spTree>
    <p:extLst>
      <p:ext uri="{BB962C8B-B14F-4D97-AF65-F5344CB8AC3E}">
        <p14:creationId xmlns:p14="http://schemas.microsoft.com/office/powerpoint/2010/main" val="27739285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3" name="그림 2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D73527E4-FEEF-4F44-C761-396816591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19" y="1490394"/>
            <a:ext cx="2447925" cy="485775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9226BA9C-3CD9-D06C-59A8-1C8C25528ABA}"/>
              </a:ext>
            </a:extLst>
          </p:cNvPr>
          <p:cNvSpPr txBox="1"/>
          <p:nvPr/>
        </p:nvSpPr>
        <p:spPr>
          <a:xfrm>
            <a:off x="5890059" y="1645164"/>
            <a:ext cx="658152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수납금이 입력된 환자를 </a:t>
            </a:r>
            <a:r>
              <a:rPr lang="ko-KR" altLang="en-US" dirty="0" err="1">
                <a:ea typeface="맑은 고딕"/>
              </a:rPr>
              <a:t>우클릭</a:t>
            </a:r>
            <a:r>
              <a:rPr lang="ko-KR" altLang="en-US" dirty="0">
                <a:ea typeface="맑은 고딕"/>
              </a:rPr>
              <a:t> 하면 결제 할 수 있게 된다</a:t>
            </a:r>
          </a:p>
        </p:txBody>
      </p:sp>
      <p:pic>
        <p:nvPicPr>
          <p:cNvPr id="8" name="그림 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C972DF4-6D55-2E9E-43CE-DF8CAE2CF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386" y="2398287"/>
            <a:ext cx="5581650" cy="1009650"/>
          </a:xfrm>
          <a:prstGeom prst="rect">
            <a:avLst/>
          </a:prstGeom>
        </p:spPr>
      </p:pic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1C24946C-6780-B707-9B9B-B2AC4D9F8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386" y="3694560"/>
            <a:ext cx="5581650" cy="1057275"/>
          </a:xfrm>
          <a:prstGeom prst="rect">
            <a:avLst/>
          </a:prstGeom>
        </p:spPr>
      </p:pic>
      <p:pic>
        <p:nvPicPr>
          <p:cNvPr id="10" name="그림 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C8ECCB8-84D2-B6D1-14D7-25B5BE396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941" y="5033694"/>
            <a:ext cx="55530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384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E3A83F2-CE22-963E-0649-1477AC2D4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57" y="1271321"/>
            <a:ext cx="8191500" cy="2447925"/>
          </a:xfrm>
          <a:prstGeom prst="rect">
            <a:avLst/>
          </a:prstGeom>
        </p:spPr>
      </p:pic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B7293D7-9539-6C62-0462-C7A94697A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654" y="4041417"/>
            <a:ext cx="35052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696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3" name="그림 2" descr="스크린샷, 텍스트, 라인, 직사각형이(가) 표시된 사진&#10;&#10;자동 생성된 설명">
            <a:extLst>
              <a:ext uri="{FF2B5EF4-FFF2-40B4-BE49-F238E27FC236}">
                <a16:creationId xmlns:a16="http://schemas.microsoft.com/office/drawing/2014/main" id="{A62BFCEE-8C2D-B999-9B2A-B72C0D82F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92" y="1075453"/>
            <a:ext cx="5686425" cy="542925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88CF6ED3-C0C5-CBAD-D11A-B005D918B96F}"/>
              </a:ext>
            </a:extLst>
          </p:cNvPr>
          <p:cNvSpPr txBox="1"/>
          <p:nvPr/>
        </p:nvSpPr>
        <p:spPr>
          <a:xfrm>
            <a:off x="534594" y="1709558"/>
            <a:ext cx="658152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이름으로 조회하면 그 환자의 정보가 뜬다.</a:t>
            </a:r>
          </a:p>
        </p:txBody>
      </p:sp>
      <p:pic>
        <p:nvPicPr>
          <p:cNvPr id="7" name="그림 6" descr="텍스트, 전자제품, 스크린샷, 멀티미디어이(가) 표시된 사진&#10;&#10;자동 생성된 설명">
            <a:extLst>
              <a:ext uri="{FF2B5EF4-FFF2-40B4-BE49-F238E27FC236}">
                <a16:creationId xmlns:a16="http://schemas.microsoft.com/office/drawing/2014/main" id="{4B80BE85-F90C-17B5-C317-3DC7213E9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696" y="1073105"/>
            <a:ext cx="3648075" cy="2114550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9C3E0452-AE04-8CC1-DE95-B7A8BDAA6CDA}"/>
              </a:ext>
            </a:extLst>
          </p:cNvPr>
          <p:cNvSpPr txBox="1"/>
          <p:nvPr/>
        </p:nvSpPr>
        <p:spPr>
          <a:xfrm>
            <a:off x="7328200" y="3330150"/>
            <a:ext cx="658152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검색 결과가 없는 경우</a:t>
            </a:r>
          </a:p>
        </p:txBody>
      </p:sp>
      <p:pic>
        <p:nvPicPr>
          <p:cNvPr id="9" name="그림 8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DACEC7C5-4420-CFE3-6C98-901514F3C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34" y="2386281"/>
            <a:ext cx="3676650" cy="904875"/>
          </a:xfrm>
          <a:prstGeom prst="rect">
            <a:avLst/>
          </a:prstGeom>
        </p:spPr>
      </p:pic>
      <p:pic>
        <p:nvPicPr>
          <p:cNvPr id="10" name="그림 9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3D78C779-E063-3D7E-2B61-DAC8AA501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81" y="3519689"/>
            <a:ext cx="4305300" cy="1600200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ACD1617-A63E-86AF-CEF9-B3AD52255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711" y="4136667"/>
            <a:ext cx="80676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69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2" name="그림 1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533D959D-602F-1C9B-96F6-B978F18DC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248" y="880056"/>
            <a:ext cx="9345587" cy="58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062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1E1B5-2CA5-90CA-503A-EBDC97B06EA7}"/>
              </a:ext>
            </a:extLst>
          </p:cNvPr>
          <p:cNvSpPr txBox="1"/>
          <p:nvPr/>
        </p:nvSpPr>
        <p:spPr>
          <a:xfrm>
            <a:off x="175994" y="253770"/>
            <a:ext cx="3640740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sz="3500" b="1" dirty="0">
                <a:latin typeface="Malgun Gothic"/>
                <a:ea typeface="Malgun Gothic"/>
              </a:rPr>
              <a:t>간호사 차트 구현</a:t>
            </a:r>
            <a:endParaRPr lang="ko-KR" altLang="en-US" sz="3500" b="1" dirty="0">
              <a:latin typeface="Malgun Gothic"/>
              <a:ea typeface="Malgun Gothic"/>
            </a:endParaRPr>
          </a:p>
        </p:txBody>
      </p:sp>
      <p:pic>
        <p:nvPicPr>
          <p:cNvPr id="3" name="그림 2" descr="텍스트, 스크린샷, 평행, 라인이(가) 표시된 사진&#10;&#10;자동 생성된 설명">
            <a:extLst>
              <a:ext uri="{FF2B5EF4-FFF2-40B4-BE49-F238E27FC236}">
                <a16:creationId xmlns:a16="http://schemas.microsoft.com/office/drawing/2014/main" id="{FEDBE631-2ADD-F38C-FCF4-24D7BC26C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333" y="880056"/>
            <a:ext cx="9206066" cy="578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670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38273" y="3113529"/>
            <a:ext cx="1119217" cy="63094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500" b="1" i="1" dirty="0">
                <a:ea typeface="맑은 고딕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3221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8597" y="3113529"/>
            <a:ext cx="30348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b="1"/>
              <a:t>클래스 명세서</a:t>
            </a:r>
            <a:endParaRPr lang="ko-KR" alt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2005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498</Words>
  <Application>Microsoft Office PowerPoint</Application>
  <PresentationFormat>와이드스크린</PresentationFormat>
  <Paragraphs>144</Paragraphs>
  <Slides>88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2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human-03</dc:creator>
  <cp:lastModifiedBy>human-03</cp:lastModifiedBy>
  <cp:revision>856</cp:revision>
  <dcterms:created xsi:type="dcterms:W3CDTF">2024-04-21T10:35:19Z</dcterms:created>
  <dcterms:modified xsi:type="dcterms:W3CDTF">2024-04-22T00:00:03Z</dcterms:modified>
</cp:coreProperties>
</file>