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9" r:id="rId3"/>
    <p:sldId id="257" r:id="rId4"/>
    <p:sldId id="258" r:id="rId5"/>
    <p:sldId id="260" r:id="rId6"/>
    <p:sldId id="261" r:id="rId7"/>
    <p:sldId id="262" r:id="rId8"/>
    <p:sldId id="263" r:id="rId9"/>
    <p:sldId id="264" r:id="rId10"/>
    <p:sldId id="265" r:id="rId11"/>
    <p:sldId id="266" r:id="rId12"/>
    <p:sldId id="267" r:id="rId13"/>
    <p:sldId id="268" r:id="rId14"/>
    <p:sldId id="271" r:id="rId15"/>
    <p:sldId id="302" r:id="rId16"/>
    <p:sldId id="272" r:id="rId17"/>
    <p:sldId id="273" r:id="rId18"/>
    <p:sldId id="274" r:id="rId19"/>
    <p:sldId id="275" r:id="rId20"/>
    <p:sldId id="276" r:id="rId21"/>
    <p:sldId id="282" r:id="rId22"/>
    <p:sldId id="277" r:id="rId23"/>
    <p:sldId id="303" r:id="rId24"/>
    <p:sldId id="278" r:id="rId25"/>
    <p:sldId id="279" r:id="rId26"/>
    <p:sldId id="280" r:id="rId27"/>
    <p:sldId id="281" r:id="rId28"/>
    <p:sldId id="284" r:id="rId29"/>
    <p:sldId id="285" r:id="rId30"/>
    <p:sldId id="293" r:id="rId31"/>
    <p:sldId id="286" r:id="rId32"/>
    <p:sldId id="287" r:id="rId33"/>
    <p:sldId id="288" r:id="rId34"/>
    <p:sldId id="289" r:id="rId35"/>
    <p:sldId id="294" r:id="rId36"/>
    <p:sldId id="290" r:id="rId37"/>
    <p:sldId id="291" r:id="rId38"/>
    <p:sldId id="292" r:id="rId3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FE"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447F8-75EE-452A-92BD-BE12AFB2D789}" type="datetimeFigureOut">
              <a:rPr lang="tr-TR" smtClean="0"/>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EB2F9-8181-4DDD-9E6A-1696247C0843}" type="slidenum">
              <a:rPr lang="tr-TR" smtClean="0"/>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4955" y="1447800"/>
            <a:ext cx="8825658" cy="3329581"/>
          </a:xfrm>
        </p:spPr>
        <p:txBody>
          <a:bodyPr anchor="b"/>
          <a:lstStyle>
            <a:lvl1pPr>
              <a:defRPr sz="7200"/>
            </a:lvl1pPr>
          </a:lstStyle>
          <a:p>
            <a:r>
              <a:rPr lang="tr-TR"/>
              <a:t>Asıl başlık stili için tıklatın</a:t>
            </a:r>
            <a:endParaRPr lang="en-US" dirty="0"/>
          </a:p>
        </p:txBody>
      </p:sp>
      <p:sp>
        <p:nvSpPr>
          <p:cNvPr id="3" name="Subtitle 2"/>
          <p:cNvSpPr>
            <a:spLocks noGrp="1"/>
          </p:cNvSpPr>
          <p:nvPr>
            <p:ph type="subTitle" idx="1" hasCustomPrompt="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FE5F397-94DF-4660-9979-4E9202CA52BE}"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32574-7DBF-4724-B968-222ABC48A51E}" type="slidenum">
              <a:rPr lang="tr-TR" smtClean="0"/>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6" y="4800587"/>
            <a:ext cx="8825657" cy="56673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hasCustomPrompt="1"/>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endParaRPr lang="tr-TR"/>
          </a:p>
        </p:txBody>
      </p:sp>
      <p:sp>
        <p:nvSpPr>
          <p:cNvPr id="5" name="Date Placeholder 4"/>
          <p:cNvSpPr>
            <a:spLocks noGrp="1"/>
          </p:cNvSpPr>
          <p:nvPr>
            <p:ph type="dt" sz="half" idx="10"/>
          </p:nvPr>
        </p:nvSpPr>
        <p:spPr/>
        <p:txBody>
          <a:bodyPr/>
          <a:lstStyle/>
          <a:p>
            <a:fld id="{2FE5F397-94DF-4660-9979-4E9202CA52BE}" type="datetimeFigureOut">
              <a:rPr lang="tr-TR" smtClean="0"/>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BF32574-7DBF-4724-B968-222ABC48A51E}" type="slidenum">
              <a:rPr lang="tr-TR" smtClean="0"/>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4" y="1447800"/>
            <a:ext cx="8825659" cy="1981200"/>
          </a:xfrm>
        </p:spPr>
        <p:txBody>
          <a:bodyPr/>
          <a:lstStyle>
            <a:lvl1pPr>
              <a:defRPr sz="4800"/>
            </a:lvl1pPr>
          </a:lstStyle>
          <a:p>
            <a:r>
              <a:rPr lang="tr-TR"/>
              <a:t>Asıl başlık stili için tıklatın</a:t>
            </a:r>
            <a:endParaRPr lang="en-US" dirty="0"/>
          </a:p>
        </p:txBody>
      </p:sp>
      <p:sp>
        <p:nvSpPr>
          <p:cNvPr id="8" name="Text Placeholder 3"/>
          <p:cNvSpPr>
            <a:spLocks noGrp="1"/>
          </p:cNvSpPr>
          <p:nvPr>
            <p:ph type="body" sz="half" idx="2" hasCustomPrompt="1"/>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endParaRPr lang="tr-TR"/>
          </a:p>
        </p:txBody>
      </p:sp>
      <p:sp>
        <p:nvSpPr>
          <p:cNvPr id="4" name="Date Placeholder 3"/>
          <p:cNvSpPr>
            <a:spLocks noGrp="1"/>
          </p:cNvSpPr>
          <p:nvPr>
            <p:ph type="dt" sz="half" idx="10"/>
          </p:nvPr>
        </p:nvSpPr>
        <p:spPr/>
        <p:txBody>
          <a:bodyPr/>
          <a:lstStyle/>
          <a:p>
            <a:fld id="{2FE5F397-94DF-4660-9979-4E9202CA52BE}"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32574-7DBF-4724-B968-222ABC48A51E}" type="slidenum">
              <a:rPr lang="tr-TR" smtClean="0"/>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74801" y="1447800"/>
            <a:ext cx="7999315" cy="2323374"/>
          </a:xfrm>
        </p:spPr>
        <p:txBody>
          <a:bodyPr/>
          <a:lstStyle>
            <a:lvl1pPr>
              <a:defRPr sz="4800"/>
            </a:lvl1pPr>
          </a:lstStyle>
          <a:p>
            <a:r>
              <a:rPr lang="tr-TR"/>
              <a:t>Asıl başlık stili için tıklatın</a:t>
            </a:r>
            <a:endParaRPr lang="en-US" dirty="0"/>
          </a:p>
        </p:txBody>
      </p:sp>
      <p:sp>
        <p:nvSpPr>
          <p:cNvPr id="11" name="Text Placeholder 3"/>
          <p:cNvSpPr>
            <a:spLocks noGrp="1"/>
          </p:cNvSpPr>
          <p:nvPr>
            <p:ph type="body" sz="half" idx="14" hasCustomPrompt="1"/>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a:t>
            </a:r>
            <a:endParaRPr lang="tr-TR"/>
          </a:p>
        </p:txBody>
      </p:sp>
      <p:sp>
        <p:nvSpPr>
          <p:cNvPr id="10" name="Text Placeholder 3"/>
          <p:cNvSpPr>
            <a:spLocks noGrp="1"/>
          </p:cNvSpPr>
          <p:nvPr>
            <p:ph type="body" sz="half" idx="2" hasCustomPrompt="1"/>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endParaRPr lang="tr-TR"/>
          </a:p>
        </p:txBody>
      </p:sp>
      <p:sp>
        <p:nvSpPr>
          <p:cNvPr id="4" name="Date Placeholder 3"/>
          <p:cNvSpPr>
            <a:spLocks noGrp="1"/>
          </p:cNvSpPr>
          <p:nvPr>
            <p:ph type="dt" sz="half" idx="10"/>
          </p:nvPr>
        </p:nvSpPr>
        <p:spPr/>
        <p:txBody>
          <a:bodyPr/>
          <a:lstStyle/>
          <a:p>
            <a:fld id="{2FE5F397-94DF-4660-9979-4E9202CA52BE}"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32574-7DBF-4724-B968-222ABC48A51E}" type="slidenum">
              <a:rPr lang="tr-TR" smtClean="0"/>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4" y="3124201"/>
            <a:ext cx="8825660" cy="1653180"/>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hasCustomPrompt="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endParaRPr lang="tr-TR"/>
          </a:p>
        </p:txBody>
      </p:sp>
      <p:sp>
        <p:nvSpPr>
          <p:cNvPr id="4" name="Date Placeholder 3"/>
          <p:cNvSpPr>
            <a:spLocks noGrp="1"/>
          </p:cNvSpPr>
          <p:nvPr>
            <p:ph type="dt" sz="half" idx="10"/>
          </p:nvPr>
        </p:nvSpPr>
        <p:spPr/>
        <p:txBody>
          <a:bodyPr/>
          <a:lstStyle/>
          <a:p>
            <a:fld id="{2FE5F397-94DF-4660-9979-4E9202CA52BE}"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32574-7DBF-4724-B968-222ABC48A51E}" type="slidenum">
              <a:rPr lang="tr-TR" smtClean="0"/>
            </a:fld>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200"/>
            </a:lvl1pPr>
          </a:lstStyle>
          <a:p>
            <a:r>
              <a:rPr lang="tr-TR"/>
              <a:t>Asıl başlık stili için tıklatın</a:t>
            </a:r>
            <a:endParaRPr lang="en-US" dirty="0"/>
          </a:p>
        </p:txBody>
      </p:sp>
      <p:sp>
        <p:nvSpPr>
          <p:cNvPr id="3" name="Text Placeholder 2"/>
          <p:cNvSpPr>
            <a:spLocks noGrp="1"/>
          </p:cNvSpPr>
          <p:nvPr>
            <p:ph type="body" idx="1" hasCustomPrompt="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endParaRPr lang="tr-TR"/>
          </a:p>
        </p:txBody>
      </p:sp>
      <p:sp>
        <p:nvSpPr>
          <p:cNvPr id="16" name="Text Placeholder 3"/>
          <p:cNvSpPr>
            <a:spLocks noGrp="1"/>
          </p:cNvSpPr>
          <p:nvPr>
            <p:ph type="body" sz="half" idx="15" hasCustomPrompt="1"/>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endParaRPr lang="tr-TR"/>
          </a:p>
        </p:txBody>
      </p:sp>
      <p:sp>
        <p:nvSpPr>
          <p:cNvPr id="5" name="Text Placeholder 4"/>
          <p:cNvSpPr>
            <a:spLocks noGrp="1"/>
          </p:cNvSpPr>
          <p:nvPr>
            <p:ph type="body" sz="quarter" idx="3" hasCustomPrompt="1"/>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endParaRPr lang="tr-TR"/>
          </a:p>
        </p:txBody>
      </p:sp>
      <p:sp>
        <p:nvSpPr>
          <p:cNvPr id="19" name="Text Placeholder 3"/>
          <p:cNvSpPr>
            <a:spLocks noGrp="1"/>
          </p:cNvSpPr>
          <p:nvPr>
            <p:ph type="body" sz="half" idx="16" hasCustomPrompt="1"/>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endParaRPr lang="tr-TR"/>
          </a:p>
        </p:txBody>
      </p:sp>
      <p:sp>
        <p:nvSpPr>
          <p:cNvPr id="14" name="Text Placeholder 4"/>
          <p:cNvSpPr>
            <a:spLocks noGrp="1"/>
          </p:cNvSpPr>
          <p:nvPr>
            <p:ph type="body" sz="quarter" idx="13" hasCustomPrompt="1"/>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endParaRPr lang="tr-TR"/>
          </a:p>
        </p:txBody>
      </p:sp>
      <p:sp>
        <p:nvSpPr>
          <p:cNvPr id="20" name="Text Placeholder 3"/>
          <p:cNvSpPr>
            <a:spLocks noGrp="1"/>
          </p:cNvSpPr>
          <p:nvPr>
            <p:ph type="body" sz="half" idx="17" hasCustomPrompt="1"/>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endParaRPr lang="tr-T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E5F397-94DF-4660-9979-4E9202CA52BE}" type="datetimeFigureOut">
              <a:rPr lang="tr-TR" smtClean="0"/>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32574-7DBF-4724-B968-222ABC48A51E}" type="slidenum">
              <a:rPr lang="tr-TR" smtClean="0"/>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200"/>
            </a:lvl1pPr>
          </a:lstStyle>
          <a:p>
            <a:r>
              <a:rPr lang="tr-TR"/>
              <a:t>Asıl başlık stili için tıklatın</a:t>
            </a:r>
            <a:endParaRPr lang="en-US" dirty="0"/>
          </a:p>
        </p:txBody>
      </p:sp>
      <p:sp>
        <p:nvSpPr>
          <p:cNvPr id="3" name="Text Placeholder 2"/>
          <p:cNvSpPr>
            <a:spLocks noGrp="1"/>
          </p:cNvSpPr>
          <p:nvPr>
            <p:ph type="body" idx="1" hasCustomPrompt="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endParaRPr lang="tr-TR"/>
          </a:p>
        </p:txBody>
      </p:sp>
      <p:sp>
        <p:nvSpPr>
          <p:cNvPr id="29" name="Picture Placeholder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2" name="Text Placeholder 3"/>
          <p:cNvSpPr>
            <a:spLocks noGrp="1"/>
          </p:cNvSpPr>
          <p:nvPr>
            <p:ph type="body" sz="half" idx="18" hasCustomPrompt="1"/>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endParaRPr lang="tr-TR"/>
          </a:p>
        </p:txBody>
      </p:sp>
      <p:sp>
        <p:nvSpPr>
          <p:cNvPr id="5" name="Text Placeholder 4"/>
          <p:cNvSpPr>
            <a:spLocks noGrp="1"/>
          </p:cNvSpPr>
          <p:nvPr>
            <p:ph type="body" sz="quarter" idx="3" hasCustomPrompt="1"/>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endParaRPr lang="tr-TR"/>
          </a:p>
        </p:txBody>
      </p:sp>
      <p:sp>
        <p:nvSpPr>
          <p:cNvPr id="30" name="Picture Placeholder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3" name="Text Placeholder 3"/>
          <p:cNvSpPr>
            <a:spLocks noGrp="1"/>
          </p:cNvSpPr>
          <p:nvPr>
            <p:ph type="body" sz="half" idx="19" hasCustomPrompt="1"/>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endParaRPr lang="tr-TR"/>
          </a:p>
        </p:txBody>
      </p:sp>
      <p:sp>
        <p:nvSpPr>
          <p:cNvPr id="14" name="Text Placeholder 4"/>
          <p:cNvSpPr>
            <a:spLocks noGrp="1"/>
          </p:cNvSpPr>
          <p:nvPr>
            <p:ph type="body" sz="quarter" idx="13" hasCustomPrompt="1"/>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endParaRPr lang="tr-TR"/>
          </a:p>
        </p:txBody>
      </p:sp>
      <p:sp>
        <p:nvSpPr>
          <p:cNvPr id="31" name="Picture Placeholder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20" hasCustomPrompt="1"/>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endParaRPr lang="tr-T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E5F397-94DF-4660-9979-4E9202CA52BE}" type="datetimeFigureOut">
              <a:rPr lang="tr-TR" smtClean="0"/>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32574-7DBF-4724-B968-222ABC48A51E}" type="slidenum">
              <a:rPr lang="tr-TR" smtClean="0"/>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 için tıklatın</a:t>
            </a:r>
            <a:endParaRPr lang="en-US" dirty="0"/>
          </a:p>
        </p:txBody>
      </p:sp>
      <p:sp>
        <p:nvSpPr>
          <p:cNvPr id="3" name="Vertical Text Placeholder 2"/>
          <p:cNvSpPr>
            <a:spLocks noGrp="1"/>
          </p:cNvSpPr>
          <p:nvPr>
            <p:ph type="body" orient="vert" idx="1" hasCustomPrompt="1"/>
          </p:nvPr>
        </p:nvSpPr>
        <p:spPr/>
        <p:txBody>
          <a:bodyPr vert="eaVert" anchor="t" anchorCtr="0"/>
          <a:lstStyle/>
          <a:p>
            <a:pPr lvl="0"/>
            <a:r>
              <a:rPr lang="tr-TR"/>
              <a:t>Asıl metin stillerini düzenle</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2FE5F397-94DF-4660-9979-4E9202CA52BE}"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32574-7DBF-4724-B968-222ABC48A51E}" type="slidenum">
              <a:rPr lang="tr-TR" smtClean="0"/>
            </a:fld>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304212" y="430213"/>
            <a:ext cx="1752601" cy="5826125"/>
          </a:xfrm>
        </p:spPr>
        <p:txBody>
          <a:bodyPr vert="eaVert" anchor="b" anchorCtr="0"/>
          <a:lstStyle/>
          <a:p>
            <a:r>
              <a:rPr lang="tr-TR"/>
              <a:t>Asıl başlık stili için tıklatın</a:t>
            </a:r>
            <a:endParaRPr lang="en-US" dirty="0"/>
          </a:p>
        </p:txBody>
      </p:sp>
      <p:sp>
        <p:nvSpPr>
          <p:cNvPr id="3" name="Vertical Text Placeholder 2"/>
          <p:cNvSpPr>
            <a:spLocks noGrp="1"/>
          </p:cNvSpPr>
          <p:nvPr>
            <p:ph type="body" orient="vert" idx="1" hasCustomPrompt="1"/>
          </p:nvPr>
        </p:nvSpPr>
        <p:spPr>
          <a:xfrm>
            <a:off x="652463" y="887414"/>
            <a:ext cx="7423149" cy="5368924"/>
          </a:xfrm>
        </p:spPr>
        <p:txBody>
          <a:bodyPr vert="eaVert"/>
          <a:lstStyle/>
          <a:p>
            <a:pPr lvl="0"/>
            <a:r>
              <a:rPr lang="tr-TR"/>
              <a:t>Asıl metin stillerini düzenle</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2FE5F397-94DF-4660-9979-4E9202CA52BE}"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32574-7DBF-4724-B968-222ABC48A51E}" type="slidenum">
              <a:rPr lang="tr-TR" smtClean="0"/>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 için tıklatın</a:t>
            </a:r>
            <a:endParaRPr lang="en-US" dirty="0"/>
          </a:p>
        </p:txBody>
      </p:sp>
      <p:sp>
        <p:nvSpPr>
          <p:cNvPr id="3" name="Content Placeholder 2"/>
          <p:cNvSpPr>
            <a:spLocks noGrp="1"/>
          </p:cNvSpPr>
          <p:nvPr>
            <p:ph idx="1" hasCustomPrompt="1"/>
          </p:nvPr>
        </p:nvSpPr>
        <p:spPr/>
        <p:txBody>
          <a:bodyPr/>
          <a:lstStyle/>
          <a:p>
            <a:pPr lvl="0"/>
            <a:r>
              <a:rPr lang="tr-TR"/>
              <a:t>Asıl metin stillerini düzenle</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7" name="Date Placeholder 3"/>
          <p:cNvSpPr>
            <a:spLocks noGrp="1"/>
          </p:cNvSpPr>
          <p:nvPr>
            <p:ph type="dt" sz="half" idx="10"/>
          </p:nvPr>
        </p:nvSpPr>
        <p:spPr/>
        <p:txBody>
          <a:bodyPr/>
          <a:lstStyle/>
          <a:p>
            <a:fld id="{2FE5F397-94DF-4660-9979-4E9202CA52BE}"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32574-7DBF-4724-B968-222ABC48A51E}" type="slidenum">
              <a:rPr lang="tr-TR" smtClean="0"/>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6" y="2861733"/>
            <a:ext cx="8825657" cy="1915647"/>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hasCustomPrompt="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endParaRPr lang="tr-TR"/>
          </a:p>
        </p:txBody>
      </p:sp>
      <p:sp>
        <p:nvSpPr>
          <p:cNvPr id="4" name="Date Placeholder 3"/>
          <p:cNvSpPr>
            <a:spLocks noGrp="1"/>
          </p:cNvSpPr>
          <p:nvPr>
            <p:ph type="dt" sz="half" idx="10"/>
          </p:nvPr>
        </p:nvSpPr>
        <p:spPr/>
        <p:txBody>
          <a:bodyPr/>
          <a:lstStyle/>
          <a:p>
            <a:fld id="{2FE5F397-94DF-4660-9979-4E9202CA52BE}"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32574-7DBF-4724-B968-222ABC48A51E}" type="slidenum">
              <a:rPr lang="tr-TR" smtClean="0"/>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 için tıklatın</a:t>
            </a:r>
            <a:endParaRPr lang="en-US" dirty="0"/>
          </a:p>
        </p:txBody>
      </p:sp>
      <p:sp>
        <p:nvSpPr>
          <p:cNvPr id="3" name="Content Placeholder 2"/>
          <p:cNvSpPr>
            <a:spLocks noGrp="1"/>
          </p:cNvSpPr>
          <p:nvPr>
            <p:ph sz="half" idx="1" hasCustomPrompt="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Content Placeholder 3"/>
          <p:cNvSpPr>
            <a:spLocks noGrp="1"/>
          </p:cNvSpPr>
          <p:nvPr>
            <p:ph sz="half" idx="2" hasCustomPrompt="1"/>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Date Placeholder 4"/>
          <p:cNvSpPr>
            <a:spLocks noGrp="1"/>
          </p:cNvSpPr>
          <p:nvPr>
            <p:ph type="dt" sz="half" idx="10"/>
          </p:nvPr>
        </p:nvSpPr>
        <p:spPr/>
        <p:txBody>
          <a:bodyPr/>
          <a:lstStyle/>
          <a:p>
            <a:fld id="{2FE5F397-94DF-4660-9979-4E9202CA52BE}" type="datetimeFigureOut">
              <a:rPr lang="tr-TR" smtClean="0"/>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BF32574-7DBF-4724-B968-222ABC48A51E}" type="slidenum">
              <a:rPr lang="tr-TR" smtClean="0"/>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hasCustomPrompt="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endParaRPr lang="tr-TR"/>
          </a:p>
        </p:txBody>
      </p:sp>
      <p:sp>
        <p:nvSpPr>
          <p:cNvPr id="4" name="Content Placeholder 3"/>
          <p:cNvSpPr>
            <a:spLocks noGrp="1"/>
          </p:cNvSpPr>
          <p:nvPr>
            <p:ph sz="half" idx="2" hasCustomPrompt="1"/>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Text Placeholder 4"/>
          <p:cNvSpPr>
            <a:spLocks noGrp="1"/>
          </p:cNvSpPr>
          <p:nvPr>
            <p:ph type="body" sz="quarter" idx="3" hasCustomPrompt="1"/>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endParaRPr lang="tr-TR"/>
          </a:p>
        </p:txBody>
      </p:sp>
      <p:sp>
        <p:nvSpPr>
          <p:cNvPr id="6" name="Content Placeholder 5"/>
          <p:cNvSpPr>
            <a:spLocks noGrp="1"/>
          </p:cNvSpPr>
          <p:nvPr>
            <p:ph sz="quarter" idx="4" hasCustomPrompt="1"/>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7" name="Date Placeholder 6"/>
          <p:cNvSpPr>
            <a:spLocks noGrp="1"/>
          </p:cNvSpPr>
          <p:nvPr>
            <p:ph type="dt" sz="half" idx="10"/>
          </p:nvPr>
        </p:nvSpPr>
        <p:spPr/>
        <p:txBody>
          <a:bodyPr/>
          <a:lstStyle/>
          <a:p>
            <a:fld id="{2FE5F397-94DF-4660-9979-4E9202CA52BE}" type="datetimeFigureOut">
              <a:rPr lang="tr-TR" smtClean="0"/>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BF32574-7DBF-4724-B968-222ABC48A51E}" type="slidenum">
              <a:rPr lang="tr-TR" smtClean="0"/>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 için tıklatın</a:t>
            </a:r>
            <a:endParaRPr lang="en-US" dirty="0"/>
          </a:p>
        </p:txBody>
      </p:sp>
      <p:sp>
        <p:nvSpPr>
          <p:cNvPr id="7" name="Date Placeholder 2"/>
          <p:cNvSpPr>
            <a:spLocks noGrp="1"/>
          </p:cNvSpPr>
          <p:nvPr>
            <p:ph type="dt" sz="half" idx="10"/>
          </p:nvPr>
        </p:nvSpPr>
        <p:spPr/>
        <p:txBody>
          <a:bodyPr/>
          <a:lstStyle/>
          <a:p>
            <a:fld id="{2FE5F397-94DF-4660-9979-4E9202CA52BE}" type="datetimeFigureOut">
              <a:rPr lang="tr-TR" smtClean="0"/>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BBF32574-7DBF-4724-B968-222ABC48A51E}" type="slidenum">
              <a:rPr lang="tr-TR" smtClean="0"/>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E5F397-94DF-4660-9979-4E9202CA52BE}" type="datetimeFigureOut">
              <a:rPr lang="tr-TR" smtClean="0"/>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BBF32574-7DBF-4724-B968-222ABC48A51E}" type="slidenum">
              <a:rPr lang="tr-TR" smtClean="0"/>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1447800"/>
            <a:ext cx="3401064" cy="1447800"/>
          </a:xfrm>
        </p:spPr>
        <p:txBody>
          <a:bodyPr anchor="b"/>
          <a:lstStyle>
            <a:lvl1pPr algn="l">
              <a:defRPr sz="2400" b="0"/>
            </a:lvl1pPr>
          </a:lstStyle>
          <a:p>
            <a:r>
              <a:rPr lang="tr-TR"/>
              <a:t>Asıl başlık stili için tıklatın</a:t>
            </a:r>
            <a:endParaRPr lang="en-US" dirty="0"/>
          </a:p>
        </p:txBody>
      </p:sp>
      <p:sp>
        <p:nvSpPr>
          <p:cNvPr id="3" name="Content Placeholder 2"/>
          <p:cNvSpPr>
            <a:spLocks noGrp="1"/>
          </p:cNvSpPr>
          <p:nvPr>
            <p:ph idx="1" hasCustomPrompt="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Text Placeholder 3"/>
          <p:cNvSpPr>
            <a:spLocks noGrp="1"/>
          </p:cNvSpPr>
          <p:nvPr>
            <p:ph type="body" sz="half" idx="2" hasCustomPrompt="1"/>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endParaRPr lang="tr-TR"/>
          </a:p>
        </p:txBody>
      </p:sp>
      <p:sp>
        <p:nvSpPr>
          <p:cNvPr id="7" name="Date Placeholder 4"/>
          <p:cNvSpPr>
            <a:spLocks noGrp="1"/>
          </p:cNvSpPr>
          <p:nvPr>
            <p:ph type="dt" sz="half" idx="10"/>
          </p:nvPr>
        </p:nvSpPr>
        <p:spPr/>
        <p:txBody>
          <a:bodyPr/>
          <a:lstStyle/>
          <a:p>
            <a:fld id="{2FE5F397-94DF-4660-9979-4E9202CA52BE}" type="datetimeFigureOut">
              <a:rPr lang="tr-TR" smtClean="0"/>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BBF32574-7DBF-4724-B968-222ABC48A51E}" type="slidenum">
              <a:rPr lang="tr-TR" smtClean="0"/>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3907" y="1854192"/>
            <a:ext cx="5092906" cy="1574808"/>
          </a:xfrm>
        </p:spPr>
        <p:txBody>
          <a:bodyPr anchor="b">
            <a:normAutofit/>
          </a:bodyPr>
          <a:lstStyle>
            <a:lvl1pPr algn="l">
              <a:defRPr sz="3600" b="0"/>
            </a:lvl1pPr>
          </a:lstStyle>
          <a:p>
            <a:r>
              <a:rPr lang="tr-TR"/>
              <a:t>Asıl başlık stili için tıklatın</a:t>
            </a:r>
            <a:endParaRPr lang="en-US" dirty="0"/>
          </a:p>
        </p:txBody>
      </p:sp>
      <p:sp>
        <p:nvSpPr>
          <p:cNvPr id="3" name="Picture Placeholder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hasCustomPrompt="1"/>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endParaRPr lang="tr-TR"/>
          </a:p>
        </p:txBody>
      </p:sp>
      <p:sp>
        <p:nvSpPr>
          <p:cNvPr id="5" name="Date Placeholder 4"/>
          <p:cNvSpPr>
            <a:spLocks noGrp="1"/>
          </p:cNvSpPr>
          <p:nvPr>
            <p:ph type="dt" sz="half" idx="10"/>
          </p:nvPr>
        </p:nvSpPr>
        <p:spPr/>
        <p:txBody>
          <a:bodyPr/>
          <a:lstStyle/>
          <a:p>
            <a:fld id="{2FE5F397-94DF-4660-9979-4E9202CA52BE}" type="datetimeFigureOut">
              <a:rPr lang="tr-TR" smtClean="0"/>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BF32574-7DBF-4724-B968-222ABC48A51E}" type="slidenum">
              <a:rPr lang="tr-TR" smtClean="0"/>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E5F397-94DF-4660-9979-4E9202CA52BE}" type="datetimeFigureOut">
              <a:rPr lang="tr-TR" smtClean="0"/>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F32574-7DBF-4724-B968-222ABC48A51E}" type="slidenum">
              <a:rPr lang="tr-TR" smtClean="0"/>
            </a:fld>
            <a:endParaRPr lang="tr-T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4400" dirty="0"/>
              <a:t>VAN DER POL OSCİLLATOR</a:t>
            </a:r>
            <a:endParaRPr lang="tr-TR" dirty="0"/>
          </a:p>
        </p:txBody>
      </p:sp>
      <p:sp>
        <p:nvSpPr>
          <p:cNvPr id="3" name="İçerik Yer Tutucusu 2"/>
          <p:cNvSpPr>
            <a:spLocks noGrp="1"/>
          </p:cNvSpPr>
          <p:nvPr>
            <p:ph idx="1"/>
          </p:nvPr>
        </p:nvSpPr>
        <p:spPr/>
        <p:txBody>
          <a:bodyPr/>
          <a:lstStyle/>
          <a:p>
            <a:r>
              <a:rPr lang="tr-TR" dirty="0">
                <a:latin typeface="Arial" panose="020B0604020202020204" pitchFamily="34" charset="0"/>
                <a:cs typeface="Arial" panose="020B0604020202020204" pitchFamily="34" charset="0"/>
              </a:rPr>
              <a:t>Van der </a:t>
            </a:r>
            <a:r>
              <a:rPr lang="tr-TR" dirty="0" err="1">
                <a:latin typeface="Arial" panose="020B0604020202020204" pitchFamily="34" charset="0"/>
                <a:cs typeface="Arial" panose="020B0604020202020204" pitchFamily="34" charset="0"/>
              </a:rPr>
              <a:t>Pol</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osilatörü</a:t>
            </a:r>
            <a:r>
              <a:rPr lang="tr-TR" dirty="0">
                <a:latin typeface="Arial" panose="020B0604020202020204" pitchFamily="34" charset="0"/>
                <a:cs typeface="Arial" panose="020B0604020202020204" pitchFamily="34" charset="0"/>
              </a:rPr>
              <a:t>, elektrik mühendisliği ve matematik gibi alanlarda kullanılan, bir tür </a:t>
            </a:r>
            <a:r>
              <a:rPr lang="tr-TR" dirty="0" err="1">
                <a:latin typeface="Arial" panose="020B0604020202020204" pitchFamily="34" charset="0"/>
                <a:cs typeface="Arial" panose="020B0604020202020204" pitchFamily="34" charset="0"/>
              </a:rPr>
              <a:t>nonlineer</a:t>
            </a:r>
            <a:r>
              <a:rPr lang="tr-TR" dirty="0">
                <a:latin typeface="Arial" panose="020B0604020202020204" pitchFamily="34" charset="0"/>
                <a:cs typeface="Arial" panose="020B0604020202020204" pitchFamily="34" charset="0"/>
              </a:rPr>
              <a:t> diferansiyel denklem modelidir. </a:t>
            </a:r>
            <a:endParaRPr lang="tr-TR"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Hollandalı fizikçi </a:t>
            </a:r>
            <a:r>
              <a:rPr lang="tr-TR" dirty="0" err="1">
                <a:latin typeface="Arial" panose="020B0604020202020204" pitchFamily="34" charset="0"/>
                <a:cs typeface="Arial" panose="020B0604020202020204" pitchFamily="34" charset="0"/>
              </a:rPr>
              <a:t>Balthasar</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van</a:t>
            </a:r>
            <a:r>
              <a:rPr lang="tr-TR" dirty="0">
                <a:latin typeface="Arial" panose="020B0604020202020204" pitchFamily="34" charset="0"/>
                <a:cs typeface="Arial" panose="020B0604020202020204" pitchFamily="34" charset="0"/>
              </a:rPr>
              <a:t> der </a:t>
            </a:r>
            <a:r>
              <a:rPr lang="tr-TR" dirty="0" err="1">
                <a:latin typeface="Arial" panose="020B0604020202020204" pitchFamily="34" charset="0"/>
                <a:cs typeface="Arial" panose="020B0604020202020204" pitchFamily="34" charset="0"/>
              </a:rPr>
              <a:t>Pol</a:t>
            </a:r>
            <a:r>
              <a:rPr lang="tr-TR" dirty="0">
                <a:latin typeface="Arial" panose="020B0604020202020204" pitchFamily="34" charset="0"/>
                <a:cs typeface="Arial" panose="020B0604020202020204" pitchFamily="34" charset="0"/>
              </a:rPr>
              <a:t> tarafından 1920'lerde keşfedilmiştir. Bu </a:t>
            </a:r>
            <a:r>
              <a:rPr lang="tr-TR" dirty="0" err="1">
                <a:latin typeface="Arial" panose="020B0604020202020204" pitchFamily="34" charset="0"/>
                <a:cs typeface="Arial" panose="020B0604020202020204" pitchFamily="34" charset="0"/>
              </a:rPr>
              <a:t>osilatör</a:t>
            </a:r>
            <a:r>
              <a:rPr lang="tr-TR" dirty="0">
                <a:latin typeface="Arial" panose="020B0604020202020204" pitchFamily="34" charset="0"/>
                <a:cs typeface="Arial" panose="020B0604020202020204" pitchFamily="34" charset="0"/>
              </a:rPr>
              <a:t>, sistemin kendiliğinden </a:t>
            </a:r>
            <a:r>
              <a:rPr lang="tr-TR" dirty="0" err="1">
                <a:latin typeface="Arial" panose="020B0604020202020204" pitchFamily="34" charset="0"/>
                <a:cs typeface="Arial" panose="020B0604020202020204" pitchFamily="34" charset="0"/>
              </a:rPr>
              <a:t>osilasyon</a:t>
            </a:r>
            <a:r>
              <a:rPr lang="tr-TR" dirty="0">
                <a:latin typeface="Arial" panose="020B0604020202020204" pitchFamily="34" charset="0"/>
                <a:cs typeface="Arial" panose="020B0604020202020204" pitchFamily="34" charset="0"/>
              </a:rPr>
              <a:t> göstermesi için gerekli olan negatif direnç veya sönümleme özelliklerini içerir. </a:t>
            </a:r>
            <a:endParaRPr lang="tr-TR"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Van der </a:t>
            </a:r>
            <a:r>
              <a:rPr lang="tr-TR" dirty="0" err="1">
                <a:latin typeface="Arial" panose="020B0604020202020204" pitchFamily="34" charset="0"/>
                <a:cs typeface="Arial" panose="020B0604020202020204" pitchFamily="34" charset="0"/>
              </a:rPr>
              <a:t>Pol</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osilatörü</a:t>
            </a:r>
            <a:r>
              <a:rPr lang="tr-TR" dirty="0">
                <a:latin typeface="Arial" panose="020B0604020202020204" pitchFamily="34" charset="0"/>
                <a:cs typeface="Arial" panose="020B0604020202020204" pitchFamily="34" charset="0"/>
              </a:rPr>
              <a:t>, belirli bir sistem davranışını </a:t>
            </a:r>
            <a:r>
              <a:rPr lang="tr-TR" dirty="0" err="1">
                <a:latin typeface="Arial" panose="020B0604020202020204" pitchFamily="34" charset="0"/>
                <a:cs typeface="Arial" panose="020B0604020202020204" pitchFamily="34" charset="0"/>
              </a:rPr>
              <a:t>modellerlemek</a:t>
            </a:r>
            <a:r>
              <a:rPr lang="tr-TR" dirty="0">
                <a:latin typeface="Arial" panose="020B0604020202020204" pitchFamily="34" charset="0"/>
                <a:cs typeface="Arial" panose="020B0604020202020204" pitchFamily="34" charset="0"/>
              </a:rPr>
              <a:t> ve analiz etmek için kullanışlıdır</a:t>
            </a:r>
            <a:endParaRPr lang="tr-TR" dirty="0">
              <a:latin typeface="Arial" panose="020B0604020202020204" pitchFamily="34" charset="0"/>
              <a:cs typeface="Arial" panose="020B0604020202020204" pitchFamily="34" charset="0"/>
            </a:endParaRPr>
          </a:p>
          <a:p>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DEZAVANTAJLAR</a:t>
            </a:r>
            <a:endParaRPr lang="tr-TR" dirty="0"/>
          </a:p>
        </p:txBody>
      </p:sp>
      <p:sp>
        <p:nvSpPr>
          <p:cNvPr id="3" name="İçerik Yer Tutucusu 2"/>
          <p:cNvSpPr>
            <a:spLocks noGrp="1"/>
          </p:cNvSpPr>
          <p:nvPr>
            <p:ph idx="1"/>
          </p:nvPr>
        </p:nvSpPr>
        <p:spPr/>
        <p:txBody>
          <a:bodyPr/>
          <a:lstStyle/>
          <a:p>
            <a:r>
              <a:rPr lang="tr-TR" dirty="0" err="1"/>
              <a:t>Tinkerbell</a:t>
            </a:r>
            <a:r>
              <a:rPr lang="tr-TR" dirty="0"/>
              <a:t> Haritası, bazı karmaşık sistemlerin davranışlarını tam olarak yakalayamayabilir.</a:t>
            </a:r>
            <a:endParaRPr lang="tr-TR" dirty="0"/>
          </a:p>
          <a:p>
            <a:endParaRPr lang="tr-TR" dirty="0"/>
          </a:p>
          <a:p>
            <a:r>
              <a:rPr lang="tr-TR" dirty="0"/>
              <a:t>Belirli parametre değerleri altında istikrarlı davranışlar gösterir ve kaotik özellikleri sınırlı olabilir.</a:t>
            </a:r>
            <a:endParaRPr lang="tr-TR" dirty="0"/>
          </a:p>
          <a:p>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KOD KISMI-1</a:t>
            </a:r>
            <a:endParaRPr lang="tr-TR" dirty="0"/>
          </a:p>
        </p:txBody>
      </p:sp>
      <p:pic>
        <p:nvPicPr>
          <p:cNvPr id="4" name="İçerik Yer Tutucus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903622" y="1427747"/>
            <a:ext cx="6481010" cy="466812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KOD KISMI - 2</a:t>
            </a:r>
            <a:endParaRPr lang="tr-TR" dirty="0"/>
          </a:p>
        </p:txBody>
      </p:sp>
      <p:pic>
        <p:nvPicPr>
          <p:cNvPr id="4" name="İçerik Yer Tutucus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46111" y="1572125"/>
            <a:ext cx="6272463" cy="4378601"/>
          </a:xfrm>
        </p:spPr>
      </p:pic>
      <p:sp>
        <p:nvSpPr>
          <p:cNvPr id="6" name="Rectangle 1"/>
          <p:cNvSpPr>
            <a:spLocks noChangeArrowheads="1"/>
          </p:cNvSpPr>
          <p:nvPr/>
        </p:nvSpPr>
        <p:spPr bwMode="auto">
          <a:xfrm>
            <a:off x="7090610" y="2280345"/>
            <a:ext cx="429677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1800" b="0" i="0" u="none" strike="noStrike" cap="none" normalizeH="0" baseline="0" dirty="0">
                <a:ln>
                  <a:noFill/>
                </a:ln>
                <a:solidFill>
                  <a:schemeClr val="tx1"/>
                </a:solidFill>
                <a:effectLst/>
                <a:latin typeface="Arial" panose="020B0604020202020204" pitchFamily="34" charset="0"/>
              </a:rPr>
              <a:t>Bu kod, </a:t>
            </a:r>
            <a:r>
              <a:rPr kumimoji="0" lang="tr-TR" altLang="tr-TR" sz="1800" b="0" i="0" u="none" strike="noStrike" cap="none" normalizeH="0" baseline="0" dirty="0" err="1">
                <a:ln>
                  <a:noFill/>
                </a:ln>
                <a:solidFill>
                  <a:schemeClr val="tx1"/>
                </a:solidFill>
                <a:effectLst/>
                <a:latin typeface="Arial" panose="020B0604020202020204" pitchFamily="34" charset="0"/>
              </a:rPr>
              <a:t>Tinkerbell</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Haritası'nı</a:t>
            </a:r>
            <a:r>
              <a:rPr kumimoji="0" lang="tr-TR" altLang="tr-TR" sz="1800" b="0" i="0" u="none" strike="noStrike" cap="none" normalizeH="0" baseline="0" dirty="0">
                <a:ln>
                  <a:noFill/>
                </a:ln>
                <a:solidFill>
                  <a:schemeClr val="tx1"/>
                </a:solidFill>
                <a:effectLst/>
                <a:latin typeface="Arial" panose="020B0604020202020204" pitchFamily="34" charset="0"/>
              </a:rPr>
              <a:t> kullanarak belirli bir başlangıç noktasından </a:t>
            </a: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1800" b="0" i="0" u="none" strike="noStrike" cap="none" normalizeH="0" baseline="0" dirty="0">
                <a:ln>
                  <a:noFill/>
                </a:ln>
                <a:solidFill>
                  <a:schemeClr val="tx1"/>
                </a:solidFill>
                <a:effectLst/>
                <a:latin typeface="Arial" panose="020B0604020202020204" pitchFamily="34" charset="0"/>
              </a:rPr>
              <a:t>Başlayarak</a:t>
            </a:r>
            <a:r>
              <a:rPr kumimoji="0" lang="tr-TR" altLang="tr-TR" sz="1800" b="0" i="0" u="none" strike="noStrike" cap="none" normalizeH="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iterasyonlarla</a:t>
            </a:r>
            <a:r>
              <a:rPr kumimoji="0" lang="tr-TR" altLang="tr-TR" sz="1800" b="0" i="0" u="none" strike="noStrike" cap="none" normalizeH="0" baseline="0" dirty="0">
                <a:ln>
                  <a:noFill/>
                </a:ln>
                <a:solidFill>
                  <a:schemeClr val="tx1"/>
                </a:solidFill>
                <a:effectLst/>
                <a:latin typeface="Arial" panose="020B0604020202020204" pitchFamily="34" charset="0"/>
              </a:rPr>
              <a:t> yeni noktaların oluşturulmasını sağlar.</a:t>
            </a: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1800" b="0" i="0" u="none" strike="noStrike" cap="none" normalizeH="0" baseline="0" dirty="0">
                <a:ln>
                  <a:noFill/>
                </a:ln>
                <a:solidFill>
                  <a:schemeClr val="tx1"/>
                </a:solidFill>
                <a:effectLst/>
                <a:latin typeface="Arial" panose="020B0604020202020204" pitchFamily="34" charset="0"/>
              </a:rPr>
              <a:t>Sonuçlar, bir faz uzayı diyagramı olarak çizilir.</a:t>
            </a:r>
            <a:r>
              <a:rPr kumimoji="0" lang="tr-TR" altLang="tr-TR" sz="1800" b="0" i="0" u="none" strike="noStrike" cap="none" normalizeH="0" dirty="0">
                <a:ln>
                  <a:noFill/>
                </a:ln>
                <a:solidFill>
                  <a:schemeClr val="tx1"/>
                </a:solidFill>
                <a:effectLst/>
                <a:latin typeface="Arial" panose="020B0604020202020204" pitchFamily="34" charset="0"/>
              </a:rPr>
              <a:t> </a:t>
            </a:r>
            <a:r>
              <a:rPr kumimoji="0" lang="tr-TR" altLang="tr-TR" sz="1800" b="0" i="0" u="none" strike="noStrike" cap="none" normalizeH="0" baseline="0" dirty="0">
                <a:ln>
                  <a:noFill/>
                </a:ln>
                <a:solidFill>
                  <a:schemeClr val="tx1"/>
                </a:solidFill>
                <a:effectLst/>
                <a:latin typeface="Arial" panose="020B0604020202020204" pitchFamily="34" charset="0"/>
              </a:rPr>
              <a:t>Bu diyagram, haritanın kaotik davranışlarını </a:t>
            </a: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1800" b="0" i="0" u="none" strike="noStrike" cap="none" normalizeH="0" baseline="0" dirty="0">
                <a:ln>
                  <a:noFill/>
                </a:ln>
                <a:solidFill>
                  <a:schemeClr val="tx1"/>
                </a:solidFill>
                <a:effectLst/>
                <a:latin typeface="Arial" panose="020B0604020202020204" pitchFamily="34" charset="0"/>
              </a:rPr>
              <a:t>görselleştirmek için kullanılır.</a:t>
            </a: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44379" y="2515455"/>
            <a:ext cx="3733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tr-TR" altLang="tr-TR" sz="1800" b="0" i="0" u="none" strike="noStrike" cap="none" normalizeH="0" baseline="0">
                <a:ln>
                  <a:noFill/>
                </a:ln>
                <a:solidFill>
                  <a:srgbClr val="000000"/>
                </a:solidFill>
                <a:effectLst/>
                <a:latin typeface="Söhne"/>
              </a:rPr>
            </a:br>
            <a:endParaRPr kumimoji="0" lang="tr-TR" altLang="tr-TR"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KAPLAN-YORKE MAP</a:t>
            </a:r>
            <a:endParaRPr lang="en-US"/>
          </a:p>
        </p:txBody>
      </p:sp>
      <p:sp>
        <p:nvSpPr>
          <p:cNvPr id="3" name="Content Placeholder 2"/>
          <p:cNvSpPr>
            <a:spLocks noGrp="1"/>
          </p:cNvSpPr>
          <p:nvPr>
            <p:ph idx="1"/>
          </p:nvPr>
        </p:nvSpPr>
        <p:spPr/>
        <p:txBody>
          <a:bodyPr/>
          <a:lstStyle/>
          <a:p>
            <a:r>
              <a:rPr lang="en-US"/>
              <a:t>Map nerede kullanıldığını tam olarak anlamadım. "Kaplan-Yorke haritası" genellikle kaos teorisi veya dinamik sistemlerde kullanılır. Harita, kaotik davranışı görselleştirmek için bir araç olarak kullanılır ve zaman serisinin basamak yanıtını gösterir. Eğer bu konuyla ilgili daha fazla bilgi istiyorsanız, size yardımcı olmaktan memnuniyet duyarım.</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sym typeface="+mn-ea"/>
              </a:rPr>
              <a:t>FORMÜL</a:t>
            </a:r>
            <a:br>
              <a:rPr lang="tr-TR" dirty="0">
                <a:sym typeface="+mn-ea"/>
              </a:rPr>
            </a:br>
            <a:endParaRPr lang="en-US"/>
          </a:p>
        </p:txBody>
      </p:sp>
      <p:pic>
        <p:nvPicPr>
          <p:cNvPr id="4" name="Content Placeholder 3"/>
          <p:cNvPicPr>
            <a:picLocks noChangeAspect="1"/>
          </p:cNvPicPr>
          <p:nvPr>
            <p:ph idx="1"/>
          </p:nvPr>
        </p:nvPicPr>
        <p:blipFill>
          <a:blip r:embed="rId1"/>
          <a:stretch>
            <a:fillRect/>
          </a:stretch>
        </p:blipFill>
        <p:spPr>
          <a:xfrm>
            <a:off x="1620520" y="2953385"/>
            <a:ext cx="6482715" cy="15132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95" y="346075"/>
            <a:ext cx="9404985" cy="1016635"/>
          </a:xfrm>
        </p:spPr>
        <p:txBody>
          <a:bodyPr/>
          <a:lstStyle/>
          <a:p>
            <a:r>
              <a:rPr lang="tr-TR" dirty="0">
                <a:sym typeface="+mn-ea"/>
              </a:rPr>
              <a:t>AVANTAJLAR</a:t>
            </a:r>
            <a:endParaRPr lang="en-US"/>
          </a:p>
        </p:txBody>
      </p:sp>
      <p:sp>
        <p:nvSpPr>
          <p:cNvPr id="3" name="Content Placeholder 2"/>
          <p:cNvSpPr>
            <a:spLocks noGrp="1"/>
          </p:cNvSpPr>
          <p:nvPr>
            <p:ph idx="1"/>
          </p:nvPr>
        </p:nvSpPr>
        <p:spPr>
          <a:xfrm>
            <a:off x="765175" y="1470025"/>
            <a:ext cx="9284335" cy="5130800"/>
          </a:xfrm>
        </p:spPr>
        <p:txBody>
          <a:bodyPr>
            <a:normAutofit fontScale="97500" lnSpcReduction="10000"/>
          </a:bodyPr>
          <a:lstStyle/>
          <a:p>
            <a:r>
              <a:rPr lang="en-US"/>
              <a:t>Kaotik Davranışın Görselleştirilmesi: Harita, kaotik sistemlerin dinamiklerini ve davranışlarını görsel olarak temsil etmeye yardımcı olur, bu da karmaşık matematiksel verilerin anlaşılmasını kolaylaştırır.</a:t>
            </a:r>
            <a:endParaRPr lang="en-US"/>
          </a:p>
          <a:p>
            <a:endParaRPr lang="en-US"/>
          </a:p>
          <a:p>
            <a:r>
              <a:rPr lang="en-US"/>
              <a:t>Teşhis ve Analiz: Harita, belirli bir sistemdeki kaotik davranışın teşhisi ve analizi için kullanılabilir. Sistemin kararlılığını, kaotik bölgeleri ve belirli parametrelerin etkisini anlamak için kullanılır.</a:t>
            </a:r>
            <a:endParaRPr lang="en-US"/>
          </a:p>
          <a:p>
            <a:endParaRPr lang="en-US"/>
          </a:p>
          <a:p>
            <a:r>
              <a:rPr lang="en-US"/>
              <a:t>Kontrol Stratejilerinin Geliştirilmesi: Kaotik sistemlerin kontrol edilmesi zor olabilir. Kaplan-Yorke haritası, kontrol stratejilerinin geliştirilmesi ve uygulanması için önemli bir araç olabilir.</a:t>
            </a:r>
            <a:endParaRPr lang="en-US"/>
          </a:p>
          <a:p>
            <a:endParaRPr lang="en-US"/>
          </a:p>
          <a:p>
            <a:r>
              <a:rPr lang="en-US"/>
              <a:t>Uygulama Alanları: Harita, meteoroloji, finans, biyoloji, mühendislik ve diğer birçok alanda kaotik sistemlerin modellenmesi ve analizinde kullanılabilir.</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60" y="160655"/>
            <a:ext cx="9404985" cy="956310"/>
          </a:xfrm>
        </p:spPr>
        <p:txBody>
          <a:bodyPr/>
          <a:lstStyle/>
          <a:p>
            <a:r>
              <a:rPr lang="tr-TR" dirty="0">
                <a:sym typeface="+mn-ea"/>
              </a:rPr>
              <a:t>DEZAVANTAJLAR</a:t>
            </a:r>
            <a:endParaRPr lang="en-US"/>
          </a:p>
        </p:txBody>
      </p:sp>
      <p:sp>
        <p:nvSpPr>
          <p:cNvPr id="3" name="Content Placeholder 2"/>
          <p:cNvSpPr>
            <a:spLocks noGrp="1"/>
          </p:cNvSpPr>
          <p:nvPr>
            <p:ph idx="1"/>
          </p:nvPr>
        </p:nvSpPr>
        <p:spPr>
          <a:xfrm>
            <a:off x="523240" y="1238885"/>
            <a:ext cx="9526270" cy="5162550"/>
          </a:xfrm>
        </p:spPr>
        <p:txBody>
          <a:bodyPr>
            <a:normAutofit fontScale="97500" lnSpcReduction="10000"/>
          </a:bodyPr>
          <a:lstStyle/>
          <a:p>
            <a:r>
              <a:rPr lang="en-US"/>
              <a:t>Karmaşıklık: Harita, karmaşık matematiksel hesaplamalar ve analiz gerektirebilir. Bu nedenle, bazı kullanıcılar için anlaması zor olabilir.</a:t>
            </a:r>
            <a:endParaRPr lang="en-US"/>
          </a:p>
          <a:p>
            <a:endParaRPr lang="en-US"/>
          </a:p>
          <a:p>
            <a:r>
              <a:rPr lang="en-US"/>
              <a:t>Yüksek Hassasiyet Gereksinimi: Doğru sonuçlar elde etmek için haritanın oluşturulması ve yorumlanması yüksek hassasiyet gerektirebilir. Parametrelerin doğru bir şekilde ayarlanması ve verilerin hassas bir şekilde işlenmesi gerekebilir.</a:t>
            </a:r>
            <a:endParaRPr lang="en-US"/>
          </a:p>
          <a:p>
            <a:endParaRPr lang="en-US"/>
          </a:p>
          <a:p>
            <a:r>
              <a:rPr lang="en-US"/>
              <a:t>Veri Kısıtlamaları: Haritanın doğru bir şekilde oluşturulabilmesi için yeterli miktarda veriye ihtiyaç duyulabilir. Bu verilerin toplanması ve işlenmesi zaman alıcı ve zor olabilir.</a:t>
            </a:r>
            <a:endParaRPr lang="en-US"/>
          </a:p>
          <a:p>
            <a:endParaRPr lang="en-US"/>
          </a:p>
          <a:p>
            <a:r>
              <a:rPr lang="en-US"/>
              <a:t>Uygulama Zorlukları: Haritanın uygulanması ve sonuçların yorumlanması, deneyimli ve uzman kişiler tarafından yapılmalıdır. Bu nedenle, haritanın kullanımı bazı kullanıcılar için zor olabilir.</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ar-SA"/>
              <a:t>KOD KISMI - 1</a:t>
            </a:r>
            <a:endParaRPr lang="en-US" altLang="ar-SA"/>
          </a:p>
        </p:txBody>
      </p:sp>
      <p:pic>
        <p:nvPicPr>
          <p:cNvPr id="4" name="Content Placeholder 3" descr="Screenshot 2024-04-04 151959"/>
          <p:cNvPicPr>
            <a:picLocks noGrp="1" noChangeAspect="1"/>
          </p:cNvPicPr>
          <p:nvPr>
            <p:ph idx="1"/>
          </p:nvPr>
        </p:nvPicPr>
        <p:blipFill>
          <a:blip r:embed="rId1"/>
          <a:stretch>
            <a:fillRect/>
          </a:stretch>
        </p:blipFill>
        <p:spPr>
          <a:xfrm>
            <a:off x="645795" y="1745615"/>
            <a:ext cx="6843395" cy="41141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KOD KISMI - 2</a:t>
            </a:r>
            <a:endParaRPr lang="en-US"/>
          </a:p>
        </p:txBody>
      </p:sp>
      <p:pic>
        <p:nvPicPr>
          <p:cNvPr id="4" name="Content Placeholder 3" descr="Screenshot 2024-04-04 152020"/>
          <p:cNvPicPr>
            <a:picLocks noGrp="1" noChangeAspect="1"/>
          </p:cNvPicPr>
          <p:nvPr>
            <p:ph idx="1"/>
          </p:nvPr>
        </p:nvPicPr>
        <p:blipFill>
          <a:blip r:embed="rId1"/>
          <a:stretch>
            <a:fillRect/>
          </a:stretch>
        </p:blipFill>
        <p:spPr>
          <a:xfrm>
            <a:off x="887095" y="1589405"/>
            <a:ext cx="7827645" cy="42310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KOD KISMI - 3</a:t>
            </a:r>
            <a:endParaRPr lang="en-US"/>
          </a:p>
        </p:txBody>
      </p:sp>
      <p:pic>
        <p:nvPicPr>
          <p:cNvPr id="4" name="Content Placeholder 3" descr="Screenshot 2024-04-04 152042"/>
          <p:cNvPicPr>
            <a:picLocks noGrp="1" noChangeAspect="1"/>
          </p:cNvPicPr>
          <p:nvPr>
            <p:ph idx="1"/>
          </p:nvPr>
        </p:nvPicPr>
        <p:blipFill>
          <a:blip r:embed="rId1"/>
          <a:stretch>
            <a:fillRect/>
          </a:stretch>
        </p:blipFill>
        <p:spPr>
          <a:xfrm>
            <a:off x="645795" y="1547495"/>
            <a:ext cx="8676005" cy="4698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AVANTAJLAR</a:t>
            </a:r>
            <a:endParaRPr lang="tr-TR" dirty="0"/>
          </a:p>
        </p:txBody>
      </p:sp>
      <p:sp>
        <p:nvSpPr>
          <p:cNvPr id="3" name="İçerik Yer Tutucusu 2"/>
          <p:cNvSpPr>
            <a:spLocks noGrp="1"/>
          </p:cNvSpPr>
          <p:nvPr>
            <p:ph idx="1"/>
          </p:nvPr>
        </p:nvSpPr>
        <p:spPr>
          <a:xfrm>
            <a:off x="1104293" y="1699992"/>
            <a:ext cx="8946541" cy="4195481"/>
          </a:xfrm>
        </p:spPr>
        <p:txBody>
          <a:bodyPr/>
          <a:lstStyle/>
          <a:p>
            <a:r>
              <a:rPr lang="tr-TR" dirty="0"/>
              <a:t>Van der </a:t>
            </a:r>
            <a:r>
              <a:rPr lang="tr-TR" dirty="0" err="1"/>
              <a:t>Pol</a:t>
            </a:r>
            <a:r>
              <a:rPr lang="tr-TR" dirty="0"/>
              <a:t> </a:t>
            </a:r>
            <a:r>
              <a:rPr lang="tr-TR" dirty="0" err="1"/>
              <a:t>osilatörü</a:t>
            </a:r>
            <a:r>
              <a:rPr lang="tr-TR" dirty="0"/>
              <a:t>, belirli sistemlerin karmaşık dinamiklerini basitleştirmek için kullanılabilir.</a:t>
            </a:r>
            <a:endParaRPr lang="tr-TR" dirty="0"/>
          </a:p>
          <a:p>
            <a:endParaRPr lang="tr-TR" dirty="0"/>
          </a:p>
          <a:p>
            <a:r>
              <a:rPr lang="tr-TR" dirty="0"/>
              <a:t>Sistemin kendiliğinden </a:t>
            </a:r>
            <a:r>
              <a:rPr lang="tr-TR" dirty="0" err="1"/>
              <a:t>osilasyon</a:t>
            </a:r>
            <a:r>
              <a:rPr lang="tr-TR" dirty="0"/>
              <a:t> gösterme yeteneği, çeşitli fiziksel sistemlerin davranışlarını doğru bir şekilde modellemek için kullanışlıdır.</a:t>
            </a:r>
            <a:endParaRPr lang="tr-TR" dirty="0"/>
          </a:p>
          <a:p>
            <a:endParaRPr lang="tr-TR" dirty="0"/>
          </a:p>
          <a:p>
            <a:r>
              <a:rPr lang="tr-TR" dirty="0"/>
              <a:t>İki boyutlu bir sistem olarak modellemesi nispeten basittir, bu da analitik ve sayısal çözümleri kolaylaştırır.</a:t>
            </a:r>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KAPLAN-YORKE MAP </a:t>
            </a:r>
            <a:r>
              <a:rPr lang="tr-TR" dirty="0">
                <a:sym typeface="+mn-ea"/>
              </a:rPr>
              <a:t>DİAGRAM</a:t>
            </a:r>
            <a:r>
              <a:rPr lang="en-US">
                <a:sym typeface="+mn-ea"/>
              </a:rPr>
              <a:t> </a:t>
            </a:r>
            <a:endParaRPr lang="en-US"/>
          </a:p>
        </p:txBody>
      </p:sp>
      <p:pic>
        <p:nvPicPr>
          <p:cNvPr id="4" name="Content Placeholder 3" descr="Screenshot 2024-04-04 154418"/>
          <p:cNvPicPr>
            <a:picLocks noGrp="1" noChangeAspect="1"/>
          </p:cNvPicPr>
          <p:nvPr>
            <p:ph idx="1"/>
          </p:nvPr>
        </p:nvPicPr>
        <p:blipFill>
          <a:blip r:embed="rId1"/>
          <a:stretch>
            <a:fillRect/>
          </a:stretch>
        </p:blipFill>
        <p:spPr>
          <a:xfrm>
            <a:off x="2090420" y="1715135"/>
            <a:ext cx="6296025" cy="41954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LOGISTIK MAP</a:t>
            </a:r>
            <a:endParaRPr lang="en-US"/>
          </a:p>
        </p:txBody>
      </p:sp>
      <p:sp>
        <p:nvSpPr>
          <p:cNvPr id="3" name="Content Placeholder 2"/>
          <p:cNvSpPr>
            <a:spLocks noGrp="1"/>
          </p:cNvSpPr>
          <p:nvPr>
            <p:ph idx="1"/>
          </p:nvPr>
        </p:nvSpPr>
        <p:spPr>
          <a:xfrm>
            <a:off x="646430" y="1699895"/>
            <a:ext cx="9403080" cy="4931410"/>
          </a:xfrm>
        </p:spPr>
        <p:txBody>
          <a:bodyPr/>
          <a:lstStyle/>
          <a:p>
            <a:r>
              <a:rPr lang="en-US"/>
              <a:t>Logistik haritası, dinamik sistemlerde kullanılan bir matematiksel modeldir. Basit bir diferansiyel denklemle ifade edilir ve popülasyon dinamikleri, kimyasal reaksiyonlar, biyolojik süreçler gibi birçok alanda uygulanabilir. Harita, bir popülasyonun (veya değişkenin) miktarını ve büyüme oranını kontrol eden bir parametre aracılığıyla bir sonraki adımdaki miktarını hesaplar. Logistik haritası, belirli parametre değerleri altında belirli davranışları sergilerken, farklı parametre değerleri altında tamamen farklı davranışlar sergileyebilir. Bu nedenle, kaos teorisi ve dinamik sistemlerin anlaşılmasında önemli bir araçtır.</a:t>
            </a:r>
            <a:endParaRPr lang="en-US"/>
          </a:p>
          <a:p>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sym typeface="+mn-ea"/>
              </a:rPr>
              <a:t>FORMÜL</a:t>
            </a:r>
            <a:endParaRPr lang="en-US"/>
          </a:p>
        </p:txBody>
      </p:sp>
      <p:pic>
        <p:nvPicPr>
          <p:cNvPr id="4" name="Content Placeholder 3"/>
          <p:cNvPicPr>
            <a:picLocks noChangeAspect="1"/>
          </p:cNvPicPr>
          <p:nvPr>
            <p:ph idx="1"/>
          </p:nvPr>
        </p:nvPicPr>
        <p:blipFill>
          <a:blip r:embed="rId1"/>
          <a:stretch>
            <a:fillRect/>
          </a:stretch>
        </p:blipFill>
        <p:spPr>
          <a:xfrm>
            <a:off x="785495" y="2741930"/>
            <a:ext cx="7692390" cy="26612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sym typeface="+mn-ea"/>
              </a:rPr>
              <a:t>AVANTAJLAR</a:t>
            </a:r>
            <a:endParaRPr lang="en-US"/>
          </a:p>
        </p:txBody>
      </p:sp>
      <p:sp>
        <p:nvSpPr>
          <p:cNvPr id="3" name="Content Placeholder 2"/>
          <p:cNvSpPr>
            <a:spLocks noGrp="1"/>
          </p:cNvSpPr>
          <p:nvPr>
            <p:ph idx="1"/>
          </p:nvPr>
        </p:nvSpPr>
        <p:spPr/>
        <p:txBody>
          <a:bodyPr>
            <a:normAutofit fontScale="87500" lnSpcReduction="10000"/>
          </a:bodyPr>
          <a:lstStyle/>
          <a:p>
            <a:r>
              <a:rPr lang="en-US"/>
              <a:t>Basitlik: Logistik haritası, basit bir diferansiyel denklemin ifadesiyle çok basit bir şekilde tanımlanabilir. Bu nedenle, anlaması ve kullanması kolaydır.</a:t>
            </a:r>
            <a:endParaRPr lang="en-US"/>
          </a:p>
          <a:p>
            <a:endParaRPr lang="en-US"/>
          </a:p>
          <a:p>
            <a:r>
              <a:rPr lang="en-US"/>
              <a:t>Evrensellik: Logistik haritası, birçok farklı alanda uygulanabilir. Popülasyon dinamikleri, kimyasal reaksiyonlar, biyolojik süreçler gibi birçok alanda kullanılabilir.</a:t>
            </a:r>
            <a:endParaRPr lang="en-US"/>
          </a:p>
          <a:p>
            <a:endParaRPr lang="en-US"/>
          </a:p>
          <a:p>
            <a:r>
              <a:rPr lang="en-US"/>
              <a:t>Çeşitlilik: Haritanın parametreleri ve başlangıç koşulları değiştirilebilir, bu da farklı sistem davranışlarını incelemek için birçok fırsat sağlar.</a:t>
            </a:r>
            <a:endParaRPr lang="en-US"/>
          </a:p>
          <a:p>
            <a:pPr marL="0" indent="0">
              <a:buNone/>
            </a:pPr>
            <a:endParaRPr lang="en-US"/>
          </a:p>
          <a:p>
            <a:r>
              <a:rPr lang="en-US"/>
              <a:t>Matematiksel Analiz: Harita, matematiksel analiz ve simülasyonlar için uygun bir modeldir. Bu, sistemlerin karmaşık davranışlarını anlamak için kullanılabilecek birçok araç ve teknikle birlikte gelir.</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sym typeface="+mn-ea"/>
              </a:rPr>
              <a:t>DEZAVANTAJLAR</a:t>
            </a:r>
            <a:endParaRPr lang="en-US"/>
          </a:p>
        </p:txBody>
      </p:sp>
      <p:sp>
        <p:nvSpPr>
          <p:cNvPr id="3" name="Content Placeholder 2"/>
          <p:cNvSpPr>
            <a:spLocks noGrp="1"/>
          </p:cNvSpPr>
          <p:nvPr>
            <p:ph idx="1"/>
          </p:nvPr>
        </p:nvSpPr>
        <p:spPr>
          <a:xfrm>
            <a:off x="749935" y="1285875"/>
            <a:ext cx="9299575" cy="4962525"/>
          </a:xfrm>
        </p:spPr>
        <p:txBody>
          <a:bodyPr>
            <a:normAutofit fontScale="87500" lnSpcReduction="10000"/>
          </a:bodyPr>
          <a:lstStyle/>
          <a:p>
            <a:r>
              <a:rPr lang="en-US"/>
              <a:t>Tek Boyutlu Model: Logistik haritası, genellikle tek boyutlu olarak modellenir. Bu nedenle, çok değişkenli veya karmaşık sistemlerin analizinde sınırlı olabilir.</a:t>
            </a:r>
            <a:endParaRPr lang="en-US"/>
          </a:p>
          <a:p>
            <a:endParaRPr lang="en-US"/>
          </a:p>
          <a:p>
            <a:r>
              <a:rPr lang="en-US"/>
              <a:t>Lineer Olmayanlık: Logistik haritası, birçok durumda lineer olmayan bir modeldir. Bu, analitik çözümlerin zor veya imkansız olabileceği anlamına gelir, bu da sayısal çözümlere ve yaklaşımlara daha fazla bağımlılık yaratır.</a:t>
            </a:r>
            <a:endParaRPr lang="en-US"/>
          </a:p>
          <a:p>
            <a:endParaRPr lang="en-US"/>
          </a:p>
          <a:p>
            <a:r>
              <a:rPr lang="en-US"/>
              <a:t>Hassas Başlangıç Koşulları: Logistik haritası, başlangıç koşullarına oldukça hassastır. Bu, başlangıç koşullarının küçük bir değişikliğinin, sonuçların büyük ölçüde farklılık göstermesine neden olabileceği anlamına gelir.</a:t>
            </a:r>
            <a:endParaRPr lang="en-US"/>
          </a:p>
          <a:p>
            <a:endParaRPr lang="en-US"/>
          </a:p>
          <a:p>
            <a:r>
              <a:rPr lang="en-US"/>
              <a:t>Parametre Seçimi: Haritanın parametreleri belirlenirken, gerçek dünyadaki sistemlerin davranışlarını doğru bir şekilde temsil etmek için uygun parametrelerin seçilmesi önemlidir. Ancak, bu parametrelerin gerçek sistemlerle uyumlu olması zor olabilir.</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KOD KISMI - 1</a:t>
            </a:r>
            <a:endParaRPr lang="en-US"/>
          </a:p>
        </p:txBody>
      </p:sp>
      <p:pic>
        <p:nvPicPr>
          <p:cNvPr id="4" name="Content Placeholder 3" descr="Screenshot 2024-04-04 154041"/>
          <p:cNvPicPr>
            <a:picLocks noGrp="1" noChangeAspect="1"/>
          </p:cNvPicPr>
          <p:nvPr>
            <p:ph idx="1"/>
          </p:nvPr>
        </p:nvPicPr>
        <p:blipFill>
          <a:blip r:embed="rId1"/>
          <a:stretch>
            <a:fillRect/>
          </a:stretch>
        </p:blipFill>
        <p:spPr>
          <a:xfrm>
            <a:off x="746125" y="1366520"/>
            <a:ext cx="7724775" cy="50139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KOD KISMI - 2</a:t>
            </a:r>
            <a:endParaRPr lang="en-US"/>
          </a:p>
        </p:txBody>
      </p:sp>
      <p:pic>
        <p:nvPicPr>
          <p:cNvPr id="4" name="Content Placeholder 3" descr="Screenshot 2024-04-04 154102"/>
          <p:cNvPicPr>
            <a:picLocks noGrp="1" noChangeAspect="1"/>
          </p:cNvPicPr>
          <p:nvPr>
            <p:ph idx="1"/>
          </p:nvPr>
        </p:nvPicPr>
        <p:blipFill>
          <a:blip r:embed="rId1"/>
          <a:stretch>
            <a:fillRect/>
          </a:stretch>
        </p:blipFill>
        <p:spPr>
          <a:xfrm>
            <a:off x="645795" y="1326515"/>
            <a:ext cx="7967345" cy="48501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LOGISTIK MAP</a:t>
            </a:r>
            <a:r>
              <a:rPr lang="en-US" altLang="tr-TR" dirty="0">
                <a:sym typeface="+mn-ea"/>
              </a:rPr>
              <a:t> </a:t>
            </a:r>
            <a:r>
              <a:rPr lang="tr-TR" dirty="0">
                <a:sym typeface="+mn-ea"/>
              </a:rPr>
              <a:t>DİAGRAM</a:t>
            </a:r>
            <a:endParaRPr lang="en-US"/>
          </a:p>
        </p:txBody>
      </p:sp>
      <p:pic>
        <p:nvPicPr>
          <p:cNvPr id="4" name="Content Placeholder 3" descr="Screenshot 2024-04-04 155349"/>
          <p:cNvPicPr>
            <a:picLocks noGrp="1" noChangeAspect="1"/>
          </p:cNvPicPr>
          <p:nvPr>
            <p:ph idx="1"/>
          </p:nvPr>
        </p:nvPicPr>
        <p:blipFill>
          <a:blip r:embed="rId1"/>
          <a:stretch>
            <a:fillRect/>
          </a:stretch>
        </p:blipFill>
        <p:spPr>
          <a:xfrm>
            <a:off x="925195" y="1316355"/>
            <a:ext cx="6722110" cy="52997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HENON MAP</a:t>
            </a:r>
            <a:endParaRPr lang="tr-TR" dirty="0"/>
          </a:p>
        </p:txBody>
      </p:sp>
      <p:sp>
        <p:nvSpPr>
          <p:cNvPr id="3" name="İçerik Yer Tutucusu 2"/>
          <p:cNvSpPr>
            <a:spLocks noGrp="1"/>
          </p:cNvSpPr>
          <p:nvPr>
            <p:ph idx="1"/>
          </p:nvPr>
        </p:nvSpPr>
        <p:spPr>
          <a:xfrm>
            <a:off x="1104293" y="1699992"/>
            <a:ext cx="8946541" cy="4195481"/>
          </a:xfrm>
        </p:spPr>
        <p:txBody>
          <a:bodyPr/>
          <a:lstStyle/>
          <a:p>
            <a:endParaRPr lang="tr-TR" dirty="0"/>
          </a:p>
          <a:p>
            <a:r>
              <a:rPr lang="tr-TR" dirty="0" err="1"/>
              <a:t>Henon</a:t>
            </a:r>
            <a:r>
              <a:rPr lang="tr-TR" dirty="0"/>
              <a:t> haritası, kaotik davranışları göstermek için kullanılan bir dinamik sistemdir.</a:t>
            </a:r>
            <a:endParaRPr lang="tr-TR" dirty="0"/>
          </a:p>
          <a:p>
            <a:pPr marL="0" indent="0">
              <a:buNone/>
            </a:pPr>
            <a:endParaRPr lang="tr-TR" dirty="0"/>
          </a:p>
          <a:p>
            <a:r>
              <a:rPr lang="tr-TR" dirty="0"/>
              <a:t>Michel </a:t>
            </a:r>
            <a:r>
              <a:rPr lang="tr-TR" dirty="0" err="1"/>
              <a:t>Henon</a:t>
            </a:r>
            <a:r>
              <a:rPr lang="tr-TR" dirty="0"/>
              <a:t> tarafından 1976 yılında tanıtılmıştır.</a:t>
            </a:r>
            <a:endParaRPr lang="tr-TR" dirty="0"/>
          </a:p>
          <a:p>
            <a:pPr marL="0" indent="0">
              <a:buNone/>
            </a:pPr>
            <a:endParaRPr lang="tr-TR" dirty="0"/>
          </a:p>
          <a:p>
            <a:r>
              <a:rPr lang="tr-TR" dirty="0"/>
              <a:t>İki boyutlu bir dinamik sistem olan </a:t>
            </a:r>
            <a:r>
              <a:rPr lang="tr-TR" dirty="0" err="1"/>
              <a:t>Henon</a:t>
            </a:r>
            <a:r>
              <a:rPr lang="tr-TR" dirty="0"/>
              <a:t> haritası, basit bir matematiksel formüle dayanır ve kaotik davranış sergiler.</a:t>
            </a:r>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FORMÜL</a:t>
            </a:r>
            <a:endParaRPr lang="tr-TR" dirty="0"/>
          </a:p>
        </p:txBody>
      </p:sp>
      <p:pic>
        <p:nvPicPr>
          <p:cNvPr id="5" name="İçerik Yer Tutucusu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43504" y="2114681"/>
            <a:ext cx="9904992" cy="29826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DEZAVANTAJLAR</a:t>
            </a:r>
            <a:endParaRPr lang="tr-TR" dirty="0"/>
          </a:p>
        </p:txBody>
      </p:sp>
      <p:sp>
        <p:nvSpPr>
          <p:cNvPr id="3" name="İçerik Yer Tutucusu 2"/>
          <p:cNvSpPr>
            <a:spLocks noGrp="1"/>
          </p:cNvSpPr>
          <p:nvPr>
            <p:ph idx="1"/>
          </p:nvPr>
        </p:nvSpPr>
        <p:spPr/>
        <p:txBody>
          <a:bodyPr/>
          <a:lstStyle/>
          <a:p>
            <a:r>
              <a:rPr lang="tr-TR" dirty="0"/>
              <a:t>Van der </a:t>
            </a:r>
            <a:r>
              <a:rPr lang="tr-TR" dirty="0" err="1"/>
              <a:t>Pol</a:t>
            </a:r>
            <a:r>
              <a:rPr lang="tr-TR" dirty="0"/>
              <a:t> </a:t>
            </a:r>
            <a:r>
              <a:rPr lang="tr-TR" dirty="0" err="1"/>
              <a:t>osilatörü</a:t>
            </a:r>
            <a:r>
              <a:rPr lang="tr-TR" dirty="0"/>
              <a:t>, bazı sistemlerin karmaşık dinamiklerini tam olarak yakalamak için yeterli olmayabilir. Özellikle yüksek derecede </a:t>
            </a:r>
            <a:r>
              <a:rPr lang="tr-TR" dirty="0" err="1"/>
              <a:t>nonlineer</a:t>
            </a:r>
            <a:r>
              <a:rPr lang="tr-TR" dirty="0"/>
              <a:t> veya karmaşık sistemler için sınırlı bir model olabilir.</a:t>
            </a:r>
            <a:endParaRPr lang="tr-TR" dirty="0"/>
          </a:p>
          <a:p>
            <a:endParaRPr lang="tr-TR" dirty="0"/>
          </a:p>
          <a:p>
            <a:r>
              <a:rPr lang="tr-TR" dirty="0"/>
              <a:t>Bazı durumlarda, Van der </a:t>
            </a:r>
            <a:r>
              <a:rPr lang="tr-TR" dirty="0" err="1"/>
              <a:t>Pol</a:t>
            </a:r>
            <a:r>
              <a:rPr lang="tr-TR" dirty="0"/>
              <a:t> </a:t>
            </a:r>
            <a:r>
              <a:rPr lang="tr-TR" dirty="0" err="1"/>
              <a:t>osilatörünün</a:t>
            </a:r>
            <a:r>
              <a:rPr lang="tr-TR" dirty="0"/>
              <a:t> parametrelerinin ayarlanması karmaşık olabilir ve çözüm süreci zor olabilir.</a:t>
            </a:r>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AVANTAJLAR</a:t>
            </a:r>
            <a:endParaRPr lang="tr-TR" dirty="0"/>
          </a:p>
        </p:txBody>
      </p:sp>
      <p:sp>
        <p:nvSpPr>
          <p:cNvPr id="3" name="İçerik Yer Tutucusu 2"/>
          <p:cNvSpPr>
            <a:spLocks noGrp="1"/>
          </p:cNvSpPr>
          <p:nvPr>
            <p:ph idx="1"/>
          </p:nvPr>
        </p:nvSpPr>
        <p:spPr>
          <a:xfrm>
            <a:off x="1104293" y="1699992"/>
            <a:ext cx="8946541" cy="4195481"/>
          </a:xfrm>
        </p:spPr>
        <p:txBody>
          <a:bodyPr/>
          <a:lstStyle/>
          <a:p>
            <a:endParaRPr lang="tr-TR" dirty="0"/>
          </a:p>
          <a:p>
            <a:r>
              <a:rPr lang="tr-TR" dirty="0"/>
              <a:t>Basit matematiksel yapısı: </a:t>
            </a:r>
            <a:r>
              <a:rPr lang="tr-TR" dirty="0" err="1"/>
              <a:t>Henon</a:t>
            </a:r>
            <a:r>
              <a:rPr lang="tr-TR" dirty="0"/>
              <a:t> haritası, basit bir iteratif formülle tanımlanır, bu da uygulamasını kolaylaştırır.</a:t>
            </a:r>
            <a:endParaRPr lang="tr-TR" dirty="0"/>
          </a:p>
          <a:p>
            <a:pPr marL="0" indent="0">
              <a:buNone/>
            </a:pPr>
            <a:endParaRPr lang="tr-TR" dirty="0"/>
          </a:p>
          <a:p>
            <a:r>
              <a:rPr lang="tr-TR" dirty="0"/>
              <a:t>Kaotik davranışın gösterilmesi: </a:t>
            </a:r>
            <a:r>
              <a:rPr lang="tr-TR" dirty="0" err="1"/>
              <a:t>Henon</a:t>
            </a:r>
            <a:r>
              <a:rPr lang="tr-TR" dirty="0"/>
              <a:t> haritası, kaotik sistemlerin davranışlarını görselleştirmek için etkili bir araçtır.</a:t>
            </a:r>
            <a:endParaRPr lang="tr-TR" dirty="0"/>
          </a:p>
          <a:p>
            <a:pPr marL="0" indent="0">
              <a:buNone/>
            </a:pPr>
            <a:endParaRPr lang="tr-TR" dirty="0"/>
          </a:p>
          <a:p>
            <a:r>
              <a:rPr lang="tr-TR" dirty="0"/>
              <a:t>Uygulama alanları: Haritanın çeşitli uygulama alanları vardır, örneğin kriptografi, sinyal işleme ve veri gizleme gibi.</a:t>
            </a:r>
            <a:endParaRPr lang="tr-T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DEZAVANTAJLAR</a:t>
            </a:r>
            <a:endParaRPr lang="tr-TR" dirty="0"/>
          </a:p>
        </p:txBody>
      </p:sp>
      <p:sp>
        <p:nvSpPr>
          <p:cNvPr id="3" name="İçerik Yer Tutucusu 2"/>
          <p:cNvSpPr>
            <a:spLocks noGrp="1"/>
          </p:cNvSpPr>
          <p:nvPr>
            <p:ph idx="1"/>
          </p:nvPr>
        </p:nvSpPr>
        <p:spPr/>
        <p:txBody>
          <a:bodyPr/>
          <a:lstStyle/>
          <a:p>
            <a:r>
              <a:rPr lang="tr-TR" dirty="0"/>
              <a:t>Parametre hassasiyeti: </a:t>
            </a:r>
            <a:r>
              <a:rPr lang="tr-TR" dirty="0" err="1"/>
              <a:t>Henon</a:t>
            </a:r>
            <a:r>
              <a:rPr lang="tr-TR" dirty="0"/>
              <a:t> haritasının kaotik davranışını elde etmek için belirli parametrelerin doğru bir şekilde ayarlanması gerekir. Bu parametrelerin yanlış ayarlanması, istenmeyen sonuçlara yol açabilir.</a:t>
            </a:r>
            <a:endParaRPr lang="tr-TR" dirty="0"/>
          </a:p>
          <a:p>
            <a:endParaRPr lang="tr-TR" dirty="0"/>
          </a:p>
          <a:p>
            <a:r>
              <a:rPr lang="tr-TR" dirty="0"/>
              <a:t>Kararlılık: Harita bazı durumlarda kararlı olmayabilir ve iterasyonlar sonunda belirsiz sonuçlar verebilir.</a:t>
            </a:r>
            <a:endParaRPr lang="tr-TR" dirty="0"/>
          </a:p>
          <a:p>
            <a:endParaRPr lang="tr-TR" dirty="0"/>
          </a:p>
          <a:p>
            <a:r>
              <a:rPr lang="tr-TR" dirty="0"/>
              <a:t>Sınırlı uygulanabilirlik: </a:t>
            </a:r>
            <a:r>
              <a:rPr lang="tr-TR" dirty="0" err="1"/>
              <a:t>Henon</a:t>
            </a:r>
            <a:r>
              <a:rPr lang="tr-TR" dirty="0"/>
              <a:t> haritası, bazı uygulamalarda karmaşık sistemlerin dinamiklerini anlamak için yararlı olabilir, ancak diğer durumlarda daha karmaşık modellerin kullanılması gerekebilir.</a:t>
            </a:r>
            <a:endParaRPr lang="tr-T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KOD KISMI</a:t>
            </a:r>
            <a:endParaRPr lang="tr-TR" dirty="0"/>
          </a:p>
        </p:txBody>
      </p:sp>
      <p:pic>
        <p:nvPicPr>
          <p:cNvPr id="5" name="İçerik Yer Tutucusu 4"/>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2202426" y="1638495"/>
            <a:ext cx="7787148" cy="4603563"/>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DUFFİNG MAP</a:t>
            </a:r>
            <a:endParaRPr lang="tr-TR" dirty="0"/>
          </a:p>
        </p:txBody>
      </p:sp>
      <p:sp>
        <p:nvSpPr>
          <p:cNvPr id="3" name="İçerik Yer Tutucusu 2"/>
          <p:cNvSpPr>
            <a:spLocks noGrp="1"/>
          </p:cNvSpPr>
          <p:nvPr>
            <p:ph idx="1"/>
          </p:nvPr>
        </p:nvSpPr>
        <p:spPr>
          <a:xfrm>
            <a:off x="1104293" y="1699992"/>
            <a:ext cx="8946541" cy="4195481"/>
          </a:xfrm>
        </p:spPr>
        <p:txBody>
          <a:bodyPr/>
          <a:lstStyle/>
          <a:p>
            <a:pPr marL="0" indent="0">
              <a:buNone/>
            </a:pPr>
            <a:endParaRPr lang="tr-TR" dirty="0"/>
          </a:p>
          <a:p>
            <a:r>
              <a:rPr lang="tr-TR" dirty="0" err="1"/>
              <a:t>Duffing</a:t>
            </a:r>
            <a:r>
              <a:rPr lang="tr-TR" dirty="0"/>
              <a:t> Haritası, matematiksel bir model olan </a:t>
            </a:r>
            <a:r>
              <a:rPr lang="tr-TR" dirty="0" err="1"/>
              <a:t>Duffing</a:t>
            </a:r>
            <a:r>
              <a:rPr lang="tr-TR" dirty="0"/>
              <a:t> denkleminden türetilen ve kaotik davranışı gösteren bir dinamik sistemdir.</a:t>
            </a:r>
            <a:endParaRPr lang="tr-TR" dirty="0"/>
          </a:p>
          <a:p>
            <a:pPr marL="0" indent="0">
              <a:buNone/>
            </a:pPr>
            <a:endParaRPr lang="tr-TR" dirty="0"/>
          </a:p>
          <a:p>
            <a:r>
              <a:rPr lang="tr-TR" dirty="0" err="1"/>
              <a:t>Duffing</a:t>
            </a:r>
            <a:r>
              <a:rPr lang="tr-TR" dirty="0"/>
              <a:t> denklemi, bir kütlenin x-y düzlemindeki hareketini tanımlar ve </a:t>
            </a:r>
            <a:r>
              <a:rPr lang="tr-TR" dirty="0" err="1"/>
              <a:t>nonlineer</a:t>
            </a:r>
            <a:r>
              <a:rPr lang="tr-TR" dirty="0"/>
              <a:t> bir diferansiyel denklem olarak ifade edilir. </a:t>
            </a:r>
            <a:endParaRPr lang="tr-TR" dirty="0"/>
          </a:p>
          <a:p>
            <a:endParaRPr lang="tr-TR" dirty="0"/>
          </a:p>
          <a:p>
            <a:r>
              <a:rPr lang="tr-TR" dirty="0" err="1"/>
              <a:t>Duffing</a:t>
            </a:r>
            <a:r>
              <a:rPr lang="tr-TR" dirty="0"/>
              <a:t> haritası, bu denklemin sayısal olarak çözülmesiyle elde edilir.</a:t>
            </a:r>
            <a:endParaRPr lang="tr-T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FORMÜL</a:t>
            </a:r>
            <a:endParaRPr lang="tr-TR" dirty="0"/>
          </a:p>
        </p:txBody>
      </p:sp>
      <p:pic>
        <p:nvPicPr>
          <p:cNvPr id="5" name="İçerik Yer Tutucusu 4"/>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1143504" y="2114681"/>
            <a:ext cx="9904992" cy="298260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AVANTAJLAR</a:t>
            </a:r>
            <a:endParaRPr lang="tr-TR" dirty="0"/>
          </a:p>
        </p:txBody>
      </p:sp>
      <p:sp>
        <p:nvSpPr>
          <p:cNvPr id="3" name="İçerik Yer Tutucusu 2"/>
          <p:cNvSpPr>
            <a:spLocks noGrp="1"/>
          </p:cNvSpPr>
          <p:nvPr>
            <p:ph idx="1"/>
          </p:nvPr>
        </p:nvSpPr>
        <p:spPr>
          <a:xfrm>
            <a:off x="1104293" y="1699992"/>
            <a:ext cx="8946541" cy="4195481"/>
          </a:xfrm>
        </p:spPr>
        <p:txBody>
          <a:bodyPr/>
          <a:lstStyle/>
          <a:p>
            <a:endParaRPr lang="tr-TR" dirty="0"/>
          </a:p>
          <a:p>
            <a:r>
              <a:rPr lang="tr-TR" dirty="0"/>
              <a:t>Kaotik davranışın gösterilmesi: </a:t>
            </a:r>
            <a:r>
              <a:rPr lang="tr-TR" dirty="0" err="1"/>
              <a:t>Duffing</a:t>
            </a:r>
            <a:r>
              <a:rPr lang="tr-TR" dirty="0"/>
              <a:t> haritası, kaotik sistemlerin davranışlarını görselleştirmek için kullanılır.</a:t>
            </a:r>
            <a:endParaRPr lang="tr-TR" dirty="0"/>
          </a:p>
          <a:p>
            <a:endParaRPr lang="tr-TR" dirty="0"/>
          </a:p>
          <a:p>
            <a:r>
              <a:rPr lang="tr-TR" dirty="0"/>
              <a:t>Basit yapısı: Matematiksel olarak basit bir formüle dayanır ve uygulaması kolaydır.</a:t>
            </a:r>
            <a:endParaRPr lang="tr-TR" dirty="0"/>
          </a:p>
          <a:p>
            <a:pPr marL="0" indent="0">
              <a:buNone/>
            </a:pPr>
            <a:endParaRPr lang="tr-TR" dirty="0"/>
          </a:p>
          <a:p>
            <a:r>
              <a:rPr lang="tr-TR" dirty="0"/>
              <a:t>Farklı parametrelerle oynayabilme: Haritanın parametreleri değiştirilerek farklı davranışlar elde edilebilir.</a:t>
            </a:r>
            <a:endParaRPr lang="tr-T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DEZAVANTAJLAR</a:t>
            </a:r>
            <a:endParaRPr lang="tr-TR" dirty="0"/>
          </a:p>
        </p:txBody>
      </p:sp>
      <p:sp>
        <p:nvSpPr>
          <p:cNvPr id="3" name="İçerik Yer Tutucusu 2"/>
          <p:cNvSpPr>
            <a:spLocks noGrp="1"/>
          </p:cNvSpPr>
          <p:nvPr>
            <p:ph idx="1"/>
          </p:nvPr>
        </p:nvSpPr>
        <p:spPr/>
        <p:txBody>
          <a:bodyPr/>
          <a:lstStyle/>
          <a:p>
            <a:r>
              <a:rPr lang="tr-TR" dirty="0"/>
              <a:t>Kararlılık sorunları: Bazı durumlarda, </a:t>
            </a:r>
            <a:r>
              <a:rPr lang="tr-TR" dirty="0" err="1"/>
              <a:t>Duffing</a:t>
            </a:r>
            <a:r>
              <a:rPr lang="tr-TR" dirty="0"/>
              <a:t> haritası iterasyonlar sonucunda kararsız hale gelebilir ve beklenmeyen davranışlar sergileyebilir.</a:t>
            </a:r>
            <a:endParaRPr lang="tr-TR" dirty="0"/>
          </a:p>
          <a:p>
            <a:endParaRPr lang="tr-TR" dirty="0"/>
          </a:p>
          <a:p>
            <a:r>
              <a:rPr lang="tr-TR" dirty="0"/>
              <a:t>Belirli koşullara hassasiyet: Haritanın doğru sonuçlar vermesi için belirli koşulların sağlanması gerekebilir.</a:t>
            </a:r>
            <a:endParaRPr lang="tr-T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KOD KISMI</a:t>
            </a:r>
            <a:endParaRPr lang="tr-TR" dirty="0"/>
          </a:p>
        </p:txBody>
      </p:sp>
      <p:pic>
        <p:nvPicPr>
          <p:cNvPr id="5" name="İçerik Yer Tutucusu 4"/>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2202426" y="1638495"/>
            <a:ext cx="7787148" cy="46035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KOD KISMI-1</a:t>
            </a:r>
            <a:endParaRPr lang="tr-TR" dirty="0"/>
          </a:p>
        </p:txBody>
      </p:sp>
      <p:pic>
        <p:nvPicPr>
          <p:cNvPr id="4" name="İçerik Yer Tutucus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46111" y="1995053"/>
            <a:ext cx="4472248" cy="1729047"/>
          </a:xfrm>
        </p:spPr>
      </p:pic>
      <p:sp>
        <p:nvSpPr>
          <p:cNvPr id="11" name="Metin kutusu 10"/>
          <p:cNvSpPr txBox="1"/>
          <p:nvPr/>
        </p:nvSpPr>
        <p:spPr>
          <a:xfrm>
            <a:off x="5348472" y="2140174"/>
            <a:ext cx="6261651" cy="1200329"/>
          </a:xfrm>
          <a:prstGeom prst="rect">
            <a:avLst/>
          </a:prstGeom>
          <a:noFill/>
        </p:spPr>
        <p:txBody>
          <a:bodyPr wrap="none" rtlCol="0">
            <a:spAutoFit/>
          </a:bodyPr>
          <a:lstStyle/>
          <a:p>
            <a:r>
              <a:rPr lang="tr-TR" sz="2400" dirty="0" err="1"/>
              <a:t>Solve_ivp</a:t>
            </a:r>
            <a:r>
              <a:rPr lang="tr-TR" sz="2400" dirty="0"/>
              <a:t> fonksiyonu , </a:t>
            </a:r>
            <a:endParaRPr lang="tr-TR" sz="2400" dirty="0"/>
          </a:p>
          <a:p>
            <a:r>
              <a:rPr lang="tr-TR" sz="2400" dirty="0"/>
              <a:t>diferansiyel denklemin sayısal çözümünü </a:t>
            </a:r>
            <a:endParaRPr lang="tr-TR" sz="2400" dirty="0"/>
          </a:p>
          <a:p>
            <a:r>
              <a:rPr lang="tr-TR" sz="2400" dirty="0"/>
              <a:t>bulmak için kullanılır.</a:t>
            </a:r>
            <a:endParaRPr lang="tr-T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KOD KISMI - 2</a:t>
            </a:r>
            <a:endParaRPr lang="tr-TR" dirty="0"/>
          </a:p>
        </p:txBody>
      </p:sp>
      <p:pic>
        <p:nvPicPr>
          <p:cNvPr id="4" name="İçerik Yer Tutucus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18610" y="1556084"/>
            <a:ext cx="6047873" cy="427704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KOD KISMI - 3</a:t>
            </a:r>
            <a:endParaRPr lang="tr-TR" dirty="0"/>
          </a:p>
        </p:txBody>
      </p:sp>
      <p:pic>
        <p:nvPicPr>
          <p:cNvPr id="4" name="İçerik Yer Tutucusu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92969" y="1556085"/>
            <a:ext cx="7571874" cy="364155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33600" y="0"/>
            <a:ext cx="9063789" cy="1299411"/>
          </a:xfrm>
        </p:spPr>
        <p:txBody>
          <a:bodyPr/>
          <a:lstStyle/>
          <a:p>
            <a:r>
              <a:rPr lang="tr-TR" dirty="0"/>
              <a:t>PHASE PLANE DİAGRAM</a:t>
            </a:r>
            <a:endParaRPr lang="tr-TR" dirty="0"/>
          </a:p>
        </p:txBody>
      </p:sp>
      <p:pic>
        <p:nvPicPr>
          <p:cNvPr id="6" name="İçerik Yer Tutucusu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33600" y="978567"/>
            <a:ext cx="6240379" cy="532597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TİNKERBELL MAP</a:t>
            </a:r>
            <a:endParaRPr lang="tr-TR" dirty="0"/>
          </a:p>
        </p:txBody>
      </p:sp>
      <p:sp>
        <p:nvSpPr>
          <p:cNvPr id="3" name="İçerik Yer Tutucusu 2"/>
          <p:cNvSpPr>
            <a:spLocks noGrp="1"/>
          </p:cNvSpPr>
          <p:nvPr>
            <p:ph idx="1"/>
          </p:nvPr>
        </p:nvSpPr>
        <p:spPr/>
        <p:txBody>
          <a:bodyPr/>
          <a:lstStyle/>
          <a:p>
            <a:r>
              <a:rPr lang="tr-TR" dirty="0" err="1"/>
              <a:t>Tinkerbell</a:t>
            </a:r>
            <a:r>
              <a:rPr lang="tr-TR" dirty="0"/>
              <a:t> Haritası (</a:t>
            </a:r>
            <a:r>
              <a:rPr lang="tr-TR" dirty="0" err="1"/>
              <a:t>Tinkerbell</a:t>
            </a:r>
            <a:r>
              <a:rPr lang="tr-TR" dirty="0"/>
              <a:t> </a:t>
            </a:r>
            <a:r>
              <a:rPr lang="tr-TR" dirty="0" err="1"/>
              <a:t>Map</a:t>
            </a:r>
            <a:r>
              <a:rPr lang="tr-TR" dirty="0"/>
              <a:t>), karmaşık sistemlerin dinamiklerini incelemek için kullanılan bir kaotik harita veya </a:t>
            </a:r>
            <a:r>
              <a:rPr lang="tr-TR" dirty="0" err="1"/>
              <a:t>iterasyon</a:t>
            </a:r>
            <a:r>
              <a:rPr lang="tr-TR" dirty="0"/>
              <a:t> şemasıdır. </a:t>
            </a:r>
            <a:endParaRPr lang="tr-TR" dirty="0"/>
          </a:p>
          <a:p>
            <a:endParaRPr lang="tr-TR" dirty="0"/>
          </a:p>
          <a:p>
            <a:r>
              <a:rPr lang="tr-TR" dirty="0"/>
              <a:t>Bu harita, karmaşık sayılar üzerinde tanımlanan bir dönüşüm işlemiyle bir önceki noktanın yeni konumunu hesaplar.</a:t>
            </a:r>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AVANTAJLAR</a:t>
            </a:r>
            <a:endParaRPr lang="tr-TR" dirty="0"/>
          </a:p>
        </p:txBody>
      </p:sp>
      <p:sp>
        <p:nvSpPr>
          <p:cNvPr id="3" name="İçerik Yer Tutucusu 2"/>
          <p:cNvSpPr>
            <a:spLocks noGrp="1"/>
          </p:cNvSpPr>
          <p:nvPr>
            <p:ph idx="1"/>
          </p:nvPr>
        </p:nvSpPr>
        <p:spPr/>
        <p:txBody>
          <a:bodyPr/>
          <a:lstStyle/>
          <a:p>
            <a:r>
              <a:rPr lang="tr-TR" dirty="0"/>
              <a:t>Basit bir yapıya sahip olması ve kolayca uygulanabilmesi.</a:t>
            </a:r>
            <a:endParaRPr lang="tr-TR" dirty="0"/>
          </a:p>
          <a:p>
            <a:endParaRPr lang="tr-TR" dirty="0"/>
          </a:p>
          <a:p>
            <a:r>
              <a:rPr lang="tr-TR" dirty="0"/>
              <a:t>Kaotik davranışları ve çekicileri keşfetmek için kullanışlı bir araç olması.</a:t>
            </a:r>
            <a:endParaRPr lang="tr-TR" dirty="0"/>
          </a:p>
          <a:p>
            <a:endParaRPr lang="tr-TR" dirty="0"/>
          </a:p>
          <a:p>
            <a:r>
              <a:rPr lang="tr-TR" dirty="0"/>
              <a:t>Matematiksel analizlerde ve kaos teorisinin öğrenilmesinde eğitim amaçlı kullanılabilir.</a:t>
            </a:r>
            <a:endParaRPr lang="tr-TR" dirty="0"/>
          </a:p>
          <a:p>
            <a:br>
              <a:rPr lang="tr-TR" dirty="0"/>
            </a:br>
            <a:endParaRPr lang="tr-T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8636</Words>
  <Application>WPS Presentation</Application>
  <PresentationFormat>Geniş ekran</PresentationFormat>
  <Paragraphs>191</Paragraphs>
  <Slides>37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37</vt:i4>
      </vt:variant>
    </vt:vector>
  </HeadingPairs>
  <TitlesOfParts>
    <vt:vector size="51" baseType="lpstr">
      <vt:lpstr>Arial</vt:lpstr>
      <vt:lpstr>SimSun</vt:lpstr>
      <vt:lpstr>Wingdings</vt:lpstr>
      <vt:lpstr>Wingdings 3</vt:lpstr>
      <vt:lpstr>Symbol</vt:lpstr>
      <vt:lpstr>Arial</vt:lpstr>
      <vt:lpstr>Century Gothic</vt:lpstr>
      <vt:lpstr>Microsoft YaHei</vt:lpstr>
      <vt:lpstr>Arial Unicode MS</vt:lpstr>
      <vt:lpstr>Calibri</vt:lpstr>
      <vt:lpstr>Söhne</vt:lpstr>
      <vt:lpstr>Segoe Print</vt:lpstr>
      <vt:lpstr>Times New Roman</vt:lpstr>
      <vt:lpstr>İyon</vt:lpstr>
      <vt:lpstr>VAN DER POL OSCİLLATOR</vt:lpstr>
      <vt:lpstr>AVANTAJLAR</vt:lpstr>
      <vt:lpstr>DEZAVANTAJLAR</vt:lpstr>
      <vt:lpstr>KOD KISMI-1</vt:lpstr>
      <vt:lpstr>KOD KISMI - 2</vt:lpstr>
      <vt:lpstr>KOD KISMI - 3</vt:lpstr>
      <vt:lpstr>PHASE PLANE DİAGRAM</vt:lpstr>
      <vt:lpstr>TİNKERBELL MAP</vt:lpstr>
      <vt:lpstr>AVANTAJLAR</vt:lpstr>
      <vt:lpstr>DEZAVANTAJLAR</vt:lpstr>
      <vt:lpstr>KOD KISMI-1</vt:lpstr>
      <vt:lpstr>KOD KISMI - 2</vt:lpstr>
      <vt:lpstr>KAPLAN-YORKE MAP</vt:lpstr>
      <vt:lpstr>PowerPoint 演示文稿</vt:lpstr>
      <vt:lpstr>AVANTAJLAR</vt:lpstr>
      <vt:lpstr>DEZAVANTAJLAR</vt:lpstr>
      <vt:lpstr>KOD KISMI - 1</vt:lpstr>
      <vt:lpstr>KOD KISMI - 2</vt:lpstr>
      <vt:lpstr>KOD KISMI - 3</vt:lpstr>
      <vt:lpstr>KAPLAN-YORKE MAP DİAGRAM </vt:lpstr>
      <vt:lpstr>LOGISTIK MAP</vt:lpstr>
      <vt:lpstr>PowerPoint 演示文稿</vt:lpstr>
      <vt:lpstr>AVANTAJLAR</vt:lpstr>
      <vt:lpstr>DEZAVANTAJLAR</vt:lpstr>
      <vt:lpstr>KOD KISMI - 1</vt:lpstr>
      <vt:lpstr>KOD KISMI - 2</vt:lpstr>
      <vt:lpstr>LOGISTIK MAP DİAGRAM</vt:lpstr>
      <vt:lpstr>HENON MAP</vt:lpstr>
      <vt:lpstr>FORMÜL</vt:lpstr>
      <vt:lpstr>AVANTAJLAR</vt:lpstr>
      <vt:lpstr>DEZAVANTAJLAR</vt:lpstr>
      <vt:lpstr>KOD KISMI</vt:lpstr>
      <vt:lpstr>DUFFİNG MAP</vt:lpstr>
      <vt:lpstr>FORMÜL</vt:lpstr>
      <vt:lpstr>AVANTAJLAR</vt:lpstr>
      <vt:lpstr>DEZAVANTAJLAR</vt:lpstr>
      <vt:lpstr>KOD KISMI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VAN DER POL OSCİLLATOR</dc:title>
  <dc:creator>EFE</dc:creator>
  <cp:lastModifiedBy>abdal</cp:lastModifiedBy>
  <cp:revision>8</cp:revision>
  <dcterms:created xsi:type="dcterms:W3CDTF">2024-04-04T10:34:00Z</dcterms:created>
  <dcterms:modified xsi:type="dcterms:W3CDTF">2024-04-04T14:40:03Z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526FAE1713264C3C94ACCE154252D357_12</vt:lpwstr>
  </property>
  <property fmtid="{D5CDD505-2E9C-101B-9397-08002B2CF9AE}" pid="3" name="KSOProductBuildVer">
    <vt:lpwstr>1033-12.2.0.13489</vt:lpwstr>
  </property>
</Properties>
</file>