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4"/>
  </p:normalViewPr>
  <p:slideViewPr>
    <p:cSldViewPr snapToGrid="0">
      <p:cViewPr>
        <p:scale>
          <a:sx n="111" d="100"/>
          <a:sy n="111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D077-9DF0-D249-B69B-CCFC90DF11D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AD8F-A549-DA48-B945-19F34F74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932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74825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90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7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1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97C1-C9EE-7E1F-D6AA-A9124C24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743416"/>
          </a:xfrm>
        </p:spPr>
        <p:txBody>
          <a:bodyPr/>
          <a:lstStyle/>
          <a:p>
            <a:r>
              <a:rPr lang="en-US" sz="4000" dirty="0"/>
              <a:t>Predicting smokers and drinkers using body signal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31E7-81E4-F6A9-6F4E-708169E41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77339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Chaojie</a:t>
            </a:r>
            <a:r>
              <a:rPr lang="en-US" dirty="0"/>
              <a:t> Wang</a:t>
            </a:r>
          </a:p>
          <a:p>
            <a:r>
              <a:rPr lang="en-US" dirty="0"/>
              <a:t>Department of Data Science,</a:t>
            </a:r>
          </a:p>
          <a:p>
            <a:r>
              <a:rPr lang="en-US" dirty="0"/>
              <a:t>University of Maryland, Baltimore County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7A0DD-4315-4616-34DB-1484D40FB9DD}"/>
              </a:ext>
            </a:extLst>
          </p:cNvPr>
          <p:cNvSpPr txBox="1"/>
          <p:nvPr/>
        </p:nvSpPr>
        <p:spPr>
          <a:xfrm>
            <a:off x="182880" y="5749290"/>
            <a:ext cx="1825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Mani Teja Gunda</a:t>
            </a:r>
          </a:p>
          <a:p>
            <a:r>
              <a:rPr lang="en-US" dirty="0"/>
              <a:t>RQ47971</a:t>
            </a:r>
          </a:p>
        </p:txBody>
      </p:sp>
    </p:spTree>
    <p:extLst>
      <p:ext uri="{BB962C8B-B14F-4D97-AF65-F5344CB8AC3E}">
        <p14:creationId xmlns:p14="http://schemas.microsoft.com/office/powerpoint/2010/main" val="413628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4119-07C9-C589-FCD7-96EA0FE5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features that correlate with smoking and/or drinking habits?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1903-092B-8C2A-281B-07B0F5CA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09355"/>
          </a:xfrm>
        </p:spPr>
        <p:txBody>
          <a:bodyPr/>
          <a:lstStyle/>
          <a:p>
            <a:r>
              <a:rPr lang="en-US" dirty="0"/>
              <a:t>We used Recursive Feature Elimination (RFE) module to determine the features that corelate with smoking and drinking respectively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111C38-83D9-66BD-B1CB-4D041A29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58165"/>
              </p:ext>
            </p:extLst>
          </p:nvPr>
        </p:nvGraphicFramePr>
        <p:xfrm>
          <a:off x="765464" y="3657598"/>
          <a:ext cx="11342283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1773">
                  <a:extLst>
                    <a:ext uri="{9D8B030D-6E8A-4147-A177-3AD203B41FA5}">
                      <a16:colId xmlns:a16="http://schemas.microsoft.com/office/drawing/2014/main" val="2240696290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298391846"/>
                    </a:ext>
                  </a:extLst>
                </a:gridCol>
                <a:gridCol w="436418">
                  <a:extLst>
                    <a:ext uri="{9D8B030D-6E8A-4147-A177-3AD203B41FA5}">
                      <a16:colId xmlns:a16="http://schemas.microsoft.com/office/drawing/2014/main" val="1794410379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954575636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3830517784"/>
                    </a:ext>
                  </a:extLst>
                </a:gridCol>
                <a:gridCol w="976745">
                  <a:extLst>
                    <a:ext uri="{9D8B030D-6E8A-4147-A177-3AD203B41FA5}">
                      <a16:colId xmlns:a16="http://schemas.microsoft.com/office/drawing/2014/main" val="979525378"/>
                    </a:ext>
                  </a:extLst>
                </a:gridCol>
                <a:gridCol w="1540193">
                  <a:extLst>
                    <a:ext uri="{9D8B030D-6E8A-4147-A177-3AD203B41FA5}">
                      <a16:colId xmlns:a16="http://schemas.microsoft.com/office/drawing/2014/main" val="3757633697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960584969"/>
                    </a:ext>
                  </a:extLst>
                </a:gridCol>
                <a:gridCol w="976284">
                  <a:extLst>
                    <a:ext uri="{9D8B030D-6E8A-4147-A177-3AD203B41FA5}">
                      <a16:colId xmlns:a16="http://schemas.microsoft.com/office/drawing/2014/main" val="3747959590"/>
                    </a:ext>
                  </a:extLst>
                </a:gridCol>
                <a:gridCol w="509616">
                  <a:extLst>
                    <a:ext uri="{9D8B030D-6E8A-4147-A177-3AD203B41FA5}">
                      <a16:colId xmlns:a16="http://schemas.microsoft.com/office/drawing/2014/main" val="3304248619"/>
                    </a:ext>
                  </a:extLst>
                </a:gridCol>
                <a:gridCol w="1226127">
                  <a:extLst>
                    <a:ext uri="{9D8B030D-6E8A-4147-A177-3AD203B41FA5}">
                      <a16:colId xmlns:a16="http://schemas.microsoft.com/office/drawing/2014/main" val="1657565479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57849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HDL_chole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hear_left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hear_right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serum_creatinine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hemoglobin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waistline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2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Drinking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HDL_chole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hear_left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hear_right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serum_creatinine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hemoglobin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SGOT_ALT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gamma_GTP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sight_right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1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4873-F459-0860-2ECF-14F611F50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9131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CAC-4FBE-2E67-5F88-D419FEE9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A3F7-894D-DCA3-0E7E-68B2DE44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5 classification models for smoking and drinking separately.</a:t>
            </a:r>
          </a:p>
          <a:p>
            <a:r>
              <a:rPr lang="en-US" dirty="0"/>
              <a:t>Selected and finalized models based on accuracy scores</a:t>
            </a:r>
          </a:p>
          <a:p>
            <a:r>
              <a:rPr lang="en-US" dirty="0"/>
              <a:t>The 5 models are:</a:t>
            </a:r>
          </a:p>
          <a:p>
            <a:pPr marL="0" indent="0">
              <a:buNone/>
            </a:pPr>
            <a:r>
              <a:rPr lang="en-US" dirty="0"/>
              <a:t>       1. KNN</a:t>
            </a:r>
          </a:p>
          <a:p>
            <a:pPr marL="0" indent="0">
              <a:buNone/>
            </a:pPr>
            <a:r>
              <a:rPr lang="en-US" dirty="0"/>
              <a:t>       2. Logistic Regression</a:t>
            </a:r>
          </a:p>
          <a:p>
            <a:pPr marL="0" indent="0">
              <a:buNone/>
            </a:pPr>
            <a:r>
              <a:rPr lang="en-US" dirty="0"/>
              <a:t>       3. Decision Tree</a:t>
            </a:r>
          </a:p>
          <a:p>
            <a:pPr marL="0" indent="0">
              <a:buNone/>
            </a:pPr>
            <a:r>
              <a:rPr lang="en-US" dirty="0"/>
              <a:t>       4. Random Forest</a:t>
            </a:r>
          </a:p>
          <a:p>
            <a:pPr marL="0" indent="0">
              <a:buNone/>
            </a:pPr>
            <a:r>
              <a:rPr lang="en-US" dirty="0"/>
              <a:t>       5.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65993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89FFFC-ABF7-C60A-C482-F5A6C3CA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78" y="2265219"/>
            <a:ext cx="5445385" cy="250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325A7-FDAC-2EC9-7E3E-AE7C26E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- Smoking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C83707-A0E1-A029-0EF5-B5DF1C81F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6" y="1721428"/>
            <a:ext cx="52974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B9BE30-66F2-3909-05EB-3B83E726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6" y="1721428"/>
            <a:ext cx="52974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0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25A7-FDAC-2EC9-7E3E-AE7C26E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- Drinking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663A9C-C9F2-0A05-671D-8459076DE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47" y="1750866"/>
            <a:ext cx="5277694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EDFA27-BC18-CCB3-4594-76E8DD00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44" y="2285999"/>
            <a:ext cx="5530146" cy="2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AADA-75F3-27E2-D7E4-16563FFC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4C0E-468C-0583-9678-B244DD8D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smoking, Logistic Regression produced results with comparatively highest accuracy (67%) and precision (70%)</a:t>
            </a:r>
          </a:p>
          <a:p>
            <a:r>
              <a:rPr lang="en-US" dirty="0"/>
              <a:t>For drinking, Random Forest produced results with comparatively highest accuracy (72%) and precision (71.6%)</a:t>
            </a:r>
          </a:p>
        </p:txBody>
      </p:sp>
    </p:spTree>
    <p:extLst>
      <p:ext uri="{BB962C8B-B14F-4D97-AF65-F5344CB8AC3E}">
        <p14:creationId xmlns:p14="http://schemas.microsoft.com/office/powerpoint/2010/main" val="10874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3D49-098C-6900-1AE3-F0F0ACD5F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38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8C6-4D7B-B083-5727-D10E108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76A3-4D21-DDB5-453F-97AA2C59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aims to predict the smoking and drinking habits of an individual using the body health metrics</a:t>
            </a:r>
          </a:p>
          <a:p>
            <a:r>
              <a:rPr lang="en-US" dirty="0"/>
              <a:t>The predictive models will be built upon the data provided by National Health Insurance Services of Korea</a:t>
            </a:r>
          </a:p>
          <a:p>
            <a:r>
              <a:rPr lang="en-US" dirty="0"/>
              <a:t>The data contains health indicators such as height, weight, cholesterol levels, blood pressure readings and liver enzyme readings</a:t>
            </a:r>
          </a:p>
          <a:p>
            <a:r>
              <a:rPr lang="en-US" dirty="0"/>
              <a:t>Gain insights into the relationships between lifestyle choices (smoking/drinking) and health outcomes</a:t>
            </a:r>
          </a:p>
          <a:p>
            <a:r>
              <a:rPr lang="en-US" dirty="0"/>
              <a:t>We Identify patterns and correlations to enhance understanding of health implications associated with smoking and drinking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1E1C-7ED7-F7DC-0E76-C7BE120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8E80-5F91-AFF8-59CB-1F191B03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Risk Assessment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tools have the potential to predict the likelihood of specific health complications based on an individual's habits and body signal measurements</a:t>
            </a:r>
            <a:r>
              <a:rPr lang="en-US" sz="1600" dirty="0">
                <a:effectLst/>
              </a:rPr>
              <a:t>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Health Campaigns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Governments and health organizations can leverage the insights gained from this project to design targeted and personalized health interventions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Premium Calculation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companies can use the predictive model to adjust health insurance premiums based on the risk associated with smoking and drinking habits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Tracking Wearables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integrating models trained on the dataset, wearable devices, such as smartwatches, can provide users with real-time feedback on the potential health impacts of their habits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4AAB-BFED-025B-ED61-39BF479D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2169-4D03-C65A-FCA3-9DDFE90F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Cleaning -</a:t>
            </a:r>
            <a:r>
              <a:rPr lang="en-US" dirty="0"/>
              <a:t> Removed the duplicate and treated the null values</a:t>
            </a:r>
          </a:p>
          <a:p>
            <a:r>
              <a:rPr lang="en-US" b="1" dirty="0"/>
              <a:t>Data Pre-processing - </a:t>
            </a:r>
            <a:r>
              <a:rPr lang="en-US" dirty="0"/>
              <a:t>Transformed the columns and their datatypes as per requirement</a:t>
            </a:r>
          </a:p>
          <a:p>
            <a:r>
              <a:rPr lang="en-US" b="1" dirty="0"/>
              <a:t>EDA and Research Questions - </a:t>
            </a:r>
            <a:r>
              <a:rPr lang="en-US" dirty="0"/>
              <a:t>Exploratory Data Analysis for understanding the importance and correlation between columns and answering the research questions</a:t>
            </a:r>
          </a:p>
          <a:p>
            <a:r>
              <a:rPr lang="en-US" dirty="0"/>
              <a:t> </a:t>
            </a:r>
            <a:r>
              <a:rPr lang="en-US" b="1" dirty="0"/>
              <a:t>Modelling - </a:t>
            </a:r>
            <a:r>
              <a:rPr lang="en-US" dirty="0"/>
              <a:t>Training and testing the classification models separately for smoking and drinking and determining the best respective model</a:t>
            </a:r>
          </a:p>
          <a:p>
            <a:r>
              <a:rPr lang="en-US" b="1" dirty="0"/>
              <a:t>Web App - </a:t>
            </a:r>
            <a:r>
              <a:rPr lang="en-US" dirty="0"/>
              <a:t> A web app for the user to input the data and get the predicted 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0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921-AFE7-C90E-F498-DE8F8F78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3" y="1598019"/>
            <a:ext cx="11083636" cy="237188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sz="7300" dirty="0"/>
              <a:t>Research</a:t>
            </a:r>
            <a:r>
              <a:rPr lang="en-US" dirty="0"/>
              <a:t>    </a:t>
            </a:r>
            <a:r>
              <a:rPr lang="en-US" sz="22200" dirty="0"/>
              <a:t>Qu</a:t>
            </a:r>
            <a:r>
              <a:rPr lang="en-US" sz="6000" dirty="0"/>
              <a:t>estions</a:t>
            </a: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FECCB602-DDAF-6B9D-E318-49AB4CB72360}"/>
              </a:ext>
            </a:extLst>
          </p:cNvPr>
          <p:cNvGrpSpPr/>
          <p:nvPr/>
        </p:nvGrpSpPr>
        <p:grpSpPr>
          <a:xfrm rot="19593016">
            <a:off x="4892537" y="1101435"/>
            <a:ext cx="3676500" cy="5683827"/>
            <a:chOff x="1076959" y="905509"/>
            <a:chExt cx="2418083" cy="38708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5735D-A845-818E-6BDB-0146951ED641}"/>
                </a:ext>
              </a:extLst>
            </p:cNvPr>
            <p:cNvSpPr/>
            <p:nvPr/>
          </p:nvSpPr>
          <p:spPr>
            <a:xfrm>
              <a:off x="2133600" y="3028950"/>
              <a:ext cx="304800" cy="1143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F0A3C52-C2AC-DD12-A8B6-A25EAD7540F0}"/>
                </a:ext>
              </a:extLst>
            </p:cNvPr>
            <p:cNvSpPr/>
            <p:nvPr/>
          </p:nvSpPr>
          <p:spPr>
            <a:xfrm>
              <a:off x="2057400" y="3867150"/>
              <a:ext cx="457200" cy="90922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DBD44BF6-4566-A475-6C0A-F27C3264C28B}"/>
                </a:ext>
              </a:extLst>
            </p:cNvPr>
            <p:cNvSpPr/>
            <p:nvPr/>
          </p:nvSpPr>
          <p:spPr>
            <a:xfrm>
              <a:off x="1076959" y="905509"/>
              <a:ext cx="2418083" cy="2418082"/>
            </a:xfrm>
            <a:prstGeom prst="donut">
              <a:avLst>
                <a:gd name="adj" fmla="val 137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09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335-0E2E-F7A3-73F1-4A811B19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Do all drinkers smoke or Do all smokers drink?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499A578-E7CF-368C-6B68-45D0CE6F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Majority of the non-drinkers are non-smokers</a:t>
            </a:r>
          </a:p>
          <a:p>
            <a:r>
              <a:rPr lang="en-US" sz="1800" dirty="0"/>
              <a:t>While majority of drinkers are non-smokers, the gap between each of the smoking state is less</a:t>
            </a:r>
          </a:p>
          <a:p>
            <a:r>
              <a:rPr lang="en-US" sz="1800" dirty="0"/>
              <a:t>The number of drinkers who smoke are approximately three times the number of non-drinkers who smoke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AA1A4-9E32-28FD-24B7-307912BDB66D}"/>
              </a:ext>
            </a:extLst>
          </p:cNvPr>
          <p:cNvSpPr txBox="1"/>
          <p:nvPr/>
        </p:nvSpPr>
        <p:spPr>
          <a:xfrm>
            <a:off x="9705109" y="5867400"/>
            <a:ext cx="1575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1 - never smoked</a:t>
            </a:r>
          </a:p>
          <a:p>
            <a:r>
              <a:rPr lang="en-US" sz="1400" dirty="0"/>
              <a:t>2 - used to smoke</a:t>
            </a:r>
          </a:p>
          <a:p>
            <a:r>
              <a:rPr lang="en-US" sz="1400" dirty="0"/>
              <a:t>3 - still smoking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ACB69-265A-5893-B602-22D7C91B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7" y="2286001"/>
            <a:ext cx="4891809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26DF1-43DE-DFBD-BDC4-F1F06FBE17B6}"/>
              </a:ext>
            </a:extLst>
          </p:cNvPr>
          <p:cNvSpPr txBox="1"/>
          <p:nvPr/>
        </p:nvSpPr>
        <p:spPr>
          <a:xfrm>
            <a:off x="10338955" y="545130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E6E7-7B43-883E-2E1E-8E88B32D67D7}"/>
              </a:ext>
            </a:extLst>
          </p:cNvPr>
          <p:cNvSpPr txBox="1"/>
          <p:nvPr/>
        </p:nvSpPr>
        <p:spPr>
          <a:xfrm>
            <a:off x="8340436" y="5447844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Doesn’t Drink</a:t>
            </a:r>
          </a:p>
        </p:txBody>
      </p:sp>
    </p:spTree>
    <p:extLst>
      <p:ext uri="{BB962C8B-B14F-4D97-AF65-F5344CB8AC3E}">
        <p14:creationId xmlns:p14="http://schemas.microsoft.com/office/powerpoint/2010/main" val="335116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335-0E2E-F7A3-73F1-4A811B19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4" y="685800"/>
            <a:ext cx="6785262" cy="1485900"/>
          </a:xfrm>
        </p:spPr>
        <p:txBody>
          <a:bodyPr>
            <a:noAutofit/>
          </a:bodyPr>
          <a:lstStyle/>
          <a:p>
            <a:r>
              <a:rPr lang="en-US" dirty="0"/>
              <a:t>Is it true that most of the drinkers/smokers are men?</a:t>
            </a:r>
            <a:br>
              <a:rPr lang="en-US" dirty="0"/>
            </a:b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499A578-E7CF-368C-6B68-45D0CE6F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350973"/>
            <a:ext cx="5072437" cy="3581400"/>
          </a:xfrm>
        </p:spPr>
        <p:txBody>
          <a:bodyPr>
            <a:normAutofit/>
          </a:bodyPr>
          <a:lstStyle/>
          <a:p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Majority of the non-smokers are female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Male population dominates in both the states of still smoking and quit smoking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Approximately 70% of the drinkers are male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Non-drinking female is almost twice the number of non-drinking male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BFB9D-20F7-874A-C707-23142003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067" y="0"/>
            <a:ext cx="4569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7AE3-184E-1397-E10D-28078F05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age groups do most of the smokers belong to?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3B4E1-76AD-64BE-5166-2E7375868401}"/>
              </a:ext>
            </a:extLst>
          </p:cNvPr>
          <p:cNvSpPr txBox="1"/>
          <p:nvPr/>
        </p:nvSpPr>
        <p:spPr>
          <a:xfrm>
            <a:off x="3545558" y="6172200"/>
            <a:ext cx="510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smokers are between 35 and 50 years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2C6A55-9C2A-983B-90B6-BE8F3DF03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4623"/>
            <a:ext cx="9601200" cy="31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4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7AE3-184E-1397-E10D-28078F05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age groups do most of the drinkers belong to?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3B4E1-76AD-64BE-5166-2E7375868401}"/>
              </a:ext>
            </a:extLst>
          </p:cNvPr>
          <p:cNvSpPr txBox="1"/>
          <p:nvPr/>
        </p:nvSpPr>
        <p:spPr>
          <a:xfrm>
            <a:off x="3545558" y="6172200"/>
            <a:ext cx="510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smokers are between 30 and 50 years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2C7CB56-213F-97E5-30F0-4CD4AD5EA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4623"/>
            <a:ext cx="9601200" cy="31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842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{5C47BC0B-E844-7447-8E70-648062A6DBC7}tf10001072</Template>
  <TotalTime>291</TotalTime>
  <Words>660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Helvetica Neue</vt:lpstr>
      <vt:lpstr>Crop</vt:lpstr>
      <vt:lpstr>Predicting smokers and drinkers using body signal data</vt:lpstr>
      <vt:lpstr>Introduction</vt:lpstr>
      <vt:lpstr>Real-World Applications</vt:lpstr>
      <vt:lpstr>Project Overview</vt:lpstr>
      <vt:lpstr>     Research    Questions</vt:lpstr>
      <vt:lpstr>Do all drinkers smoke or Do all smokers drink?</vt:lpstr>
      <vt:lpstr>Is it true that most of the drinkers/smokers are men? </vt:lpstr>
      <vt:lpstr>What age groups do most of the smokers belong to? </vt:lpstr>
      <vt:lpstr>What age groups do most of the drinkers belong to? </vt:lpstr>
      <vt:lpstr>What are the features that correlate with smoking and/or drinking habits?</vt:lpstr>
      <vt:lpstr>Model Training</vt:lpstr>
      <vt:lpstr>Model Training</vt:lpstr>
      <vt:lpstr>Model Comparison - Smoking</vt:lpstr>
      <vt:lpstr>Model Comparison - Drinking</vt:lpstr>
      <vt:lpstr>Model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smokers and drinkers using body signal data</dc:title>
  <dc:creator>Mani Teja Gunda</dc:creator>
  <cp:lastModifiedBy>Mani Teja Gunda</cp:lastModifiedBy>
  <cp:revision>10</cp:revision>
  <dcterms:created xsi:type="dcterms:W3CDTF">2023-11-21T17:14:07Z</dcterms:created>
  <dcterms:modified xsi:type="dcterms:W3CDTF">2023-12-17T21:03:17Z</dcterms:modified>
</cp:coreProperties>
</file>