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6" r:id="rId3"/>
    <p:sldId id="310" r:id="rId4"/>
    <p:sldId id="311" r:id="rId5"/>
    <p:sldId id="257" r:id="rId6"/>
    <p:sldId id="264" r:id="rId7"/>
    <p:sldId id="308" r:id="rId8"/>
    <p:sldId id="307" r:id="rId9"/>
    <p:sldId id="309" r:id="rId10"/>
    <p:sldId id="258" r:id="rId11"/>
    <p:sldId id="260" r:id="rId12"/>
    <p:sldId id="263" r:id="rId13"/>
    <p:sldId id="29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513F8F-119A-490B-947C-3748614F62AF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ED832-759C-45EB-9138-C5225AC23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081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94BE5-BCEC-F46E-D403-B739118284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D52AE1-5486-15FA-0189-964A51F23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B63FE-4AB5-500D-DF6C-93C2C4D85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A6B7A-2F34-4C4A-8769-F2B8BFCDEF6D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08077-5DE4-DED6-7C45-FE55B845C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EED83-0675-1F4A-D7FB-F2A8011F8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788CF-75A5-45DF-9364-35065C52EB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123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07FC6-110F-8247-8A6B-27827722E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DC7892-6D9A-03BC-A043-21C66566E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60DCA-826F-6BE8-57E1-659056098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A6B7A-2F34-4C4A-8769-F2B8BFCDEF6D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5DF38-06A0-8EBF-1ACF-C34725054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FE3A0-3E3A-B233-0747-5983E0FF0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788CF-75A5-45DF-9364-35065C52EB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47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01C750-7CC0-56D5-BC10-B77EB2262E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623C5D-832B-D9BD-E99B-686BD6FB3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A1703-944A-356D-F033-A4E86E04D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A6B7A-2F34-4C4A-8769-F2B8BFCDEF6D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4A6E2-7531-D3B3-1793-9495F4121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D5179-BBE4-F39E-B321-55D8B6791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788CF-75A5-45DF-9364-35065C52EB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4412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1D99F-89C0-51F1-2AA8-470789108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E4279-C494-8101-8AC8-8785BD08B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61283-02B3-61D2-7F9F-98DAFCEE0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A6B7A-2F34-4C4A-8769-F2B8BFCDEF6D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F0E2E-0321-B6F1-7FA9-E870F96FA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58474-2A0B-E1DC-D9B9-5ECBB4F63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788CF-75A5-45DF-9364-35065C52EB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064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955D2-3BA6-3454-D5D0-5DEFE799A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F23C9-58F6-3AF5-5D02-443225C7A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A7E22-5C46-92D4-7B14-5B7F32C29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A6B7A-2F34-4C4A-8769-F2B8BFCDEF6D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E61C6-6EFF-49AC-3B53-FD2E27B27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E40B6-6ED9-FDE9-7D1F-CF71136AB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788CF-75A5-45DF-9364-35065C52EB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307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F8EA8-ED10-DACC-230B-0A585B32D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2518E-4B00-E787-AEB5-6A0AD6D3BF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9CD89B-813E-2434-AFCC-0CEBC0CF02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10BDFB-67DF-299A-DEF9-B1CCBBA64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A6B7A-2F34-4C4A-8769-F2B8BFCDEF6D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381CD-89EC-3406-8331-274D3868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963BAA-5F21-1C76-27D3-8D25C8AFD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788CF-75A5-45DF-9364-35065C52EB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57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B4288-3C4E-5081-B93F-97266F12F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9C92A-5276-B937-D61A-9A5702233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DCD39F-8A1C-9CFD-5BD6-B274C9044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378627-E97A-BBF9-8F07-7E485EEBAB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F1CA00-956A-965C-DD97-8CBFABF180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703660-81AC-37F3-500E-FECCA0039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A6B7A-2F34-4C4A-8769-F2B8BFCDEF6D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68CBBF-60E1-328E-554F-784D11FEB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B6F028-A6B4-76D3-A0BF-59DC877E2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788CF-75A5-45DF-9364-35065C52EB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569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675B8-0149-1B3D-7F2C-B7094ACBE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023A32-8D03-F554-5396-3D443492C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A6B7A-2F34-4C4A-8769-F2B8BFCDEF6D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69191-E668-5B07-B465-124061B37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E94EBD-08A7-9FBC-A9FD-79789B404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788CF-75A5-45DF-9364-35065C52EB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6063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BE1620-7D0A-94BA-2A6F-BC4893C71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A6B7A-2F34-4C4A-8769-F2B8BFCDEF6D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DCBA0B-92B0-FEC9-6E49-480B12655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F0280C-9850-89CF-5008-BDA024AD4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788CF-75A5-45DF-9364-35065C52EB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9674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69FB8-B7BA-788C-CC33-0F7E39B62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8764E-1322-685D-77F7-6435BE9A2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1C2DC8-5DF7-DBDD-E66D-CB91EE77C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D472B-F8F7-1C1E-6AA9-A94E5B5E9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A6B7A-2F34-4C4A-8769-F2B8BFCDEF6D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227CFD-3DE4-8B40-4C8A-197C6182C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2200BB-DFB1-69A4-906F-CDED08FFA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788CF-75A5-45DF-9364-35065C52EB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8475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49379-A252-59ED-0870-E47E105D7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1C3DD3-496F-305D-3B14-E38FE4D0BA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5C3D83-9658-83C4-2D5E-8117383EB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339C3-42F1-9F52-4DB3-A8D6EA170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A6B7A-2F34-4C4A-8769-F2B8BFCDEF6D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85A74F-F122-22EA-CD0D-FCA6A930D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74B830-2054-288C-4C55-73600BFEE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788CF-75A5-45DF-9364-35065C52EB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4033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431B02-E84E-FE14-6E49-A7423B5FF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788AB-D652-7846-A185-9E4962EFD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F234B-89F7-DDB5-FFAD-2E232A1690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A6B7A-2F34-4C4A-8769-F2B8BFCDEF6D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2BD44-4BC8-748B-C355-461BBAA2F6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1D60C-13E4-3E54-5157-EA2D861F4E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788CF-75A5-45DF-9364-35065C52EB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976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0C2B3-BC77-7AA5-8162-3B2D6D0C7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4875" y="634948"/>
            <a:ext cx="8278319" cy="1325563"/>
          </a:xfrm>
        </p:spPr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MACHINE LEARNING – PROJECT</a:t>
            </a:r>
            <a:br>
              <a:rPr lang="en-IN" dirty="0"/>
            </a:br>
            <a:endParaRPr lang="en-IN" dirty="0"/>
          </a:p>
        </p:txBody>
      </p:sp>
      <p:pic>
        <p:nvPicPr>
          <p:cNvPr id="4" name="Picture 2" descr="image">
            <a:extLst>
              <a:ext uri="{FF2B5EF4-FFF2-40B4-BE49-F238E27FC236}">
                <a16:creationId xmlns:a16="http://schemas.microsoft.com/office/drawing/2014/main" id="{F52E2F0E-6AE6-46B6-7974-57B5A1FF2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1437" y="5931505"/>
            <a:ext cx="1865902" cy="583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338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CCEE65-C4C7-8F9E-6168-18CAE1E407C2}"/>
              </a:ext>
            </a:extLst>
          </p:cNvPr>
          <p:cNvSpPr txBox="1"/>
          <p:nvPr/>
        </p:nvSpPr>
        <p:spPr>
          <a:xfrm>
            <a:off x="569625" y="704537"/>
            <a:ext cx="1136254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000000"/>
                </a:solidFill>
                <a:latin typeface="+mj-lt"/>
              </a:rPr>
              <a:t>(15) Calculate the Feature_matrix by applying the filtered test data on 2</a:t>
            </a:r>
            <a:r>
              <a:rPr lang="en-IN" sz="2800" baseline="30000" dirty="0">
                <a:solidFill>
                  <a:srgbClr val="000000"/>
                </a:solidFill>
                <a:latin typeface="+mj-lt"/>
              </a:rPr>
              <a:t>nd</a:t>
            </a:r>
            <a:r>
              <a:rPr lang="en-IN" sz="2800" dirty="0">
                <a:solidFill>
                  <a:srgbClr val="000000"/>
                </a:solidFill>
                <a:latin typeface="+mj-lt"/>
              </a:rPr>
              <a:t> csv file.</a:t>
            </a:r>
          </a:p>
          <a:p>
            <a:r>
              <a:rPr lang="en-IN" sz="2800" dirty="0">
                <a:solidFill>
                  <a:srgbClr val="000000"/>
                </a:solidFill>
                <a:latin typeface="+mj-lt"/>
              </a:rPr>
              <a:t>(16) Find the Feature_predictions of Feature_matrix based on the best fitted model</a:t>
            </a:r>
          </a:p>
          <a:p>
            <a:r>
              <a:rPr lang="en-IN" sz="2800" dirty="0">
                <a:solidFill>
                  <a:srgbClr val="000000"/>
                </a:solidFill>
                <a:latin typeface="+mj-lt"/>
              </a:rPr>
              <a:t>(17) Merge the test data [it contains count and predictions] and Feature_matrix data [it contains Feature_predictions]</a:t>
            </a:r>
          </a:p>
          <a:p>
            <a:r>
              <a:rPr lang="en-IN" sz="2800" dirty="0">
                <a:solidFill>
                  <a:srgbClr val="000000"/>
                </a:solidFill>
                <a:latin typeface="+mj-lt"/>
              </a:rPr>
              <a:t>(18) Calculate the values like MAE, RMSE, Coefficient etc on merged data</a:t>
            </a:r>
          </a:p>
          <a:p>
            <a:r>
              <a:rPr lang="en-IN" sz="2800" dirty="0">
                <a:solidFill>
                  <a:srgbClr val="000000"/>
                </a:solidFill>
                <a:latin typeface="+mj-lt"/>
              </a:rPr>
              <a:t>(19) Draw the Line plots and Bar plots[day_wise and week_wise] of merged data, to observe the performance of count value, predicted value and feature_prediction values throughout the attend_dates or weeks.</a:t>
            </a:r>
            <a:endParaRPr lang="en-IN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53616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/>
          <p:nvPr/>
        </p:nvSpPr>
        <p:spPr>
          <a:xfrm>
            <a:off x="395092" y="166895"/>
            <a:ext cx="371221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Overall_test-data: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959475" y="5200225"/>
            <a:ext cx="4221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A3151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4107305" y="5060492"/>
            <a:ext cx="4092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>
                <a:solidFill>
                  <a:srgbClr val="A31515"/>
                </a:solidFill>
                <a:latin typeface="Calibri"/>
                <a:ea typeface="Calibri"/>
                <a:cs typeface="Calibri"/>
                <a:sym typeface="Calibri"/>
              </a:rPr>
              <a:t>Matrix  between actual vs feature  predictions</a:t>
            </a:r>
            <a:endParaRPr dirty="0">
              <a:solidFill>
                <a:srgbClr val="A3151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4BECDB-E743-F3D9-9B47-0AFC7D2F9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721" y="862814"/>
            <a:ext cx="10573992" cy="40108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71814B-3BAE-3AA0-A3C4-F4B8A9E622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9642" y="5623711"/>
            <a:ext cx="2447925" cy="7429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25B378-872F-9D81-1AA9-E1680CC48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725" y="195039"/>
            <a:ext cx="10942820" cy="32339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5B4840-8E76-69AC-77FE-1B89C8DCC9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892" y="3826823"/>
            <a:ext cx="11362545" cy="261136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D99055-D38E-82AC-9A04-5B5FA20D3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864" y="1628456"/>
            <a:ext cx="2658258" cy="25088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F5A63B-CD86-A9F2-ADA2-8D42EC2BC72E}"/>
              </a:ext>
            </a:extLst>
          </p:cNvPr>
          <p:cNvSpPr txBox="1"/>
          <p:nvPr/>
        </p:nvSpPr>
        <p:spPr>
          <a:xfrm>
            <a:off x="2503357" y="179882"/>
            <a:ext cx="8379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rgbClr val="C00000"/>
                </a:solidFill>
              </a:rPr>
              <a:t>Scatter plot between actual and prediction values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B173E3-55CA-7369-49CC-BC525F5C4024}"/>
              </a:ext>
            </a:extLst>
          </p:cNvPr>
          <p:cNvSpPr txBox="1"/>
          <p:nvPr/>
        </p:nvSpPr>
        <p:spPr>
          <a:xfrm>
            <a:off x="779489" y="854438"/>
            <a:ext cx="2428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Over all :</a:t>
            </a:r>
          </a:p>
        </p:txBody>
      </p:sp>
    </p:spTree>
    <p:extLst>
      <p:ext uri="{BB962C8B-B14F-4D97-AF65-F5344CB8AC3E}">
        <p14:creationId xmlns:p14="http://schemas.microsoft.com/office/powerpoint/2010/main" val="2891963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3A6E5-0422-3D73-8683-3B97371BF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911" y="233436"/>
            <a:ext cx="2642850" cy="832087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IN" sz="4000" kern="1200" dirty="0">
                <a:solidFill>
                  <a:srgbClr val="C00000"/>
                </a:solidFill>
                <a:latin typeface="Helvetica Neue"/>
                <a:ea typeface="+mj-ea"/>
                <a:cs typeface="+mj-cs"/>
              </a:rPr>
              <a:t>Tool used</a:t>
            </a:r>
            <a:endParaRPr lang="en-US" sz="4000" kern="1200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C19B23-AEC7-094D-131C-4F0A229AB24F}"/>
              </a:ext>
            </a:extLst>
          </p:cNvPr>
          <p:cNvSpPr txBox="1"/>
          <p:nvPr/>
        </p:nvSpPr>
        <p:spPr>
          <a:xfrm>
            <a:off x="779489" y="1409075"/>
            <a:ext cx="1062802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800" dirty="0">
                <a:solidFill>
                  <a:srgbClr val="333333"/>
                </a:solidFill>
                <a:latin typeface="+mj-lt"/>
              </a:rPr>
              <a:t>S</a:t>
            </a:r>
            <a:r>
              <a:rPr lang="en-IN" sz="2800" b="0" i="0" dirty="0">
                <a:solidFill>
                  <a:srgbClr val="333333"/>
                </a:solidFill>
                <a:effectLst/>
                <a:latin typeface="+mj-lt"/>
              </a:rPr>
              <a:t>oftware – </a:t>
            </a:r>
            <a:r>
              <a:rPr lang="en-IN" sz="2800" b="1" i="0" dirty="0">
                <a:solidFill>
                  <a:srgbClr val="333333"/>
                </a:solidFill>
                <a:effectLst/>
                <a:latin typeface="+mj-lt"/>
              </a:rPr>
              <a:t>Jupyter </a:t>
            </a:r>
            <a:r>
              <a:rPr lang="en-IN" sz="2800" dirty="0">
                <a:solidFill>
                  <a:srgbClr val="333333"/>
                </a:solidFill>
                <a:latin typeface="+mj-lt"/>
              </a:rPr>
              <a:t>[open source]</a:t>
            </a:r>
            <a:endParaRPr lang="en-IN" sz="2800" b="0" i="0" dirty="0">
              <a:solidFill>
                <a:srgbClr val="333333"/>
              </a:solidFill>
              <a:effectLst/>
              <a:latin typeface="+mj-lt"/>
            </a:endParaRPr>
          </a:p>
          <a:p>
            <a:r>
              <a:rPr lang="en-US" sz="2800" dirty="0">
                <a:solidFill>
                  <a:srgbClr val="333333"/>
                </a:solidFill>
                <a:latin typeface="+mj-lt"/>
              </a:rPr>
              <a:t>(1)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+mj-lt"/>
              </a:rPr>
              <a:t>Its flexible interface allows users to configure and arrange workflows in data science, scientific computing, computational journalism, and machine learning.</a:t>
            </a:r>
            <a:endParaRPr lang="en-US" sz="2800" b="0" i="0" dirty="0">
              <a:solidFill>
                <a:srgbClr val="222832"/>
              </a:solidFill>
              <a:effectLst/>
              <a:latin typeface="+mj-lt"/>
            </a:endParaRPr>
          </a:p>
          <a:p>
            <a:r>
              <a:rPr lang="en-US" sz="2800" b="0" i="0" dirty="0">
                <a:solidFill>
                  <a:srgbClr val="333333"/>
                </a:solidFill>
                <a:effectLst/>
                <a:latin typeface="+mj-lt"/>
              </a:rPr>
              <a:t>(2)The Jupyter Notebook is the original web application for creating and sharing computational documents.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800" dirty="0">
                <a:solidFill>
                  <a:srgbClr val="000000"/>
                </a:solidFill>
                <a:latin typeface="+mj-lt"/>
              </a:rPr>
              <a:t>Libraries – </a:t>
            </a:r>
            <a:r>
              <a:rPr lang="en-IN" sz="2800" b="0" dirty="0">
                <a:solidFill>
                  <a:srgbClr val="000000"/>
                </a:solidFill>
                <a:effectLst/>
                <a:latin typeface="+mj-lt"/>
              </a:rPr>
              <a:t>pandas, </a:t>
            </a:r>
            <a:r>
              <a:rPr lang="en-IN" sz="2800" b="0" dirty="0" err="1">
                <a:solidFill>
                  <a:srgbClr val="000000"/>
                </a:solidFill>
                <a:effectLst/>
                <a:latin typeface="+mj-lt"/>
              </a:rPr>
              <a:t>numpy</a:t>
            </a:r>
            <a:r>
              <a:rPr lang="en-IN" sz="2800" dirty="0">
                <a:solidFill>
                  <a:srgbClr val="000000"/>
                </a:solidFill>
                <a:latin typeface="+mj-lt"/>
              </a:rPr>
              <a:t>,</a:t>
            </a:r>
            <a:r>
              <a:rPr lang="en-IN" sz="2800" b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N" sz="2800" i="0" dirty="0" err="1">
                <a:solidFill>
                  <a:srgbClr val="273239"/>
                </a:solidFill>
                <a:effectLst/>
                <a:latin typeface="+mj-lt"/>
              </a:rPr>
              <a:t>Matplotlib,</a:t>
            </a:r>
            <a:r>
              <a:rPr lang="en-IN" sz="2800" b="0" dirty="0" err="1">
                <a:solidFill>
                  <a:srgbClr val="000000"/>
                </a:solidFill>
                <a:effectLst/>
                <a:latin typeface="+mj-lt"/>
              </a:rPr>
              <a:t>seaborn</a:t>
            </a:r>
            <a:r>
              <a:rPr lang="en-IN" sz="2800" b="0" dirty="0">
                <a:solidFill>
                  <a:srgbClr val="000000"/>
                </a:solidFill>
                <a:effectLst/>
                <a:latin typeface="+mj-lt"/>
              </a:rPr>
              <a:t>,</a:t>
            </a:r>
            <a:r>
              <a:rPr lang="en-IN" sz="2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sz="2800" b="0" dirty="0" err="1">
                <a:solidFill>
                  <a:srgbClr val="000000"/>
                </a:solidFill>
                <a:effectLst/>
                <a:latin typeface="+mj-lt"/>
              </a:rPr>
              <a:t>plotly</a:t>
            </a:r>
            <a:r>
              <a:rPr lang="en-IN" sz="2800" b="0" dirty="0">
                <a:solidFill>
                  <a:srgbClr val="000000"/>
                </a:solidFill>
                <a:effectLst/>
                <a:latin typeface="+mj-lt"/>
              </a:rPr>
              <a:t>, </a:t>
            </a:r>
            <a:r>
              <a:rPr lang="en-IN" sz="2800" b="0" dirty="0" err="1">
                <a:solidFill>
                  <a:srgbClr val="000000"/>
                </a:solidFill>
                <a:effectLst/>
                <a:latin typeface="+mj-lt"/>
              </a:rPr>
              <a:t>sklearn</a:t>
            </a:r>
            <a:r>
              <a:rPr lang="en-IN" sz="2800" b="0" dirty="0">
                <a:solidFill>
                  <a:srgbClr val="000000"/>
                </a:solidFill>
                <a:effectLst/>
                <a:latin typeface="+mj-lt"/>
              </a:rPr>
              <a:t>, </a:t>
            </a:r>
            <a:r>
              <a:rPr lang="en-IN" sz="2800" b="0" dirty="0" err="1">
                <a:solidFill>
                  <a:srgbClr val="000000"/>
                </a:solidFill>
                <a:effectLst/>
                <a:latin typeface="+mj-lt"/>
              </a:rPr>
              <a:t>scipy</a:t>
            </a:r>
            <a:endParaRPr lang="en-IN" sz="2800" b="0" dirty="0">
              <a:solidFill>
                <a:srgbClr val="000000"/>
              </a:solidFill>
              <a:effectLst/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N" sz="2800" b="0" dirty="0">
              <a:solidFill>
                <a:srgbClr val="000000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67155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21B07C-12A7-2402-AF35-379748D27765}"/>
              </a:ext>
            </a:extLst>
          </p:cNvPr>
          <p:cNvSpPr txBox="1"/>
          <p:nvPr/>
        </p:nvSpPr>
        <p:spPr>
          <a:xfrm>
            <a:off x="389744" y="539646"/>
            <a:ext cx="10373194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solidFill>
                  <a:srgbClr val="273239"/>
                </a:solidFill>
                <a:effectLst/>
                <a:latin typeface="+mj-lt"/>
              </a:rPr>
              <a:t>Pandas: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+mj-lt"/>
              </a:rPr>
              <a:t>Data set cleaning, merging, and joining.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+mj-lt"/>
              </a:rPr>
              <a:t>Easy handling of missing data (represented as </a:t>
            </a:r>
            <a:r>
              <a:rPr lang="en-US" sz="2400" b="0" i="0" dirty="0" err="1">
                <a:solidFill>
                  <a:srgbClr val="273239"/>
                </a:solidFill>
                <a:effectLst/>
                <a:latin typeface="+mj-lt"/>
              </a:rPr>
              <a:t>NaN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+mj-lt"/>
              </a:rPr>
              <a:t>) in floating point as well as non-floating point data.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+mj-lt"/>
              </a:rPr>
              <a:t>Columns can be inserted and deleted from </a:t>
            </a:r>
            <a:r>
              <a:rPr lang="en-US" sz="2400" b="0" i="0" dirty="0" err="1">
                <a:solidFill>
                  <a:srgbClr val="273239"/>
                </a:solidFill>
                <a:effectLst/>
                <a:latin typeface="+mj-lt"/>
              </a:rPr>
              <a:t>DataFrame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+mj-lt"/>
              </a:rPr>
              <a:t> and higher dimensional objects.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+mj-lt"/>
              </a:rPr>
              <a:t>Powerful group by functionality for performing split-apply-combine operations on data sets.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+mj-lt"/>
              </a:rPr>
              <a:t>Data </a:t>
            </a:r>
            <a:r>
              <a:rPr lang="en-US" sz="2400" b="0" i="0" dirty="0" err="1">
                <a:solidFill>
                  <a:srgbClr val="273239"/>
                </a:solidFill>
                <a:effectLst/>
                <a:latin typeface="+mj-lt"/>
              </a:rPr>
              <a:t>Visulaization</a:t>
            </a:r>
            <a:endParaRPr lang="en-US" sz="2400" b="0" i="0" dirty="0">
              <a:solidFill>
                <a:srgbClr val="273239"/>
              </a:solidFill>
              <a:effectLst/>
              <a:latin typeface="+mj-lt"/>
            </a:endParaRPr>
          </a:p>
          <a:p>
            <a:pPr algn="l" fontAlgn="base"/>
            <a:r>
              <a:rPr lang="en-US" sz="2800" b="1" i="0" dirty="0" err="1">
                <a:solidFill>
                  <a:srgbClr val="273239"/>
                </a:solidFill>
                <a:effectLst/>
                <a:latin typeface="+mj-lt"/>
              </a:rPr>
              <a:t>Numpy</a:t>
            </a:r>
            <a:r>
              <a:rPr lang="en-US" sz="2800" b="1" i="0" dirty="0">
                <a:solidFill>
                  <a:srgbClr val="273239"/>
                </a:solidFill>
                <a:effectLst/>
                <a:latin typeface="+mj-lt"/>
              </a:rPr>
              <a:t>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273239"/>
                </a:solidFill>
                <a:effectLst/>
                <a:latin typeface="+mj-lt"/>
              </a:rPr>
              <a:t> 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+mj-lt"/>
              </a:rPr>
              <a:t>is a general-purpose array-processing package. It provides a high-performance multidimensional array object, and tools for working with these arrays.</a:t>
            </a:r>
          </a:p>
          <a:p>
            <a:pPr fontAlgn="base"/>
            <a:r>
              <a:rPr lang="en-US" sz="2800" b="1" dirty="0">
                <a:solidFill>
                  <a:srgbClr val="273239"/>
                </a:solidFill>
                <a:latin typeface="+mj-lt"/>
              </a:rPr>
              <a:t>Matplotlib</a:t>
            </a:r>
            <a:r>
              <a:rPr lang="en-US" sz="2800" b="1" i="0" dirty="0">
                <a:solidFill>
                  <a:srgbClr val="273239"/>
                </a:solidFill>
                <a:effectLst/>
                <a:latin typeface="+mj-lt"/>
              </a:rPr>
              <a:t>:</a:t>
            </a:r>
            <a:endParaRPr lang="en-US" sz="2800" b="0" i="0" u="sng" dirty="0">
              <a:effectLst/>
              <a:latin typeface="+mj-l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+mj-lt"/>
              </a:rPr>
              <a:t> is an amazing visualization library in python</a:t>
            </a:r>
            <a:r>
              <a:rPr lang="en-US" sz="2400" b="1" i="0" dirty="0">
                <a:solidFill>
                  <a:srgbClr val="273239"/>
                </a:solidFill>
                <a:effectLst/>
                <a:latin typeface="+mj-lt"/>
              </a:rPr>
              <a:t> 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+mj-lt"/>
              </a:rPr>
              <a:t>for 2D plots of arrays. Matplotlib is a multi-platform data visualization library built on </a:t>
            </a:r>
            <a:r>
              <a:rPr lang="en-US" sz="2400" b="0" i="0" dirty="0" err="1">
                <a:solidFill>
                  <a:srgbClr val="273239"/>
                </a:solidFill>
                <a:effectLst/>
                <a:latin typeface="+mj-lt"/>
              </a:rPr>
              <a:t>numpy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+mj-lt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5624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DA7A52-69A2-0A80-80F5-6A123F6CA8D5}"/>
              </a:ext>
            </a:extLst>
          </p:cNvPr>
          <p:cNvSpPr txBox="1"/>
          <p:nvPr/>
        </p:nvSpPr>
        <p:spPr>
          <a:xfrm>
            <a:off x="374754" y="464695"/>
            <a:ext cx="10702977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sz="2800" b="1" i="0" dirty="0">
                <a:solidFill>
                  <a:srgbClr val="273239"/>
                </a:solidFill>
                <a:effectLst/>
                <a:latin typeface="+mj-lt"/>
              </a:rPr>
              <a:t>Seaborn</a:t>
            </a:r>
            <a:r>
              <a:rPr lang="en-US" sz="2800" b="1" dirty="0">
                <a:solidFill>
                  <a:srgbClr val="273239"/>
                </a:solidFill>
                <a:latin typeface="+mj-lt"/>
              </a:rPr>
              <a:t>:</a:t>
            </a:r>
            <a:endParaRPr lang="en-US" sz="2800" b="1" i="0" dirty="0">
              <a:solidFill>
                <a:srgbClr val="273239"/>
              </a:solidFill>
              <a:effectLst/>
              <a:latin typeface="+mj-l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+mj-lt"/>
              </a:rPr>
              <a:t>Seaborn is an amazing visualization library for statistical graphics plotting in Python. It provides beautiful default styles and color palettes to make statistical plots more attractive.</a:t>
            </a:r>
          </a:p>
          <a:p>
            <a:r>
              <a:rPr lang="en-US" sz="2800" b="1" i="0" dirty="0" err="1">
                <a:solidFill>
                  <a:srgbClr val="273239"/>
                </a:solidFill>
                <a:effectLst/>
                <a:latin typeface="+mj-lt"/>
              </a:rPr>
              <a:t>Plotly</a:t>
            </a:r>
            <a:r>
              <a:rPr lang="en-US" sz="2800" b="1" i="0" dirty="0">
                <a:solidFill>
                  <a:srgbClr val="273239"/>
                </a:solidFill>
                <a:effectLst/>
                <a:latin typeface="+mj-lt"/>
              </a:rPr>
              <a:t> 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+mj-lt"/>
              </a:rPr>
              <a:t>library in Python is an open-source library that can be used for data visualization and understanding data simply and easily. </a:t>
            </a:r>
            <a:r>
              <a:rPr lang="en-US" sz="2400" b="0" i="0" dirty="0" err="1">
                <a:solidFill>
                  <a:srgbClr val="273239"/>
                </a:solidFill>
                <a:effectLst/>
                <a:latin typeface="+mj-lt"/>
              </a:rPr>
              <a:t>Plotly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+mj-lt"/>
              </a:rPr>
              <a:t> supports various types of plots like line charts, scatter plots, histograms, box plots, etc.</a:t>
            </a:r>
          </a:p>
          <a:p>
            <a:r>
              <a:rPr lang="en-US" sz="2800" b="1" i="0" dirty="0" err="1">
                <a:solidFill>
                  <a:srgbClr val="273239"/>
                </a:solidFill>
                <a:effectLst/>
                <a:latin typeface="+mj-lt"/>
              </a:rPr>
              <a:t>Scipy</a:t>
            </a:r>
            <a:r>
              <a:rPr lang="en-US" sz="2800" b="1" dirty="0">
                <a:solidFill>
                  <a:srgbClr val="273239"/>
                </a:solidFill>
                <a:latin typeface="+mj-lt"/>
              </a:rPr>
              <a:t>:</a:t>
            </a:r>
            <a:endParaRPr lang="en-US" sz="2800" b="0" i="0" dirty="0">
              <a:solidFill>
                <a:srgbClr val="273239"/>
              </a:solidFill>
              <a:effectLst/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0" dirty="0" err="1">
                <a:solidFill>
                  <a:srgbClr val="273239"/>
                </a:solidFill>
                <a:effectLst/>
                <a:latin typeface="+mj-lt"/>
              </a:rPr>
              <a:t>Scipy</a:t>
            </a:r>
            <a:r>
              <a:rPr lang="en-US" sz="2400" b="1" i="0" dirty="0">
                <a:solidFill>
                  <a:srgbClr val="273239"/>
                </a:solidFill>
                <a:effectLst/>
                <a:latin typeface="+mj-lt"/>
              </a:rPr>
              <a:t> 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+mj-lt"/>
              </a:rPr>
              <a:t>is a Python library useful for solving many mathematical equations and algorithms.</a:t>
            </a:r>
          </a:p>
          <a:p>
            <a:r>
              <a:rPr lang="en-IN" sz="2800" b="1" i="0" dirty="0" err="1">
                <a:solidFill>
                  <a:srgbClr val="2F3337"/>
                </a:solidFill>
                <a:effectLst/>
                <a:latin typeface="+mj-lt"/>
              </a:rPr>
              <a:t>Sklearn</a:t>
            </a:r>
            <a:r>
              <a:rPr lang="en-US" sz="2800" b="1" dirty="0">
                <a:solidFill>
                  <a:srgbClr val="273239"/>
                </a:solidFill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+mj-lt"/>
              </a:rPr>
              <a:t>from </a:t>
            </a:r>
            <a:r>
              <a:rPr lang="en-US" sz="2400" i="0" dirty="0" err="1">
                <a:effectLst/>
                <a:latin typeface="+mj-lt"/>
              </a:rPr>
              <a:t>sklearn.model_selection</a:t>
            </a:r>
            <a:r>
              <a:rPr lang="en-US" sz="2400" i="0" dirty="0">
                <a:effectLst/>
                <a:latin typeface="+mj-lt"/>
              </a:rPr>
              <a:t> import </a:t>
            </a:r>
            <a:r>
              <a:rPr lang="en-US" sz="2400" i="0" dirty="0" err="1">
                <a:effectLst/>
                <a:latin typeface="+mj-lt"/>
              </a:rPr>
              <a:t>train_test_split</a:t>
            </a:r>
            <a:r>
              <a:rPr lang="en-US" sz="2400" i="0" dirty="0">
                <a:effectLst/>
                <a:latin typeface="+mj-lt"/>
              </a:rPr>
              <a:t> </a:t>
            </a:r>
            <a:endParaRPr lang="en-IN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99237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5D69F-4BD9-C501-FD4C-8325E524E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7757" y="200235"/>
            <a:ext cx="4616971" cy="759136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600" b="1" dirty="0">
                <a:solidFill>
                  <a:srgbClr val="C00000"/>
                </a:solidFill>
              </a:rPr>
              <a:t>Execution Plan Summary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0D1735-0159-DCEE-D9E3-C83DDCDD1D5D}"/>
              </a:ext>
            </a:extLst>
          </p:cNvPr>
          <p:cNvSpPr txBox="1"/>
          <p:nvPr/>
        </p:nvSpPr>
        <p:spPr>
          <a:xfrm>
            <a:off x="642079" y="1115396"/>
            <a:ext cx="1170731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arenBoth"/>
            </a:pPr>
            <a:r>
              <a:rPr lang="en-IN" sz="2800" dirty="0">
                <a:solidFill>
                  <a:srgbClr val="000000"/>
                </a:solidFill>
                <a:latin typeface="+mj-lt"/>
              </a:rPr>
              <a:t> Import the respective libraries [ pandas, seaborn etc ]</a:t>
            </a:r>
            <a:endParaRPr lang="en-IN" sz="2800" dirty="0">
              <a:latin typeface="+mj-lt"/>
            </a:endParaRPr>
          </a:p>
          <a:p>
            <a:pPr marL="342900" indent="-342900">
              <a:buAutoNum type="arabicParenBoth"/>
            </a:pPr>
            <a:r>
              <a:rPr lang="en-IN" sz="2800" dirty="0">
                <a:latin typeface="+mj-lt"/>
              </a:rPr>
              <a:t> Load the csv Main file</a:t>
            </a:r>
          </a:p>
          <a:p>
            <a:pPr marL="342900" indent="-342900">
              <a:buAutoNum type="arabicParenBoth"/>
            </a:pPr>
            <a:r>
              <a:rPr lang="en-IN" sz="2800" dirty="0">
                <a:latin typeface="+mj-lt"/>
              </a:rPr>
              <a:t> Filter the data based on requirements [Preprocessing the data]</a:t>
            </a:r>
          </a:p>
          <a:p>
            <a:pPr marL="342900" indent="-342900">
              <a:buFontTx/>
              <a:buAutoNum type="arabicParenBoth"/>
            </a:pPr>
            <a:r>
              <a:rPr lang="en-IN" sz="2800" dirty="0">
                <a:latin typeface="+mj-lt"/>
              </a:rPr>
              <a:t> Apply </a:t>
            </a:r>
            <a:r>
              <a:rPr lang="en-IN" sz="2800" b="0" dirty="0">
                <a:solidFill>
                  <a:srgbClr val="000000"/>
                </a:solidFill>
                <a:effectLst/>
                <a:latin typeface="+mj-lt"/>
              </a:rPr>
              <a:t>USFederalHolidayCalendar</a:t>
            </a:r>
          </a:p>
          <a:p>
            <a:pPr marL="342900" indent="-342900">
              <a:buFontTx/>
              <a:buAutoNum type="arabicParenBoth"/>
            </a:pPr>
            <a:r>
              <a:rPr lang="en-IN" sz="2800" dirty="0">
                <a:solidFill>
                  <a:srgbClr val="000000"/>
                </a:solidFill>
                <a:latin typeface="+mj-lt"/>
              </a:rPr>
              <a:t> Draw the week_wise and month-wise Box plots, if outliers are exist then remove it</a:t>
            </a:r>
          </a:p>
          <a:p>
            <a:pPr marL="342900" indent="-342900">
              <a:buFontTx/>
              <a:buAutoNum type="arabicParenBoth"/>
            </a:pPr>
            <a:endParaRPr lang="en-IN" dirty="0">
              <a:solidFill>
                <a:srgbClr val="000000"/>
              </a:solidFill>
            </a:endParaRPr>
          </a:p>
          <a:p>
            <a:pPr marL="342900" indent="-342900">
              <a:buFontTx/>
              <a:buAutoNum type="arabicParenBoth"/>
            </a:pPr>
            <a:endParaRPr lang="en-IN" b="0" dirty="0">
              <a:solidFill>
                <a:srgbClr val="000000"/>
              </a:solidFill>
              <a:effectLst/>
            </a:endParaRPr>
          </a:p>
          <a:p>
            <a:pPr marL="342900" indent="-342900">
              <a:buFontTx/>
              <a:buAutoNum type="arabicParenBoth"/>
            </a:pPr>
            <a:endParaRPr lang="en-IN" b="0" dirty="0">
              <a:solidFill>
                <a:srgbClr val="000000"/>
              </a:solidFill>
              <a:effectLst/>
            </a:endParaRPr>
          </a:p>
          <a:p>
            <a:pPr marL="342900" indent="-342900">
              <a:buAutoNum type="arabicParenBoth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8129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7FD56E-C135-96FE-C7CF-D058AFB1A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830" y="846666"/>
            <a:ext cx="8043284" cy="28456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0D5616-2FC5-4D26-3FCB-AD5FD1A21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830" y="3882452"/>
            <a:ext cx="8043284" cy="28456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A1549F-39CA-9D31-55DA-36A43697E579}"/>
              </a:ext>
            </a:extLst>
          </p:cNvPr>
          <p:cNvSpPr txBox="1"/>
          <p:nvPr/>
        </p:nvSpPr>
        <p:spPr>
          <a:xfrm>
            <a:off x="1486525" y="194872"/>
            <a:ext cx="9218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 </a:t>
            </a:r>
            <a:r>
              <a:rPr lang="en-IN" sz="2400" b="1" dirty="0">
                <a:solidFill>
                  <a:srgbClr val="C00000"/>
                </a:solidFill>
                <a:latin typeface="+mj-lt"/>
              </a:rPr>
              <a:t>Box plots of Week_wise and </a:t>
            </a:r>
            <a:r>
              <a:rPr lang="en-IN" sz="2400" b="1" dirty="0" err="1">
                <a:solidFill>
                  <a:srgbClr val="C00000"/>
                </a:solidFill>
                <a:latin typeface="+mj-lt"/>
              </a:rPr>
              <a:t>Month_wise</a:t>
            </a:r>
            <a:r>
              <a:rPr lang="en-IN" sz="2400" b="1" dirty="0">
                <a:solidFill>
                  <a:srgbClr val="C00000"/>
                </a:solidFill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77700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6E1489-076B-3007-CDE0-21CF88ED2B13}"/>
              </a:ext>
            </a:extLst>
          </p:cNvPr>
          <p:cNvSpPr txBox="1"/>
          <p:nvPr/>
        </p:nvSpPr>
        <p:spPr>
          <a:xfrm>
            <a:off x="689548" y="839449"/>
            <a:ext cx="1071796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000000"/>
                </a:solidFill>
                <a:latin typeface="+mj-lt"/>
              </a:rPr>
              <a:t>(6) Draw the line plots [here we can observe how the count varies along with given </a:t>
            </a:r>
            <a:r>
              <a:rPr lang="en-IN" sz="2800" dirty="0" err="1">
                <a:solidFill>
                  <a:srgbClr val="000000"/>
                </a:solidFill>
                <a:latin typeface="+mj-lt"/>
              </a:rPr>
              <a:t>attend_dates</a:t>
            </a:r>
            <a:endParaRPr lang="en-IN" sz="2800" dirty="0">
              <a:solidFill>
                <a:srgbClr val="000000"/>
              </a:solidFill>
              <a:latin typeface="+mj-l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9270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AF89FE-C104-4509-E280-D66357A65F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95" y="626719"/>
            <a:ext cx="5523509" cy="29499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6DC5E8-F6E1-25FC-022E-52C9D0F937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389" y="609540"/>
            <a:ext cx="5523509" cy="29499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DEC24D-4031-B050-76E2-593F039449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92" y="3708565"/>
            <a:ext cx="5523512" cy="29499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0DAF7C-BD7A-018A-7F71-7294B9D9CE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389" y="3708564"/>
            <a:ext cx="5523510" cy="29499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B166D2-72CD-B8A4-8B7E-8E209476CD66}"/>
              </a:ext>
            </a:extLst>
          </p:cNvPr>
          <p:cNvSpPr txBox="1"/>
          <p:nvPr/>
        </p:nvSpPr>
        <p:spPr>
          <a:xfrm>
            <a:off x="463180" y="0"/>
            <a:ext cx="11020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b="1" dirty="0">
                <a:solidFill>
                  <a:srgbClr val="C00000"/>
                </a:solidFill>
                <a:latin typeface="+mj-lt"/>
              </a:rPr>
              <a:t>Line plots of [Count vs Overall data] and [Count vs each year]</a:t>
            </a:r>
          </a:p>
          <a:p>
            <a:pPr algn="ctr"/>
            <a:r>
              <a:rPr lang="en-IN" sz="1800" b="1" dirty="0">
                <a:solidFill>
                  <a:srgbClr val="C00000"/>
                </a:solidFill>
                <a:latin typeface="+mj-lt"/>
              </a:rPr>
              <a:t>missing dates replaced with ZERO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66543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954200-83BB-7A26-54B8-ED0E83808939}"/>
              </a:ext>
            </a:extLst>
          </p:cNvPr>
          <p:cNvSpPr txBox="1"/>
          <p:nvPr/>
        </p:nvSpPr>
        <p:spPr>
          <a:xfrm>
            <a:off x="419724" y="824460"/>
            <a:ext cx="11452486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0" dirty="0">
                <a:solidFill>
                  <a:srgbClr val="000000"/>
                </a:solidFill>
                <a:effectLst/>
                <a:latin typeface="+mj-lt"/>
              </a:rPr>
              <a:t>(7) Split the data as training and testing[last 2 or 3 months]</a:t>
            </a:r>
            <a:endParaRPr lang="en-IN" sz="2800" dirty="0">
              <a:solidFill>
                <a:srgbClr val="000000"/>
              </a:solidFill>
              <a:latin typeface="+mj-lt"/>
            </a:endParaRPr>
          </a:p>
          <a:p>
            <a:r>
              <a:rPr lang="en-IN" sz="2800" dirty="0">
                <a:solidFill>
                  <a:srgbClr val="000000"/>
                </a:solidFill>
                <a:latin typeface="+mj-lt"/>
              </a:rPr>
              <a:t>(8) Apply regression models on training data, find the best model and fit that model on training data</a:t>
            </a:r>
          </a:p>
          <a:p>
            <a:r>
              <a:rPr lang="en-IN" sz="2800" dirty="0">
                <a:solidFill>
                  <a:srgbClr val="000000"/>
                </a:solidFill>
                <a:latin typeface="+mj-lt"/>
              </a:rPr>
              <a:t>(9) Find the predictions of test data based on this best fitted model</a:t>
            </a:r>
          </a:p>
          <a:p>
            <a:r>
              <a:rPr lang="en-IN" sz="2800" dirty="0">
                <a:solidFill>
                  <a:srgbClr val="000000"/>
                </a:solidFill>
                <a:latin typeface="+mj-lt"/>
              </a:rPr>
              <a:t>(10) Calculate the values like MAE, RMSE, Coefficient etc</a:t>
            </a:r>
          </a:p>
          <a:p>
            <a:r>
              <a:rPr lang="en-IN" sz="2800" dirty="0">
                <a:latin typeface="+mj-lt"/>
              </a:rPr>
              <a:t>(11) </a:t>
            </a:r>
            <a:r>
              <a:rPr lang="en-IN" sz="2800" dirty="0">
                <a:solidFill>
                  <a:srgbClr val="000000"/>
                </a:solidFill>
                <a:latin typeface="+mj-lt"/>
              </a:rPr>
              <a:t>Draw the Line plots and Bar plots[</a:t>
            </a:r>
            <a:r>
              <a:rPr lang="en-IN" sz="2800" dirty="0" err="1">
                <a:solidFill>
                  <a:srgbClr val="000000"/>
                </a:solidFill>
                <a:latin typeface="+mj-lt"/>
              </a:rPr>
              <a:t>day_wise</a:t>
            </a:r>
            <a:r>
              <a:rPr lang="en-IN" sz="2800" dirty="0">
                <a:solidFill>
                  <a:srgbClr val="000000"/>
                </a:solidFill>
                <a:latin typeface="+mj-lt"/>
              </a:rPr>
              <a:t> and </a:t>
            </a:r>
            <a:r>
              <a:rPr lang="en-IN" sz="2800" dirty="0" err="1">
                <a:solidFill>
                  <a:srgbClr val="000000"/>
                </a:solidFill>
                <a:latin typeface="+mj-lt"/>
              </a:rPr>
              <a:t>week_wise</a:t>
            </a:r>
            <a:r>
              <a:rPr lang="en-IN" sz="2800" dirty="0">
                <a:solidFill>
                  <a:srgbClr val="000000"/>
                </a:solidFill>
                <a:latin typeface="+mj-lt"/>
              </a:rPr>
              <a:t>] to observe the performance of count value and predicted value throughout the </a:t>
            </a:r>
            <a:r>
              <a:rPr lang="en-IN" sz="2800" dirty="0" err="1">
                <a:solidFill>
                  <a:srgbClr val="000000"/>
                </a:solidFill>
                <a:latin typeface="+mj-lt"/>
              </a:rPr>
              <a:t>attend_dates</a:t>
            </a:r>
            <a:r>
              <a:rPr lang="en-IN" sz="2800" dirty="0">
                <a:solidFill>
                  <a:srgbClr val="000000"/>
                </a:solidFill>
                <a:latin typeface="+mj-lt"/>
              </a:rPr>
              <a:t> or weeks.</a:t>
            </a:r>
          </a:p>
          <a:p>
            <a:r>
              <a:rPr lang="en-IN" sz="2800" dirty="0">
                <a:solidFill>
                  <a:srgbClr val="000000"/>
                </a:solidFill>
                <a:latin typeface="+mj-lt"/>
              </a:rPr>
              <a:t>(12) Draw the Scatter plot between count and predicted values.</a:t>
            </a:r>
          </a:p>
          <a:p>
            <a:r>
              <a:rPr lang="en-IN" sz="2800" dirty="0">
                <a:solidFill>
                  <a:srgbClr val="000000"/>
                </a:solidFill>
                <a:latin typeface="+mj-lt"/>
              </a:rPr>
              <a:t>(13) Calculate the Accuracy of the model between count and predicted values.</a:t>
            </a:r>
          </a:p>
          <a:p>
            <a:r>
              <a:rPr lang="en-IN" sz="2800" dirty="0">
                <a:solidFill>
                  <a:srgbClr val="000000"/>
                </a:solidFill>
                <a:latin typeface="+mj-lt"/>
              </a:rPr>
              <a:t>(14) Load the 2</a:t>
            </a:r>
            <a:r>
              <a:rPr lang="en-IN" sz="2800" baseline="30000" dirty="0">
                <a:solidFill>
                  <a:srgbClr val="000000"/>
                </a:solidFill>
                <a:latin typeface="+mj-lt"/>
              </a:rPr>
              <a:t>nd</a:t>
            </a:r>
            <a:r>
              <a:rPr lang="en-IN" sz="2800" dirty="0">
                <a:solidFill>
                  <a:srgbClr val="000000"/>
                </a:solidFill>
                <a:latin typeface="+mj-lt"/>
              </a:rPr>
              <a:t> csv file [related to </a:t>
            </a:r>
            <a:r>
              <a:rPr lang="en-IN" sz="2800" dirty="0" err="1">
                <a:solidFill>
                  <a:srgbClr val="000000"/>
                </a:solidFill>
                <a:latin typeface="+mj-lt"/>
              </a:rPr>
              <a:t>production_dates</a:t>
            </a:r>
            <a:r>
              <a:rPr lang="en-IN" sz="2800" dirty="0">
                <a:solidFill>
                  <a:srgbClr val="000000"/>
                </a:solidFill>
                <a:latin typeface="+mj-lt"/>
              </a:rPr>
              <a:t>]</a:t>
            </a:r>
          </a:p>
          <a:p>
            <a:endParaRPr lang="en-IN" sz="2400" dirty="0">
              <a:solidFill>
                <a:srgbClr val="000000"/>
              </a:solidFill>
              <a:latin typeface="+mj-l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3110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686</Words>
  <Application>Microsoft Office PowerPoint</Application>
  <PresentationFormat>Widescreen</PresentationFormat>
  <Paragraphs>53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Helvetica Neue</vt:lpstr>
      <vt:lpstr>Wingdings</vt:lpstr>
      <vt:lpstr>Office Theme</vt:lpstr>
      <vt:lpstr>MACHINE LEARNING – PROJECT </vt:lpstr>
      <vt:lpstr> Tool used</vt:lpstr>
      <vt:lpstr>PowerPoint Presentation</vt:lpstr>
      <vt:lpstr>PowerPoint Presentation</vt:lpstr>
      <vt:lpstr>Execution Plan Summary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GUNDAMEEDI KIRANMAI</dc:creator>
  <cp:lastModifiedBy>GUNDAMEEDI KIRANMAI</cp:lastModifiedBy>
  <cp:revision>47</cp:revision>
  <dcterms:created xsi:type="dcterms:W3CDTF">2024-01-21T07:28:56Z</dcterms:created>
  <dcterms:modified xsi:type="dcterms:W3CDTF">2024-01-22T07:54:47Z</dcterms:modified>
</cp:coreProperties>
</file>