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71" r:id="rId6"/>
    <p:sldId id="272" r:id="rId7"/>
    <p:sldId id="258" r:id="rId8"/>
    <p:sldId id="273" r:id="rId9"/>
    <p:sldId id="263" r:id="rId10"/>
    <p:sldId id="264" r:id="rId11"/>
    <p:sldId id="267" r:id="rId12"/>
    <p:sldId id="265"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DD60-E833-5A50-19A9-C2B4E921D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165206-18A7-FB96-DB26-095EE1EA6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43856E-D0F4-C13D-CF34-2101F724D833}"/>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5" name="Footer Placeholder 4">
            <a:extLst>
              <a:ext uri="{FF2B5EF4-FFF2-40B4-BE49-F238E27FC236}">
                <a16:creationId xmlns:a16="http://schemas.microsoft.com/office/drawing/2014/main" id="{5CEB08FC-A627-B954-3265-AD8F282268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7627F9-25AB-6AE3-5EAF-32B2EA81124D}"/>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65889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1DA2-9DCE-2D1C-7682-DFCA602410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43664-D508-A253-A4D6-2E00CDC5F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EC07D-A98C-18D5-8DEF-A0B79ACA42ED}"/>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5" name="Footer Placeholder 4">
            <a:extLst>
              <a:ext uri="{FF2B5EF4-FFF2-40B4-BE49-F238E27FC236}">
                <a16:creationId xmlns:a16="http://schemas.microsoft.com/office/drawing/2014/main" id="{31F3F5F8-7900-2195-ADAE-669B1B861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0C661-519E-42F7-6E2E-6D904CA7B755}"/>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16557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00CA1-D77A-B9F9-4E2C-7A6E3972A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6B4835-1A36-8F96-640A-DA5F5F651E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250CE-1B1A-8715-41C7-41A9D3F9C6BC}"/>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5" name="Footer Placeholder 4">
            <a:extLst>
              <a:ext uri="{FF2B5EF4-FFF2-40B4-BE49-F238E27FC236}">
                <a16:creationId xmlns:a16="http://schemas.microsoft.com/office/drawing/2014/main" id="{53AD1827-338C-5D4A-428D-ABDE9F459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8EFB6-6F1D-E1A4-C159-5FBFE8932D37}"/>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287330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1290-0F26-DCC9-FE31-98CF07C144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04A9E0-8B0C-6025-F7CE-949C0D395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666E0-6271-C261-E2C3-70D382455235}"/>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5" name="Footer Placeholder 4">
            <a:extLst>
              <a:ext uri="{FF2B5EF4-FFF2-40B4-BE49-F238E27FC236}">
                <a16:creationId xmlns:a16="http://schemas.microsoft.com/office/drawing/2014/main" id="{A588F1F2-E695-0E3C-D095-201612A53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F8465-4D91-3080-5B60-539699427D08}"/>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183326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006B-FA8B-2B18-ED39-87E3F679E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27A428-A0B4-F360-9C02-EE2196FF2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A7E6E-5557-A4F5-16AB-AD1C13DCFB03}"/>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5" name="Footer Placeholder 4">
            <a:extLst>
              <a:ext uri="{FF2B5EF4-FFF2-40B4-BE49-F238E27FC236}">
                <a16:creationId xmlns:a16="http://schemas.microsoft.com/office/drawing/2014/main" id="{DF55605E-1F2D-4004-7EB3-6573F0018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93EF2-E2F9-05A4-DD1E-8E1346DF4635}"/>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143868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3396-ADB1-5F67-1FAE-1E7197F1B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ABFB4-D29D-55AA-42A7-F5D178049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FE328F-02CB-CFBF-C466-E60ACEE93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D16CBE-14A5-6727-AFC3-0A157DCD7311}"/>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6" name="Footer Placeholder 5">
            <a:extLst>
              <a:ext uri="{FF2B5EF4-FFF2-40B4-BE49-F238E27FC236}">
                <a16:creationId xmlns:a16="http://schemas.microsoft.com/office/drawing/2014/main" id="{C293419B-1B35-082C-55D2-A2CD2F931C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7B28CD-65F4-684F-1D94-D59F7A471396}"/>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348121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C1D-2326-C25D-BD41-F6DC97E97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EF8B3-86C9-69EF-9A1C-F51A2B68E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590F8-E85F-EB77-9EB6-25DE79F34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07F798-111E-CADC-178F-168333460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0B8D6-81D0-7DD3-E25F-E040B3D89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D06E4E-37B3-9C11-BF46-19D7597C7EDA}"/>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8" name="Footer Placeholder 7">
            <a:extLst>
              <a:ext uri="{FF2B5EF4-FFF2-40B4-BE49-F238E27FC236}">
                <a16:creationId xmlns:a16="http://schemas.microsoft.com/office/drawing/2014/main" id="{6A6D6A03-02CC-3C3B-31BF-9452F95947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54E585-42D6-F9DF-E005-CA7273F188C5}"/>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404143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77E5-6135-EE5A-ED59-9E56C782A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0FE652-E039-E8B1-2888-40FBC75BF10B}"/>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4" name="Footer Placeholder 3">
            <a:extLst>
              <a:ext uri="{FF2B5EF4-FFF2-40B4-BE49-F238E27FC236}">
                <a16:creationId xmlns:a16="http://schemas.microsoft.com/office/drawing/2014/main" id="{5596B5F4-70AB-F671-978F-709C9AB313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6381D5-A35D-E08A-53E8-4587A673DBF9}"/>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142580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7F754-FC54-A3A6-6D99-E2A2799BE0E5}"/>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3" name="Footer Placeholder 2">
            <a:extLst>
              <a:ext uri="{FF2B5EF4-FFF2-40B4-BE49-F238E27FC236}">
                <a16:creationId xmlns:a16="http://schemas.microsoft.com/office/drawing/2014/main" id="{420E4514-48F4-633B-143C-1DF42FD015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0E465A-180C-D493-C93A-7FDAC7CB28C3}"/>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201405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9ACF-AA86-A96D-06B3-E6EB10BAB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43CA64-6CF2-419D-6430-BE3CA7C71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3FF86D-E676-A058-7619-564EE2F8A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3DD24-3F6B-6C4A-061A-72F6F7863434}"/>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6" name="Footer Placeholder 5">
            <a:extLst>
              <a:ext uri="{FF2B5EF4-FFF2-40B4-BE49-F238E27FC236}">
                <a16:creationId xmlns:a16="http://schemas.microsoft.com/office/drawing/2014/main" id="{6BA82871-D80C-626E-A0A5-B12553CCC8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02E27-E681-F5CC-8AEA-08DDF2B6330D}"/>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411897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609C-FB9E-21B8-03D5-6D51888D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B80919-B190-6407-1DDA-3B59AFDBB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E50773-23B5-9DA6-F3F2-DBF3EAEC2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F2EBE-155D-4447-28A5-7C3CD5D23BDC}"/>
              </a:ext>
            </a:extLst>
          </p:cNvPr>
          <p:cNvSpPr>
            <a:spLocks noGrp="1"/>
          </p:cNvSpPr>
          <p:nvPr>
            <p:ph type="dt" sz="half" idx="10"/>
          </p:nvPr>
        </p:nvSpPr>
        <p:spPr/>
        <p:txBody>
          <a:bodyPr/>
          <a:lstStyle/>
          <a:p>
            <a:fld id="{1F010078-4155-4408-8528-78AD3895A929}" type="datetimeFigureOut">
              <a:rPr lang="en-IN" smtClean="0"/>
              <a:t>29-03-2024</a:t>
            </a:fld>
            <a:endParaRPr lang="en-IN"/>
          </a:p>
        </p:txBody>
      </p:sp>
      <p:sp>
        <p:nvSpPr>
          <p:cNvPr id="6" name="Footer Placeholder 5">
            <a:extLst>
              <a:ext uri="{FF2B5EF4-FFF2-40B4-BE49-F238E27FC236}">
                <a16:creationId xmlns:a16="http://schemas.microsoft.com/office/drawing/2014/main" id="{FD7A83A2-49A3-5FBD-9537-AFEEFB47D1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C6DC26-A416-61B6-FF9E-E662FE0C3F4F}"/>
              </a:ext>
            </a:extLst>
          </p:cNvPr>
          <p:cNvSpPr>
            <a:spLocks noGrp="1"/>
          </p:cNvSpPr>
          <p:nvPr>
            <p:ph type="sldNum" sz="quarter" idx="12"/>
          </p:nvPr>
        </p:nvSpPr>
        <p:spPr/>
        <p:txBody>
          <a:bodyPr/>
          <a:lstStyle/>
          <a:p>
            <a:fld id="{334F9D69-26D7-476D-BE7B-0ED789E37CFD}" type="slidenum">
              <a:rPr lang="en-IN" smtClean="0"/>
              <a:t>‹#›</a:t>
            </a:fld>
            <a:endParaRPr lang="en-IN"/>
          </a:p>
        </p:txBody>
      </p:sp>
    </p:spTree>
    <p:extLst>
      <p:ext uri="{BB962C8B-B14F-4D97-AF65-F5344CB8AC3E}">
        <p14:creationId xmlns:p14="http://schemas.microsoft.com/office/powerpoint/2010/main" val="170808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524ED-9F7E-9326-DA50-68E995A78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947D7-0419-DEAD-D268-71C14B765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728F4-B1FE-ED9B-6679-AB4A35568D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10078-4155-4408-8528-78AD3895A929}" type="datetimeFigureOut">
              <a:rPr lang="en-IN" smtClean="0"/>
              <a:t>29-03-2024</a:t>
            </a:fld>
            <a:endParaRPr lang="en-IN"/>
          </a:p>
        </p:txBody>
      </p:sp>
      <p:sp>
        <p:nvSpPr>
          <p:cNvPr id="5" name="Footer Placeholder 4">
            <a:extLst>
              <a:ext uri="{FF2B5EF4-FFF2-40B4-BE49-F238E27FC236}">
                <a16:creationId xmlns:a16="http://schemas.microsoft.com/office/drawing/2014/main" id="{D0FDE6B1-F78C-4348-B541-D551C1610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91A029-806E-818C-B44F-BFB4FBCAD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F9D69-26D7-476D-BE7B-0ED789E37CFD}" type="slidenum">
              <a:rPr lang="en-IN" smtClean="0"/>
              <a:t>‹#›</a:t>
            </a:fld>
            <a:endParaRPr lang="en-IN"/>
          </a:p>
        </p:txBody>
      </p:sp>
    </p:spTree>
    <p:extLst>
      <p:ext uri="{BB962C8B-B14F-4D97-AF65-F5344CB8AC3E}">
        <p14:creationId xmlns:p14="http://schemas.microsoft.com/office/powerpoint/2010/main" val="217421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DF81-F980-442B-AF77-7BD2D88DDEEA}"/>
              </a:ext>
            </a:extLst>
          </p:cNvPr>
          <p:cNvSpPr>
            <a:spLocks noGrp="1"/>
          </p:cNvSpPr>
          <p:nvPr>
            <p:ph type="ctrTitle"/>
          </p:nvPr>
        </p:nvSpPr>
        <p:spPr>
          <a:xfrm>
            <a:off x="1366684" y="1828801"/>
            <a:ext cx="4503174" cy="2251586"/>
          </a:xfrm>
        </p:spPr>
        <p:txBody>
          <a:bodyPr>
            <a:normAutofit/>
          </a:bodyPr>
          <a:lstStyle/>
          <a:p>
            <a:r>
              <a:rPr lang="en-US" sz="4000" b="1" dirty="0">
                <a:latin typeface="Cambria" panose="02040503050406030204" pitchFamily="18" charset="0"/>
                <a:ea typeface="Cambria" panose="02040503050406030204" pitchFamily="18" charset="0"/>
              </a:rPr>
              <a:t>LARGE </a:t>
            </a:r>
            <a:br>
              <a:rPr lang="en-US" sz="4000" b="1" dirty="0">
                <a:latin typeface="Cambria" panose="02040503050406030204" pitchFamily="18" charset="0"/>
                <a:ea typeface="Cambria" panose="02040503050406030204" pitchFamily="18" charset="0"/>
              </a:rPr>
            </a:br>
            <a:r>
              <a:rPr lang="en-US" sz="4000" b="1" dirty="0">
                <a:latin typeface="Cambria" panose="02040503050406030204" pitchFamily="18" charset="0"/>
                <a:ea typeface="Cambria" panose="02040503050406030204" pitchFamily="18" charset="0"/>
              </a:rPr>
              <a:t>LANGUAGE </a:t>
            </a:r>
            <a:br>
              <a:rPr lang="en-US" sz="4000" b="1" dirty="0">
                <a:latin typeface="Cambria" panose="02040503050406030204" pitchFamily="18" charset="0"/>
                <a:ea typeface="Cambria" panose="02040503050406030204" pitchFamily="18" charset="0"/>
              </a:rPr>
            </a:br>
            <a:r>
              <a:rPr lang="en-US" sz="4000" b="1" dirty="0">
                <a:latin typeface="Cambria" panose="02040503050406030204" pitchFamily="18" charset="0"/>
                <a:ea typeface="Cambria" panose="02040503050406030204" pitchFamily="18" charset="0"/>
              </a:rPr>
              <a:t>MODELS</a:t>
            </a:r>
            <a:endParaRPr lang="en-IN" sz="40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E824DF1-D8DE-1F87-6429-F371D508664C}"/>
              </a:ext>
            </a:extLst>
          </p:cNvPr>
          <p:cNvPicPr>
            <a:picLocks noChangeAspect="1"/>
          </p:cNvPicPr>
          <p:nvPr/>
        </p:nvPicPr>
        <p:blipFill rotWithShape="1">
          <a:blip r:embed="rId2">
            <a:extLst>
              <a:ext uri="{28A0092B-C50C-407E-A947-70E740481C1C}">
                <a14:useLocalDpi xmlns:a14="http://schemas.microsoft.com/office/drawing/2010/main" val="0"/>
              </a:ext>
            </a:extLst>
          </a:blip>
          <a:srcRect l="18081" t="1548" r="13192" b="25841"/>
          <a:stretch/>
        </p:blipFill>
        <p:spPr>
          <a:xfrm>
            <a:off x="7000568" y="969264"/>
            <a:ext cx="4503174" cy="4526968"/>
          </a:xfrm>
          <a:prstGeom prst="rect">
            <a:avLst/>
          </a:prstGeom>
          <a:ln>
            <a:noFill/>
          </a:ln>
          <a:effectLst>
            <a:softEdge rad="112500"/>
          </a:effectLst>
        </p:spPr>
      </p:pic>
    </p:spTree>
    <p:extLst>
      <p:ext uri="{BB962C8B-B14F-4D97-AF65-F5344CB8AC3E}">
        <p14:creationId xmlns:p14="http://schemas.microsoft.com/office/powerpoint/2010/main" val="192454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E9AF4-F4DF-8125-57BA-347236C5ADAC}"/>
              </a:ext>
            </a:extLst>
          </p:cNvPr>
          <p:cNvSpPr>
            <a:spLocks noGrp="1"/>
          </p:cNvSpPr>
          <p:nvPr>
            <p:ph idx="1"/>
          </p:nvPr>
        </p:nvSpPr>
        <p:spPr>
          <a:xfrm>
            <a:off x="838200" y="422788"/>
            <a:ext cx="10515600" cy="1288025"/>
          </a:xfrm>
        </p:spPr>
        <p:txBody>
          <a:bodyPr>
            <a:normAutofit fontScale="92500" lnSpcReduction="20000"/>
          </a:bodyPr>
          <a:lstStyle/>
          <a:p>
            <a:pPr marL="0" indent="0">
              <a:buNone/>
            </a:pPr>
            <a:r>
              <a:rPr lang="en-US" sz="2200" b="1" dirty="0">
                <a:solidFill>
                  <a:srgbClr val="0D0D0D"/>
                </a:solidFill>
                <a:latin typeface="Cambria" panose="02040503050406030204" pitchFamily="18" charset="0"/>
                <a:ea typeface="Cambria" panose="02040503050406030204" pitchFamily="18" charset="0"/>
              </a:rPr>
              <a:t>Output</a:t>
            </a:r>
            <a:r>
              <a:rPr lang="en-US" sz="2200" dirty="0">
                <a:solidFill>
                  <a:srgbClr val="0D0D0D"/>
                </a:solidFill>
                <a:latin typeface="Cambria" panose="02040503050406030204" pitchFamily="18" charset="0"/>
                <a:ea typeface="Cambria" panose="02040503050406030204" pitchFamily="18" charset="0"/>
              </a:rPr>
              <a:t>:</a:t>
            </a:r>
          </a:p>
          <a:p>
            <a:pPr marL="0" indent="0">
              <a:lnSpc>
                <a:spcPct val="150000"/>
              </a:lnSpc>
              <a:buNone/>
            </a:pPr>
            <a:r>
              <a:rPr lang="en-US" sz="2200" b="0" i="0" dirty="0">
                <a:solidFill>
                  <a:srgbClr val="0D0D0D"/>
                </a:solidFill>
                <a:effectLst/>
                <a:latin typeface="Cambria" panose="02040503050406030204" pitchFamily="18" charset="0"/>
                <a:ea typeface="Cambria" panose="02040503050406030204" pitchFamily="18" charset="0"/>
              </a:rPr>
              <a:t>A chatbot interface where users can input questions and receive responses which is  generated by OpenAI's GPT-3 model.</a:t>
            </a:r>
          </a:p>
          <a:p>
            <a:endParaRPr lang="en-IN" dirty="0"/>
          </a:p>
        </p:txBody>
      </p:sp>
      <p:pic>
        <p:nvPicPr>
          <p:cNvPr id="5" name="Picture 4">
            <a:extLst>
              <a:ext uri="{FF2B5EF4-FFF2-40B4-BE49-F238E27FC236}">
                <a16:creationId xmlns:a16="http://schemas.microsoft.com/office/drawing/2014/main" id="{ED8A02C6-DA38-CFBD-C1E1-BD99D36C9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038" y="1764890"/>
            <a:ext cx="6626943" cy="4670322"/>
          </a:xfrm>
          <a:prstGeom prst="rect">
            <a:avLst/>
          </a:prstGeom>
        </p:spPr>
      </p:pic>
    </p:spTree>
    <p:extLst>
      <p:ext uri="{BB962C8B-B14F-4D97-AF65-F5344CB8AC3E}">
        <p14:creationId xmlns:p14="http://schemas.microsoft.com/office/powerpoint/2010/main" val="276145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4186-9A6D-E63C-8690-607B1121A3CB}"/>
              </a:ext>
            </a:extLst>
          </p:cNvPr>
          <p:cNvSpPr>
            <a:spLocks noGrp="1"/>
          </p:cNvSpPr>
          <p:nvPr>
            <p:ph type="title"/>
          </p:nvPr>
        </p:nvSpPr>
        <p:spPr>
          <a:xfrm>
            <a:off x="757083" y="511277"/>
            <a:ext cx="10176387" cy="1366683"/>
          </a:xfrm>
        </p:spPr>
        <p:txBody>
          <a:bodyPr>
            <a:normAutofit/>
          </a:bodyPr>
          <a:lstStyle/>
          <a:p>
            <a:r>
              <a:rPr lang="en-IN" sz="2400" b="1" dirty="0">
                <a:latin typeface="Cambria" panose="02040503050406030204" pitchFamily="18" charset="0"/>
                <a:ea typeface="Cambria" panose="02040503050406030204" pitchFamily="18" charset="0"/>
              </a:rPr>
              <a:t>Example-2</a:t>
            </a:r>
            <a:r>
              <a:rPr lang="en-IN" sz="3200" dirty="0">
                <a:latin typeface="Cambria" panose="02040503050406030204" pitchFamily="18" charset="0"/>
                <a:ea typeface="Cambria" panose="02040503050406030204" pitchFamily="18" charset="0"/>
              </a:rPr>
              <a:t> :</a:t>
            </a:r>
          </a:p>
        </p:txBody>
      </p:sp>
      <p:sp>
        <p:nvSpPr>
          <p:cNvPr id="4" name="Rectangle 1">
            <a:extLst>
              <a:ext uri="{FF2B5EF4-FFF2-40B4-BE49-F238E27FC236}">
                <a16:creationId xmlns:a16="http://schemas.microsoft.com/office/drawing/2014/main" id="{D4D441CD-018C-8CDF-2EBB-C198FD3E8EFB}"/>
              </a:ext>
            </a:extLst>
          </p:cNvPr>
          <p:cNvSpPr>
            <a:spLocks noGrp="1" noChangeArrowheads="1"/>
          </p:cNvSpPr>
          <p:nvPr>
            <p:ph idx="1"/>
          </p:nvPr>
        </p:nvSpPr>
        <p:spPr bwMode="auto">
          <a:xfrm>
            <a:off x="797642" y="1462581"/>
            <a:ext cx="10596716" cy="45674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IN" sz="2400" dirty="0">
                <a:solidFill>
                  <a:srgbClr val="0D0D0D"/>
                </a:solidFill>
                <a:latin typeface="Cambria" panose="02040503050406030204" pitchFamily="18" charset="0"/>
                <a:ea typeface="Cambria" panose="02040503050406030204" pitchFamily="18" charset="0"/>
              </a:rPr>
              <a:t>       </a:t>
            </a:r>
            <a:r>
              <a:rPr lang="en-IN" sz="2400" i="0" dirty="0">
                <a:solidFill>
                  <a:srgbClr val="0D0D0D"/>
                </a:solidFill>
                <a:effectLst/>
                <a:latin typeface="Cambria" panose="02040503050406030204" pitchFamily="18" charset="0"/>
                <a:ea typeface="Cambria" panose="02040503050406030204" pitchFamily="18" charset="0"/>
              </a:rPr>
              <a:t> Image To Text Generator (Image captioning)</a:t>
            </a:r>
          </a:p>
          <a:p>
            <a:pPr marL="0" indent="0" eaLnBrk="0" fontAlgn="base" hangingPunct="0">
              <a:lnSpc>
                <a:spcPct val="100000"/>
              </a:lnSpc>
              <a:spcBef>
                <a:spcPct val="0"/>
              </a:spcBef>
              <a:spcAft>
                <a:spcPct val="0"/>
              </a:spcAft>
              <a:buNone/>
            </a:pPr>
            <a:endParaRPr lang="en-US" sz="2000" b="1" dirty="0">
              <a:solidFill>
                <a:srgbClr val="0D0D0D"/>
              </a:solidFill>
              <a:latin typeface="Cambria" panose="02040503050406030204" pitchFamily="18" charset="0"/>
              <a:ea typeface="Cambria" panose="02040503050406030204" pitchFamily="18" charset="0"/>
            </a:endParaRPr>
          </a:p>
          <a:p>
            <a:pPr marL="0" indent="0" eaLnBrk="0" fontAlgn="base" hangingPunct="0">
              <a:lnSpc>
                <a:spcPct val="100000"/>
              </a:lnSpc>
              <a:spcBef>
                <a:spcPct val="0"/>
              </a:spcBef>
              <a:spcAft>
                <a:spcPct val="0"/>
              </a:spcAft>
              <a:buNone/>
            </a:pPr>
            <a:r>
              <a:rPr lang="en-US" sz="2000" b="1" dirty="0">
                <a:solidFill>
                  <a:srgbClr val="0D0D0D"/>
                </a:solidFill>
                <a:latin typeface="Cambria" panose="02040503050406030204" pitchFamily="18" charset="0"/>
                <a:ea typeface="Cambria" panose="02040503050406030204" pitchFamily="18" charset="0"/>
              </a:rPr>
              <a:t>Required libraries </a:t>
            </a:r>
            <a:r>
              <a:rPr lang="en-US" sz="1600" dirty="0">
                <a:solidFill>
                  <a:srgbClr val="0D0D0D"/>
                </a:solidFill>
                <a:latin typeface="Cambria" panose="02040503050406030204" pitchFamily="18" charset="0"/>
                <a:ea typeface="Cambria" panose="020405030504060302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lang="en-US" altLang="en-US" sz="2000" b="1" dirty="0">
                <a:solidFill>
                  <a:srgbClr val="0D0D0D"/>
                </a:solidFill>
                <a:latin typeface="Cambria" panose="02040503050406030204" pitchFamily="18" charset="0"/>
                <a:ea typeface="Cambria" panose="02040503050406030204" pitchFamily="18" charset="0"/>
              </a:rPr>
              <a:t>T</a:t>
            </a:r>
            <a:r>
              <a:rPr kumimoji="0" lang="en-US" altLang="en-US" sz="2000" b="1"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ransformers</a:t>
            </a:r>
            <a:r>
              <a:rPr kumimoji="0" lang="en-US" altLang="en-US" sz="200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 Library for working with transformer-based models, including    VisionEncoderDecoder Model  and ViTImageProcessor.</a:t>
            </a:r>
          </a:p>
          <a:p>
            <a:pPr lvl="1" eaLnBrk="0" fontAlgn="base" hangingPunct="0">
              <a:lnSpc>
                <a:spcPct val="150000"/>
              </a:lnSpc>
              <a:spcBef>
                <a:spcPct val="0"/>
              </a:spcBef>
              <a:spcAft>
                <a:spcPct val="0"/>
              </a:spcAft>
            </a:pPr>
            <a:r>
              <a:rPr lang="en-US" altLang="en-US" sz="2000" b="1" dirty="0">
                <a:solidFill>
                  <a:srgbClr val="0D0D0D"/>
                </a:solidFill>
                <a:latin typeface="Cambria" panose="02040503050406030204" pitchFamily="18" charset="0"/>
                <a:ea typeface="Cambria" panose="02040503050406030204" pitchFamily="18" charset="0"/>
              </a:rPr>
              <a:t>T</a:t>
            </a:r>
            <a:r>
              <a:rPr kumimoji="0" lang="en-US" altLang="en-US" sz="2000" b="1"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orch</a:t>
            </a:r>
            <a:r>
              <a:rPr kumimoji="0" lang="en-US" altLang="en-US" sz="200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 PyTorch library for deep learning.</a:t>
            </a:r>
            <a:endParaRPr lang="en-US" altLang="en-US" sz="2000" dirty="0">
              <a:solidFill>
                <a:srgbClr val="0D0D0D"/>
              </a:solidFill>
              <a:latin typeface="Cambria" panose="02040503050406030204" pitchFamily="18" charset="0"/>
              <a:ea typeface="Cambria" panose="02040503050406030204" pitchFamily="18" charset="0"/>
            </a:endParaRPr>
          </a:p>
          <a:p>
            <a:pPr lvl="1" eaLnBrk="0" fontAlgn="base" hangingPunct="0">
              <a:lnSpc>
                <a:spcPct val="150000"/>
              </a:lnSpc>
              <a:spcBef>
                <a:spcPct val="0"/>
              </a:spcBef>
              <a:spcAft>
                <a:spcPct val="0"/>
              </a:spcAft>
            </a:pPr>
            <a:r>
              <a:rPr kumimoji="0" lang="en-US" altLang="en-US" sz="2000" b="1"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PIL</a:t>
            </a:r>
            <a:r>
              <a:rPr kumimoji="0" lang="en-US" altLang="en-US" sz="200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 Python Imaging Library for image processing.</a:t>
            </a:r>
          </a:p>
          <a:p>
            <a:pPr marL="457200" lvl="1" indent="0" eaLnBrk="0" fontAlgn="base" hangingPunct="0">
              <a:lnSpc>
                <a:spcPct val="150000"/>
              </a:lnSpc>
              <a:spcBef>
                <a:spcPct val="0"/>
              </a:spcBef>
              <a:spcAft>
                <a:spcPct val="0"/>
              </a:spcAft>
              <a:buNone/>
            </a:pPr>
            <a:endParaRPr lang="en-US" altLang="en-US" sz="2000" dirty="0">
              <a:solidFill>
                <a:srgbClr val="0D0D0D"/>
              </a:solidFill>
              <a:latin typeface="Cambria" panose="02040503050406030204" pitchFamily="18" charset="0"/>
              <a:ea typeface="Cambria" panose="02040503050406030204" pitchFamily="18" charset="0"/>
            </a:endParaRPr>
          </a:p>
          <a:p>
            <a:pPr lvl="1" eaLnBrk="0" fontAlgn="base" hangingPunct="0">
              <a:lnSpc>
                <a:spcPct val="150000"/>
              </a:lnSpc>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rgbClr val="0D0D0D"/>
                </a:solidFill>
                <a:effectLst/>
                <a:latin typeface="Söhne"/>
              </a:rPr>
              <a:t> </a:t>
            </a:r>
            <a:r>
              <a:rPr kumimoji="0" lang="en-US" altLang="en-US" sz="2000" b="1"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LLM Model Used : </a:t>
            </a:r>
            <a:r>
              <a:rPr kumimoji="0" lang="en-US" altLang="en-US" sz="2000" b="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VisionEncoderDecoderModel with ViT-GPT2  architecture from the </a:t>
            </a:r>
            <a:r>
              <a:rPr kumimoji="0" lang="en-US" altLang="en-US" sz="2000" b="1"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nlpconnect/vit-gpt2-image-captioning</a:t>
            </a:r>
            <a:r>
              <a:rPr kumimoji="0" lang="en-US" altLang="en-US" sz="2000" b="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 pretrained model</a:t>
            </a:r>
            <a:r>
              <a:rPr kumimoji="0" lang="en-US" altLang="en-US" sz="2000" b="0" i="0" u="none" strike="noStrike" cap="none" normalizeH="0" baseline="0" dirty="0">
                <a:ln>
                  <a:noFill/>
                </a:ln>
                <a:solidFill>
                  <a:srgbClr val="0D0D0D"/>
                </a:solidFill>
                <a:effectLst/>
                <a:latin typeface="Söhne"/>
              </a:rPr>
              <a:t>.</a:t>
            </a:r>
            <a:r>
              <a:rPr kumimoji="0" lang="en-US" altLang="en-US" sz="2000" b="0" i="0" u="none" strike="noStrike" cap="none" normalizeH="0" baseline="0" dirty="0">
                <a:ln>
                  <a:noFill/>
                </a:ln>
                <a:solidFill>
                  <a:schemeClr val="tx1"/>
                </a:solidFill>
                <a:effectLst/>
              </a:rPr>
              <a:t> </a:t>
            </a:r>
            <a:endParaRPr lang="en-US" altLang="en-US" sz="2000" b="0" dirty="0">
              <a:solidFill>
                <a:srgbClr val="0D0D0D"/>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720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2557469-C07B-5A9E-AADE-25AFAE333F9A}"/>
              </a:ext>
            </a:extLst>
          </p:cNvPr>
          <p:cNvSpPr>
            <a:spLocks noGrp="1"/>
          </p:cNvSpPr>
          <p:nvPr>
            <p:ph idx="1"/>
          </p:nvPr>
        </p:nvSpPr>
        <p:spPr>
          <a:xfrm>
            <a:off x="602226" y="537599"/>
            <a:ext cx="1590368" cy="691433"/>
          </a:xfrm>
        </p:spPr>
        <p:txBody>
          <a:bodyPr>
            <a:normAutofit/>
          </a:bodyPr>
          <a:lstStyle/>
          <a:p>
            <a:pPr marL="0" indent="0">
              <a:buNone/>
            </a:pPr>
            <a:endParaRPr lang="en-IN" sz="2400" dirty="0">
              <a:latin typeface="Cambria" panose="02040503050406030204" pitchFamily="18" charset="0"/>
              <a:ea typeface="Cambria" panose="02040503050406030204" pitchFamily="18" charset="0"/>
            </a:endParaRPr>
          </a:p>
          <a:p>
            <a:pPr marL="0" indent="0">
              <a:buNone/>
            </a:pPr>
            <a:endParaRPr lang="en-IN" sz="24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F126B1A3-9929-45EB-86BF-77C4076A1F83}"/>
              </a:ext>
            </a:extLst>
          </p:cNvPr>
          <p:cNvSpPr txBox="1"/>
          <p:nvPr/>
        </p:nvSpPr>
        <p:spPr>
          <a:xfrm>
            <a:off x="6971071" y="888113"/>
            <a:ext cx="4618703" cy="400110"/>
          </a:xfrm>
          <a:prstGeom prst="rect">
            <a:avLst/>
          </a:prstGeom>
          <a:noFill/>
        </p:spPr>
        <p:txBody>
          <a:bodyPr wrap="square">
            <a:spAutoFit/>
          </a:bodyPr>
          <a:lstStyle/>
          <a:p>
            <a:r>
              <a:rPr lang="en-US" sz="2000" b="1" dirty="0">
                <a:solidFill>
                  <a:srgbClr val="0D0D0D"/>
                </a:solidFill>
                <a:latin typeface="Cambria" panose="02040503050406030204" pitchFamily="18" charset="0"/>
                <a:ea typeface="Cambria" panose="02040503050406030204" pitchFamily="18" charset="0"/>
              </a:rPr>
              <a:t>Output text </a:t>
            </a:r>
            <a:r>
              <a:rPr lang="en-US" sz="2000" b="1" dirty="0">
                <a:solidFill>
                  <a:srgbClr val="0D0D0D"/>
                </a:solidFill>
                <a:latin typeface="Söhne"/>
              </a:rPr>
              <a:t>:</a:t>
            </a:r>
            <a:endParaRPr lang="en-IN" sz="2000" dirty="0">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E4E0FC87-D826-50D6-D7E0-B8FC4A688CB4}"/>
              </a:ext>
            </a:extLst>
          </p:cNvPr>
          <p:cNvSpPr txBox="1"/>
          <p:nvPr/>
        </p:nvSpPr>
        <p:spPr>
          <a:xfrm>
            <a:off x="1229032" y="828922"/>
            <a:ext cx="2105332" cy="400110"/>
          </a:xfrm>
          <a:prstGeom prst="rect">
            <a:avLst/>
          </a:prstGeom>
          <a:noFill/>
        </p:spPr>
        <p:txBody>
          <a:bodyPr wrap="square">
            <a:spAutoFit/>
          </a:bodyPr>
          <a:lstStyle/>
          <a:p>
            <a:r>
              <a:rPr lang="en-US" sz="2000" b="1" dirty="0">
                <a:solidFill>
                  <a:srgbClr val="0D0D0D"/>
                </a:solidFill>
                <a:latin typeface="Cambria" panose="02040503050406030204" pitchFamily="18" charset="0"/>
                <a:ea typeface="Cambria" panose="02040503050406030204" pitchFamily="18" charset="0"/>
              </a:rPr>
              <a:t>Input image </a:t>
            </a:r>
            <a:r>
              <a:rPr lang="en-US" b="1" dirty="0">
                <a:solidFill>
                  <a:srgbClr val="0D0D0D"/>
                </a:solidFill>
                <a:latin typeface="Söhne"/>
              </a:rPr>
              <a:t>:</a:t>
            </a:r>
            <a:endParaRPr lang="en-IN" b="1" dirty="0"/>
          </a:p>
        </p:txBody>
      </p:sp>
      <p:pic>
        <p:nvPicPr>
          <p:cNvPr id="20" name="Picture 19">
            <a:extLst>
              <a:ext uri="{FF2B5EF4-FFF2-40B4-BE49-F238E27FC236}">
                <a16:creationId xmlns:a16="http://schemas.microsoft.com/office/drawing/2014/main" id="{D5DF66A5-C978-7F15-ECCE-DF43F5B15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1917292"/>
            <a:ext cx="4247536" cy="3667432"/>
          </a:xfrm>
          <a:prstGeom prst="rect">
            <a:avLst/>
          </a:prstGeom>
          <a:ln>
            <a:noFill/>
          </a:ln>
          <a:effectLst>
            <a:outerShdw blurRad="292100" dist="139700" dir="2700000" algn="tl" rotWithShape="0">
              <a:srgbClr val="333333">
                <a:alpha val="65000"/>
              </a:srgbClr>
            </a:outerShdw>
          </a:effectLst>
        </p:spPr>
      </p:pic>
      <p:sp>
        <p:nvSpPr>
          <p:cNvPr id="22" name="TextBox 21">
            <a:extLst>
              <a:ext uri="{FF2B5EF4-FFF2-40B4-BE49-F238E27FC236}">
                <a16:creationId xmlns:a16="http://schemas.microsoft.com/office/drawing/2014/main" id="{ACDCFD58-8DB8-C974-342A-E0D381461DCF}"/>
              </a:ext>
            </a:extLst>
          </p:cNvPr>
          <p:cNvSpPr txBox="1"/>
          <p:nvPr/>
        </p:nvSpPr>
        <p:spPr>
          <a:xfrm>
            <a:off x="6892413" y="2959510"/>
            <a:ext cx="4336026" cy="369332"/>
          </a:xfrm>
          <a:prstGeom prst="rect">
            <a:avLst/>
          </a:prstGeom>
          <a:noFill/>
        </p:spPr>
        <p:txBody>
          <a:bodyPr wrap="square">
            <a:spAutoFit/>
          </a:bodyPr>
          <a:lstStyle/>
          <a:p>
            <a:r>
              <a:rPr lang="en-US" b="1" i="0" dirty="0">
                <a:solidFill>
                  <a:srgbClr val="0D0D0D"/>
                </a:solidFill>
                <a:effectLst/>
                <a:latin typeface="Söhne"/>
              </a:rPr>
              <a:t>['a dog catching a frisbee in a field']</a:t>
            </a:r>
            <a:endParaRPr lang="en-IN" b="1" dirty="0"/>
          </a:p>
        </p:txBody>
      </p:sp>
      <p:pic>
        <p:nvPicPr>
          <p:cNvPr id="3" name="Picture 2">
            <a:extLst>
              <a:ext uri="{FF2B5EF4-FFF2-40B4-BE49-F238E27FC236}">
                <a16:creationId xmlns:a16="http://schemas.microsoft.com/office/drawing/2014/main" id="{1C0B099B-9E4E-6CD3-6555-166BA0C3050D}"/>
              </a:ext>
            </a:extLst>
          </p:cNvPr>
          <p:cNvPicPr>
            <a:picLocks noChangeAspect="1"/>
          </p:cNvPicPr>
          <p:nvPr/>
        </p:nvPicPr>
        <p:blipFill rotWithShape="1">
          <a:blip r:embed="rId3">
            <a:extLst>
              <a:ext uri="{28A0092B-C50C-407E-A947-70E740481C1C}">
                <a14:useLocalDpi xmlns:a14="http://schemas.microsoft.com/office/drawing/2010/main" val="0"/>
              </a:ext>
            </a:extLst>
          </a:blip>
          <a:srcRect r="53441" b="-16077"/>
          <a:stretch/>
        </p:blipFill>
        <p:spPr>
          <a:xfrm>
            <a:off x="6754761" y="1917292"/>
            <a:ext cx="4913094" cy="943895"/>
          </a:xfrm>
          <a:prstGeom prst="rect">
            <a:avLst/>
          </a:prstGeom>
        </p:spPr>
      </p:pic>
    </p:spTree>
    <p:extLst>
      <p:ext uri="{BB962C8B-B14F-4D97-AF65-F5344CB8AC3E}">
        <p14:creationId xmlns:p14="http://schemas.microsoft.com/office/powerpoint/2010/main" val="60793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F4B2-E89F-DF3B-A165-6E442C897500}"/>
              </a:ext>
            </a:extLst>
          </p:cNvPr>
          <p:cNvSpPr>
            <a:spLocks noGrp="1"/>
          </p:cNvSpPr>
          <p:nvPr>
            <p:ph type="title"/>
          </p:nvPr>
        </p:nvSpPr>
        <p:spPr>
          <a:xfrm>
            <a:off x="513736" y="188605"/>
            <a:ext cx="10515600" cy="1325563"/>
          </a:xfrm>
        </p:spPr>
        <p:txBody>
          <a:bodyPr>
            <a:normAutofit/>
          </a:bodyPr>
          <a:lstStyle/>
          <a:p>
            <a:r>
              <a:rPr lang="en-IN" sz="2400" b="1" dirty="0">
                <a:latin typeface="Cambria" panose="02040503050406030204" pitchFamily="18" charset="0"/>
                <a:ea typeface="Cambria" panose="02040503050406030204" pitchFamily="18" charset="0"/>
              </a:rPr>
              <a:t>Example:3</a:t>
            </a:r>
          </a:p>
        </p:txBody>
      </p:sp>
      <p:sp>
        <p:nvSpPr>
          <p:cNvPr id="3" name="Content Placeholder 2">
            <a:extLst>
              <a:ext uri="{FF2B5EF4-FFF2-40B4-BE49-F238E27FC236}">
                <a16:creationId xmlns:a16="http://schemas.microsoft.com/office/drawing/2014/main" id="{DFA035B6-14C9-99CC-CE18-483110045341}"/>
              </a:ext>
            </a:extLst>
          </p:cNvPr>
          <p:cNvSpPr>
            <a:spLocks noGrp="1"/>
          </p:cNvSpPr>
          <p:nvPr>
            <p:ph idx="1"/>
          </p:nvPr>
        </p:nvSpPr>
        <p:spPr>
          <a:xfrm>
            <a:off x="838198" y="1081549"/>
            <a:ext cx="10840066" cy="5587846"/>
          </a:xfrm>
        </p:spPr>
        <p:txBody>
          <a:bodyPr>
            <a:normAutofit/>
          </a:bodyPr>
          <a:lstStyle/>
          <a:p>
            <a:pPr marL="0" indent="0">
              <a:lnSpc>
                <a:spcPct val="150000"/>
              </a:lnSpc>
              <a:buNone/>
            </a:pPr>
            <a:r>
              <a:rPr lang="en-IN" sz="2400" dirty="0">
                <a:latin typeface="Cambria" panose="02040503050406030204" pitchFamily="18" charset="0"/>
                <a:ea typeface="Cambria" panose="02040503050406030204" pitchFamily="18" charset="0"/>
              </a:rPr>
              <a:t>Simple example for Sentiment-analysis</a:t>
            </a:r>
          </a:p>
          <a:p>
            <a:pPr lvl="1">
              <a:lnSpc>
                <a:spcPct val="150000"/>
              </a:lnSpc>
              <a:buFont typeface="Wingdings" panose="05000000000000000000" pitchFamily="2" charset="2"/>
              <a:buChar char="Ø"/>
            </a:pPr>
            <a:r>
              <a:rPr lang="en-IN" sz="1800" b="1" dirty="0">
                <a:latin typeface="Cambria" panose="02040503050406030204" pitchFamily="18" charset="0"/>
                <a:ea typeface="Cambria" panose="02040503050406030204" pitchFamily="18" charset="0"/>
              </a:rPr>
              <a:t>LLM model used </a:t>
            </a:r>
            <a:r>
              <a:rPr lang="en-IN" sz="1800" dirty="0">
                <a:latin typeface="Cambria" panose="02040503050406030204" pitchFamily="18" charset="0"/>
                <a:ea typeface="Cambria" panose="02040503050406030204" pitchFamily="18" charset="0"/>
              </a:rPr>
              <a:t>: Distilbert-base-uncased-finetuned-sst-2-english</a:t>
            </a:r>
          </a:p>
        </p:txBody>
      </p:sp>
      <p:pic>
        <p:nvPicPr>
          <p:cNvPr id="5" name="Picture 4">
            <a:extLst>
              <a:ext uri="{FF2B5EF4-FFF2-40B4-BE49-F238E27FC236}">
                <a16:creationId xmlns:a16="http://schemas.microsoft.com/office/drawing/2014/main" id="{2A17CCAE-66D6-E25A-091A-AEF28B2CB500}"/>
              </a:ext>
            </a:extLst>
          </p:cNvPr>
          <p:cNvPicPr>
            <a:picLocks noChangeAspect="1"/>
          </p:cNvPicPr>
          <p:nvPr/>
        </p:nvPicPr>
        <p:blipFill rotWithShape="1">
          <a:blip r:embed="rId2">
            <a:extLst>
              <a:ext uri="{28A0092B-C50C-407E-A947-70E740481C1C}">
                <a14:useLocalDpi xmlns:a14="http://schemas.microsoft.com/office/drawing/2010/main" val="0"/>
              </a:ext>
            </a:extLst>
          </a:blip>
          <a:srcRect l="6334"/>
          <a:stretch/>
        </p:blipFill>
        <p:spPr>
          <a:xfrm>
            <a:off x="1140543" y="2212259"/>
            <a:ext cx="9888794" cy="4408652"/>
          </a:xfrm>
          <a:prstGeom prst="rect">
            <a:avLst/>
          </a:prstGeom>
        </p:spPr>
      </p:pic>
    </p:spTree>
    <p:extLst>
      <p:ext uri="{BB962C8B-B14F-4D97-AF65-F5344CB8AC3E}">
        <p14:creationId xmlns:p14="http://schemas.microsoft.com/office/powerpoint/2010/main" val="170984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E5F0-1CEE-D547-E63D-643588909468}"/>
              </a:ext>
            </a:extLst>
          </p:cNvPr>
          <p:cNvSpPr>
            <a:spLocks noGrp="1"/>
          </p:cNvSpPr>
          <p:nvPr>
            <p:ph type="title"/>
          </p:nvPr>
        </p:nvSpPr>
        <p:spPr>
          <a:xfrm flipH="1">
            <a:off x="4277032" y="2281083"/>
            <a:ext cx="3126658" cy="1720645"/>
          </a:xfrm>
        </p:spPr>
        <p:txBody>
          <a:bodyPr>
            <a:normAutofit/>
          </a:bodyPr>
          <a:lstStyle/>
          <a:p>
            <a:r>
              <a:rPr lang="en-IN" sz="4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32818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7BD7-B9A4-9D91-1003-892F326A589B}"/>
              </a:ext>
            </a:extLst>
          </p:cNvPr>
          <p:cNvSpPr>
            <a:spLocks noGrp="1"/>
          </p:cNvSpPr>
          <p:nvPr>
            <p:ph type="title"/>
          </p:nvPr>
        </p:nvSpPr>
        <p:spPr/>
        <p:txBody>
          <a:bodyPr>
            <a:normAutofit/>
          </a:bodyPr>
          <a:lstStyle/>
          <a:p>
            <a:r>
              <a:rPr lang="en-US" sz="3200" b="1" dirty="0">
                <a:latin typeface="Cambria" panose="02040503050406030204" pitchFamily="18" charset="0"/>
                <a:ea typeface="Cambria" panose="02040503050406030204" pitchFamily="18" charset="0"/>
              </a:rPr>
              <a:t>Agenda :</a:t>
            </a:r>
            <a:endParaRPr lang="en-IN" sz="3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8350FE52-2849-B758-7AAF-5E73087667D1}"/>
              </a:ext>
            </a:extLst>
          </p:cNvPr>
          <p:cNvSpPr txBox="1"/>
          <p:nvPr/>
        </p:nvSpPr>
        <p:spPr>
          <a:xfrm>
            <a:off x="838200" y="1484672"/>
            <a:ext cx="6528620" cy="61863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rPr>
              <a:t>Introduction</a:t>
            </a:r>
          </a:p>
          <a:p>
            <a:pPr marL="285750" indent="-28575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rPr>
              <a:t>How large language models work</a:t>
            </a:r>
          </a:p>
          <a:p>
            <a:pPr marL="285750" indent="-28575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rPr>
              <a:t>Applications</a:t>
            </a:r>
          </a:p>
          <a:p>
            <a:pPr marL="285750" indent="-285750">
              <a:lnSpc>
                <a:spcPct val="150000"/>
              </a:lnSpc>
              <a:buFont typeface="Arial" panose="020B0604020202020204" pitchFamily="34" charset="0"/>
              <a:buChar char="•"/>
            </a:pPr>
            <a:r>
              <a:rPr lang="en-IN" sz="2800" dirty="0">
                <a:solidFill>
                  <a:srgbClr val="0D0D0D"/>
                </a:solidFill>
                <a:effectLst/>
                <a:latin typeface="Cambria" panose="02040503050406030204" pitchFamily="18" charset="0"/>
                <a:ea typeface="Cambria" panose="02040503050406030204" pitchFamily="18" charset="0"/>
              </a:rPr>
              <a:t>Popular Examples of Large Language Models</a:t>
            </a:r>
          </a:p>
          <a:p>
            <a:pPr marL="285750" indent="-285750">
              <a:lnSpc>
                <a:spcPct val="150000"/>
              </a:lnSpc>
              <a:buFont typeface="Arial" panose="020B0604020202020204" pitchFamily="34" charset="0"/>
              <a:buChar char="•"/>
            </a:pPr>
            <a:r>
              <a:rPr lang="en-IN" sz="2800" dirty="0">
                <a:solidFill>
                  <a:srgbClr val="0D0D0D"/>
                </a:solidFill>
                <a:effectLst/>
                <a:latin typeface="Cambria" panose="02040503050406030204" pitchFamily="18" charset="0"/>
                <a:ea typeface="Cambria" panose="02040503050406030204" pitchFamily="18" charset="0"/>
              </a:rPr>
              <a:t>Implementation</a:t>
            </a:r>
          </a:p>
          <a:p>
            <a:pPr marL="285750" indent="-285750">
              <a:buFont typeface="Arial" panose="020B0604020202020204" pitchFamily="34" charset="0"/>
              <a:buChar char="•"/>
            </a:pPr>
            <a:endParaRPr lang="en-IN" sz="2400" dirty="0">
              <a:solidFill>
                <a:srgbClr val="0D0D0D"/>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2400" dirty="0">
              <a:solidFill>
                <a:srgbClr val="0D0D0D"/>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6680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002C-285C-EFD2-9193-0293DC182A97}"/>
              </a:ext>
            </a:extLst>
          </p:cNvPr>
          <p:cNvSpPr>
            <a:spLocks noGrp="1"/>
          </p:cNvSpPr>
          <p:nvPr>
            <p:ph type="title"/>
          </p:nvPr>
        </p:nvSpPr>
        <p:spPr/>
        <p:txBody>
          <a:bodyPr>
            <a:normAutofit/>
          </a:bodyPr>
          <a:lstStyle/>
          <a:p>
            <a:r>
              <a:rPr lang="en-US" sz="3200" b="1" dirty="0">
                <a:latin typeface="Cambria" panose="02040503050406030204" pitchFamily="18" charset="0"/>
                <a:ea typeface="Cambria" panose="02040503050406030204" pitchFamily="18" charset="0"/>
              </a:rPr>
              <a:t>Introduction</a:t>
            </a:r>
            <a:r>
              <a:rPr lang="en-US" sz="3600" dirty="0">
                <a:latin typeface="Cambria" panose="02040503050406030204" pitchFamily="18" charset="0"/>
                <a:ea typeface="Cambria" panose="02040503050406030204" pitchFamily="18" charset="0"/>
              </a:rPr>
              <a:t> :</a:t>
            </a:r>
            <a:endParaRPr lang="en-IN"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DF3D41C-8F81-B17D-3348-9EC869C539DB}"/>
              </a:ext>
            </a:extLst>
          </p:cNvPr>
          <p:cNvSpPr>
            <a:spLocks noGrp="1"/>
          </p:cNvSpPr>
          <p:nvPr>
            <p:ph idx="1"/>
          </p:nvPr>
        </p:nvSpPr>
        <p:spPr>
          <a:xfrm>
            <a:off x="838200" y="1445342"/>
            <a:ext cx="10515600" cy="4731621"/>
          </a:xfrm>
        </p:spPr>
        <p:txBody>
          <a:bodyPr>
            <a:normAutofit/>
          </a:bodyPr>
          <a:lstStyle/>
          <a:p>
            <a:pPr>
              <a:lnSpc>
                <a:spcPct val="150000"/>
              </a:lnSpc>
              <a:spcAft>
                <a:spcPts val="800"/>
              </a:spcAft>
            </a:pPr>
            <a:r>
              <a:rPr lang="en-IN" sz="2000" kern="100" dirty="0">
                <a:solidFill>
                  <a:srgbClr val="0D0D0D"/>
                </a:solidFill>
                <a:effectLst/>
                <a:latin typeface="Cambria" panose="02040503050406030204" pitchFamily="18" charset="0"/>
                <a:ea typeface="Cambria" panose="02040503050406030204" pitchFamily="18" charset="0"/>
                <a:cs typeface="Cordia New" panose="020B0304020202020204" pitchFamily="34" charset="-34"/>
              </a:rPr>
              <a:t>Large Language Models (LLMs) are advanced artificial intelligence (AI) models designed to understand and generate human-like text based on input data. These models have the capability to process, comprehend, and produce natural language text, making them valuable tools for a wide range of natural language processing (NLP) tasks.</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a:lnSpc>
                <a:spcPct val="150000"/>
              </a:lnSpc>
            </a:pPr>
            <a:r>
              <a:rPr lang="en-US" sz="2000" b="0" i="0" dirty="0">
                <a:solidFill>
                  <a:srgbClr val="222222"/>
                </a:solidFill>
                <a:effectLst/>
                <a:latin typeface="Cambria" panose="02040503050406030204" pitchFamily="18" charset="0"/>
                <a:ea typeface="Cambria" panose="02040503050406030204" pitchFamily="18" charset="0"/>
              </a:rPr>
              <a:t>Any large, complex data set can be used to train LLMs, including programming languages. Some LLMs can help programmers write code. They can write functions upon request or, given some code as a starting point, they can finish writing a program.</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013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5880-DAD7-0EB1-ADFF-AB163CB0AF61}"/>
              </a:ext>
            </a:extLst>
          </p:cNvPr>
          <p:cNvSpPr>
            <a:spLocks noGrp="1"/>
          </p:cNvSpPr>
          <p:nvPr>
            <p:ph type="title"/>
          </p:nvPr>
        </p:nvSpPr>
        <p:spPr>
          <a:xfrm>
            <a:off x="631723" y="237307"/>
            <a:ext cx="10515600" cy="1031056"/>
          </a:xfrm>
        </p:spPr>
        <p:txBody>
          <a:bodyPr>
            <a:normAutofit/>
          </a:bodyPr>
          <a:lstStyle/>
          <a:p>
            <a:r>
              <a:rPr lang="en-US" sz="2800" b="1" i="0" dirty="0">
                <a:solidFill>
                  <a:srgbClr val="0D0D0D"/>
                </a:solidFill>
                <a:effectLst/>
                <a:latin typeface="Cambria" panose="02040503050406030204" pitchFamily="18" charset="0"/>
                <a:ea typeface="Cambria" panose="02040503050406030204" pitchFamily="18" charset="0"/>
              </a:rPr>
              <a:t>How Large Language Models Work</a:t>
            </a:r>
            <a:endParaRPr lang="en-IN" sz="28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BCEDAA16-5AB7-5629-332B-F06DC7AF3E98}"/>
              </a:ext>
            </a:extLst>
          </p:cNvPr>
          <p:cNvSpPr txBox="1"/>
          <p:nvPr/>
        </p:nvSpPr>
        <p:spPr>
          <a:xfrm>
            <a:off x="762000" y="1150374"/>
            <a:ext cx="10515600" cy="544764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b="1" i="0" dirty="0">
                <a:solidFill>
                  <a:srgbClr val="0D0D0D"/>
                </a:solidFill>
                <a:effectLst/>
                <a:latin typeface="Cambria" panose="02040503050406030204" pitchFamily="18" charset="0"/>
                <a:ea typeface="Cambria" panose="02040503050406030204" pitchFamily="18" charset="0"/>
              </a:rPr>
              <a:t>Tokenization</a:t>
            </a:r>
            <a:r>
              <a:rPr lang="en-US" sz="2000" b="0" i="0" dirty="0">
                <a:solidFill>
                  <a:srgbClr val="0D0D0D"/>
                </a:solidFill>
                <a:effectLst/>
                <a:latin typeface="Cambria" panose="02040503050406030204" pitchFamily="18" charset="0"/>
                <a:ea typeface="Cambria" panose="02040503050406030204" pitchFamily="18" charset="0"/>
              </a:rPr>
              <a:t>: LLMs break down input text into smaller units called tokens, such as individual words or subwords.</a:t>
            </a:r>
          </a:p>
          <a:p>
            <a:pPr marL="342900" indent="-342900">
              <a:lnSpc>
                <a:spcPct val="150000"/>
              </a:lnSpc>
              <a:buFont typeface="Wingdings" panose="05000000000000000000" pitchFamily="2" charset="2"/>
              <a:buChar char="§"/>
            </a:pPr>
            <a:r>
              <a:rPr lang="en-US" sz="2000" b="1" i="0" dirty="0">
                <a:solidFill>
                  <a:srgbClr val="0D0D0D"/>
                </a:solidFill>
                <a:effectLst/>
                <a:latin typeface="Cambria" panose="02040503050406030204" pitchFamily="18" charset="0"/>
                <a:ea typeface="Cambria" panose="02040503050406030204" pitchFamily="18" charset="0"/>
              </a:rPr>
              <a:t>Word Embeddings</a:t>
            </a:r>
            <a:r>
              <a:rPr lang="en-US" sz="2000" b="0" i="0" dirty="0">
                <a:solidFill>
                  <a:srgbClr val="0D0D0D"/>
                </a:solidFill>
                <a:effectLst/>
                <a:latin typeface="Cambria" panose="02040503050406030204" pitchFamily="18" charset="0"/>
                <a:ea typeface="Cambria" panose="02040503050406030204" pitchFamily="18" charset="0"/>
              </a:rPr>
              <a:t>: Each token is represented as a dense vector in a high-dimensional space, capturing its semantic meaning and context.</a:t>
            </a:r>
          </a:p>
          <a:p>
            <a:pPr marL="342900" indent="-342900">
              <a:lnSpc>
                <a:spcPct val="150000"/>
              </a:lnSpc>
              <a:buFont typeface="Wingdings" panose="05000000000000000000" pitchFamily="2" charset="2"/>
              <a:buChar char="§"/>
            </a:pPr>
            <a:r>
              <a:rPr lang="en-US" sz="2000" b="1" i="0" dirty="0">
                <a:solidFill>
                  <a:srgbClr val="0D0D0D"/>
                </a:solidFill>
                <a:effectLst/>
                <a:latin typeface="Cambria" panose="02040503050406030204" pitchFamily="18" charset="0"/>
                <a:ea typeface="Cambria" panose="02040503050406030204" pitchFamily="18" charset="0"/>
              </a:rPr>
              <a:t>Self-Attention Mechanism</a:t>
            </a:r>
            <a:r>
              <a:rPr lang="en-US" sz="2000" b="0" i="0" dirty="0">
                <a:solidFill>
                  <a:srgbClr val="0D0D0D"/>
                </a:solidFill>
                <a:effectLst/>
                <a:latin typeface="Cambria" panose="02040503050406030204" pitchFamily="18" charset="0"/>
                <a:ea typeface="Cambria" panose="02040503050406030204" pitchFamily="18" charset="0"/>
              </a:rPr>
              <a:t>: LLMs use self-attention to weigh the importance of each token in relation to others, allowing them to understand the context of the input sequence.</a:t>
            </a:r>
          </a:p>
          <a:p>
            <a:pPr marL="342900" indent="-342900">
              <a:lnSpc>
                <a:spcPct val="150000"/>
              </a:lnSpc>
              <a:buFont typeface="Wingdings" panose="05000000000000000000" pitchFamily="2" charset="2"/>
              <a:buChar char="§"/>
            </a:pPr>
            <a:r>
              <a:rPr lang="en-US" sz="2000" b="1" i="0" dirty="0">
                <a:solidFill>
                  <a:srgbClr val="0D0D0D"/>
                </a:solidFill>
                <a:effectLst/>
                <a:latin typeface="Cambria" panose="02040503050406030204" pitchFamily="18" charset="0"/>
                <a:ea typeface="Cambria" panose="02040503050406030204" pitchFamily="18" charset="0"/>
              </a:rPr>
              <a:t>Transformer Architecture</a:t>
            </a:r>
            <a:r>
              <a:rPr lang="en-US" sz="2000" b="0" i="0" dirty="0">
                <a:solidFill>
                  <a:srgbClr val="0D0D0D"/>
                </a:solidFill>
                <a:effectLst/>
                <a:latin typeface="Cambria" panose="02040503050406030204" pitchFamily="18" charset="0"/>
                <a:ea typeface="Cambria" panose="02040503050406030204" pitchFamily="18" charset="0"/>
              </a:rPr>
              <a:t>: LLMs utilize the Transformer architecture, consisting of multiple layers of self-attention and feedforward neural networks, to process and generate text.</a:t>
            </a:r>
          </a:p>
          <a:p>
            <a:pPr marL="342900" indent="-342900">
              <a:lnSpc>
                <a:spcPct val="150000"/>
              </a:lnSpc>
              <a:buFont typeface="Wingdings" panose="05000000000000000000" pitchFamily="2" charset="2"/>
              <a:buChar char="§"/>
            </a:pPr>
            <a:r>
              <a:rPr lang="en-US" sz="2000" b="1" i="0" dirty="0">
                <a:solidFill>
                  <a:srgbClr val="0D0D0D"/>
                </a:solidFill>
                <a:effectLst/>
                <a:latin typeface="Cambria" panose="02040503050406030204" pitchFamily="18" charset="0"/>
                <a:ea typeface="Cambria" panose="02040503050406030204" pitchFamily="18" charset="0"/>
              </a:rPr>
              <a:t>Training Process</a:t>
            </a:r>
            <a:r>
              <a:rPr lang="en-US" sz="2000" b="0" i="0" dirty="0">
                <a:solidFill>
                  <a:srgbClr val="0D0D0D"/>
                </a:solidFill>
                <a:effectLst/>
                <a:latin typeface="Cambria" panose="02040503050406030204" pitchFamily="18" charset="0"/>
                <a:ea typeface="Cambria" panose="02040503050406030204" pitchFamily="18" charset="0"/>
              </a:rPr>
              <a:t>: LLMs are trained on large datasets of text using unsupervised learning techniques, enabling them to learn intricate patterns and relationships in language.</a:t>
            </a:r>
            <a:endParaRPr lang="en-US" dirty="0">
              <a:solidFill>
                <a:srgbClr val="0D0D0D"/>
              </a:solidFill>
              <a:latin typeface="Söhne"/>
            </a:endParaRPr>
          </a:p>
          <a:p>
            <a:pPr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64921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D32C-ACED-B303-9F4C-8A95741FEFB0}"/>
              </a:ext>
            </a:extLst>
          </p:cNvPr>
          <p:cNvSpPr>
            <a:spLocks noGrp="1"/>
          </p:cNvSpPr>
          <p:nvPr>
            <p:ph type="title"/>
          </p:nvPr>
        </p:nvSpPr>
        <p:spPr>
          <a:xfrm>
            <a:off x="570272" y="363794"/>
            <a:ext cx="10783528" cy="678425"/>
          </a:xfrm>
        </p:spPr>
        <p:txBody>
          <a:bodyPr>
            <a:normAutofit fontScale="90000"/>
          </a:bodyPr>
          <a:lstStyle/>
          <a:p>
            <a:br>
              <a:rPr lang="en-IN" sz="4400" dirty="0">
                <a:solidFill>
                  <a:srgbClr val="0D0D0D"/>
                </a:solidFill>
                <a:effectLst/>
                <a:latin typeface="Cambria" panose="02040503050406030204" pitchFamily="18" charset="0"/>
                <a:ea typeface="Cambria" panose="02040503050406030204" pitchFamily="18" charset="0"/>
              </a:rPr>
            </a:br>
            <a:r>
              <a:rPr lang="en-IN" sz="3100" b="1" dirty="0">
                <a:solidFill>
                  <a:srgbClr val="0D0D0D"/>
                </a:solidFill>
                <a:effectLst/>
                <a:latin typeface="Cambria" panose="02040503050406030204" pitchFamily="18" charset="0"/>
                <a:ea typeface="Cambria" panose="02040503050406030204" pitchFamily="18" charset="0"/>
              </a:rPr>
              <a:t>Popular Examples of Large Language Models</a:t>
            </a:r>
            <a:br>
              <a:rPr lang="en-IN" sz="4400" dirty="0">
                <a:solidFill>
                  <a:srgbClr val="0D0D0D"/>
                </a:solidFill>
                <a:effectLst/>
                <a:latin typeface="Cambria" panose="02040503050406030204" pitchFamily="18"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0A245ADA-02C1-ECF6-E4F1-9CE90C5CA3D4}"/>
              </a:ext>
            </a:extLst>
          </p:cNvPr>
          <p:cNvSpPr>
            <a:spLocks noGrp="1"/>
          </p:cNvSpPr>
          <p:nvPr>
            <p:ph idx="1"/>
          </p:nvPr>
        </p:nvSpPr>
        <p:spPr>
          <a:xfrm>
            <a:off x="570271" y="1140541"/>
            <a:ext cx="11061289" cy="4965291"/>
          </a:xfrm>
        </p:spPr>
        <p:txBody>
          <a:bodyPr>
            <a:normAutofit fontScale="25000" lnSpcReduction="20000"/>
          </a:bodyPr>
          <a:lstStyle/>
          <a:p>
            <a:pPr algn="just">
              <a:lnSpc>
                <a:spcPct val="170000"/>
              </a:lnSpc>
              <a:buFont typeface="+mj-lt"/>
              <a:buAutoNum type="arabicPeriod"/>
            </a:pPr>
            <a:r>
              <a:rPr lang="en-US" sz="8000" b="1" i="0" dirty="0">
                <a:solidFill>
                  <a:srgbClr val="0D0D0D"/>
                </a:solidFill>
                <a:effectLst/>
                <a:latin typeface="Cambria" panose="02040503050406030204" pitchFamily="18" charset="0"/>
                <a:ea typeface="Cambria" panose="02040503050406030204" pitchFamily="18" charset="0"/>
              </a:rPr>
              <a:t>GPT-3 (Generative Pre-trained Transformer 3)</a:t>
            </a:r>
            <a:r>
              <a:rPr lang="en-US" sz="8000" b="0" i="0" dirty="0">
                <a:solidFill>
                  <a:srgbClr val="0D0D0D"/>
                </a:solidFill>
                <a:effectLst/>
                <a:latin typeface="Cambria" panose="02040503050406030204" pitchFamily="18" charset="0"/>
                <a:ea typeface="Cambria" panose="02040503050406030204" pitchFamily="18" charset="0"/>
              </a:rPr>
              <a:t>: Developed by OpenAI, GPT-3 was one of the largest and most advanced LLMs available at the time. It gained widespread attention for its ability to generate coherent and contextually relevant text across a variety of tasks, from language translation to creative writing.</a:t>
            </a:r>
          </a:p>
          <a:p>
            <a:pPr algn="just">
              <a:lnSpc>
                <a:spcPct val="170000"/>
              </a:lnSpc>
              <a:buFont typeface="+mj-lt"/>
              <a:buAutoNum type="arabicPeriod"/>
            </a:pPr>
            <a:r>
              <a:rPr lang="en-US" sz="8000" b="1" i="0" dirty="0">
                <a:solidFill>
                  <a:srgbClr val="0D0D0D"/>
                </a:solidFill>
                <a:effectLst/>
                <a:latin typeface="Cambria" panose="02040503050406030204" pitchFamily="18" charset="0"/>
                <a:ea typeface="Cambria" panose="02040503050406030204" pitchFamily="18" charset="0"/>
              </a:rPr>
              <a:t>BERT (Bidirectional Encoder Representations from Transformers)</a:t>
            </a:r>
            <a:r>
              <a:rPr lang="en-US" sz="8000" b="0" i="0" dirty="0">
                <a:solidFill>
                  <a:srgbClr val="0D0D0D"/>
                </a:solidFill>
                <a:effectLst/>
                <a:latin typeface="Cambria" panose="02040503050406030204" pitchFamily="18" charset="0"/>
                <a:ea typeface="Cambria" panose="02040503050406030204" pitchFamily="18" charset="0"/>
              </a:rPr>
              <a:t>: Developed by Google, BERT introduced the concept of bidirectional context in pre-training. It significantly advanced the state-of-the-art in various natural language processing tasks, including question answering, sentiment analysis, and more.</a:t>
            </a:r>
          </a:p>
          <a:p>
            <a:pPr algn="just">
              <a:lnSpc>
                <a:spcPct val="170000"/>
              </a:lnSpc>
              <a:buFont typeface="+mj-lt"/>
              <a:buAutoNum type="arabicPeriod"/>
            </a:pPr>
            <a:r>
              <a:rPr lang="en-US" sz="8000" b="1" i="0" dirty="0">
                <a:solidFill>
                  <a:srgbClr val="0D0D0D"/>
                </a:solidFill>
                <a:effectLst/>
                <a:latin typeface="Cambria" panose="02040503050406030204" pitchFamily="18" charset="0"/>
                <a:ea typeface="Cambria" panose="02040503050406030204" pitchFamily="18" charset="0"/>
              </a:rPr>
              <a:t>T5 (Text-To-Text Transfer Transformer)</a:t>
            </a:r>
            <a:r>
              <a:rPr lang="en-US" sz="8000" b="0" i="0" dirty="0">
                <a:solidFill>
                  <a:srgbClr val="0D0D0D"/>
                </a:solidFill>
                <a:effectLst/>
                <a:latin typeface="Cambria" panose="02040503050406030204" pitchFamily="18" charset="0"/>
                <a:ea typeface="Cambria" panose="02040503050406030204" pitchFamily="18" charset="0"/>
              </a:rPr>
              <a:t>: Developed by Google AI, T5 is a versatile LLM that operates on a text-to-text framework, meaning it can handle a wide range of tasks by framing them as text generation tasks. It achieved state-of-the-art results across multiple benchmarks and tasks.</a:t>
            </a:r>
          </a:p>
          <a:p>
            <a:pPr algn="just"/>
            <a:endParaRPr lang="en-IN" dirty="0"/>
          </a:p>
        </p:txBody>
      </p:sp>
    </p:spTree>
    <p:extLst>
      <p:ext uri="{BB962C8B-B14F-4D97-AF65-F5344CB8AC3E}">
        <p14:creationId xmlns:p14="http://schemas.microsoft.com/office/powerpoint/2010/main" val="384140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803E5-38A2-4891-7948-EB49F5F2D2FE}"/>
              </a:ext>
            </a:extLst>
          </p:cNvPr>
          <p:cNvSpPr>
            <a:spLocks noGrp="1"/>
          </p:cNvSpPr>
          <p:nvPr>
            <p:ph idx="1"/>
          </p:nvPr>
        </p:nvSpPr>
        <p:spPr>
          <a:xfrm>
            <a:off x="838200" y="993058"/>
            <a:ext cx="10515600" cy="5183905"/>
          </a:xfrm>
        </p:spPr>
        <p:txBody>
          <a:bodyPr>
            <a:normAutofit/>
          </a:bodyPr>
          <a:lstStyle/>
          <a:p>
            <a:pPr marL="0" indent="0" algn="just">
              <a:lnSpc>
                <a:spcPct val="150000"/>
              </a:lnSpc>
              <a:buNone/>
            </a:pPr>
            <a:r>
              <a:rPr lang="en-US" sz="2000" b="1" dirty="0">
                <a:solidFill>
                  <a:srgbClr val="0D0D0D"/>
                </a:solidFill>
                <a:latin typeface="Cambria" panose="02040503050406030204" pitchFamily="18" charset="0"/>
                <a:ea typeface="Cambria" panose="02040503050406030204" pitchFamily="18" charset="0"/>
              </a:rPr>
              <a:t>4</a:t>
            </a:r>
            <a:r>
              <a:rPr lang="en-US" sz="2000" b="1" i="0" dirty="0">
                <a:solidFill>
                  <a:srgbClr val="0D0D0D"/>
                </a:solidFill>
                <a:effectLst/>
                <a:latin typeface="Cambria" panose="02040503050406030204" pitchFamily="18" charset="0"/>
                <a:ea typeface="Cambria" panose="02040503050406030204" pitchFamily="18" charset="0"/>
              </a:rPr>
              <a:t>. XLNet</a:t>
            </a:r>
            <a:r>
              <a:rPr lang="en-US" sz="2000" b="0" i="0" dirty="0">
                <a:solidFill>
                  <a:srgbClr val="0D0D0D"/>
                </a:solidFill>
                <a:effectLst/>
                <a:latin typeface="Cambria" panose="02040503050406030204" pitchFamily="18" charset="0"/>
                <a:ea typeface="Cambria" panose="02040503050406030204" pitchFamily="18" charset="0"/>
              </a:rPr>
              <a:t>: Developed by researchers at Google AI and Carnegie Mellon University, XLNet introduced the concept of permutation language modeling, which allows the model to consider all permutations of the input sequence. This approach improved upon some limitations of previous models like BERT.</a:t>
            </a:r>
          </a:p>
          <a:p>
            <a:pPr marL="0" indent="0" algn="just">
              <a:lnSpc>
                <a:spcPct val="150000"/>
              </a:lnSpc>
              <a:buNone/>
            </a:pPr>
            <a:r>
              <a:rPr lang="en-US" sz="2000" b="1" dirty="0">
                <a:solidFill>
                  <a:srgbClr val="0D0D0D"/>
                </a:solidFill>
                <a:latin typeface="Cambria" panose="02040503050406030204" pitchFamily="18" charset="0"/>
                <a:ea typeface="Cambria" panose="02040503050406030204" pitchFamily="18" charset="0"/>
              </a:rPr>
              <a:t>5</a:t>
            </a:r>
            <a:r>
              <a:rPr lang="en-US" sz="2000" dirty="0">
                <a:solidFill>
                  <a:srgbClr val="0D0D0D"/>
                </a:solidFill>
                <a:latin typeface="Cambria" panose="02040503050406030204" pitchFamily="18" charset="0"/>
                <a:ea typeface="Cambria" panose="02040503050406030204" pitchFamily="18" charset="0"/>
              </a:rPr>
              <a:t>. </a:t>
            </a:r>
            <a:r>
              <a:rPr lang="en-US" sz="2000" b="1" i="0" dirty="0">
                <a:solidFill>
                  <a:srgbClr val="0D0D0D"/>
                </a:solidFill>
                <a:effectLst/>
                <a:latin typeface="Cambria" panose="02040503050406030204" pitchFamily="18" charset="0"/>
                <a:ea typeface="Cambria" panose="02040503050406030204" pitchFamily="18" charset="0"/>
              </a:rPr>
              <a:t>RoBERTa (Robustly optimized BERT approach)</a:t>
            </a:r>
            <a:r>
              <a:rPr lang="en-US" sz="2000" b="0" i="0" dirty="0">
                <a:solidFill>
                  <a:srgbClr val="0D0D0D"/>
                </a:solidFill>
                <a:effectLst/>
                <a:latin typeface="Cambria" panose="02040503050406030204" pitchFamily="18" charset="0"/>
                <a:ea typeface="Cambria" panose="02040503050406030204" pitchFamily="18" charset="0"/>
              </a:rPr>
              <a:t>: RoBERTa is an optimized version of BERT, developed by Facebook AI. It addressed some of the training data and optimization issues present in the original BERT model, leading to improved performance on various natural language understanding tasks.</a:t>
            </a:r>
          </a:p>
          <a:p>
            <a:pPr>
              <a:lnSpc>
                <a:spcPct val="150000"/>
              </a:lnSpc>
            </a:pPr>
            <a:endParaRPr lang="en-IN" sz="2000" dirty="0"/>
          </a:p>
        </p:txBody>
      </p:sp>
    </p:spTree>
    <p:extLst>
      <p:ext uri="{BB962C8B-B14F-4D97-AF65-F5344CB8AC3E}">
        <p14:creationId xmlns:p14="http://schemas.microsoft.com/office/powerpoint/2010/main" val="283982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761F-327C-BEA5-C0CA-7C960450A009}"/>
              </a:ext>
            </a:extLst>
          </p:cNvPr>
          <p:cNvSpPr>
            <a:spLocks noGrp="1"/>
          </p:cNvSpPr>
          <p:nvPr>
            <p:ph type="title"/>
          </p:nvPr>
        </p:nvSpPr>
        <p:spPr>
          <a:xfrm>
            <a:off x="838200" y="365125"/>
            <a:ext cx="10515600" cy="922901"/>
          </a:xfrm>
        </p:spPr>
        <p:txBody>
          <a:bodyPr>
            <a:normAutofit/>
          </a:bodyPr>
          <a:lstStyle/>
          <a:p>
            <a:r>
              <a:rPr lang="en-US" sz="3200" b="1" dirty="0">
                <a:latin typeface="Cambria" panose="02040503050406030204" pitchFamily="18" charset="0"/>
                <a:ea typeface="Cambria" panose="02040503050406030204" pitchFamily="18" charset="0"/>
              </a:rPr>
              <a:t>Applications :</a:t>
            </a:r>
            <a:endParaRPr lang="en-IN" sz="32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2002D40-B013-0F40-15B4-D3230C404AC6}"/>
              </a:ext>
            </a:extLst>
          </p:cNvPr>
          <p:cNvSpPr>
            <a:spLocks noGrp="1"/>
          </p:cNvSpPr>
          <p:nvPr>
            <p:ph idx="1"/>
          </p:nvPr>
        </p:nvSpPr>
        <p:spPr>
          <a:xfrm>
            <a:off x="838200" y="1288027"/>
            <a:ext cx="10515600" cy="5132438"/>
          </a:xfrm>
        </p:spPr>
        <p:txBody>
          <a:bodyPr>
            <a:noAutofit/>
          </a:bodyPr>
          <a:lstStyle/>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Natural Language Understanding (NLU)</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Language Translation</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Content/Text Generation</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Code Generation</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Debugging and Documentation of Code</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Question Answering</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Language Transfer</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Sentiment Analysis</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Text Summarization</a:t>
            </a:r>
            <a:endParaRPr lang="en-IN" sz="2000" kern="100" dirty="0">
              <a:effectLst/>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kern="1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Image generation from texts</a:t>
            </a:r>
            <a:endParaRPr lang="en-IN" sz="2000" kern="100" dirty="0">
              <a:latin typeface="Cambria" panose="02040503050406030204" pitchFamily="18" charset="0"/>
              <a:ea typeface="Cambria" panose="02040503050406030204" pitchFamily="18" charset="0"/>
              <a:cs typeface="Cordia New" panose="020B0304020202020204" pitchFamily="34" charset="-34"/>
            </a:endParaRPr>
          </a:p>
          <a:p>
            <a:pPr lvl="0">
              <a:lnSpc>
                <a:spcPct val="107000"/>
              </a:lnSpc>
              <a:buSzPts val="1200"/>
              <a:buFont typeface="Wingdings" panose="05000000000000000000" pitchFamily="2" charset="2"/>
              <a:buChar char="§"/>
            </a:pPr>
            <a:r>
              <a:rPr lang="en-IN" sz="2000" spc="10" dirty="0">
                <a:solidFill>
                  <a:srgbClr val="273239"/>
                </a:solidFill>
                <a:effectLst/>
                <a:latin typeface="Cambria" panose="02040503050406030204" pitchFamily="18" charset="0"/>
                <a:ea typeface="Cambria" panose="02040503050406030204" pitchFamily="18" charset="0"/>
                <a:cs typeface="Cordia New" panose="020B0304020202020204" pitchFamily="34" charset="-34"/>
              </a:rPr>
              <a:t> Chat-bots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190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6ACEB2-E034-616F-CDE2-E645D975C6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43" t="3462" r="1043" b="5476"/>
          <a:stretch/>
        </p:blipFill>
        <p:spPr>
          <a:xfrm>
            <a:off x="540775" y="580104"/>
            <a:ext cx="11218606" cy="5820696"/>
          </a:xfrm>
          <a:prstGeom prst="rect">
            <a:avLst/>
          </a:prstGeom>
          <a:ln>
            <a:noFill/>
          </a:ln>
          <a:effectLst>
            <a:softEdge rad="112500"/>
          </a:effectLst>
        </p:spPr>
      </p:pic>
    </p:spTree>
    <p:extLst>
      <p:ext uri="{BB962C8B-B14F-4D97-AF65-F5344CB8AC3E}">
        <p14:creationId xmlns:p14="http://schemas.microsoft.com/office/powerpoint/2010/main" val="127426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2B9A-38DE-2975-E6F1-CE11ABA54B19}"/>
              </a:ext>
            </a:extLst>
          </p:cNvPr>
          <p:cNvSpPr>
            <a:spLocks noGrp="1"/>
          </p:cNvSpPr>
          <p:nvPr>
            <p:ph type="title"/>
          </p:nvPr>
        </p:nvSpPr>
        <p:spPr>
          <a:xfrm>
            <a:off x="728816" y="431494"/>
            <a:ext cx="10734368" cy="824578"/>
          </a:xfrm>
        </p:spPr>
        <p:txBody>
          <a:bodyPr>
            <a:normAutofit/>
          </a:bodyPr>
          <a:lstStyle/>
          <a:p>
            <a:r>
              <a:rPr lang="en-US" sz="3200" b="1" dirty="0">
                <a:latin typeface="Cambria" panose="02040503050406030204" pitchFamily="18" charset="0"/>
                <a:ea typeface="Cambria" panose="02040503050406030204" pitchFamily="18" charset="0"/>
              </a:rPr>
              <a:t>Implementation</a:t>
            </a:r>
            <a:r>
              <a:rPr lang="en-US" sz="3600" dirty="0">
                <a:latin typeface="Cambria" panose="02040503050406030204" pitchFamily="18" charset="0"/>
                <a:ea typeface="Cambria" panose="02040503050406030204" pitchFamily="18" charset="0"/>
              </a:rPr>
              <a:t> </a:t>
            </a:r>
            <a:endParaRPr lang="en-IN"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4ED27AC-7BBA-FC9E-42E3-D7FF0F3806E2}"/>
              </a:ext>
            </a:extLst>
          </p:cNvPr>
          <p:cNvSpPr>
            <a:spLocks noGrp="1"/>
          </p:cNvSpPr>
          <p:nvPr>
            <p:ph idx="1"/>
          </p:nvPr>
        </p:nvSpPr>
        <p:spPr>
          <a:xfrm>
            <a:off x="728816" y="1256072"/>
            <a:ext cx="10734368" cy="4987259"/>
          </a:xfrm>
        </p:spPr>
        <p:txBody>
          <a:bodyPr/>
          <a:lstStyle/>
          <a:p>
            <a:pPr marL="0" indent="0">
              <a:buNone/>
            </a:pPr>
            <a:r>
              <a:rPr lang="en-US" sz="2400" b="1" dirty="0">
                <a:latin typeface="Cambria" panose="02040503050406030204" pitchFamily="18" charset="0"/>
                <a:ea typeface="Cambria" panose="02040503050406030204" pitchFamily="18" charset="0"/>
              </a:rPr>
              <a:t>Example-1</a:t>
            </a:r>
            <a:r>
              <a:rPr lang="en-US" sz="2400" dirty="0">
                <a:latin typeface="Cambria" panose="02040503050406030204" pitchFamily="18" charset="0"/>
                <a:ea typeface="Cambria" panose="02040503050406030204" pitchFamily="18" charset="0"/>
              </a:rPr>
              <a:t> :</a:t>
            </a:r>
            <a:endParaRPr lang="en-US" sz="2400" dirty="0">
              <a:solidFill>
                <a:srgbClr val="0D0D0D"/>
              </a:solidFill>
              <a:latin typeface="Cambria" panose="02040503050406030204" pitchFamily="18" charset="0"/>
              <a:ea typeface="Cambria" panose="02040503050406030204" pitchFamily="18" charset="0"/>
            </a:endParaRPr>
          </a:p>
          <a:p>
            <a:pPr marL="0" indent="0">
              <a:buNone/>
            </a:pPr>
            <a:r>
              <a:rPr lang="en-US" sz="2000" b="0" i="0" dirty="0">
                <a:solidFill>
                  <a:srgbClr val="0D0D0D"/>
                </a:solidFill>
                <a:effectLst/>
                <a:latin typeface="Cambria" panose="02040503050406030204" pitchFamily="18" charset="0"/>
                <a:ea typeface="Cambria" panose="02040503050406030204" pitchFamily="18" charset="0"/>
              </a:rPr>
              <a:t>     Building a Chatbot with a graphical user interface (GUI) using OpenAI's GPT-3 model </a:t>
            </a:r>
          </a:p>
          <a:p>
            <a:pPr marL="0" indent="0">
              <a:buNone/>
            </a:pPr>
            <a:endParaRPr lang="en-US" sz="2000" b="0" i="0" dirty="0">
              <a:solidFill>
                <a:srgbClr val="0D0D0D"/>
              </a:solidFill>
              <a:effectLst/>
              <a:latin typeface="Cambria" panose="02040503050406030204" pitchFamily="18" charset="0"/>
              <a:ea typeface="Cambria" panose="02040503050406030204" pitchFamily="18" charset="0"/>
            </a:endParaRPr>
          </a:p>
          <a:p>
            <a:pPr marL="0" indent="0">
              <a:buNone/>
            </a:pPr>
            <a:r>
              <a:rPr lang="en-US" sz="2000" b="1" dirty="0">
                <a:solidFill>
                  <a:srgbClr val="0D0D0D"/>
                </a:solidFill>
                <a:latin typeface="Cambria" panose="02040503050406030204" pitchFamily="18" charset="0"/>
                <a:ea typeface="Cambria" panose="02040503050406030204" pitchFamily="18" charset="0"/>
              </a:rPr>
              <a:t>Required libraries </a:t>
            </a:r>
            <a:r>
              <a:rPr lang="en-US" sz="2000" dirty="0">
                <a:solidFill>
                  <a:srgbClr val="0D0D0D"/>
                </a:solidFill>
                <a:latin typeface="Cambria" panose="02040503050406030204" pitchFamily="18" charset="0"/>
                <a:ea typeface="Cambria" panose="02040503050406030204" pitchFamily="18" charset="0"/>
              </a:rPr>
              <a:t>:</a:t>
            </a:r>
          </a:p>
          <a:p>
            <a:pPr marL="0" indent="0">
              <a:buNone/>
            </a:pPr>
            <a:r>
              <a:rPr lang="en-US" sz="2000" dirty="0">
                <a:solidFill>
                  <a:srgbClr val="0D0D0D"/>
                </a:solidFill>
                <a:latin typeface="Cambria" panose="02040503050406030204" pitchFamily="18" charset="0"/>
                <a:ea typeface="Cambria" panose="02040503050406030204" pitchFamily="18" charset="0"/>
              </a:rPr>
              <a:t>	1. Tkinter (for GUI)</a:t>
            </a:r>
          </a:p>
          <a:p>
            <a:pPr marL="0" indent="0">
              <a:buNone/>
            </a:pPr>
            <a:r>
              <a:rPr lang="en-US" sz="2000" dirty="0">
                <a:solidFill>
                  <a:srgbClr val="0D0D0D"/>
                </a:solidFill>
                <a:latin typeface="Cambria" panose="02040503050406030204" pitchFamily="18" charset="0"/>
                <a:ea typeface="Cambria" panose="02040503050406030204" pitchFamily="18" charset="0"/>
              </a:rPr>
              <a:t> 	2. OpenAI(</a:t>
            </a:r>
            <a:r>
              <a:rPr kumimoji="0" lang="en-US" altLang="en-US" sz="2000" b="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library for interacting with OpenAI's APIs, including the GPT-3 language 	      	    model, </a:t>
            </a:r>
            <a:r>
              <a:rPr lang="en-US" sz="2000" b="0" i="0" dirty="0">
                <a:solidFill>
                  <a:srgbClr val="0D0D0D"/>
                </a:solidFill>
                <a:effectLst/>
                <a:latin typeface="Cambria" panose="02040503050406030204" pitchFamily="18" charset="0"/>
                <a:ea typeface="Cambria" panose="02040503050406030204" pitchFamily="18" charset="0"/>
              </a:rPr>
              <a:t>for accessing that models)</a:t>
            </a:r>
          </a:p>
          <a:p>
            <a:pPr marL="0" indent="0">
              <a:buNone/>
            </a:pPr>
            <a:r>
              <a:rPr kumimoji="0" lang="en-US" altLang="en-US" sz="2000" b="1"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 	</a:t>
            </a:r>
            <a:r>
              <a:rPr kumimoji="0" lang="en-US" altLang="en-US" sz="200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3. messagebox: A module from the tkinter library used for displaying message boxes and         	    dialogs.</a:t>
            </a:r>
          </a:p>
          <a:p>
            <a:pPr marL="0" indent="0">
              <a:buNone/>
            </a:pPr>
            <a:r>
              <a:rPr lang="en-US" altLang="en-US" sz="2000" dirty="0">
                <a:solidFill>
                  <a:srgbClr val="0D0D0D"/>
                </a:solidFill>
                <a:latin typeface="Cambria" panose="02040503050406030204" pitchFamily="18" charset="0"/>
                <a:ea typeface="Cambria" panose="02040503050406030204" pitchFamily="18" charset="0"/>
              </a:rPr>
              <a:t>	 </a:t>
            </a:r>
            <a:r>
              <a:rPr kumimoji="0" lang="en-US" altLang="en-US" sz="200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4. langchain.llms.OpenAI: A module for integrating OpenAI's GPT-3 model into the 	  	      chatbot application</a:t>
            </a:r>
            <a:r>
              <a:rPr kumimoji="0" lang="en-US" altLang="en-US" sz="1800" i="0" u="none" strike="noStrike" cap="none" normalizeH="0" baseline="0" dirty="0">
                <a:ln>
                  <a:noFill/>
                </a:ln>
                <a:solidFill>
                  <a:srgbClr val="0D0D0D"/>
                </a:solidFill>
                <a:effectLst/>
                <a:latin typeface="Cambria" panose="02040503050406030204" pitchFamily="18" charset="0"/>
                <a:ea typeface="Cambria" panose="02040503050406030204" pitchFamily="18" charset="0"/>
              </a:rPr>
              <a:t>.</a:t>
            </a:r>
            <a:endParaRPr lang="en-US" altLang="en-US" sz="1800" dirty="0">
              <a:solidFill>
                <a:srgbClr val="0D0D0D"/>
              </a:solidFill>
              <a:latin typeface="Cambria" panose="02040503050406030204" pitchFamily="18" charset="0"/>
              <a:ea typeface="Cambria" panose="02040503050406030204" pitchFamily="18" charset="0"/>
            </a:endParaRPr>
          </a:p>
          <a:p>
            <a:pPr marL="0" indent="0">
              <a:buNone/>
            </a:pPr>
            <a:r>
              <a:rPr lang="en-US" sz="2000" b="1" i="0" dirty="0">
                <a:solidFill>
                  <a:srgbClr val="0D0D0D"/>
                </a:solidFill>
                <a:effectLst/>
                <a:latin typeface="Söhne"/>
              </a:rPr>
              <a:t>LLM model used </a:t>
            </a:r>
            <a:r>
              <a:rPr lang="en-US" b="0" i="0" dirty="0">
                <a:solidFill>
                  <a:srgbClr val="0D0D0D"/>
                </a:solidFill>
                <a:effectLst/>
                <a:latin typeface="Söhne"/>
              </a:rPr>
              <a:t>: </a:t>
            </a:r>
            <a:r>
              <a:rPr lang="en-US" sz="2000" b="0" i="0" dirty="0">
                <a:solidFill>
                  <a:srgbClr val="0D0D0D"/>
                </a:solidFill>
                <a:effectLst/>
                <a:latin typeface="Söhne"/>
              </a:rPr>
              <a:t>GPT</a:t>
            </a:r>
          </a:p>
          <a:p>
            <a:pPr marL="0" indent="0">
              <a:buNone/>
            </a:pPr>
            <a:endParaRPr lang="en-US" dirty="0">
              <a:solidFill>
                <a:srgbClr val="0D0D0D"/>
              </a:solidFill>
              <a:latin typeface="Söhne"/>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46795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774</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Söhne</vt:lpstr>
      <vt:lpstr>Wingdings</vt:lpstr>
      <vt:lpstr>Office Theme</vt:lpstr>
      <vt:lpstr>LARGE  LANGUAGE  MODELS</vt:lpstr>
      <vt:lpstr>Agenda :</vt:lpstr>
      <vt:lpstr>Introduction :</vt:lpstr>
      <vt:lpstr>How Large Language Models Work</vt:lpstr>
      <vt:lpstr> Popular Examples of Large Language Models </vt:lpstr>
      <vt:lpstr>PowerPoint Presentation</vt:lpstr>
      <vt:lpstr>Applications :</vt:lpstr>
      <vt:lpstr>PowerPoint Presentation</vt:lpstr>
      <vt:lpstr>Implementation </vt:lpstr>
      <vt:lpstr>PowerPoint Presentation</vt:lpstr>
      <vt:lpstr>Example-2 :</vt:lpstr>
      <vt:lpstr>PowerPoint Presentation</vt:lpstr>
      <vt:lpstr>Example:3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dc:title>
  <dc:creator>Katkuri Praveen</dc:creator>
  <cp:lastModifiedBy>Katkuri Praveen</cp:lastModifiedBy>
  <cp:revision>7</cp:revision>
  <dcterms:created xsi:type="dcterms:W3CDTF">2024-03-27T06:57:03Z</dcterms:created>
  <dcterms:modified xsi:type="dcterms:W3CDTF">2024-03-29T13:15:40Z</dcterms:modified>
</cp:coreProperties>
</file>