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9" r:id="rId12"/>
    <p:sldId id="268"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khil Gunda" initials="NG" lastIdx="1" clrIdx="0">
    <p:extLst>
      <p:ext uri="{19B8F6BF-5375-455C-9EA6-DF929625EA0E}">
        <p15:presenceInfo xmlns:p15="http://schemas.microsoft.com/office/powerpoint/2012/main" userId="74467f015ee42a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B85B1A-2E2A-463A-8CC2-5A59BC360DAB}"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5F5C0-44DD-468E-A734-C9F4DEC8F4A9}" type="slidenum">
              <a:rPr lang="en-IN" smtClean="0"/>
              <a:t>‹#›</a:t>
            </a:fld>
            <a:endParaRPr lang="en-IN"/>
          </a:p>
        </p:txBody>
      </p:sp>
    </p:spTree>
    <p:extLst>
      <p:ext uri="{BB962C8B-B14F-4D97-AF65-F5344CB8AC3E}">
        <p14:creationId xmlns:p14="http://schemas.microsoft.com/office/powerpoint/2010/main" val="156160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B85B1A-2E2A-463A-8CC2-5A59BC360DAB}"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5F5C0-44DD-468E-A734-C9F4DEC8F4A9}" type="slidenum">
              <a:rPr lang="en-IN" smtClean="0"/>
              <a:t>‹#›</a:t>
            </a:fld>
            <a:endParaRPr lang="en-IN"/>
          </a:p>
        </p:txBody>
      </p:sp>
    </p:spTree>
    <p:extLst>
      <p:ext uri="{BB962C8B-B14F-4D97-AF65-F5344CB8AC3E}">
        <p14:creationId xmlns:p14="http://schemas.microsoft.com/office/powerpoint/2010/main" val="2913387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B85B1A-2E2A-463A-8CC2-5A59BC360DAB}"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5F5C0-44DD-468E-A734-C9F4DEC8F4A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28521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B85B1A-2E2A-463A-8CC2-5A59BC360DAB}"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5F5C0-44DD-468E-A734-C9F4DEC8F4A9}" type="slidenum">
              <a:rPr lang="en-IN" smtClean="0"/>
              <a:t>‹#›</a:t>
            </a:fld>
            <a:endParaRPr lang="en-IN"/>
          </a:p>
        </p:txBody>
      </p:sp>
    </p:spTree>
    <p:extLst>
      <p:ext uri="{BB962C8B-B14F-4D97-AF65-F5344CB8AC3E}">
        <p14:creationId xmlns:p14="http://schemas.microsoft.com/office/powerpoint/2010/main" val="4018243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B85B1A-2E2A-463A-8CC2-5A59BC360DAB}"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5F5C0-44DD-468E-A734-C9F4DEC8F4A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86401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B85B1A-2E2A-463A-8CC2-5A59BC360DAB}"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5F5C0-44DD-468E-A734-C9F4DEC8F4A9}" type="slidenum">
              <a:rPr lang="en-IN" smtClean="0"/>
              <a:t>‹#›</a:t>
            </a:fld>
            <a:endParaRPr lang="en-IN"/>
          </a:p>
        </p:txBody>
      </p:sp>
    </p:spTree>
    <p:extLst>
      <p:ext uri="{BB962C8B-B14F-4D97-AF65-F5344CB8AC3E}">
        <p14:creationId xmlns:p14="http://schemas.microsoft.com/office/powerpoint/2010/main" val="4080616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B85B1A-2E2A-463A-8CC2-5A59BC360DAB}"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5F5C0-44DD-468E-A734-C9F4DEC8F4A9}" type="slidenum">
              <a:rPr lang="en-IN" smtClean="0"/>
              <a:t>‹#›</a:t>
            </a:fld>
            <a:endParaRPr lang="en-IN"/>
          </a:p>
        </p:txBody>
      </p:sp>
    </p:spTree>
    <p:extLst>
      <p:ext uri="{BB962C8B-B14F-4D97-AF65-F5344CB8AC3E}">
        <p14:creationId xmlns:p14="http://schemas.microsoft.com/office/powerpoint/2010/main" val="3476626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B85B1A-2E2A-463A-8CC2-5A59BC360DAB}"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5F5C0-44DD-468E-A734-C9F4DEC8F4A9}" type="slidenum">
              <a:rPr lang="en-IN" smtClean="0"/>
              <a:t>‹#›</a:t>
            </a:fld>
            <a:endParaRPr lang="en-IN"/>
          </a:p>
        </p:txBody>
      </p:sp>
    </p:spTree>
    <p:extLst>
      <p:ext uri="{BB962C8B-B14F-4D97-AF65-F5344CB8AC3E}">
        <p14:creationId xmlns:p14="http://schemas.microsoft.com/office/powerpoint/2010/main" val="80850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B85B1A-2E2A-463A-8CC2-5A59BC360DAB}"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5F5C0-44DD-468E-A734-C9F4DEC8F4A9}" type="slidenum">
              <a:rPr lang="en-IN" smtClean="0"/>
              <a:t>‹#›</a:t>
            </a:fld>
            <a:endParaRPr lang="en-IN"/>
          </a:p>
        </p:txBody>
      </p:sp>
    </p:spTree>
    <p:extLst>
      <p:ext uri="{BB962C8B-B14F-4D97-AF65-F5344CB8AC3E}">
        <p14:creationId xmlns:p14="http://schemas.microsoft.com/office/powerpoint/2010/main" val="339666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B85B1A-2E2A-463A-8CC2-5A59BC360DAB}"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5F5C0-44DD-468E-A734-C9F4DEC8F4A9}" type="slidenum">
              <a:rPr lang="en-IN" smtClean="0"/>
              <a:t>‹#›</a:t>
            </a:fld>
            <a:endParaRPr lang="en-IN"/>
          </a:p>
        </p:txBody>
      </p:sp>
    </p:spTree>
    <p:extLst>
      <p:ext uri="{BB962C8B-B14F-4D97-AF65-F5344CB8AC3E}">
        <p14:creationId xmlns:p14="http://schemas.microsoft.com/office/powerpoint/2010/main" val="4283186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B85B1A-2E2A-463A-8CC2-5A59BC360DAB}"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95F5C0-44DD-468E-A734-C9F4DEC8F4A9}" type="slidenum">
              <a:rPr lang="en-IN" smtClean="0"/>
              <a:t>‹#›</a:t>
            </a:fld>
            <a:endParaRPr lang="en-IN"/>
          </a:p>
        </p:txBody>
      </p:sp>
    </p:spTree>
    <p:extLst>
      <p:ext uri="{BB962C8B-B14F-4D97-AF65-F5344CB8AC3E}">
        <p14:creationId xmlns:p14="http://schemas.microsoft.com/office/powerpoint/2010/main" val="3994483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B85B1A-2E2A-463A-8CC2-5A59BC360DAB}" type="datetimeFigureOut">
              <a:rPr lang="en-IN" smtClean="0"/>
              <a:t>05-12-2022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95F5C0-44DD-468E-A734-C9F4DEC8F4A9}" type="slidenum">
              <a:rPr lang="en-IN" smtClean="0"/>
              <a:t>‹#›</a:t>
            </a:fld>
            <a:endParaRPr lang="en-IN"/>
          </a:p>
        </p:txBody>
      </p:sp>
    </p:spTree>
    <p:extLst>
      <p:ext uri="{BB962C8B-B14F-4D97-AF65-F5344CB8AC3E}">
        <p14:creationId xmlns:p14="http://schemas.microsoft.com/office/powerpoint/2010/main" val="1497258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B85B1A-2E2A-463A-8CC2-5A59BC360DAB}" type="datetimeFigureOut">
              <a:rPr lang="en-IN" smtClean="0"/>
              <a:t>05-12-2022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95F5C0-44DD-468E-A734-C9F4DEC8F4A9}" type="slidenum">
              <a:rPr lang="en-IN" smtClean="0"/>
              <a:t>‹#›</a:t>
            </a:fld>
            <a:endParaRPr lang="en-IN"/>
          </a:p>
        </p:txBody>
      </p:sp>
    </p:spTree>
    <p:extLst>
      <p:ext uri="{BB962C8B-B14F-4D97-AF65-F5344CB8AC3E}">
        <p14:creationId xmlns:p14="http://schemas.microsoft.com/office/powerpoint/2010/main" val="2029158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B85B1A-2E2A-463A-8CC2-5A59BC360DAB}" type="datetimeFigureOut">
              <a:rPr lang="en-IN" smtClean="0"/>
              <a:t>05-12-2022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95F5C0-44DD-468E-A734-C9F4DEC8F4A9}" type="slidenum">
              <a:rPr lang="en-IN" smtClean="0"/>
              <a:t>‹#›</a:t>
            </a:fld>
            <a:endParaRPr lang="en-IN"/>
          </a:p>
        </p:txBody>
      </p:sp>
    </p:spTree>
    <p:extLst>
      <p:ext uri="{BB962C8B-B14F-4D97-AF65-F5344CB8AC3E}">
        <p14:creationId xmlns:p14="http://schemas.microsoft.com/office/powerpoint/2010/main" val="4217880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B85B1A-2E2A-463A-8CC2-5A59BC360DAB}"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95F5C0-44DD-468E-A734-C9F4DEC8F4A9}" type="slidenum">
              <a:rPr lang="en-IN" smtClean="0"/>
              <a:t>‹#›</a:t>
            </a:fld>
            <a:endParaRPr lang="en-IN"/>
          </a:p>
        </p:txBody>
      </p:sp>
    </p:spTree>
    <p:extLst>
      <p:ext uri="{BB962C8B-B14F-4D97-AF65-F5344CB8AC3E}">
        <p14:creationId xmlns:p14="http://schemas.microsoft.com/office/powerpoint/2010/main" val="3661879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B85B1A-2E2A-463A-8CC2-5A59BC360DAB}"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95F5C0-44DD-468E-A734-C9F4DEC8F4A9}" type="slidenum">
              <a:rPr lang="en-IN" smtClean="0"/>
              <a:t>‹#›</a:t>
            </a:fld>
            <a:endParaRPr lang="en-IN"/>
          </a:p>
        </p:txBody>
      </p:sp>
    </p:spTree>
    <p:extLst>
      <p:ext uri="{BB962C8B-B14F-4D97-AF65-F5344CB8AC3E}">
        <p14:creationId xmlns:p14="http://schemas.microsoft.com/office/powerpoint/2010/main" val="2076910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DB85B1A-2E2A-463A-8CC2-5A59BC360DAB}" type="datetimeFigureOut">
              <a:rPr lang="en-IN" smtClean="0"/>
              <a:t>05-12-2022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95F5C0-44DD-468E-A734-C9F4DEC8F4A9}" type="slidenum">
              <a:rPr lang="en-IN" smtClean="0"/>
              <a:t>‹#›</a:t>
            </a:fld>
            <a:endParaRPr lang="en-IN"/>
          </a:p>
        </p:txBody>
      </p:sp>
    </p:spTree>
    <p:extLst>
      <p:ext uri="{BB962C8B-B14F-4D97-AF65-F5344CB8AC3E}">
        <p14:creationId xmlns:p14="http://schemas.microsoft.com/office/powerpoint/2010/main" val="10922258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9FD00-98A2-482A-D0E7-B32363FE1566}"/>
              </a:ext>
            </a:extLst>
          </p:cNvPr>
          <p:cNvSpPr>
            <a:spLocks noGrp="1"/>
          </p:cNvSpPr>
          <p:nvPr>
            <p:ph type="ctrTitle"/>
          </p:nvPr>
        </p:nvSpPr>
        <p:spPr/>
        <p:txBody>
          <a:bodyPr/>
          <a:lstStyle/>
          <a:p>
            <a:r>
              <a:rPr lang="en-US" dirty="0"/>
              <a:t>PREDICTION OF DISEASE USING MACHINE LEARNING</a:t>
            </a:r>
            <a:endParaRPr lang="en-IN" dirty="0"/>
          </a:p>
        </p:txBody>
      </p:sp>
    </p:spTree>
    <p:extLst>
      <p:ext uri="{BB962C8B-B14F-4D97-AF65-F5344CB8AC3E}">
        <p14:creationId xmlns:p14="http://schemas.microsoft.com/office/powerpoint/2010/main" val="4205804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41CE-A622-5D84-CE68-B9F086DB10D6}"/>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FF6074C4-CF1B-F7A7-8125-4ED3F70D4E27}"/>
              </a:ext>
            </a:extLst>
          </p:cNvPr>
          <p:cNvSpPr>
            <a:spLocks noGrp="1"/>
          </p:cNvSpPr>
          <p:nvPr>
            <p:ph idx="1"/>
          </p:nvPr>
        </p:nvSpPr>
        <p:spPr/>
        <p:txBody>
          <a:bodyPr>
            <a:normAutofit lnSpcReduction="10000"/>
          </a:bodyPr>
          <a:lstStyle/>
          <a:p>
            <a:r>
              <a:rPr lang="en-US" dirty="0"/>
              <a:t>Machine learning is the field that makes predictions using historical data. The idea behind machine learning is that a computer system can learn from data and experience. Two phases make up the machine learning algorithm: 1) Testing and 2) Training Using a patient's symptoms and medical history, machine learning technology has been working for decades to predict disease. Healthcare issues can be effectively handled with the use of machine learning technology.</a:t>
            </a:r>
          </a:p>
          <a:p>
            <a:r>
              <a:rPr lang="en-US" dirty="0"/>
              <a:t>To keep an eye on our patients' health, we are deploying comprehensive machine learning techniques. We can create models using ML that quickly clean, process, and provide results. This method will enable doctors to make accurate assessments of patient diagnoses and, as a result, give the proper treatment to the patient, improving patient healthcare services. The medical industry's potential use of machine learning in healthcare is very well illustrated.</a:t>
            </a:r>
            <a:endParaRPr lang="en-IN" dirty="0"/>
          </a:p>
        </p:txBody>
      </p:sp>
    </p:spTree>
    <p:extLst>
      <p:ext uri="{BB962C8B-B14F-4D97-AF65-F5344CB8AC3E}">
        <p14:creationId xmlns:p14="http://schemas.microsoft.com/office/powerpoint/2010/main" val="2561548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1D130-EBB8-7E1F-0799-757E775FFB19}"/>
              </a:ext>
            </a:extLst>
          </p:cNvPr>
          <p:cNvSpPr>
            <a:spLocks noGrp="1"/>
          </p:cNvSpPr>
          <p:nvPr>
            <p:ph type="title"/>
          </p:nvPr>
        </p:nvSpPr>
        <p:spPr/>
        <p:txBody>
          <a:bodyPr/>
          <a:lstStyle/>
          <a:p>
            <a:r>
              <a:rPr lang="en-US" dirty="0"/>
              <a:t>Result</a:t>
            </a:r>
            <a:endParaRPr lang="en-IN" dirty="0"/>
          </a:p>
        </p:txBody>
      </p:sp>
      <p:sp>
        <p:nvSpPr>
          <p:cNvPr id="6" name="Rectangle 5">
            <a:extLst>
              <a:ext uri="{FF2B5EF4-FFF2-40B4-BE49-F238E27FC236}">
                <a16:creationId xmlns:a16="http://schemas.microsoft.com/office/drawing/2014/main" id="{EF5E6E67-9374-4ABA-6E82-556789AC69C4}"/>
              </a:ext>
            </a:extLst>
          </p:cNvPr>
          <p:cNvSpPr>
            <a:spLocks noChangeArrowheads="1"/>
          </p:cNvSpPr>
          <p:nvPr/>
        </p:nvSpPr>
        <p:spPr bwMode="auto">
          <a:xfrm>
            <a:off x="142240" y="129032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Stats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76" name="Picture 17">
            <a:extLst>
              <a:ext uri="{FF2B5EF4-FFF2-40B4-BE49-F238E27FC236}">
                <a16:creationId xmlns:a16="http://schemas.microsoft.com/office/drawing/2014/main" id="{3DFE906C-94C8-4A5D-13E1-EB590BE681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 y="1747520"/>
            <a:ext cx="3094038" cy="24463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A409FEC-DC80-CAEA-6C1A-32DF340D54F4}"/>
              </a:ext>
            </a:extLst>
          </p:cNvPr>
          <p:cNvSpPr>
            <a:spLocks noChangeArrowheads="1"/>
          </p:cNvSpPr>
          <p:nvPr/>
        </p:nvSpPr>
        <p:spPr bwMode="auto">
          <a:xfrm>
            <a:off x="142240" y="419385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8">
            <a:extLst>
              <a:ext uri="{FF2B5EF4-FFF2-40B4-BE49-F238E27FC236}">
                <a16:creationId xmlns:a16="http://schemas.microsoft.com/office/drawing/2014/main" id="{2A847F1F-1CE0-C0D6-E46C-FACA3FD027B6}"/>
              </a:ext>
            </a:extLst>
          </p:cNvPr>
          <p:cNvSpPr>
            <a:spLocks noChangeArrowheads="1"/>
          </p:cNvSpPr>
          <p:nvPr/>
        </p:nvSpPr>
        <p:spPr bwMode="auto">
          <a:xfrm>
            <a:off x="4343572" y="1202769"/>
            <a:ext cx="2931759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Correlation graph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79" name="Picture 18">
            <a:extLst>
              <a:ext uri="{FF2B5EF4-FFF2-40B4-BE49-F238E27FC236}">
                <a16:creationId xmlns:a16="http://schemas.microsoft.com/office/drawing/2014/main" id="{72E6D322-38EB-6E49-BD91-FD0C92BED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573" y="1554480"/>
            <a:ext cx="6466667" cy="300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233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CCF9-C6EB-1EBF-A09A-0EE097681FED}"/>
              </a:ext>
            </a:extLst>
          </p:cNvPr>
          <p:cNvSpPr>
            <a:spLocks noGrp="1"/>
          </p:cNvSpPr>
          <p:nvPr>
            <p:ph type="title"/>
          </p:nvPr>
        </p:nvSpPr>
        <p:spPr/>
        <p:txBody>
          <a:bodyPr/>
          <a:lstStyle/>
          <a:p>
            <a:r>
              <a:rPr lang="en-US" dirty="0"/>
              <a:t>Result Cont.</a:t>
            </a:r>
            <a:endParaRPr lang="en-IN" dirty="0"/>
          </a:p>
        </p:txBody>
      </p:sp>
      <p:sp>
        <p:nvSpPr>
          <p:cNvPr id="8" name="Rectangle 8">
            <a:extLst>
              <a:ext uri="{FF2B5EF4-FFF2-40B4-BE49-F238E27FC236}">
                <a16:creationId xmlns:a16="http://schemas.microsoft.com/office/drawing/2014/main" id="{FFB9D497-AA6C-EA36-C6F0-4367FA8D370A}"/>
              </a:ext>
            </a:extLst>
          </p:cNvPr>
          <p:cNvSpPr>
            <a:spLocks noChangeArrowheads="1"/>
          </p:cNvSpPr>
          <p:nvPr/>
        </p:nvSpPr>
        <p:spPr bwMode="auto">
          <a:xfrm>
            <a:off x="406400" y="13512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Classification Report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103" name="Picture 19">
            <a:extLst>
              <a:ext uri="{FF2B5EF4-FFF2-40B4-BE49-F238E27FC236}">
                <a16:creationId xmlns:a16="http://schemas.microsoft.com/office/drawing/2014/main" id="{CEAC2FCF-80F8-F9D6-7606-ED3A87162A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1808480"/>
            <a:ext cx="2659063" cy="281146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a:extLst>
              <a:ext uri="{FF2B5EF4-FFF2-40B4-BE49-F238E27FC236}">
                <a16:creationId xmlns:a16="http://schemas.microsoft.com/office/drawing/2014/main" id="{17E16F91-BC19-C964-03CE-2059BE027ED7}"/>
              </a:ext>
            </a:extLst>
          </p:cNvPr>
          <p:cNvSpPr>
            <a:spLocks noChangeArrowheads="1"/>
          </p:cNvSpPr>
          <p:nvPr/>
        </p:nvSpPr>
        <p:spPr bwMode="auto">
          <a:xfrm>
            <a:off x="406400" y="4619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11">
            <a:extLst>
              <a:ext uri="{FF2B5EF4-FFF2-40B4-BE49-F238E27FC236}">
                <a16:creationId xmlns:a16="http://schemas.microsoft.com/office/drawing/2014/main" id="{FED08D59-AD42-1573-63E9-91FC93DAB953}"/>
              </a:ext>
            </a:extLst>
          </p:cNvPr>
          <p:cNvSpPr>
            <a:spLocks noChangeArrowheads="1"/>
          </p:cNvSpPr>
          <p:nvPr/>
        </p:nvSpPr>
        <p:spPr bwMode="auto">
          <a:xfrm>
            <a:off x="5648960" y="13512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K-Means Cluster</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106" name="Picture 5">
            <a:extLst>
              <a:ext uri="{FF2B5EF4-FFF2-40B4-BE49-F238E27FC236}">
                <a16:creationId xmlns:a16="http://schemas.microsoft.com/office/drawing/2014/main" id="{A6BBA76B-B560-540D-63E7-E2D5867B00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8560" y="1808479"/>
            <a:ext cx="5740400" cy="379983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2">
            <a:extLst>
              <a:ext uri="{FF2B5EF4-FFF2-40B4-BE49-F238E27FC236}">
                <a16:creationId xmlns:a16="http://schemas.microsoft.com/office/drawing/2014/main" id="{5FDFEC1F-EE7D-E86B-588C-8F8F54C8590F}"/>
              </a:ext>
            </a:extLst>
          </p:cNvPr>
          <p:cNvSpPr>
            <a:spLocks noChangeArrowheads="1"/>
          </p:cNvSpPr>
          <p:nvPr/>
        </p:nvSpPr>
        <p:spPr bwMode="auto">
          <a:xfrm>
            <a:off x="5648960" y="38817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899832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F3CD-8BBF-FF73-9BC1-D01110DE2553}"/>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21289011-036A-0C17-E4C6-D53FC0D4D8A4}"/>
              </a:ext>
            </a:extLst>
          </p:cNvPr>
          <p:cNvSpPr>
            <a:spLocks noGrp="1"/>
          </p:cNvSpPr>
          <p:nvPr>
            <p:ph idx="1"/>
          </p:nvPr>
        </p:nvSpPr>
        <p:spPr/>
        <p:txBody>
          <a:bodyPr>
            <a:normAutofit fontScale="92500" lnSpcReduction="20000"/>
          </a:bodyPr>
          <a:lstStyle/>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Min Chen, </a:t>
            </a:r>
            <a:r>
              <a:rPr lang="en-US" sz="1800" b="0" i="0" u="none" strike="noStrike" baseline="0" dirty="0" err="1">
                <a:solidFill>
                  <a:srgbClr val="000000"/>
                </a:solidFill>
                <a:latin typeface="Times New Roman" panose="02020603050405020304" pitchFamily="18" charset="0"/>
              </a:rPr>
              <a:t>Yixue</a:t>
            </a:r>
            <a:r>
              <a:rPr lang="en-US" sz="1800" b="0" i="0" u="none" strike="noStrike" baseline="0" dirty="0">
                <a:solidFill>
                  <a:srgbClr val="000000"/>
                </a:solidFill>
                <a:latin typeface="Times New Roman" panose="02020603050405020304" pitchFamily="18" charset="0"/>
              </a:rPr>
              <a:t> Hao, Kai Hwang, Fellow, IEEE, Lu Wang, and Lin Wang "Disease Prediction by Machine Learning from Healthcare Communities" (2017). </a:t>
            </a:r>
          </a:p>
          <a:p>
            <a:r>
              <a:rPr lang="en-US" sz="1800" b="0" i="0" u="none" strike="noStrike" baseline="0" dirty="0">
                <a:solidFill>
                  <a:srgbClr val="000000"/>
                </a:solidFill>
                <a:latin typeface="Times New Roman" panose="02020603050405020304" pitchFamily="18" charset="0"/>
              </a:rPr>
              <a:t>Mr. </a:t>
            </a:r>
            <a:r>
              <a:rPr lang="en-US" sz="1800" b="0" i="0" u="none" strike="noStrike" baseline="0" dirty="0" err="1">
                <a:solidFill>
                  <a:srgbClr val="000000"/>
                </a:solidFill>
                <a:latin typeface="Times New Roman" panose="02020603050405020304" pitchFamily="18" charset="0"/>
              </a:rPr>
              <a:t>Chala</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Beyene</a:t>
            </a:r>
            <a:r>
              <a:rPr lang="en-US" sz="1800" b="0" i="0" u="none" strike="noStrike" baseline="0" dirty="0">
                <a:solidFill>
                  <a:srgbClr val="000000"/>
                </a:solidFill>
                <a:latin typeface="Times New Roman" panose="02020603050405020304" pitchFamily="18" charset="0"/>
              </a:rPr>
              <a:t> and Prof. Pooja </a:t>
            </a:r>
            <a:r>
              <a:rPr lang="en-US" sz="1800" b="0" i="0" u="none" strike="noStrike" baseline="0" dirty="0" err="1">
                <a:solidFill>
                  <a:srgbClr val="000000"/>
                </a:solidFill>
                <a:latin typeface="Times New Roman" panose="02020603050405020304" pitchFamily="18" charset="0"/>
              </a:rPr>
              <a:t>Kamat</a:t>
            </a:r>
            <a:r>
              <a:rPr lang="en-US" sz="1800" b="0" i="0" u="none" strike="noStrike" baseline="0" dirty="0">
                <a:solidFill>
                  <a:srgbClr val="000000"/>
                </a:solidFill>
                <a:latin typeface="Times New Roman" panose="02020603050405020304" pitchFamily="18" charset="0"/>
              </a:rPr>
              <a:t>, "Survey on Prediction and Analysis of Heart Disease Occurrence Using Data Mining Techniques," International Journal of Pure and Applied Mathematics, 2018. </a:t>
            </a:r>
          </a:p>
          <a:p>
            <a:r>
              <a:rPr lang="en-US" sz="1800" b="0" i="0" u="none" strike="noStrike" baseline="0" dirty="0">
                <a:solidFill>
                  <a:srgbClr val="000000"/>
                </a:solidFill>
                <a:latin typeface="Times New Roman" panose="02020603050405020304" pitchFamily="18" charset="0"/>
              </a:rPr>
              <a:t>P. Groves, B. </a:t>
            </a:r>
            <a:r>
              <a:rPr lang="en-US" sz="1800" b="0" i="0" u="none" strike="noStrike" baseline="0" dirty="0" err="1">
                <a:solidFill>
                  <a:srgbClr val="000000"/>
                </a:solidFill>
                <a:latin typeface="Times New Roman" panose="02020603050405020304" pitchFamily="18" charset="0"/>
              </a:rPr>
              <a:t>Kayyali</a:t>
            </a:r>
            <a:r>
              <a:rPr lang="en-US" sz="1800" b="0" i="0" u="none" strike="noStrike" baseline="0" dirty="0">
                <a:solidFill>
                  <a:srgbClr val="000000"/>
                </a:solidFill>
                <a:latin typeface="Times New Roman" panose="02020603050405020304" pitchFamily="18" charset="0"/>
              </a:rPr>
              <a:t>, D. Knott, and S. V. </a:t>
            </a:r>
            <a:r>
              <a:rPr lang="en-US" sz="1800" b="0" i="0" u="none" strike="noStrike" baseline="0" dirty="0" err="1">
                <a:solidFill>
                  <a:srgbClr val="000000"/>
                </a:solidFill>
                <a:latin typeface="Times New Roman" panose="02020603050405020304" pitchFamily="18" charset="0"/>
              </a:rPr>
              <a:t>Kuiken</a:t>
            </a:r>
            <a:r>
              <a:rPr lang="en-US" sz="1800" b="0" i="0" u="none" strike="noStrike" baseline="0" dirty="0">
                <a:solidFill>
                  <a:srgbClr val="000000"/>
                </a:solidFill>
                <a:latin typeface="Times New Roman" panose="02020603050405020304" pitchFamily="18" charset="0"/>
              </a:rPr>
              <a:t>, 2016. "The 'big data' revolution in healthcare: Accelerating value and innovation." </a:t>
            </a:r>
          </a:p>
          <a:p>
            <a:r>
              <a:rPr lang="en-IN" sz="1800" b="0" i="0" u="none" strike="noStrike" baseline="0" dirty="0">
                <a:solidFill>
                  <a:srgbClr val="000000"/>
                </a:solidFill>
                <a:latin typeface="Times New Roman" panose="02020603050405020304" pitchFamily="18" charset="0"/>
              </a:rPr>
              <a:t>S.-H. Wang, T.-M. Zhan, Y. Chen, Y. Zhang, M. Yang, H.-M. Lu, H.-N. Wang, B. Liu, and P. Phillips, "Multiple sclerosis identification using biorthogonal wavelet transform, </a:t>
            </a:r>
            <a:r>
              <a:rPr lang="en-IN" sz="1800" b="0" i="0" u="none" strike="noStrike" baseline="0" dirty="0" err="1">
                <a:solidFill>
                  <a:srgbClr val="000000"/>
                </a:solidFill>
                <a:latin typeface="Times New Roman" panose="02020603050405020304" pitchFamily="18" charset="0"/>
              </a:rPr>
              <a:t>rbf</a:t>
            </a:r>
            <a:r>
              <a:rPr lang="en-IN" sz="1800" b="0" i="0" u="none" strike="noStrike" baseline="0" dirty="0">
                <a:solidFill>
                  <a:srgbClr val="000000"/>
                </a:solidFill>
                <a:latin typeface="Times New Roman" panose="02020603050405020304" pitchFamily="18" charset="0"/>
              </a:rPr>
              <a:t> kernel principal component analysis, and logistic regression," IEEE Access, vol. 4, no. 4, pp. 7567-7576, 2016. </a:t>
            </a:r>
          </a:p>
          <a:p>
            <a:r>
              <a:rPr lang="en-US" sz="1800" b="0" i="0" u="none" strike="noStrike" baseline="0" dirty="0">
                <a:solidFill>
                  <a:srgbClr val="000000"/>
                </a:solidFill>
                <a:latin typeface="Times New Roman" panose="02020603050405020304" pitchFamily="18" charset="0"/>
              </a:rPr>
              <a:t>S. Patel and H. Patel, "Survey of data mining techniques </a:t>
            </a:r>
            <a:r>
              <a:rPr lang="en-US" sz="1800" b="0" i="0" u="none" strike="noStrike" baseline="0" dirty="0" err="1">
                <a:solidFill>
                  <a:srgbClr val="000000"/>
                </a:solidFill>
                <a:latin typeface="Times New Roman" panose="02020603050405020304" pitchFamily="18" charset="0"/>
              </a:rPr>
              <a:t>utilised</a:t>
            </a:r>
            <a:r>
              <a:rPr lang="en-US" sz="1800" b="0" i="0" u="none" strike="noStrike" baseline="0" dirty="0">
                <a:solidFill>
                  <a:srgbClr val="000000"/>
                </a:solidFill>
                <a:latin typeface="Times New Roman" panose="02020603050405020304" pitchFamily="18" charset="0"/>
              </a:rPr>
              <a:t> in the healthcare domain," International Journal of Informatics Science and Technology, Vol. 6, pp. 53-60, March 2016. </a:t>
            </a:r>
          </a:p>
          <a:p>
            <a:endParaRPr lang="en-IN" dirty="0"/>
          </a:p>
        </p:txBody>
      </p:sp>
    </p:spTree>
    <p:extLst>
      <p:ext uri="{BB962C8B-B14F-4D97-AF65-F5344CB8AC3E}">
        <p14:creationId xmlns:p14="http://schemas.microsoft.com/office/powerpoint/2010/main" val="22132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EE13-BCD1-307F-8F91-DA188CA05A9E}"/>
              </a:ext>
            </a:extLst>
          </p:cNvPr>
          <p:cNvSpPr>
            <a:spLocks noGrp="1"/>
          </p:cNvSpPr>
          <p:nvPr>
            <p:ph type="title"/>
          </p:nvPr>
        </p:nvSpPr>
        <p:spPr/>
        <p:txBody>
          <a:bodyPr/>
          <a:lstStyle/>
          <a:p>
            <a:r>
              <a:rPr lang="en-US" dirty="0"/>
              <a:t>Presented by:</a:t>
            </a:r>
            <a:endParaRPr lang="en-IN" dirty="0"/>
          </a:p>
        </p:txBody>
      </p:sp>
      <p:sp>
        <p:nvSpPr>
          <p:cNvPr id="3" name="Content Placeholder 2">
            <a:extLst>
              <a:ext uri="{FF2B5EF4-FFF2-40B4-BE49-F238E27FC236}">
                <a16:creationId xmlns:a16="http://schemas.microsoft.com/office/drawing/2014/main" id="{186CE26F-8B13-BDB3-2AFC-0F8B50A171FC}"/>
              </a:ext>
            </a:extLst>
          </p:cNvPr>
          <p:cNvSpPr>
            <a:spLocks noGrp="1"/>
          </p:cNvSpPr>
          <p:nvPr>
            <p:ph idx="1"/>
          </p:nvPr>
        </p:nvSpPr>
        <p:spPr/>
        <p:txBody>
          <a:bodyPr/>
          <a:lstStyle/>
          <a:p>
            <a:pPr marL="0" indent="0">
              <a:buNone/>
            </a:pPr>
            <a:r>
              <a:rPr lang="en-US" dirty="0"/>
              <a:t>GUNDA NIKHIL – 700739893</a:t>
            </a:r>
          </a:p>
          <a:p>
            <a:pPr marL="0" indent="0">
              <a:buNone/>
            </a:pPr>
            <a:r>
              <a:rPr lang="en-IN" dirty="0"/>
              <a:t>RAMYA SAHITYA JAKKULA – 700737451</a:t>
            </a:r>
          </a:p>
          <a:p>
            <a:pPr marL="0" indent="0">
              <a:buNone/>
            </a:pPr>
            <a:r>
              <a:rPr lang="en-IN" dirty="0"/>
              <a:t>GURU PRASAD - 700742087</a:t>
            </a:r>
          </a:p>
        </p:txBody>
      </p:sp>
    </p:spTree>
    <p:extLst>
      <p:ext uri="{BB962C8B-B14F-4D97-AF65-F5344CB8AC3E}">
        <p14:creationId xmlns:p14="http://schemas.microsoft.com/office/powerpoint/2010/main" val="2271140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BCEE6ABA-9394-AE73-D2CD-CC81CDF8A252}"/>
              </a:ext>
            </a:extLst>
          </p:cNvPr>
          <p:cNvGraphicFramePr>
            <a:graphicFrameLocks noGrp="1"/>
          </p:cNvGraphicFramePr>
          <p:nvPr>
            <p:extLst>
              <p:ext uri="{D42A27DB-BD31-4B8C-83A1-F6EECF244321}">
                <p14:modId xmlns:p14="http://schemas.microsoft.com/office/powerpoint/2010/main" val="738404520"/>
              </p:ext>
            </p:extLst>
          </p:nvPr>
        </p:nvGraphicFramePr>
        <p:xfrm>
          <a:off x="2032000" y="1125182"/>
          <a:ext cx="8127999" cy="49377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964502173"/>
                    </a:ext>
                  </a:extLst>
                </a:gridCol>
                <a:gridCol w="2709333">
                  <a:extLst>
                    <a:ext uri="{9D8B030D-6E8A-4147-A177-3AD203B41FA5}">
                      <a16:colId xmlns:a16="http://schemas.microsoft.com/office/drawing/2014/main" val="3630492339"/>
                    </a:ext>
                  </a:extLst>
                </a:gridCol>
                <a:gridCol w="2709333">
                  <a:extLst>
                    <a:ext uri="{9D8B030D-6E8A-4147-A177-3AD203B41FA5}">
                      <a16:colId xmlns:a16="http://schemas.microsoft.com/office/drawing/2014/main" val="3506710999"/>
                    </a:ext>
                  </a:extLst>
                </a:gridCol>
              </a:tblGrid>
              <a:tr h="545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baseline="0" dirty="0">
                          <a:solidFill>
                            <a:schemeClr val="lt1"/>
                          </a:solidFill>
                          <a:latin typeface="+mn-lt"/>
                          <a:ea typeface="+mn-ea"/>
                          <a:cs typeface="+mn-cs"/>
                        </a:rPr>
                        <a:t>Description/Task </a:t>
                      </a:r>
                      <a:r>
                        <a:rPr lang="en-IN" sz="1800" b="0" i="0" u="none" strike="noStrike" kern="1200" baseline="0" dirty="0">
                          <a:solidFill>
                            <a:schemeClr val="lt1"/>
                          </a:solidFill>
                          <a:latin typeface="+mn-lt"/>
                          <a:ea typeface="+mn-ea"/>
                          <a:cs typeface="+mn-cs"/>
                        </a:rPr>
                        <a:t>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baseline="0" dirty="0">
                          <a:solidFill>
                            <a:schemeClr val="lt1"/>
                          </a:solidFill>
                          <a:latin typeface="+mn-lt"/>
                          <a:ea typeface="+mn-ea"/>
                          <a:cs typeface="+mn-cs"/>
                        </a:rPr>
                        <a:t>Responsibility - Person </a:t>
                      </a:r>
                      <a:r>
                        <a:rPr lang="en-IN" sz="1800" b="0" i="0" u="none" strike="noStrike" kern="1200" baseline="0" dirty="0">
                          <a:solidFill>
                            <a:schemeClr val="lt1"/>
                          </a:solidFill>
                          <a:latin typeface="+mn-lt"/>
                          <a:ea typeface="+mn-ea"/>
                          <a:cs typeface="+mn-cs"/>
                        </a:rPr>
                        <a:t>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baseline="0" dirty="0">
                          <a:solidFill>
                            <a:schemeClr val="lt1"/>
                          </a:solidFill>
                          <a:latin typeface="+mn-lt"/>
                          <a:ea typeface="+mn-ea"/>
                          <a:cs typeface="+mn-cs"/>
                        </a:rPr>
                        <a:t>Contributions - percentage </a:t>
                      </a:r>
                      <a:r>
                        <a:rPr lang="en-IN" sz="1800" b="0" i="0" u="none" strike="noStrike" kern="1200" baseline="0" dirty="0">
                          <a:solidFill>
                            <a:schemeClr val="lt1"/>
                          </a:solidFill>
                          <a:latin typeface="+mn-lt"/>
                          <a:ea typeface="+mn-ea"/>
                          <a:cs typeface="+mn-cs"/>
                        </a:rPr>
                        <a:t>	</a:t>
                      </a:r>
                    </a:p>
                    <a:p>
                      <a:endParaRPr lang="en-IN" dirty="0"/>
                    </a:p>
                  </a:txBody>
                  <a:tcPr/>
                </a:tc>
                <a:extLst>
                  <a:ext uri="{0D108BD9-81ED-4DB2-BD59-A6C34878D82A}">
                    <a16:rowId xmlns:a16="http://schemas.microsoft.com/office/drawing/2014/main" val="880138293"/>
                  </a:ext>
                </a:extLst>
              </a:tr>
              <a:tr h="545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Data Read and </a:t>
                      </a:r>
                      <a:r>
                        <a:rPr lang="en-IN" sz="1800" b="0" i="0" u="none" strike="noStrike" kern="1200" baseline="0" dirty="0" err="1">
                          <a:solidFill>
                            <a:schemeClr val="dk1"/>
                          </a:solidFill>
                          <a:latin typeface="+mn-lt"/>
                          <a:ea typeface="+mn-ea"/>
                          <a:cs typeface="+mn-cs"/>
                        </a:rPr>
                        <a:t>Preprocessing</a:t>
                      </a:r>
                      <a:r>
                        <a:rPr lang="en-IN" sz="1800" b="0" i="0" u="none" strike="noStrike" kern="1200" baseline="0" dirty="0">
                          <a:solidFill>
                            <a:schemeClr val="dk1"/>
                          </a:solidFill>
                          <a:latin typeface="+mn-lt"/>
                          <a:ea typeface="+mn-ea"/>
                          <a:cs typeface="+mn-cs"/>
                        </a:rPr>
                        <a:t>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Ramya Sahitya </a:t>
                      </a:r>
                      <a:r>
                        <a:rPr lang="en-IN" sz="1800" b="0" i="0" u="none" strike="noStrike" kern="1200" baseline="0" dirty="0" err="1">
                          <a:solidFill>
                            <a:schemeClr val="dk1"/>
                          </a:solidFill>
                          <a:latin typeface="+mn-lt"/>
                          <a:ea typeface="+mn-ea"/>
                          <a:cs typeface="+mn-cs"/>
                        </a:rPr>
                        <a:t>Jakkula</a:t>
                      </a:r>
                      <a:r>
                        <a:rPr lang="en-IN" sz="1800" b="0" i="0" u="none" strike="noStrike" kern="1200" baseline="0" dirty="0">
                          <a:solidFill>
                            <a:schemeClr val="dk1"/>
                          </a:solidFill>
                          <a:latin typeface="+mn-lt"/>
                          <a:ea typeface="+mn-ea"/>
                          <a:cs typeface="+mn-cs"/>
                        </a:rPr>
                        <a:t> 	</a:t>
                      </a:r>
                    </a:p>
                    <a:p>
                      <a:endParaRPr lang="en-IN" dirty="0"/>
                    </a:p>
                  </a:txBody>
                  <a:tcPr/>
                </a:tc>
                <a:tc>
                  <a:txBody>
                    <a:bodyPr/>
                    <a:lstStyle/>
                    <a:p>
                      <a:r>
                        <a:rPr lang="en-US" dirty="0"/>
                        <a:t>50</a:t>
                      </a:r>
                      <a:r>
                        <a:rPr lang="en-IN" dirty="0"/>
                        <a:t>%</a:t>
                      </a:r>
                      <a:endParaRPr lang="en-US" dirty="0"/>
                    </a:p>
                  </a:txBody>
                  <a:tcPr/>
                </a:tc>
                <a:extLst>
                  <a:ext uri="{0D108BD9-81ED-4DB2-BD59-A6C34878D82A}">
                    <a16:rowId xmlns:a16="http://schemas.microsoft.com/office/drawing/2014/main" val="2444518966"/>
                  </a:ext>
                </a:extLst>
              </a:tr>
              <a:tr h="545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Visualization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Nikhil Gunda 	</a:t>
                      </a:r>
                    </a:p>
                    <a:p>
                      <a:endParaRPr lang="en-IN" dirty="0"/>
                    </a:p>
                  </a:txBody>
                  <a:tcPr/>
                </a:tc>
                <a:tc>
                  <a:txBody>
                    <a:bodyPr/>
                    <a:lstStyle/>
                    <a:p>
                      <a:r>
                        <a:rPr lang="en-US" dirty="0"/>
                        <a:t>50%</a:t>
                      </a:r>
                      <a:endParaRPr lang="en-IN" dirty="0"/>
                    </a:p>
                  </a:txBody>
                  <a:tcPr/>
                </a:tc>
                <a:extLst>
                  <a:ext uri="{0D108BD9-81ED-4DB2-BD59-A6C34878D82A}">
                    <a16:rowId xmlns:a16="http://schemas.microsoft.com/office/drawing/2014/main" val="1666263396"/>
                  </a:ext>
                </a:extLst>
              </a:tr>
              <a:tr h="545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Model And result Analysis (DT and Fuzzy C Means)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Guru Prasad 	</a:t>
                      </a:r>
                    </a:p>
                    <a:p>
                      <a:endParaRPr lang="en-IN" dirty="0"/>
                    </a:p>
                  </a:txBody>
                  <a:tcPr/>
                </a:tc>
                <a:tc>
                  <a:txBody>
                    <a:bodyPr/>
                    <a:lstStyle/>
                    <a:p>
                      <a:r>
                        <a:rPr lang="en-US" dirty="0"/>
                        <a:t>50%</a:t>
                      </a:r>
                    </a:p>
                  </a:txBody>
                  <a:tcPr/>
                </a:tc>
                <a:extLst>
                  <a:ext uri="{0D108BD9-81ED-4DB2-BD59-A6C34878D82A}">
                    <a16:rowId xmlns:a16="http://schemas.microsoft.com/office/drawing/2014/main" val="4087478890"/>
                  </a:ext>
                </a:extLst>
              </a:tr>
              <a:tr h="545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err="1">
                          <a:solidFill>
                            <a:schemeClr val="dk1"/>
                          </a:solidFill>
                          <a:latin typeface="+mn-lt"/>
                          <a:ea typeface="+mn-ea"/>
                          <a:cs typeface="+mn-cs"/>
                        </a:rPr>
                        <a:t>Kmeans</a:t>
                      </a:r>
                      <a:r>
                        <a:rPr lang="en-IN" sz="1800" b="0" i="0" u="none" strike="noStrike" kern="1200" baseline="0" dirty="0">
                          <a:solidFill>
                            <a:schemeClr val="dk1"/>
                          </a:solidFill>
                          <a:latin typeface="+mn-lt"/>
                          <a:ea typeface="+mn-ea"/>
                          <a:cs typeface="+mn-cs"/>
                        </a:rPr>
                        <a:t>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Nikhil/Ramya 	</a:t>
                      </a:r>
                    </a:p>
                    <a:p>
                      <a:endParaRPr lang="en-IN" dirty="0"/>
                    </a:p>
                  </a:txBody>
                  <a:tcPr/>
                </a:tc>
                <a:tc>
                  <a:txBody>
                    <a:bodyPr/>
                    <a:lstStyle/>
                    <a:p>
                      <a:r>
                        <a:rPr lang="en-US" dirty="0"/>
                        <a:t>80%</a:t>
                      </a:r>
                    </a:p>
                  </a:txBody>
                  <a:tcPr/>
                </a:tc>
                <a:extLst>
                  <a:ext uri="{0D108BD9-81ED-4DB2-BD59-A6C34878D82A}">
                    <a16:rowId xmlns:a16="http://schemas.microsoft.com/office/drawing/2014/main" val="3963444957"/>
                  </a:ext>
                </a:extLst>
              </a:tr>
              <a:tr h="545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Result Analysis 	</a:t>
                      </a:r>
                    </a:p>
                    <a:p>
                      <a:endParaRPr lang="en-IN" dirty="0"/>
                    </a:p>
                  </a:txBody>
                  <a:tcPr/>
                </a:tc>
                <a:tc>
                  <a:txBody>
                    <a:bodyPr/>
                    <a:lstStyle/>
                    <a:p>
                      <a:r>
                        <a:rPr lang="en-IN" sz="1800" b="0" i="0" u="none" strike="noStrike" kern="1200" baseline="0" dirty="0">
                          <a:solidFill>
                            <a:schemeClr val="dk1"/>
                          </a:solidFill>
                          <a:latin typeface="+mn-lt"/>
                          <a:ea typeface="+mn-ea"/>
                          <a:cs typeface="+mn-cs"/>
                        </a:rPr>
                        <a:t>Guru Prasad</a:t>
                      </a:r>
                      <a:endParaRPr lang="en-IN" dirty="0"/>
                    </a:p>
                  </a:txBody>
                  <a:tcPr/>
                </a:tc>
                <a:tc>
                  <a:txBody>
                    <a:bodyPr/>
                    <a:lstStyle/>
                    <a:p>
                      <a:r>
                        <a:rPr lang="en-US" dirty="0"/>
                        <a:t>60%</a:t>
                      </a:r>
                    </a:p>
                  </a:txBody>
                  <a:tcPr/>
                </a:tc>
                <a:extLst>
                  <a:ext uri="{0D108BD9-81ED-4DB2-BD59-A6C34878D82A}">
                    <a16:rowId xmlns:a16="http://schemas.microsoft.com/office/drawing/2014/main" val="423317425"/>
                  </a:ext>
                </a:extLst>
              </a:tr>
            </a:tbl>
          </a:graphicData>
        </a:graphic>
      </p:graphicFrame>
    </p:spTree>
    <p:extLst>
      <p:ext uri="{BB962C8B-B14F-4D97-AF65-F5344CB8AC3E}">
        <p14:creationId xmlns:p14="http://schemas.microsoft.com/office/powerpoint/2010/main" val="3326913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0882D-F776-CF38-A834-AFA8F9675784}"/>
              </a:ext>
            </a:extLst>
          </p:cNvPr>
          <p:cNvSpPr>
            <a:spLocks noGrp="1"/>
          </p:cNvSpPr>
          <p:nvPr>
            <p:ph type="ctrTitle"/>
          </p:nvPr>
        </p:nvSpPr>
        <p:spPr>
          <a:xfrm>
            <a:off x="1197996" y="88347"/>
            <a:ext cx="9144000" cy="2387600"/>
          </a:xfrm>
        </p:spPr>
        <p:txBody>
          <a:bodyPr/>
          <a:lstStyle/>
          <a:p>
            <a:pPr algn="l"/>
            <a:r>
              <a:rPr lang="en-US" dirty="0"/>
              <a:t>Motivation:</a:t>
            </a:r>
            <a:endParaRPr lang="en-IN" dirty="0"/>
          </a:p>
        </p:txBody>
      </p:sp>
      <p:sp>
        <p:nvSpPr>
          <p:cNvPr id="3" name="Subtitle 2">
            <a:extLst>
              <a:ext uri="{FF2B5EF4-FFF2-40B4-BE49-F238E27FC236}">
                <a16:creationId xmlns:a16="http://schemas.microsoft.com/office/drawing/2014/main" id="{1BA73EA6-7B27-7F2A-90F8-2186CD61F64D}"/>
              </a:ext>
            </a:extLst>
          </p:cNvPr>
          <p:cNvSpPr>
            <a:spLocks noGrp="1"/>
          </p:cNvSpPr>
          <p:nvPr>
            <p:ph type="subTitle" idx="1"/>
          </p:nvPr>
        </p:nvSpPr>
        <p:spPr>
          <a:xfrm>
            <a:off x="1428585" y="2592221"/>
            <a:ext cx="9144000" cy="3617748"/>
          </a:xfrm>
        </p:spPr>
        <p:txBody>
          <a:bodyPr>
            <a:normAutofit fontScale="70000" lnSpcReduction="20000"/>
          </a:bodyPr>
          <a:lstStyle/>
          <a:p>
            <a:pPr marL="342900" indent="-342900" algn="l">
              <a:lnSpc>
                <a:spcPct val="170000"/>
              </a:lnSpc>
              <a:buFont typeface="Arial" panose="020B0604020202020204" pitchFamily="34" charset="0"/>
              <a:buChar char="•"/>
            </a:pPr>
            <a:r>
              <a:rPr lang="en-US" dirty="0"/>
              <a:t>It is necessary to upgrade medical facilities in order to make better choices regarding patient diagnosis and available treatments. Machine learning  will play an important role in the healthcare industry to process huge and complex medical data sets and analyze them to extract therapeutic insights.</a:t>
            </a:r>
          </a:p>
          <a:p>
            <a:pPr marL="342900" indent="-342900" algn="l">
              <a:lnSpc>
                <a:spcPct val="170000"/>
              </a:lnSpc>
              <a:buFont typeface="Arial" panose="020B0604020202020204" pitchFamily="34" charset="0"/>
              <a:buChar char="•"/>
            </a:pPr>
            <a:r>
              <a:rPr lang="en-US" dirty="0"/>
              <a:t>Doctors can use this to treat patients. As a result, when machine learning is employed in healthcare, patient will get better treatment. </a:t>
            </a:r>
          </a:p>
          <a:p>
            <a:pPr marL="342900" indent="-342900" algn="l">
              <a:lnSpc>
                <a:spcPct val="170000"/>
              </a:lnSpc>
              <a:buFont typeface="Arial" panose="020B0604020202020204" pitchFamily="34" charset="0"/>
              <a:buChar char="•"/>
            </a:pPr>
            <a:r>
              <a:rPr lang="en-US" dirty="0"/>
              <a:t>In this work, we try to combine healthcare machine learning features into a single system. By implementing disease prediction using machine learning predictive algorithms, healthcare might be made smarter beyond only diagnosis.</a:t>
            </a:r>
          </a:p>
          <a:p>
            <a:pPr marL="342900" indent="-342900" algn="l">
              <a:lnSpc>
                <a:spcPct val="170000"/>
              </a:lnSpc>
              <a:buFont typeface="Arial" panose="020B0604020202020204" pitchFamily="34" charset="0"/>
              <a:buChar char="•"/>
            </a:pPr>
            <a:r>
              <a:rPr lang="en-US" dirty="0"/>
              <a:t>In some cases, it may not be possible to make a timely diagnosis of a disease. Therefore, disease prediction can be effectively put into practice. Prediction of diseases and epidemic outbreaks might result in an early prevention of a disease's emergence, as it is often said, "Prevention is better than cure."</a:t>
            </a:r>
            <a:endParaRPr lang="en-IN" dirty="0"/>
          </a:p>
        </p:txBody>
      </p:sp>
    </p:spTree>
    <p:extLst>
      <p:ext uri="{BB962C8B-B14F-4D97-AF65-F5344CB8AC3E}">
        <p14:creationId xmlns:p14="http://schemas.microsoft.com/office/powerpoint/2010/main" val="2316943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140DD-D6BC-15B6-50CB-F815670DBF76}"/>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8DDF20B4-4DD1-4DCA-FA99-F48AB733C1F6}"/>
              </a:ext>
            </a:extLst>
          </p:cNvPr>
          <p:cNvSpPr>
            <a:spLocks noGrp="1"/>
          </p:cNvSpPr>
          <p:nvPr>
            <p:ph idx="1"/>
          </p:nvPr>
        </p:nvSpPr>
        <p:spPr/>
        <p:txBody>
          <a:bodyPr/>
          <a:lstStyle/>
          <a:p>
            <a:pPr marL="0" indent="0">
              <a:buNone/>
            </a:pPr>
            <a:r>
              <a:rPr lang="en-US" dirty="0"/>
              <a:t>In order to evaluate the risk of sickness, we used both structured and unstructured data in this study. Reconstructing missing data from medical records obtained from the hospital using the latent factor model method. Additionally, by using statistical knowledge, we may pinpoint the main chronic diseases that affect a given area and population. When working with structured data, we consult with hospital experts to learn about crucial details. We employ the c-mean method to automatically detect features in unstructured text data. We provide a c-mean technique for both structured and unstructured data.</a:t>
            </a:r>
            <a:endParaRPr lang="en-IN" dirty="0"/>
          </a:p>
        </p:txBody>
      </p:sp>
    </p:spTree>
    <p:extLst>
      <p:ext uri="{BB962C8B-B14F-4D97-AF65-F5344CB8AC3E}">
        <p14:creationId xmlns:p14="http://schemas.microsoft.com/office/powerpoint/2010/main" val="3279749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87689-F016-5C1C-7D0E-6CC3C27F3413}"/>
              </a:ext>
            </a:extLst>
          </p:cNvPr>
          <p:cNvSpPr>
            <a:spLocks noGrp="1"/>
          </p:cNvSpPr>
          <p:nvPr>
            <p:ph type="title"/>
          </p:nvPr>
        </p:nvSpPr>
        <p:spPr/>
        <p:txBody>
          <a:bodyPr/>
          <a:lstStyle/>
          <a:p>
            <a:r>
              <a:rPr lang="en-US" dirty="0"/>
              <a:t>Related Work</a:t>
            </a:r>
            <a:endParaRPr lang="en-IN" dirty="0"/>
          </a:p>
        </p:txBody>
      </p:sp>
      <p:sp>
        <p:nvSpPr>
          <p:cNvPr id="3" name="Content Placeholder 2">
            <a:extLst>
              <a:ext uri="{FF2B5EF4-FFF2-40B4-BE49-F238E27FC236}">
                <a16:creationId xmlns:a16="http://schemas.microsoft.com/office/drawing/2014/main" id="{CBDE9A5C-AB1C-92EE-41DB-8F3BA3D3139E}"/>
              </a:ext>
            </a:extLst>
          </p:cNvPr>
          <p:cNvSpPr>
            <a:spLocks noGrp="1"/>
          </p:cNvSpPr>
          <p:nvPr>
            <p:ph idx="1"/>
          </p:nvPr>
        </p:nvSpPr>
        <p:spPr/>
        <p:txBody>
          <a:bodyPr>
            <a:normAutofit lnSpcReduction="10000"/>
          </a:bodyPr>
          <a:lstStyle/>
          <a:p>
            <a:pPr marL="342900" indent="-342900">
              <a:buFont typeface="+mj-lt"/>
              <a:buAutoNum type="arabicPeriod"/>
            </a:pPr>
            <a:r>
              <a:rPr lang="en-US" sz="1800" b="0" i="0" u="none" strike="noStrike" baseline="0" dirty="0">
                <a:solidFill>
                  <a:srgbClr val="000000"/>
                </a:solidFill>
                <a:latin typeface="Times New Roman" panose="02020603050405020304" pitchFamily="18" charset="0"/>
              </a:rPr>
              <a:t>Paper Name: Disease phenol type similarity improves the prediction of novel disease associated micro RNAs Author: Duc-</a:t>
            </a:r>
            <a:r>
              <a:rPr lang="en-US" sz="1800" b="0" i="0" u="none" strike="noStrike" baseline="0" dirty="0" err="1">
                <a:solidFill>
                  <a:srgbClr val="000000"/>
                </a:solidFill>
                <a:latin typeface="Times New Roman" panose="02020603050405020304" pitchFamily="18" charset="0"/>
              </a:rPr>
              <a:t>Hau</a:t>
            </a:r>
            <a:r>
              <a:rPr lang="en-US" sz="1800" b="0" i="0" u="none" strike="noStrike" baseline="0" dirty="0">
                <a:solidFill>
                  <a:srgbClr val="000000"/>
                </a:solidFill>
                <a:latin typeface="Times New Roman" panose="02020603050405020304" pitchFamily="18" charset="0"/>
              </a:rPr>
              <a:t> Le </a:t>
            </a:r>
          </a:p>
          <a:p>
            <a:pPr marL="0" indent="0">
              <a:buNone/>
            </a:pPr>
            <a:r>
              <a:rPr lang="en-US" dirty="0"/>
              <a:t>The role of miRNAs (microRNAs) in human disease has been implicated in numerous research. A number of computational methods have been developed to predict these relationships by classifying prospective microRNAs in accordance with their applicability to various diseases. Network-based approaches are becoming more popular because they effectively utilize the "disease module" concept in functionally related miRNA networks. A functional similarity network miRNA is used in the cutting-edge algorithm-based Random Walk with Restart (RWR) technique known as RWRMDA. The use of this strategy was encouraged by its success in identifying disease genes because the idea of a "disease module" also appears in protein interaction networks. A number of additional algorithms have also been developed to forecast disease genes. They haven't, however, been applied to disease microRNA prediction.</a:t>
            </a:r>
            <a:endParaRPr lang="en-IN" dirty="0"/>
          </a:p>
        </p:txBody>
      </p:sp>
    </p:spTree>
    <p:extLst>
      <p:ext uri="{BB962C8B-B14F-4D97-AF65-F5344CB8AC3E}">
        <p14:creationId xmlns:p14="http://schemas.microsoft.com/office/powerpoint/2010/main" val="404018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2F71D-7CD8-317C-CBF3-6E02ECCD28F8}"/>
              </a:ext>
            </a:extLst>
          </p:cNvPr>
          <p:cNvSpPr>
            <a:spLocks noGrp="1"/>
          </p:cNvSpPr>
          <p:nvPr>
            <p:ph type="title"/>
          </p:nvPr>
        </p:nvSpPr>
        <p:spPr/>
        <p:txBody>
          <a:bodyPr/>
          <a:lstStyle/>
          <a:p>
            <a:r>
              <a:rPr lang="en-US" dirty="0"/>
              <a:t>Related Work Cont.</a:t>
            </a:r>
            <a:endParaRPr lang="en-IN" dirty="0"/>
          </a:p>
        </p:txBody>
      </p:sp>
      <p:sp>
        <p:nvSpPr>
          <p:cNvPr id="3" name="Content Placeholder 2">
            <a:extLst>
              <a:ext uri="{FF2B5EF4-FFF2-40B4-BE49-F238E27FC236}">
                <a16:creationId xmlns:a16="http://schemas.microsoft.com/office/drawing/2014/main" id="{E075DCAB-5904-283E-3D71-AAF13164DA68}"/>
              </a:ext>
            </a:extLst>
          </p:cNvPr>
          <p:cNvSpPr>
            <a:spLocks noGrp="1"/>
          </p:cNvSpPr>
          <p:nvPr>
            <p:ph idx="1"/>
          </p:nvPr>
        </p:nvSpPr>
        <p:spPr/>
        <p:txBody>
          <a:bodyPr/>
          <a:lstStyle/>
          <a:p>
            <a:pPr marL="0" indent="0">
              <a:buNone/>
            </a:pPr>
            <a:r>
              <a:rPr lang="en-US" sz="1800" dirty="0">
                <a:effectLst/>
                <a:latin typeface="Times New Roman" panose="02020603050405020304" pitchFamily="18" charset="0"/>
                <a:ea typeface="Calibri" panose="020F0502020204030204" pitchFamily="34" charset="0"/>
              </a:rPr>
              <a:t>2. Paper Name: Defining Disease Phenotypes in Primary Care Electronic Health Records by a Machine Learning Approach: A Case Study in Identifying Rheumatoid Arthritis Author: Shang-Ming Zhou[2]</a:t>
            </a:r>
          </a:p>
          <a:p>
            <a:pPr marL="0" indent="0">
              <a:buNone/>
            </a:pPr>
            <a:endParaRPr lang="en-US" sz="1800" dirty="0">
              <a:latin typeface="Times New Roman" panose="02020603050405020304" pitchFamily="18" charset="0"/>
            </a:endParaRP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Variables were chosen by comparing the relative frequencies of Read codes in the primary care dataset associated with disease cases versus non-disease controls (disease/non-disease based on secondary care diagnosis); ii) predictors/associated variables were reduced using a Random Forest method; and iii) decision rules were inferred from decision tree models. The suggested method was then thoroughly verified on a separate dataset and its performance was compared to two existing deterministic algorithms for RA created with expert clinical knowledge.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11214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C518E-55AA-43DE-7314-EC0506FDCB83}"/>
              </a:ext>
            </a:extLst>
          </p:cNvPr>
          <p:cNvSpPr>
            <a:spLocks noGrp="1"/>
          </p:cNvSpPr>
          <p:nvPr>
            <p:ph type="title"/>
          </p:nvPr>
        </p:nvSpPr>
        <p:spPr/>
        <p:txBody>
          <a:bodyPr/>
          <a:lstStyle/>
          <a:p>
            <a:r>
              <a:rPr lang="en-US" dirty="0"/>
              <a:t>Related Work Cont.</a:t>
            </a:r>
            <a:endParaRPr lang="en-IN" dirty="0"/>
          </a:p>
        </p:txBody>
      </p:sp>
      <p:sp>
        <p:nvSpPr>
          <p:cNvPr id="3" name="Content Placeholder 2">
            <a:extLst>
              <a:ext uri="{FF2B5EF4-FFF2-40B4-BE49-F238E27FC236}">
                <a16:creationId xmlns:a16="http://schemas.microsoft.com/office/drawing/2014/main" id="{6D0E58F7-E146-E9D3-69A4-04561F31C00B}"/>
              </a:ext>
            </a:extLst>
          </p:cNvPr>
          <p:cNvSpPr>
            <a:spLocks noGrp="1"/>
          </p:cNvSpPr>
          <p:nvPr>
            <p:ph idx="1"/>
          </p:nvPr>
        </p:nvSpPr>
        <p:spPr/>
        <p:txBody>
          <a:bodyPr/>
          <a:lstStyle/>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Paper Name: Design and Implementing Heart Disease Prediction Using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Naives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Bayesian Author: Anjan Nikhil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Repaka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Sai Deepak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Ravikanti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t>Dataset selection, application-based user registration and login, Bayesian Navy categorization and prediction, and stable data transfer using AES are all phases of the offered approach (Advanced Encryption Standard). The outcomes are then produced. By utilizing data mining technologies for heart disease prediction, the work elaborates and provides numerous information abstraction strategies. The results imply that the diagnostic framework created may predict heart disease risk factors with accuracy. [3]</a:t>
            </a:r>
            <a:endParaRPr lang="en-IN" dirty="0"/>
          </a:p>
        </p:txBody>
      </p:sp>
    </p:spTree>
    <p:extLst>
      <p:ext uri="{BB962C8B-B14F-4D97-AF65-F5344CB8AC3E}">
        <p14:creationId xmlns:p14="http://schemas.microsoft.com/office/powerpoint/2010/main" val="1952321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2144E-E53A-99B6-C13F-7E2C7832C697}"/>
              </a:ext>
            </a:extLst>
          </p:cNvPr>
          <p:cNvSpPr>
            <a:spLocks noGrp="1"/>
          </p:cNvSpPr>
          <p:nvPr>
            <p:ph type="title"/>
          </p:nvPr>
        </p:nvSpPr>
        <p:spPr/>
        <p:txBody>
          <a:bodyPr/>
          <a:lstStyle/>
          <a:p>
            <a:r>
              <a:rPr lang="en-US" dirty="0"/>
              <a:t>Proposed Framework</a:t>
            </a:r>
            <a:endParaRPr lang="en-IN" dirty="0"/>
          </a:p>
        </p:txBody>
      </p:sp>
      <p:sp>
        <p:nvSpPr>
          <p:cNvPr id="3" name="Content Placeholder 2">
            <a:extLst>
              <a:ext uri="{FF2B5EF4-FFF2-40B4-BE49-F238E27FC236}">
                <a16:creationId xmlns:a16="http://schemas.microsoft.com/office/drawing/2014/main" id="{821915DB-5A89-EAEB-700F-CE51E7F351FB}"/>
              </a:ext>
            </a:extLst>
          </p:cNvPr>
          <p:cNvSpPr>
            <a:spLocks noGrp="1"/>
          </p:cNvSpPr>
          <p:nvPr>
            <p:ph idx="1"/>
          </p:nvPr>
        </p:nvSpPr>
        <p:spPr/>
        <p:txBody>
          <a:bodyPr/>
          <a:lstStyle/>
          <a:p>
            <a:r>
              <a:rPr lang="en-US" sz="1800" b="1" spc="-5" dirty="0">
                <a:solidFill>
                  <a:srgbClr val="292929"/>
                </a:solidFill>
                <a:effectLst/>
                <a:latin typeface="Times New Roman" panose="02020603050405020304" pitchFamily="18" charset="0"/>
                <a:ea typeface="Calibri" panose="020F0502020204030204" pitchFamily="34" charset="0"/>
              </a:rPr>
              <a:t>Fuzzy c-means algorithm: </a:t>
            </a:r>
            <a:r>
              <a:rPr lang="en-US" sz="1800" spc="-5" dirty="0">
                <a:solidFill>
                  <a:srgbClr val="292929"/>
                </a:solidFill>
                <a:effectLst/>
                <a:latin typeface="Times New Roman" panose="02020603050405020304" pitchFamily="18" charset="0"/>
                <a:ea typeface="Calibri" panose="020F0502020204030204" pitchFamily="34" charset="0"/>
              </a:rPr>
              <a:t>Each point in fuzzy clustering has a chance of being a member of each cluster, as opposed to only being a member of one cluster as in normal k-means. In Fuzzy-C Means clustering, each point has a weight associated with a certain cluster; as a result, a point does not necessarily "belong" to a cluster but rather has a weak or strong link to it, which is decided by the inverse distance to the cluster's center.</a:t>
            </a:r>
          </a:p>
          <a:p>
            <a:r>
              <a:rPr lang="en-US" sz="1800" spc="-5" dirty="0">
                <a:solidFill>
                  <a:srgbClr val="292929"/>
                </a:solidFill>
                <a:effectLst/>
                <a:latin typeface="Times New Roman" panose="02020603050405020304" pitchFamily="18" charset="0"/>
                <a:ea typeface="Calibri" panose="020F0502020204030204" pitchFamily="34" charset="0"/>
              </a:rPr>
              <a:t>Speed: Because fuzzy-C means perform more work, they typically run more slowly than K means. With each cluster, each point is assessed, and each evaluation necessitates more operations. While fuzzy c means also need to calculate distance, K-Means simply needs to do so. should utilize complete inverse-distance </a:t>
            </a:r>
            <a:r>
              <a:rPr lang="en-US" sz="1800" spc="-5" dirty="0" err="1">
                <a:solidFill>
                  <a:srgbClr val="292929"/>
                </a:solidFill>
                <a:effectLst/>
                <a:latin typeface="Times New Roman" panose="02020603050405020304" pitchFamily="18" charset="0"/>
                <a:ea typeface="Calibri" panose="020F0502020204030204" pitchFamily="34" charset="0"/>
              </a:rPr>
              <a:t>weighting.My</a:t>
            </a:r>
            <a:r>
              <a:rPr lang="en-US" sz="1800" spc="-5" dirty="0">
                <a:solidFill>
                  <a:srgbClr val="292929"/>
                </a:solidFill>
                <a:effectLst/>
                <a:latin typeface="Times New Roman" panose="02020603050405020304" pitchFamily="18" charset="0"/>
                <a:ea typeface="Calibri" panose="020F0502020204030204" pitchFamily="34" charset="0"/>
              </a:rPr>
              <a:t> personal opinion is that FCM/Soft-K-Means is "less foolish" than Hard-K-Means when it comes to extended clusters.</a:t>
            </a:r>
          </a:p>
          <a:p>
            <a:pPr marL="0" indent="0">
              <a:buNone/>
            </a:pPr>
            <a:endParaRPr lang="en-IN" dirty="0"/>
          </a:p>
        </p:txBody>
      </p:sp>
    </p:spTree>
    <p:extLst>
      <p:ext uri="{BB962C8B-B14F-4D97-AF65-F5344CB8AC3E}">
        <p14:creationId xmlns:p14="http://schemas.microsoft.com/office/powerpoint/2010/main" val="6913849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243</TotalTime>
  <Words>1321</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 3</vt:lpstr>
      <vt:lpstr>Facet</vt:lpstr>
      <vt:lpstr>PREDICTION OF DISEASE USING MACHINE LEARNING</vt:lpstr>
      <vt:lpstr>Presented by:</vt:lpstr>
      <vt:lpstr>PowerPoint Presentation</vt:lpstr>
      <vt:lpstr>Motivation:</vt:lpstr>
      <vt:lpstr>Objectives:</vt:lpstr>
      <vt:lpstr>Related Work</vt:lpstr>
      <vt:lpstr>Related Work Cont.</vt:lpstr>
      <vt:lpstr>Related Work Cont.</vt:lpstr>
      <vt:lpstr>Proposed Framework</vt:lpstr>
      <vt:lpstr>Methodology</vt:lpstr>
      <vt:lpstr>Result</vt:lpstr>
      <vt:lpstr>Result Cont.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DISEASE USING MACHINE LEARNING</dc:title>
  <dc:creator>Nikhil Gunda</dc:creator>
  <cp:lastModifiedBy>Nikhil Gunda</cp:lastModifiedBy>
  <cp:revision>8</cp:revision>
  <dcterms:created xsi:type="dcterms:W3CDTF">2022-12-05T01:41:42Z</dcterms:created>
  <dcterms:modified xsi:type="dcterms:W3CDTF">2022-12-06T03:06:50Z</dcterms:modified>
</cp:coreProperties>
</file>