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1f8a8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1f8a8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f34e77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f34e77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e453c6b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e453c6b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e453c56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e453c56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e453c56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e453c56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e453c5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e453c5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e453c56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e453c56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e453c56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e453c56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0e453c6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e453c6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e453c6b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e453c6b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e453c6b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e453c6b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apers.nips.cc/paper/4824-imagenet-classification-with-deep-convolutional-neural-networks.pdf" TargetMode="External"/><Relationship Id="rId4" Type="http://schemas.openxmlformats.org/officeDocument/2006/relationships/hyperlink" Target="https://static.googleusercontent.com/media/research.google.com/en//pubs/archive/44903.pdf" TargetMode="External"/><Relationship Id="rId9" Type="http://schemas.openxmlformats.org/officeDocument/2006/relationships/hyperlink" Target="https://github.com/gundasai/deeplearning" TargetMode="External"/><Relationship Id="rId5" Type="http://schemas.openxmlformats.org/officeDocument/2006/relationships/hyperlink" Target="http://yann.lecun.com/exdb/publis/pdf/lecun-01a.pdf" TargetMode="External"/><Relationship Id="rId6" Type="http://schemas.openxmlformats.org/officeDocument/2006/relationships/hyperlink" Target="http://citeseerx.ist.psu.edu/viewdoc/download?doi=10.1.1.335.3398&amp;rep=rep1&amp;type=pdf" TargetMode="External"/><Relationship Id="rId7" Type="http://schemas.openxmlformats.org/officeDocument/2006/relationships/hyperlink" Target="http://www-isl.stanford.edu/~widrow/papers/c1960adaptiveswitching.pdf" TargetMode="External"/><Relationship Id="rId8" Type="http://schemas.openxmlformats.org/officeDocument/2006/relationships/hyperlink" Target="https://www.rctn.org/bruno/public/papers/Fukushima198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Identification of </a:t>
            </a:r>
            <a:r>
              <a:rPr lang="en" sz="3000"/>
              <a:t>tomato</a:t>
            </a:r>
            <a:r>
              <a:rPr lang="en" sz="3000"/>
              <a:t> plant disease using leaf images using CNN</a:t>
            </a:r>
            <a:endParaRPr sz="3000"/>
          </a:p>
        </p:txBody>
      </p:sp>
      <p:sp>
        <p:nvSpPr>
          <p:cNvPr id="87" name="Google Shape;87;p13"/>
          <p:cNvSpPr txBox="1"/>
          <p:nvPr>
            <p:ph idx="1" type="subTitle"/>
          </p:nvPr>
        </p:nvSpPr>
        <p:spPr>
          <a:xfrm>
            <a:off x="5781849" y="3737875"/>
            <a:ext cx="3075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GUNDA SAI YESHWANTH</a:t>
            </a:r>
            <a:endParaRPr/>
          </a:p>
          <a:p>
            <a:pPr indent="0" lvl="0" marL="0" rtl="0" algn="l">
              <a:spcBef>
                <a:spcPts val="0"/>
              </a:spcBef>
              <a:spcAft>
                <a:spcPts val="0"/>
              </a:spcAft>
              <a:buNone/>
            </a:pPr>
            <a:r>
              <a:rPr lang="en"/>
              <a:t>                  192CS006</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t>
            </a:r>
            <a:r>
              <a:rPr lang="en"/>
              <a:t>ENHANCEMENTS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Train the  images with upcoming latest models</a:t>
            </a:r>
            <a:endParaRPr/>
          </a:p>
          <a:p>
            <a:pPr indent="-311150" lvl="0" marL="457200" rtl="0" algn="l">
              <a:lnSpc>
                <a:spcPct val="200000"/>
              </a:lnSpc>
              <a:spcBef>
                <a:spcPts val="0"/>
              </a:spcBef>
              <a:spcAft>
                <a:spcPts val="0"/>
              </a:spcAft>
              <a:buSzPts val="1300"/>
              <a:buChar char="●"/>
            </a:pPr>
            <a:r>
              <a:rPr lang="en"/>
              <a:t>Perform image Augmentation for smaller sample diseases images.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92750" y="548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7" name="Google Shape;147;p23"/>
          <p:cNvSpPr txBox="1"/>
          <p:nvPr>
            <p:ph idx="1" type="body"/>
          </p:nvPr>
        </p:nvSpPr>
        <p:spPr>
          <a:xfrm>
            <a:off x="729450" y="1350075"/>
            <a:ext cx="7688700" cy="29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a:t>
            </a:r>
            <a:r>
              <a:rPr lang="en" sz="1100" u="sng">
                <a:solidFill>
                  <a:schemeClr val="hlink"/>
                </a:solidFill>
                <a:latin typeface="Arial"/>
                <a:ea typeface="Arial"/>
                <a:cs typeface="Arial"/>
                <a:sym typeface="Arial"/>
                <a:hlinkClick r:id="rId3"/>
              </a:rPr>
              <a:t>https://papers.nips.cc/paper/4824-imagenet-classification-with-deep-convolutional-neural-networks.pdf</a:t>
            </a:r>
            <a:endParaRPr/>
          </a:p>
          <a:p>
            <a:pPr indent="0" lvl="0" marL="0" rtl="0" algn="l">
              <a:spcBef>
                <a:spcPts val="1600"/>
              </a:spcBef>
              <a:spcAft>
                <a:spcPts val="0"/>
              </a:spcAft>
              <a:buNone/>
            </a:pPr>
            <a:r>
              <a:rPr lang="en"/>
              <a:t>[2] .</a:t>
            </a:r>
            <a:r>
              <a:rPr lang="en" sz="1100" u="sng">
                <a:solidFill>
                  <a:schemeClr val="hlink"/>
                </a:solidFill>
                <a:latin typeface="Arial"/>
                <a:ea typeface="Arial"/>
                <a:cs typeface="Arial"/>
                <a:sym typeface="Arial"/>
                <a:hlinkClick r:id="rId4"/>
              </a:rPr>
              <a:t>https://static.googleusercontent.com/media/research.google.com/en//pubs/archive/44903.pdf</a:t>
            </a:r>
            <a:endParaRPr/>
          </a:p>
          <a:p>
            <a:pPr indent="0" lvl="0" marL="0" rtl="0" algn="l">
              <a:spcBef>
                <a:spcPts val="1600"/>
              </a:spcBef>
              <a:spcAft>
                <a:spcPts val="0"/>
              </a:spcAft>
              <a:buNone/>
            </a:pPr>
            <a:r>
              <a:rPr lang="en"/>
              <a:t>[3] .</a:t>
            </a:r>
            <a:r>
              <a:rPr lang="en" sz="1100" u="sng">
                <a:solidFill>
                  <a:schemeClr val="hlink"/>
                </a:solidFill>
                <a:latin typeface="Arial"/>
                <a:ea typeface="Arial"/>
                <a:cs typeface="Arial"/>
                <a:sym typeface="Arial"/>
                <a:hlinkClick r:id="rId5"/>
              </a:rPr>
              <a:t>http://yann.lecun.com/exdb/publis/pdf/lecun-01a.pdf</a:t>
            </a:r>
            <a:endParaRPr/>
          </a:p>
          <a:p>
            <a:pPr indent="0" lvl="0" marL="0" rtl="0" algn="l">
              <a:spcBef>
                <a:spcPts val="1600"/>
              </a:spcBef>
              <a:spcAft>
                <a:spcPts val="0"/>
              </a:spcAft>
              <a:buNone/>
            </a:pPr>
            <a:r>
              <a:rPr lang="en"/>
              <a:t>[4] . </a:t>
            </a:r>
            <a:r>
              <a:rPr lang="en" sz="1100" u="sng">
                <a:solidFill>
                  <a:schemeClr val="hlink"/>
                </a:solidFill>
                <a:latin typeface="Arial"/>
                <a:ea typeface="Arial"/>
                <a:cs typeface="Arial"/>
                <a:sym typeface="Arial"/>
                <a:hlinkClick r:id="rId6"/>
              </a:rPr>
              <a:t>http://citeseerx.ist.psu.edu/viewdoc/download?doi=10.1.1.335.3398&amp;rep=rep1&amp;type=pdf</a:t>
            </a:r>
            <a:endParaRPr/>
          </a:p>
          <a:p>
            <a:pPr indent="0" lvl="0" marL="0" rtl="0" algn="l">
              <a:spcBef>
                <a:spcPts val="1600"/>
              </a:spcBef>
              <a:spcAft>
                <a:spcPts val="0"/>
              </a:spcAft>
              <a:buNone/>
            </a:pPr>
            <a:r>
              <a:rPr lang="en"/>
              <a:t>[5] . </a:t>
            </a:r>
            <a:r>
              <a:rPr lang="en" sz="1100" u="sng">
                <a:solidFill>
                  <a:schemeClr val="hlink"/>
                </a:solidFill>
                <a:latin typeface="Arial"/>
                <a:ea typeface="Arial"/>
                <a:cs typeface="Arial"/>
                <a:sym typeface="Arial"/>
                <a:hlinkClick r:id="rId7"/>
              </a:rPr>
              <a:t>http://www-isl.stanford.edu/~widrow/papers/c1960adaptiveswitching.pdf</a:t>
            </a:r>
            <a:endParaRPr/>
          </a:p>
          <a:p>
            <a:pPr indent="0" lvl="0" marL="0" rtl="0" algn="l">
              <a:spcBef>
                <a:spcPts val="1600"/>
              </a:spcBef>
              <a:spcAft>
                <a:spcPts val="0"/>
              </a:spcAft>
              <a:buNone/>
            </a:pPr>
            <a:r>
              <a:rPr lang="en"/>
              <a:t>[6] .</a:t>
            </a:r>
            <a:r>
              <a:rPr lang="en" sz="1100" u="sng">
                <a:solidFill>
                  <a:schemeClr val="hlink"/>
                </a:solidFill>
                <a:latin typeface="Arial"/>
                <a:ea typeface="Arial"/>
                <a:cs typeface="Arial"/>
                <a:sym typeface="Arial"/>
                <a:hlinkClick r:id="rId8"/>
              </a:rPr>
              <a:t>https://www.rctn.org/bruno/public/papers/Fukushima1980.pdf</a:t>
            </a:r>
            <a:endParaRPr/>
          </a:p>
          <a:p>
            <a:pPr indent="0" lvl="0" marL="0" rtl="0" algn="l">
              <a:spcBef>
                <a:spcPts val="1600"/>
              </a:spcBef>
              <a:spcAft>
                <a:spcPts val="1600"/>
              </a:spcAft>
              <a:buNone/>
            </a:pPr>
            <a:r>
              <a:rPr lang="en"/>
              <a:t>[7] . </a:t>
            </a:r>
            <a:r>
              <a:rPr lang="en" sz="1100" u="sng">
                <a:solidFill>
                  <a:schemeClr val="hlink"/>
                </a:solidFill>
                <a:latin typeface="Arial"/>
                <a:ea typeface="Arial"/>
                <a:cs typeface="Arial"/>
                <a:sym typeface="Arial"/>
                <a:hlinkClick r:id="rId9"/>
              </a:rPr>
              <a:t>https://github.com/gundasai/deeplearning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58050" y="243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3175"/>
            <a:ext cx="76887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Overview</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7650" y="1476125"/>
            <a:ext cx="7688700" cy="314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Identification of tomato plant </a:t>
            </a:r>
            <a:r>
              <a:rPr lang="en"/>
              <a:t> diseases based on images of leafs .</a:t>
            </a:r>
            <a:endParaRPr/>
          </a:p>
          <a:p>
            <a:pPr indent="-311150" lvl="0" marL="457200" rtl="0" algn="l">
              <a:lnSpc>
                <a:spcPct val="200000"/>
              </a:lnSpc>
              <a:spcBef>
                <a:spcPts val="0"/>
              </a:spcBef>
              <a:spcAft>
                <a:spcPts val="0"/>
              </a:spcAft>
              <a:buSzPts val="1300"/>
              <a:buChar char="●"/>
            </a:pPr>
            <a:r>
              <a:rPr lang="en"/>
              <a:t>Used deep learning state-of art models such as </a:t>
            </a:r>
            <a:r>
              <a:rPr lang="en"/>
              <a:t>lenet</a:t>
            </a:r>
            <a:r>
              <a:rPr lang="en"/>
              <a:t>,</a:t>
            </a:r>
            <a:r>
              <a:rPr lang="en"/>
              <a:t>Alexnet</a:t>
            </a:r>
            <a:r>
              <a:rPr lang="en"/>
              <a:t>,and inception.</a:t>
            </a:r>
            <a:endParaRPr/>
          </a:p>
          <a:p>
            <a:pPr indent="-311150" lvl="0" marL="457200" rtl="0" algn="l">
              <a:lnSpc>
                <a:spcPct val="200000"/>
              </a:lnSpc>
              <a:spcBef>
                <a:spcPts val="0"/>
              </a:spcBef>
              <a:spcAft>
                <a:spcPts val="0"/>
              </a:spcAft>
              <a:buSzPts val="1300"/>
              <a:buChar char="●"/>
            </a:pPr>
            <a:r>
              <a:rPr lang="en"/>
              <a:t>Dataset is taken from </a:t>
            </a:r>
            <a:r>
              <a:rPr lang="en"/>
              <a:t>Plant Village</a:t>
            </a:r>
            <a:r>
              <a:rPr lang="en"/>
              <a:t> datasets which </a:t>
            </a:r>
            <a:r>
              <a:rPr lang="en"/>
              <a:t>consists</a:t>
            </a:r>
            <a:r>
              <a:rPr lang="en"/>
              <a:t> of 10 different types of diseases and </a:t>
            </a:r>
            <a:r>
              <a:rPr lang="en"/>
              <a:t>overall</a:t>
            </a:r>
            <a:r>
              <a:rPr lang="en"/>
              <a:t> around 18000 images .</a:t>
            </a:r>
            <a:endParaRPr/>
          </a:p>
          <a:p>
            <a:pPr indent="-311150" lvl="0" marL="457200" rtl="0" algn="l">
              <a:lnSpc>
                <a:spcPct val="200000"/>
              </a:lnSpc>
              <a:spcBef>
                <a:spcPts val="0"/>
              </a:spcBef>
              <a:spcAft>
                <a:spcPts val="0"/>
              </a:spcAft>
              <a:buSzPts val="1300"/>
              <a:buChar char="●"/>
            </a:pPr>
            <a:r>
              <a:rPr lang="en"/>
              <a:t>Project is done using Google </a:t>
            </a:r>
            <a:r>
              <a:rPr lang="en"/>
              <a:t>Collaboratory which is specifically designed for ML purpose .</a:t>
            </a:r>
            <a:endParaRPr/>
          </a:p>
          <a:p>
            <a:pPr indent="-311150" lvl="0" marL="457200" rtl="0" algn="l">
              <a:lnSpc>
                <a:spcPct val="200000"/>
              </a:lnSpc>
              <a:spcBef>
                <a:spcPts val="0"/>
              </a:spcBef>
              <a:spcAft>
                <a:spcPts val="0"/>
              </a:spcAft>
              <a:buSzPts val="1300"/>
              <a:buChar char="●"/>
            </a:pPr>
            <a:r>
              <a:rPr lang="en"/>
              <a:t>All these images are stored in google drive and while running algorithm they are taken from drive as input to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7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Overview Cont..</a:t>
            </a:r>
            <a:endParaRPr/>
          </a:p>
        </p:txBody>
      </p:sp>
      <p:sp>
        <p:nvSpPr>
          <p:cNvPr id="99" name="Google Shape;99;p15"/>
          <p:cNvSpPr txBox="1"/>
          <p:nvPr>
            <p:ph idx="1" type="body"/>
          </p:nvPr>
        </p:nvSpPr>
        <p:spPr>
          <a:xfrm>
            <a:off x="729450" y="1350075"/>
            <a:ext cx="7688700" cy="29898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These images are transformed into size 256*256*3 and so the model input which is generally considered </a:t>
            </a:r>
            <a:r>
              <a:rPr lang="en"/>
              <a:t>standard.</a:t>
            </a:r>
            <a:endParaRPr/>
          </a:p>
          <a:p>
            <a:pPr indent="-311150" lvl="0" marL="457200" rtl="0" algn="l">
              <a:lnSpc>
                <a:spcPct val="200000"/>
              </a:lnSpc>
              <a:spcBef>
                <a:spcPts val="0"/>
              </a:spcBef>
              <a:spcAft>
                <a:spcPts val="0"/>
              </a:spcAft>
              <a:buSzPts val="1300"/>
              <a:buChar char="●"/>
            </a:pPr>
            <a:r>
              <a:rPr lang="en"/>
              <a:t>The pixel values are normalized and standardized so that the model converges faster.</a:t>
            </a:r>
            <a:endParaRPr/>
          </a:p>
          <a:p>
            <a:pPr indent="-311150" lvl="0" marL="457200" rtl="0" algn="l">
              <a:lnSpc>
                <a:spcPct val="200000"/>
              </a:lnSpc>
              <a:spcBef>
                <a:spcPts val="0"/>
              </a:spcBef>
              <a:spcAft>
                <a:spcPts val="0"/>
              </a:spcAft>
              <a:buSzPts val="1300"/>
              <a:buChar char="●"/>
            </a:pPr>
            <a:r>
              <a:rPr lang="en"/>
              <a:t>These values are given to different models which are explained later in this presentation to classify the images </a:t>
            </a:r>
            <a:endParaRPr/>
          </a:p>
          <a:p>
            <a:pPr indent="-311150" lvl="0" marL="457200" rtl="0" algn="l">
              <a:lnSpc>
                <a:spcPct val="200000"/>
              </a:lnSpc>
              <a:spcBef>
                <a:spcPts val="0"/>
              </a:spcBef>
              <a:spcAft>
                <a:spcPts val="0"/>
              </a:spcAft>
              <a:buSzPts val="1300"/>
              <a:buChar char="●"/>
            </a:pPr>
            <a:r>
              <a:rPr lang="en"/>
              <a:t>Lenet accuracy : 97.7%, AlexNet accuracy : 94% ,AlexNet with momentum : 97.9% and finally inception v3 : 100%, all of these with 2 classes classification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69625" y="563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TILL MID-SEM</a:t>
            </a:r>
            <a:endParaRPr/>
          </a:p>
        </p:txBody>
      </p:sp>
      <p:sp>
        <p:nvSpPr>
          <p:cNvPr id="105" name="Google Shape;105;p16"/>
          <p:cNvSpPr txBox="1"/>
          <p:nvPr>
            <p:ph idx="1" type="body"/>
          </p:nvPr>
        </p:nvSpPr>
        <p:spPr>
          <a:xfrm>
            <a:off x="729450" y="1334100"/>
            <a:ext cx="7688700" cy="3006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Collected </a:t>
            </a:r>
            <a:r>
              <a:rPr lang="en"/>
              <a:t>relevant</a:t>
            </a:r>
            <a:r>
              <a:rPr lang="en"/>
              <a:t> Dataset from </a:t>
            </a:r>
            <a:r>
              <a:rPr lang="en"/>
              <a:t>Internet</a:t>
            </a:r>
            <a:r>
              <a:rPr lang="en"/>
              <a:t> and learnt how to do deep learning work in google </a:t>
            </a:r>
            <a:r>
              <a:rPr lang="en"/>
              <a:t>colaboratory.</a:t>
            </a:r>
            <a:endParaRPr/>
          </a:p>
          <a:p>
            <a:pPr indent="-311150" lvl="0" marL="457200" rtl="0" algn="l">
              <a:lnSpc>
                <a:spcPct val="200000"/>
              </a:lnSpc>
              <a:spcBef>
                <a:spcPts val="0"/>
              </a:spcBef>
              <a:spcAft>
                <a:spcPts val="0"/>
              </a:spcAft>
              <a:buSzPts val="1300"/>
              <a:buChar char="●"/>
            </a:pPr>
            <a:r>
              <a:rPr lang="en"/>
              <a:t>Learnt the concepts of deep learning and how to code them in python </a:t>
            </a:r>
            <a:endParaRPr/>
          </a:p>
          <a:p>
            <a:pPr indent="-311150" lvl="0" marL="457200" rtl="0" algn="l">
              <a:lnSpc>
                <a:spcPct val="200000"/>
              </a:lnSpc>
              <a:spcBef>
                <a:spcPts val="0"/>
              </a:spcBef>
              <a:spcAft>
                <a:spcPts val="0"/>
              </a:spcAft>
              <a:buSzPts val="1300"/>
              <a:buChar char="●"/>
            </a:pPr>
            <a:r>
              <a:rPr lang="en"/>
              <a:t>Studied the state-of-art models in Deep learning</a:t>
            </a:r>
            <a:endParaRPr/>
          </a:p>
          <a:p>
            <a:pPr indent="-311150" lvl="0" marL="457200" rtl="0" algn="l">
              <a:lnSpc>
                <a:spcPct val="200000"/>
              </a:lnSpc>
              <a:spcBef>
                <a:spcPts val="0"/>
              </a:spcBef>
              <a:spcAft>
                <a:spcPts val="0"/>
              </a:spcAft>
              <a:buSzPts val="1300"/>
              <a:buChar char="●"/>
            </a:pPr>
            <a:r>
              <a:rPr lang="en"/>
              <a:t> </a:t>
            </a:r>
            <a:r>
              <a:rPr lang="en"/>
              <a:t>Implemented Le-Net architecture which is one of the basic models It consists of 6 layers which includes convolution layers </a:t>
            </a:r>
            <a:r>
              <a:rPr lang="en"/>
              <a:t> and pooling layers with convolution size 5*5*x and pool size 2*2*x</a:t>
            </a:r>
            <a:endParaRPr/>
          </a:p>
          <a:p>
            <a:pPr indent="0" lvl="0" marL="0" rtl="0" algn="l">
              <a:lnSpc>
                <a:spcPct val="150000"/>
              </a:lnSpc>
              <a:spcBef>
                <a:spcPts val="16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1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TILL MID-SEM Cont..</a:t>
            </a:r>
            <a:endParaRPr/>
          </a:p>
        </p:txBody>
      </p:sp>
      <p:sp>
        <p:nvSpPr>
          <p:cNvPr id="111" name="Google Shape;111;p17"/>
          <p:cNvSpPr txBox="1"/>
          <p:nvPr>
            <p:ph idx="1" type="body"/>
          </p:nvPr>
        </p:nvSpPr>
        <p:spPr>
          <a:xfrm>
            <a:off x="729450" y="1293900"/>
            <a:ext cx="7688700" cy="3046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Next implemented AlexNet which is little </a:t>
            </a:r>
            <a:r>
              <a:rPr lang="en"/>
              <a:t>advanced</a:t>
            </a:r>
            <a:r>
              <a:rPr lang="en"/>
              <a:t> than LeNet due to its activation function relu which is 6 times faster than LeNet sigmoid activation function.</a:t>
            </a:r>
            <a:endParaRPr/>
          </a:p>
          <a:p>
            <a:pPr indent="-311150" lvl="0" marL="457200" rtl="0" algn="l">
              <a:lnSpc>
                <a:spcPct val="200000"/>
              </a:lnSpc>
              <a:spcBef>
                <a:spcPts val="0"/>
              </a:spcBef>
              <a:spcAft>
                <a:spcPts val="0"/>
              </a:spcAft>
              <a:buSzPts val="1300"/>
              <a:buChar char="●"/>
            </a:pPr>
            <a:r>
              <a:rPr lang="en"/>
              <a:t>AlexNet</a:t>
            </a:r>
            <a:r>
              <a:rPr lang="en"/>
              <a:t> </a:t>
            </a:r>
            <a:r>
              <a:rPr lang="en"/>
              <a:t>consists</a:t>
            </a:r>
            <a:r>
              <a:rPr lang="en"/>
              <a:t> of 8 </a:t>
            </a:r>
            <a:r>
              <a:rPr lang="en"/>
              <a:t>layers</a:t>
            </a:r>
            <a:r>
              <a:rPr lang="en"/>
              <a:t> which is very similar architecture as leNet but has 1st convolution layer with 11*11*x and second  layer with 5*5 and remaining with 3*3 and all convolution layers with 3*3*x</a:t>
            </a:r>
            <a:endParaRPr/>
          </a:p>
          <a:p>
            <a:pPr indent="-311150" lvl="0" marL="457200" rtl="0" algn="l">
              <a:lnSpc>
                <a:spcPct val="200000"/>
              </a:lnSpc>
              <a:spcBef>
                <a:spcPts val="0"/>
              </a:spcBef>
              <a:spcAft>
                <a:spcPts val="0"/>
              </a:spcAft>
              <a:buSzPts val="1300"/>
              <a:buChar char="●"/>
            </a:pPr>
            <a:r>
              <a:rPr lang="en"/>
              <a:t>LeNet gave an accuracy of 97.7% and alexNet 94%</a:t>
            </a:r>
            <a:endParaRPr/>
          </a:p>
          <a:p>
            <a:pPr indent="-311150" lvl="0" marL="457200" rtl="0" algn="l">
              <a:lnSpc>
                <a:spcPct val="200000"/>
              </a:lnSpc>
              <a:spcBef>
                <a:spcPts val="0"/>
              </a:spcBef>
              <a:spcAft>
                <a:spcPts val="0"/>
              </a:spcAft>
              <a:buSzPts val="1300"/>
              <a:buChar char="●"/>
            </a:pPr>
            <a:r>
              <a:rPr lang="en"/>
              <a:t>Then added momentum to AlexNet to give an accuracy of 97.9%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61600" y="563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DONE AFTER MID-SEM </a:t>
            </a:r>
            <a:endParaRPr/>
          </a:p>
        </p:txBody>
      </p:sp>
      <p:sp>
        <p:nvSpPr>
          <p:cNvPr id="117" name="Google Shape;117;p18"/>
          <p:cNvSpPr txBox="1"/>
          <p:nvPr/>
        </p:nvSpPr>
        <p:spPr>
          <a:xfrm>
            <a:off x="924350" y="1349225"/>
            <a:ext cx="7446900" cy="37047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Lato"/>
              <a:buChar char="●"/>
            </a:pPr>
            <a:r>
              <a:rPr lang="en" sz="1300">
                <a:latin typeface="Lato"/>
                <a:ea typeface="Lato"/>
                <a:cs typeface="Lato"/>
                <a:sym typeface="Lato"/>
              </a:rPr>
              <a:t>Studied about </a:t>
            </a:r>
            <a:r>
              <a:rPr lang="en" sz="1300">
                <a:latin typeface="Lato"/>
                <a:ea typeface="Lato"/>
                <a:cs typeface="Lato"/>
                <a:sym typeface="Lato"/>
              </a:rPr>
              <a:t>advanced</a:t>
            </a:r>
            <a:r>
              <a:rPr lang="en" sz="1300">
                <a:latin typeface="Lato"/>
                <a:ea typeface="Lato"/>
                <a:cs typeface="Lato"/>
                <a:sym typeface="Lato"/>
              </a:rPr>
              <a:t> architectures of deep learning, one such is InceptionV3 </a:t>
            </a:r>
            <a:endParaRPr sz="1300">
              <a:latin typeface="Lato"/>
              <a:ea typeface="Lato"/>
              <a:cs typeface="Lato"/>
              <a:sym typeface="Lato"/>
            </a:endParaRPr>
          </a:p>
          <a:p>
            <a:pPr indent="-311150" lvl="0" marL="457200" rtl="0" algn="l">
              <a:lnSpc>
                <a:spcPct val="200000"/>
              </a:lnSpc>
              <a:spcBef>
                <a:spcPts val="0"/>
              </a:spcBef>
              <a:spcAft>
                <a:spcPts val="0"/>
              </a:spcAft>
              <a:buSzPts val="1300"/>
              <a:buFont typeface="Lato"/>
              <a:buChar char="●"/>
            </a:pPr>
            <a:r>
              <a:rPr lang="en" sz="1300">
                <a:solidFill>
                  <a:srgbClr val="202124"/>
                </a:solidFill>
                <a:highlight>
                  <a:srgbClr val="FFFFFF"/>
                </a:highlight>
                <a:latin typeface="Roboto"/>
                <a:ea typeface="Roboto"/>
                <a:cs typeface="Roboto"/>
                <a:sym typeface="Roboto"/>
              </a:rPr>
              <a:t>The model itself is made up of symmetric and asymmetric building blocks, including convolutions, average pooling, max pooling, concats, dropouts, and fully connected layers. Batchnorm is used extensively throughout the model and applied to activation inputs. Loss is computed via Softmax.</a:t>
            </a:r>
            <a:endParaRPr sz="1300">
              <a:solidFill>
                <a:srgbClr val="202124"/>
              </a:solidFill>
              <a:highlight>
                <a:srgbClr val="FFFFFF"/>
              </a:highlight>
              <a:latin typeface="Roboto"/>
              <a:ea typeface="Roboto"/>
              <a:cs typeface="Roboto"/>
              <a:sym typeface="Roboto"/>
            </a:endParaRPr>
          </a:p>
          <a:p>
            <a:pPr indent="-311150" lvl="0" marL="457200" rtl="0" algn="l">
              <a:lnSpc>
                <a:spcPct val="20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This model is already trained on popular imageNet dataset</a:t>
            </a:r>
            <a:endParaRPr sz="1300">
              <a:solidFill>
                <a:srgbClr val="202124"/>
              </a:solidFill>
              <a:highlight>
                <a:srgbClr val="FFFFFF"/>
              </a:highlight>
              <a:latin typeface="Roboto"/>
              <a:ea typeface="Roboto"/>
              <a:cs typeface="Roboto"/>
              <a:sym typeface="Roboto"/>
            </a:endParaRPr>
          </a:p>
          <a:p>
            <a:pPr indent="-311150" lvl="0" marL="457200" rtl="0" algn="l">
              <a:lnSpc>
                <a:spcPct val="20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 Took this model form keras and removed last layers from model and added dense layers at bottom</a:t>
            </a:r>
            <a:endParaRPr sz="1300">
              <a:solidFill>
                <a:srgbClr val="202124"/>
              </a:solidFill>
              <a:highlight>
                <a:srgbClr val="FFFFFF"/>
              </a:highlight>
              <a:latin typeface="Roboto"/>
              <a:ea typeface="Roboto"/>
              <a:cs typeface="Roboto"/>
              <a:sym typeface="Roboto"/>
            </a:endParaRPr>
          </a:p>
          <a:p>
            <a:pPr indent="-311150" lvl="0" marL="457200" rtl="0" algn="l">
              <a:lnSpc>
                <a:spcPct val="20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Trained on the model and resulted in accuracy of 91% on 10 classes</a:t>
            </a:r>
            <a:endParaRPr sz="1300">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687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 of final model</a:t>
            </a:r>
            <a:endParaRPr/>
          </a:p>
        </p:txBody>
      </p:sp>
      <p:pic>
        <p:nvPicPr>
          <p:cNvPr id="123" name="Google Shape;123;p19"/>
          <p:cNvPicPr preferRelativeResize="0"/>
          <p:nvPr/>
        </p:nvPicPr>
        <p:blipFill>
          <a:blip r:embed="rId3">
            <a:alphaModFix/>
          </a:blip>
          <a:stretch>
            <a:fillRect/>
          </a:stretch>
        </p:blipFill>
        <p:spPr>
          <a:xfrm>
            <a:off x="152400" y="530425"/>
            <a:ext cx="8760325" cy="4460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65175" y="547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29" name="Google Shape;129;p20"/>
          <p:cNvPicPr preferRelativeResize="0"/>
          <p:nvPr/>
        </p:nvPicPr>
        <p:blipFill>
          <a:blip r:embed="rId3">
            <a:alphaModFix/>
          </a:blip>
          <a:stretch>
            <a:fillRect/>
          </a:stretch>
        </p:blipFill>
        <p:spPr>
          <a:xfrm>
            <a:off x="988850" y="1352125"/>
            <a:ext cx="6381750" cy="34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65150" y="547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135" name="Google Shape;135;p21"/>
          <p:cNvPicPr preferRelativeResize="0"/>
          <p:nvPr/>
        </p:nvPicPr>
        <p:blipFill>
          <a:blip r:embed="rId3">
            <a:alphaModFix/>
          </a:blip>
          <a:stretch>
            <a:fillRect/>
          </a:stretch>
        </p:blipFill>
        <p:spPr>
          <a:xfrm>
            <a:off x="2691125" y="1264075"/>
            <a:ext cx="3970008" cy="3756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