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b561987df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b561987df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b561987df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b561987df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of bdd repo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b561987df_0_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b561987df_0_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b5502f5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3b5502f5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3b5502f5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3b5502f5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3b5502f5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3b5502f5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b561987df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b561987df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b5502f5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b5502f5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b561987df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b561987df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b561987df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b561987df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b561987df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b561987df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b561987df_0_9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b561987df_0_9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255450" y="299775"/>
            <a:ext cx="8633100" cy="45876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448200" y="572625"/>
            <a:ext cx="8247600" cy="15474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4500">
                <a:latin typeface="Roboto"/>
                <a:ea typeface="Roboto"/>
                <a:cs typeface="Roboto"/>
                <a:sym typeface="Roboto"/>
              </a:rPr>
              <a:t>Context-Aware Testing for Financial Ecosystems</a:t>
            </a:r>
            <a:endParaRPr sz="4500">
              <a:latin typeface="Roboto"/>
              <a:ea typeface="Roboto"/>
              <a:cs typeface="Roboto"/>
              <a:sym typeface="Roboto"/>
            </a:endParaRPr>
          </a:p>
        </p:txBody>
      </p:sp>
      <p:sp>
        <p:nvSpPr>
          <p:cNvPr id="56" name="Google Shape;56;p13"/>
          <p:cNvSpPr txBox="1"/>
          <p:nvPr>
            <p:ph idx="1" type="subTitle"/>
          </p:nvPr>
        </p:nvSpPr>
        <p:spPr>
          <a:xfrm>
            <a:off x="486525" y="21200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121212"/>
                </a:solidFill>
              </a:rPr>
              <a:t>HallucinAItors</a:t>
            </a:r>
            <a:endParaRPr>
              <a:solidFill>
                <a:srgbClr val="121212"/>
              </a:solidFill>
            </a:endParaRPr>
          </a:p>
        </p:txBody>
      </p:sp>
      <p:sp>
        <p:nvSpPr>
          <p:cNvPr id="57" name="Google Shape;57;p13"/>
          <p:cNvSpPr/>
          <p:nvPr/>
        </p:nvSpPr>
        <p:spPr>
          <a:xfrm flipH="1">
            <a:off x="7076925" y="3189850"/>
            <a:ext cx="1930200" cy="18189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txBox="1"/>
          <p:nvPr>
            <p:ph idx="1" type="subTitle"/>
          </p:nvPr>
        </p:nvSpPr>
        <p:spPr>
          <a:xfrm>
            <a:off x="448200" y="3458500"/>
            <a:ext cx="4439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chemeClr val="dk1"/>
                </a:solidFill>
              </a:rPr>
              <a:t>Behave Yourself - Your BDD Buddy</a:t>
            </a:r>
            <a:r>
              <a:rPr lang="en" sz="1800">
                <a:solidFill>
                  <a:srgbClr val="CC4125"/>
                </a:solidFill>
              </a:rPr>
              <a:t> </a:t>
            </a:r>
            <a:endParaRPr sz="1800">
              <a:solidFill>
                <a:srgbClr val="CC4125"/>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2"/>
          <p:cNvPicPr preferRelativeResize="0"/>
          <p:nvPr/>
        </p:nvPicPr>
        <p:blipFill rotWithShape="1">
          <a:blip r:embed="rId3">
            <a:alphaModFix/>
          </a:blip>
          <a:srcRect b="1009" l="-1370" r="1370" t="1009"/>
          <a:stretch/>
        </p:blipFill>
        <p:spPr>
          <a:xfrm>
            <a:off x="2799275" y="421025"/>
            <a:ext cx="5567348" cy="4466399"/>
          </a:xfrm>
          <a:prstGeom prst="rect">
            <a:avLst/>
          </a:prstGeom>
          <a:noFill/>
          <a:ln>
            <a:noFill/>
          </a:ln>
        </p:spPr>
      </p:pic>
      <p:sp>
        <p:nvSpPr>
          <p:cNvPr id="121" name="Google Shape;121;p22"/>
          <p:cNvSpPr/>
          <p:nvPr/>
        </p:nvSpPr>
        <p:spPr>
          <a:xfrm>
            <a:off x="255450" y="421025"/>
            <a:ext cx="8633100" cy="44664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2"/>
          <p:cNvSpPr txBox="1"/>
          <p:nvPr>
            <p:ph type="title"/>
          </p:nvPr>
        </p:nvSpPr>
        <p:spPr>
          <a:xfrm>
            <a:off x="348975" y="109600"/>
            <a:ext cx="26538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Roboto"/>
                <a:ea typeface="Roboto"/>
                <a:cs typeface="Roboto"/>
                <a:sym typeface="Roboto"/>
              </a:rPr>
              <a:t>Flow of Control</a:t>
            </a:r>
            <a:endParaRPr b="1" sz="2820">
              <a:latin typeface="Roboto"/>
              <a:ea typeface="Roboto"/>
              <a:cs typeface="Roboto"/>
              <a:sym typeface="Roboto"/>
            </a:endParaRPr>
          </a:p>
        </p:txBody>
      </p:sp>
      <p:sp>
        <p:nvSpPr>
          <p:cNvPr id="123" name="Google Shape;123;p22"/>
          <p:cNvSpPr txBox="1"/>
          <p:nvPr/>
        </p:nvSpPr>
        <p:spPr>
          <a:xfrm>
            <a:off x="743125" y="2130900"/>
            <a:ext cx="1783500" cy="8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Update</a:t>
            </a:r>
            <a:r>
              <a:rPr lang="en" sz="1800">
                <a:solidFill>
                  <a:schemeClr val="dk1"/>
                </a:solidFill>
                <a:latin typeface="Roboto"/>
                <a:ea typeface="Roboto"/>
                <a:cs typeface="Roboto"/>
                <a:sym typeface="Roboto"/>
              </a:rPr>
              <a:t> BDD repository</a:t>
            </a:r>
            <a:endParaRPr sz="1800">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p:nvPr/>
        </p:nvSpPr>
        <p:spPr>
          <a:xfrm>
            <a:off x="255450" y="421025"/>
            <a:ext cx="8633100" cy="44664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23"/>
          <p:cNvSpPr txBox="1"/>
          <p:nvPr>
            <p:ph type="title"/>
          </p:nvPr>
        </p:nvSpPr>
        <p:spPr>
          <a:xfrm>
            <a:off x="348975" y="109600"/>
            <a:ext cx="35454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Roboto"/>
                <a:ea typeface="Roboto"/>
                <a:cs typeface="Roboto"/>
                <a:sym typeface="Roboto"/>
              </a:rPr>
              <a:t>Types of Context</a:t>
            </a:r>
            <a:endParaRPr b="1" sz="2820">
              <a:latin typeface="Roboto"/>
              <a:ea typeface="Roboto"/>
              <a:cs typeface="Roboto"/>
              <a:sym typeface="Roboto"/>
            </a:endParaRPr>
          </a:p>
        </p:txBody>
      </p:sp>
      <p:pic>
        <p:nvPicPr>
          <p:cNvPr id="130" name="Google Shape;130;p23"/>
          <p:cNvPicPr preferRelativeResize="0"/>
          <p:nvPr/>
        </p:nvPicPr>
        <p:blipFill rotWithShape="1">
          <a:blip r:embed="rId3">
            <a:alphaModFix/>
          </a:blip>
          <a:srcRect b="2334" l="4505" r="4840" t="0"/>
          <a:stretch/>
        </p:blipFill>
        <p:spPr>
          <a:xfrm>
            <a:off x="762000" y="682300"/>
            <a:ext cx="7619999" cy="4041024"/>
          </a:xfrm>
          <a:prstGeom prst="rect">
            <a:avLst/>
          </a:prstGeom>
          <a:noFill/>
          <a:ln>
            <a:noFill/>
          </a:ln>
        </p:spPr>
      </p:pic>
      <p:sp>
        <p:nvSpPr>
          <p:cNvPr id="131" name="Google Shape;131;p23"/>
          <p:cNvSpPr txBox="1"/>
          <p:nvPr/>
        </p:nvSpPr>
        <p:spPr>
          <a:xfrm>
            <a:off x="1006575" y="884575"/>
            <a:ext cx="1783500" cy="8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Analysis of</a:t>
            </a:r>
            <a:r>
              <a:rPr lang="en" sz="1800">
                <a:solidFill>
                  <a:schemeClr val="dk1"/>
                </a:solidFill>
                <a:latin typeface="Roboto"/>
                <a:ea typeface="Roboto"/>
                <a:cs typeface="Roboto"/>
                <a:sym typeface="Roboto"/>
              </a:rPr>
              <a:t> BDD repository</a:t>
            </a:r>
            <a:endParaRPr sz="1800">
              <a:solidFill>
                <a:schemeClr val="dk1"/>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5894825" y="2056725"/>
            <a:ext cx="2630400" cy="8274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Roboto"/>
                <a:ea typeface="Roboto"/>
                <a:cs typeface="Roboto"/>
                <a:sym typeface="Roboto"/>
              </a:rPr>
              <a:t>Example Scenario</a:t>
            </a:r>
            <a:endParaRPr b="1" sz="3120">
              <a:latin typeface="Roboto"/>
              <a:ea typeface="Roboto"/>
              <a:cs typeface="Roboto"/>
              <a:sym typeface="Roboto"/>
            </a:endParaRPr>
          </a:p>
        </p:txBody>
      </p:sp>
      <p:pic>
        <p:nvPicPr>
          <p:cNvPr id="137" name="Google Shape;137;p24"/>
          <p:cNvPicPr preferRelativeResize="0"/>
          <p:nvPr/>
        </p:nvPicPr>
        <p:blipFill>
          <a:blip r:embed="rId3">
            <a:alphaModFix/>
          </a:blip>
          <a:stretch>
            <a:fillRect/>
          </a:stretch>
        </p:blipFill>
        <p:spPr>
          <a:xfrm>
            <a:off x="12" y="81950"/>
            <a:ext cx="5723676" cy="49796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p:nvPr/>
        </p:nvSpPr>
        <p:spPr>
          <a:xfrm>
            <a:off x="255450" y="453700"/>
            <a:ext cx="8633100" cy="44664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25"/>
          <p:cNvSpPr txBox="1"/>
          <p:nvPr>
            <p:ph type="title"/>
          </p:nvPr>
        </p:nvSpPr>
        <p:spPr>
          <a:xfrm>
            <a:off x="352125" y="61050"/>
            <a:ext cx="24402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Roboto"/>
                <a:ea typeface="Roboto"/>
                <a:cs typeface="Roboto"/>
                <a:sym typeface="Roboto"/>
              </a:rPr>
              <a:t>Future Scope</a:t>
            </a:r>
            <a:endParaRPr b="1" sz="3120">
              <a:latin typeface="Roboto"/>
              <a:ea typeface="Roboto"/>
              <a:cs typeface="Roboto"/>
              <a:sym typeface="Roboto"/>
            </a:endParaRPr>
          </a:p>
        </p:txBody>
      </p:sp>
      <p:sp>
        <p:nvSpPr>
          <p:cNvPr id="144" name="Google Shape;144;p25"/>
          <p:cNvSpPr txBox="1"/>
          <p:nvPr/>
        </p:nvSpPr>
        <p:spPr>
          <a:xfrm>
            <a:off x="422575" y="967900"/>
            <a:ext cx="7934100" cy="3438000"/>
          </a:xfrm>
          <a:prstGeom prst="rect">
            <a:avLst/>
          </a:prstGeom>
          <a:noFill/>
          <a:ln>
            <a:noFill/>
          </a:ln>
        </p:spPr>
        <p:txBody>
          <a:bodyPr anchorCtr="0" anchor="t" bIns="91425" lIns="91425" spcFirstLastPara="1" rIns="91425" wrap="square" tIns="91425">
            <a:noAutofit/>
          </a:bodyPr>
          <a:lstStyle/>
          <a:p>
            <a:pPr indent="0" lvl="0" marL="457200" rtl="0" algn="just">
              <a:spcBef>
                <a:spcPts val="0"/>
              </a:spcBef>
              <a:spcAft>
                <a:spcPts val="0"/>
              </a:spcAft>
              <a:buNone/>
            </a:pPr>
            <a:r>
              <a:rPr b="1" lang="en" sz="1800">
                <a:solidFill>
                  <a:schemeClr val="dk2"/>
                </a:solidFill>
              </a:rPr>
              <a:t>Smart Stubs Creation</a:t>
            </a:r>
            <a:r>
              <a:rPr lang="en" sz="1800">
                <a:solidFill>
                  <a:schemeClr val="dk2"/>
                </a:solidFill>
              </a:rPr>
              <a:t> : Utilize mock data instead of actual DB or microservices with AI-powered stubbing for dynamic responses. This helps us avoid security issues that accompany </a:t>
            </a:r>
            <a:r>
              <a:rPr b="1" lang="en" sz="1800">
                <a:solidFill>
                  <a:schemeClr val="dk2"/>
                </a:solidFill>
              </a:rPr>
              <a:t>Direct DB Access</a:t>
            </a:r>
            <a:br>
              <a:rPr lang="en" sz="1800">
                <a:solidFill>
                  <a:schemeClr val="dk2"/>
                </a:solidFill>
              </a:rPr>
            </a:br>
            <a:endParaRPr sz="1800">
              <a:solidFill>
                <a:schemeClr val="dk2"/>
              </a:solidFill>
            </a:endParaRPr>
          </a:p>
          <a:p>
            <a:pPr indent="0" lvl="0" marL="457200" rtl="0" algn="just">
              <a:spcBef>
                <a:spcPts val="0"/>
              </a:spcBef>
              <a:spcAft>
                <a:spcPts val="0"/>
              </a:spcAft>
              <a:buNone/>
            </a:pPr>
            <a:r>
              <a:rPr b="1" lang="en" sz="1800">
                <a:solidFill>
                  <a:schemeClr val="dk2"/>
                </a:solidFill>
              </a:rPr>
              <a:t>CI/CD Integration </a:t>
            </a:r>
            <a:r>
              <a:rPr lang="en" sz="1800">
                <a:solidFill>
                  <a:schemeClr val="dk2"/>
                </a:solidFill>
              </a:rPr>
              <a:t>: Automate testing with Jenkins/GitHub Actions so that we can </a:t>
            </a:r>
            <a:r>
              <a:rPr lang="en" sz="1800">
                <a:solidFill>
                  <a:schemeClr val="dk2"/>
                </a:solidFill>
              </a:rPr>
              <a:t>provide</a:t>
            </a:r>
            <a:r>
              <a:rPr lang="en" sz="1800">
                <a:solidFill>
                  <a:schemeClr val="dk2"/>
                </a:solidFill>
              </a:rPr>
              <a:t> end to end </a:t>
            </a:r>
            <a:r>
              <a:rPr lang="en" sz="1800">
                <a:solidFill>
                  <a:schemeClr val="dk2"/>
                </a:solidFill>
              </a:rPr>
              <a:t>solution</a:t>
            </a:r>
            <a:r>
              <a:rPr lang="en" sz="1800">
                <a:solidFill>
                  <a:schemeClr val="dk2"/>
                </a:solidFill>
              </a:rPr>
              <a:t> that tests and verifies the BDD suite</a:t>
            </a:r>
            <a:br>
              <a:rPr lang="en" sz="1800">
                <a:solidFill>
                  <a:schemeClr val="dk2"/>
                </a:solidFill>
              </a:rPr>
            </a:br>
            <a:endParaRPr sz="1800">
              <a:solidFill>
                <a:schemeClr val="dk2"/>
              </a:solidFill>
            </a:endParaRPr>
          </a:p>
          <a:p>
            <a:pPr indent="0" lvl="0" marL="457200" rtl="0" algn="just">
              <a:spcBef>
                <a:spcPts val="0"/>
              </a:spcBef>
              <a:spcAft>
                <a:spcPts val="0"/>
              </a:spcAft>
              <a:buNone/>
            </a:pPr>
            <a:r>
              <a:rPr b="1" lang="en" sz="1800">
                <a:solidFill>
                  <a:schemeClr val="dk2"/>
                </a:solidFill>
              </a:rPr>
              <a:t>Playground</a:t>
            </a:r>
            <a:r>
              <a:rPr lang="en" sz="1800">
                <a:solidFill>
                  <a:schemeClr val="dk2"/>
                </a:solidFill>
              </a:rPr>
              <a:t> : Build an interactive testing space with real-time feedback, dashboards for test visualization. User can interact with these visualizations to provide better understanding to the Agent</a:t>
            </a:r>
            <a:endParaRPr sz="1800">
              <a:solidFill>
                <a:schemeClr val="dk2"/>
              </a:solidFill>
            </a:endParaRPr>
          </a:p>
          <a:p>
            <a:pPr indent="0" lvl="0" marL="0" rtl="0" algn="just">
              <a:spcBef>
                <a:spcPts val="0"/>
              </a:spcBef>
              <a:spcAft>
                <a:spcPts val="0"/>
              </a:spcAft>
              <a:buNone/>
            </a:pPr>
            <a:r>
              <a:t/>
            </a:r>
            <a:endParaRPr sz="1800">
              <a:solidFill>
                <a:schemeClr val="dk2"/>
              </a:solidFill>
              <a:latin typeface="Roboto"/>
              <a:ea typeface="Roboto"/>
              <a:cs typeface="Roboto"/>
              <a:sym typeface="Roboto"/>
            </a:endParaRPr>
          </a:p>
          <a:p>
            <a:pPr indent="0" lvl="0" marL="457200" rtl="0" algn="l">
              <a:spcBef>
                <a:spcPts val="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255450" y="421025"/>
            <a:ext cx="8633100" cy="44664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4"/>
          <p:cNvSpPr txBox="1"/>
          <p:nvPr>
            <p:ph idx="1" type="body"/>
          </p:nvPr>
        </p:nvSpPr>
        <p:spPr>
          <a:xfrm>
            <a:off x="628450" y="1077550"/>
            <a:ext cx="6997800" cy="3416100"/>
          </a:xfrm>
          <a:prstGeom prst="rect">
            <a:avLst/>
          </a:prstGeom>
        </p:spPr>
        <p:txBody>
          <a:bodyPr anchorCtr="0" anchor="t" bIns="91425" lIns="91425" spcFirstLastPara="1" rIns="91425" wrap="square" tIns="91425">
            <a:normAutofit/>
          </a:bodyPr>
          <a:lstStyle/>
          <a:p>
            <a:pPr indent="-342900" lvl="0" marL="457200" rtl="0" algn="l">
              <a:spcBef>
                <a:spcPts val="1000"/>
              </a:spcBef>
              <a:spcAft>
                <a:spcPts val="0"/>
              </a:spcAft>
              <a:buSzPts val="1800"/>
              <a:buFont typeface="Roboto"/>
              <a:buChar char="●"/>
            </a:pPr>
            <a:r>
              <a:rPr lang="en">
                <a:latin typeface="Roboto"/>
                <a:ea typeface="Roboto"/>
                <a:cs typeface="Roboto"/>
                <a:sym typeface="Roboto"/>
              </a:rPr>
              <a:t>Problem Statement</a:t>
            </a:r>
            <a:endParaRPr>
              <a:latin typeface="Roboto"/>
              <a:ea typeface="Roboto"/>
              <a:cs typeface="Roboto"/>
              <a:sym typeface="Roboto"/>
            </a:endParaRPr>
          </a:p>
          <a:p>
            <a:pPr indent="-342900" lvl="0" marL="457200" rtl="0" algn="l">
              <a:spcBef>
                <a:spcPts val="1200"/>
              </a:spcBef>
              <a:spcAft>
                <a:spcPts val="0"/>
              </a:spcAft>
              <a:buSzPts val="1800"/>
              <a:buFont typeface="Roboto"/>
              <a:buChar char="●"/>
            </a:pPr>
            <a:r>
              <a:rPr lang="en">
                <a:latin typeface="Roboto"/>
                <a:ea typeface="Roboto"/>
                <a:cs typeface="Roboto"/>
                <a:sym typeface="Roboto"/>
              </a:rPr>
              <a:t>Proposed Solution</a:t>
            </a:r>
            <a:endParaRPr>
              <a:latin typeface="Roboto"/>
              <a:ea typeface="Roboto"/>
              <a:cs typeface="Roboto"/>
              <a:sym typeface="Roboto"/>
            </a:endParaRPr>
          </a:p>
          <a:p>
            <a:pPr indent="-342900" lvl="0" marL="457200" rtl="0" algn="l">
              <a:spcBef>
                <a:spcPts val="1000"/>
              </a:spcBef>
              <a:spcAft>
                <a:spcPts val="0"/>
              </a:spcAft>
              <a:buSzPts val="1800"/>
              <a:buFont typeface="Roboto"/>
              <a:buChar char="●"/>
            </a:pPr>
            <a:r>
              <a:rPr lang="en">
                <a:latin typeface="Roboto"/>
                <a:ea typeface="Roboto"/>
                <a:cs typeface="Roboto"/>
                <a:sym typeface="Roboto"/>
              </a:rPr>
              <a:t>Architecture</a:t>
            </a:r>
            <a:endParaRPr>
              <a:latin typeface="Roboto"/>
              <a:ea typeface="Roboto"/>
              <a:cs typeface="Roboto"/>
              <a:sym typeface="Roboto"/>
            </a:endParaRPr>
          </a:p>
          <a:p>
            <a:pPr indent="-342900" lvl="0" marL="457200" rtl="0" algn="l">
              <a:spcBef>
                <a:spcPts val="1000"/>
              </a:spcBef>
              <a:spcAft>
                <a:spcPts val="0"/>
              </a:spcAft>
              <a:buSzPts val="1800"/>
              <a:buFont typeface="Roboto"/>
              <a:buChar char="●"/>
            </a:pPr>
            <a:r>
              <a:rPr lang="en">
                <a:latin typeface="Roboto"/>
                <a:ea typeface="Roboto"/>
                <a:cs typeface="Roboto"/>
                <a:sym typeface="Roboto"/>
              </a:rPr>
              <a:t>Flow of Control</a:t>
            </a:r>
            <a:endParaRPr>
              <a:latin typeface="Roboto"/>
              <a:ea typeface="Roboto"/>
              <a:cs typeface="Roboto"/>
              <a:sym typeface="Roboto"/>
            </a:endParaRPr>
          </a:p>
          <a:p>
            <a:pPr indent="-342900" lvl="0" marL="457200" rtl="0" algn="l">
              <a:spcBef>
                <a:spcPts val="1000"/>
              </a:spcBef>
              <a:spcAft>
                <a:spcPts val="0"/>
              </a:spcAft>
              <a:buSzPts val="1800"/>
              <a:buFont typeface="Roboto"/>
              <a:buChar char="●"/>
            </a:pPr>
            <a:r>
              <a:rPr lang="en">
                <a:latin typeface="Roboto"/>
                <a:ea typeface="Roboto"/>
                <a:cs typeface="Roboto"/>
                <a:sym typeface="Roboto"/>
              </a:rPr>
              <a:t>Toolkits</a:t>
            </a:r>
            <a:endParaRPr>
              <a:latin typeface="Roboto"/>
              <a:ea typeface="Roboto"/>
              <a:cs typeface="Roboto"/>
              <a:sym typeface="Roboto"/>
            </a:endParaRPr>
          </a:p>
          <a:p>
            <a:pPr indent="-342900" lvl="0" marL="457200" rtl="0" algn="l">
              <a:spcBef>
                <a:spcPts val="1000"/>
              </a:spcBef>
              <a:spcAft>
                <a:spcPts val="0"/>
              </a:spcAft>
              <a:buSzPts val="1800"/>
              <a:buFont typeface="Roboto"/>
              <a:buChar char="●"/>
            </a:pPr>
            <a:r>
              <a:rPr lang="en">
                <a:latin typeface="Roboto"/>
                <a:ea typeface="Roboto"/>
                <a:cs typeface="Roboto"/>
                <a:sym typeface="Roboto"/>
              </a:rPr>
              <a:t>Future Scope</a:t>
            </a:r>
            <a:endParaRPr>
              <a:latin typeface="Roboto"/>
              <a:ea typeface="Roboto"/>
              <a:cs typeface="Roboto"/>
              <a:sym typeface="Roboto"/>
            </a:endParaRPr>
          </a:p>
          <a:p>
            <a:pPr indent="-342900" lvl="0" marL="457200" rtl="0" algn="l">
              <a:spcBef>
                <a:spcPts val="1000"/>
              </a:spcBef>
              <a:spcAft>
                <a:spcPts val="1200"/>
              </a:spcAft>
              <a:buSzPts val="1800"/>
              <a:buFont typeface="Roboto"/>
              <a:buChar char="●"/>
            </a:pPr>
            <a:r>
              <a:rPr lang="en">
                <a:latin typeface="Roboto"/>
                <a:ea typeface="Roboto"/>
                <a:cs typeface="Roboto"/>
                <a:sym typeface="Roboto"/>
              </a:rPr>
              <a:t>Summary</a:t>
            </a:r>
            <a:endParaRPr>
              <a:latin typeface="Roboto"/>
              <a:ea typeface="Roboto"/>
              <a:cs typeface="Roboto"/>
              <a:sym typeface="Roboto"/>
            </a:endParaRPr>
          </a:p>
        </p:txBody>
      </p:sp>
      <p:sp>
        <p:nvSpPr>
          <p:cNvPr id="65" name="Google Shape;65;p14"/>
          <p:cNvSpPr txBox="1"/>
          <p:nvPr>
            <p:ph type="title"/>
          </p:nvPr>
        </p:nvSpPr>
        <p:spPr>
          <a:xfrm>
            <a:off x="358300" y="109575"/>
            <a:ext cx="18480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Roboto"/>
                <a:ea typeface="Roboto"/>
                <a:cs typeface="Roboto"/>
                <a:sym typeface="Roboto"/>
              </a:rPr>
              <a:t>Contents</a:t>
            </a:r>
            <a:endParaRPr b="1" sz="282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p:nvPr/>
        </p:nvSpPr>
        <p:spPr>
          <a:xfrm>
            <a:off x="255450" y="421025"/>
            <a:ext cx="8633100" cy="44664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5"/>
          <p:cNvSpPr txBox="1"/>
          <p:nvPr>
            <p:ph type="title"/>
          </p:nvPr>
        </p:nvSpPr>
        <p:spPr>
          <a:xfrm>
            <a:off x="348975" y="109600"/>
            <a:ext cx="34134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Roboto"/>
                <a:ea typeface="Roboto"/>
                <a:cs typeface="Roboto"/>
                <a:sym typeface="Roboto"/>
              </a:rPr>
              <a:t>Problem Statement</a:t>
            </a:r>
            <a:endParaRPr b="1" sz="2820">
              <a:latin typeface="Roboto"/>
              <a:ea typeface="Roboto"/>
              <a:cs typeface="Roboto"/>
              <a:sym typeface="Roboto"/>
            </a:endParaRPr>
          </a:p>
        </p:txBody>
      </p:sp>
      <p:sp>
        <p:nvSpPr>
          <p:cNvPr id="72" name="Google Shape;72;p15"/>
          <p:cNvSpPr txBox="1"/>
          <p:nvPr/>
        </p:nvSpPr>
        <p:spPr>
          <a:xfrm>
            <a:off x="560250" y="1209125"/>
            <a:ext cx="8023500" cy="2890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chemeClr val="dk2"/>
              </a:buClr>
              <a:buSzPts val="1800"/>
              <a:buChar char="●"/>
            </a:pPr>
            <a:r>
              <a:rPr lang="en" sz="1800">
                <a:solidFill>
                  <a:schemeClr val="dk2"/>
                </a:solidFill>
              </a:rPr>
              <a:t>To develop a context-aware testing system leveraging GenAI to dynamically validate different financial ecosystems.</a:t>
            </a:r>
            <a:endParaRPr sz="1800">
              <a:solidFill>
                <a:schemeClr val="dk2"/>
              </a:solidFill>
            </a:endParaRPr>
          </a:p>
          <a:p>
            <a:pPr indent="-342900" lvl="0" marL="457200" rtl="0" algn="l">
              <a:lnSpc>
                <a:spcPct val="115000"/>
              </a:lnSpc>
              <a:spcBef>
                <a:spcPts val="1000"/>
              </a:spcBef>
              <a:spcAft>
                <a:spcPts val="0"/>
              </a:spcAft>
              <a:buClr>
                <a:schemeClr val="dk2"/>
              </a:buClr>
              <a:buSzPts val="1800"/>
              <a:buChar char="●"/>
            </a:pPr>
            <a:r>
              <a:rPr lang="en" sz="1800">
                <a:solidFill>
                  <a:schemeClr val="dk2"/>
                </a:solidFill>
              </a:rPr>
              <a:t>A </a:t>
            </a:r>
            <a:r>
              <a:rPr lang="en" sz="1800">
                <a:solidFill>
                  <a:schemeClr val="dk2"/>
                </a:solidFill>
              </a:rPr>
              <a:t>significant</a:t>
            </a:r>
            <a:r>
              <a:rPr lang="en" sz="1800">
                <a:solidFill>
                  <a:schemeClr val="dk2"/>
                </a:solidFill>
              </a:rPr>
              <a:t> amount of time goes into analyzing the codebase and ecosystem of microservices for creating BDD test cases. This takes away from developer productivity.</a:t>
            </a:r>
            <a:endParaRPr sz="1800">
              <a:solidFill>
                <a:schemeClr val="dk2"/>
              </a:solidFill>
            </a:endParaRPr>
          </a:p>
          <a:p>
            <a:pPr indent="-342900" lvl="0" marL="457200" rtl="0" algn="l">
              <a:lnSpc>
                <a:spcPct val="115000"/>
              </a:lnSpc>
              <a:spcBef>
                <a:spcPts val="1000"/>
              </a:spcBef>
              <a:spcAft>
                <a:spcPts val="1000"/>
              </a:spcAft>
              <a:buClr>
                <a:schemeClr val="dk2"/>
              </a:buClr>
              <a:buSzPts val="1800"/>
              <a:buChar char="●"/>
            </a:pPr>
            <a:r>
              <a:rPr lang="en" sz="1800">
                <a:solidFill>
                  <a:schemeClr val="dk2"/>
                </a:solidFill>
              </a:rPr>
              <a:t>The task of testing is </a:t>
            </a:r>
            <a:r>
              <a:rPr lang="en" sz="1800">
                <a:solidFill>
                  <a:schemeClr val="dk2"/>
                </a:solidFill>
              </a:rPr>
              <a:t>often</a:t>
            </a:r>
            <a:r>
              <a:rPr lang="en" sz="1800">
                <a:solidFill>
                  <a:schemeClr val="dk2"/>
                </a:solidFill>
              </a:rPr>
              <a:t> </a:t>
            </a:r>
            <a:r>
              <a:rPr lang="en" sz="1800">
                <a:solidFill>
                  <a:schemeClr val="dk2"/>
                </a:solidFill>
              </a:rPr>
              <a:t>tedious</a:t>
            </a:r>
            <a:r>
              <a:rPr lang="en" sz="1800">
                <a:solidFill>
                  <a:schemeClr val="dk2"/>
                </a:solidFill>
              </a:rPr>
              <a:t> as well, more often than usual, left for last minute. This sometimes </a:t>
            </a:r>
            <a:r>
              <a:rPr lang="en" sz="1800">
                <a:solidFill>
                  <a:schemeClr val="dk2"/>
                </a:solidFill>
              </a:rPr>
              <a:t>impacts</a:t>
            </a:r>
            <a:r>
              <a:rPr lang="en" sz="1800">
                <a:solidFill>
                  <a:schemeClr val="dk2"/>
                </a:solidFill>
              </a:rPr>
              <a:t> release activities, which have a mandate for these test cases.</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p:nvPr/>
        </p:nvSpPr>
        <p:spPr>
          <a:xfrm>
            <a:off x="255450" y="421025"/>
            <a:ext cx="8633100" cy="44664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6"/>
          <p:cNvSpPr txBox="1"/>
          <p:nvPr>
            <p:ph type="title"/>
          </p:nvPr>
        </p:nvSpPr>
        <p:spPr>
          <a:xfrm>
            <a:off x="348975" y="109600"/>
            <a:ext cx="31911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Roboto"/>
                <a:ea typeface="Roboto"/>
                <a:cs typeface="Roboto"/>
                <a:sym typeface="Roboto"/>
              </a:rPr>
              <a:t>Proposed Solution</a:t>
            </a:r>
            <a:endParaRPr b="1" sz="2820">
              <a:latin typeface="Roboto"/>
              <a:ea typeface="Roboto"/>
              <a:cs typeface="Roboto"/>
              <a:sym typeface="Roboto"/>
            </a:endParaRPr>
          </a:p>
        </p:txBody>
      </p:sp>
      <p:sp>
        <p:nvSpPr>
          <p:cNvPr id="79" name="Google Shape;79;p16"/>
          <p:cNvSpPr txBox="1"/>
          <p:nvPr/>
        </p:nvSpPr>
        <p:spPr>
          <a:xfrm>
            <a:off x="498525" y="784825"/>
            <a:ext cx="8154900" cy="3890400"/>
          </a:xfrm>
          <a:prstGeom prst="rect">
            <a:avLst/>
          </a:prstGeom>
          <a:noFill/>
          <a:ln>
            <a:noFill/>
          </a:ln>
        </p:spPr>
        <p:txBody>
          <a:bodyPr anchorCtr="0" anchor="ctr" bIns="91425" lIns="91425" spcFirstLastPara="1" rIns="91425" wrap="square" tIns="91425">
            <a:noAutofit/>
          </a:bodyPr>
          <a:lstStyle/>
          <a:p>
            <a:pPr indent="-342900" lvl="0" marL="457200" rtl="0" algn="just">
              <a:spcBef>
                <a:spcPts val="1000"/>
              </a:spcBef>
              <a:spcAft>
                <a:spcPts val="0"/>
              </a:spcAft>
              <a:buClr>
                <a:schemeClr val="dk2"/>
              </a:buClr>
              <a:buSzPts val="1800"/>
              <a:buChar char="●"/>
            </a:pPr>
            <a:r>
              <a:rPr lang="en" sz="1800">
                <a:solidFill>
                  <a:schemeClr val="dk2"/>
                </a:solidFill>
              </a:rPr>
              <a:t>We propose our own agentic architecture that handles all the tasks that a </a:t>
            </a:r>
            <a:r>
              <a:rPr lang="en" sz="1800">
                <a:solidFill>
                  <a:schemeClr val="dk2"/>
                </a:solidFill>
              </a:rPr>
              <a:t>developer</a:t>
            </a:r>
            <a:r>
              <a:rPr lang="en" sz="1800">
                <a:solidFill>
                  <a:schemeClr val="dk2"/>
                </a:solidFill>
              </a:rPr>
              <a:t> performs with regards to BDD testing.</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This includes gaining context from the </a:t>
            </a:r>
            <a:r>
              <a:rPr b="1" lang="en" sz="1800">
                <a:solidFill>
                  <a:schemeClr val="dk2"/>
                </a:solidFill>
              </a:rPr>
              <a:t>Github </a:t>
            </a:r>
            <a:r>
              <a:rPr lang="en" sz="1800">
                <a:solidFill>
                  <a:schemeClr val="dk2"/>
                </a:solidFill>
              </a:rPr>
              <a:t>repository, whether from the</a:t>
            </a:r>
            <a:r>
              <a:rPr b="1" lang="en" sz="1800">
                <a:solidFill>
                  <a:schemeClr val="dk2"/>
                </a:solidFill>
              </a:rPr>
              <a:t> pull requests</a:t>
            </a:r>
            <a:r>
              <a:rPr lang="en" sz="1800">
                <a:solidFill>
                  <a:schemeClr val="dk2"/>
                </a:solidFill>
              </a:rPr>
              <a:t> or the codebase itself, as well as the </a:t>
            </a:r>
            <a:r>
              <a:rPr b="1" lang="en" sz="1800">
                <a:solidFill>
                  <a:schemeClr val="dk2"/>
                </a:solidFill>
              </a:rPr>
              <a:t>database </a:t>
            </a:r>
            <a:r>
              <a:rPr lang="en" sz="1800">
                <a:solidFill>
                  <a:schemeClr val="dk2"/>
                </a:solidFill>
              </a:rPr>
              <a:t>and </a:t>
            </a:r>
            <a:r>
              <a:rPr b="1" lang="en" sz="1800">
                <a:solidFill>
                  <a:schemeClr val="dk2"/>
                </a:solidFill>
              </a:rPr>
              <a:t>JIRA </a:t>
            </a:r>
            <a:r>
              <a:rPr lang="en" sz="1800">
                <a:solidFill>
                  <a:schemeClr val="dk2"/>
                </a:solidFill>
              </a:rPr>
              <a:t>setup.</a:t>
            </a:r>
            <a:endParaRPr sz="1800">
              <a:solidFill>
                <a:schemeClr val="dk2"/>
              </a:solidFill>
            </a:endParaRPr>
          </a:p>
          <a:p>
            <a:pPr indent="-342900" lvl="0" marL="457200" rtl="0" algn="just">
              <a:spcBef>
                <a:spcPts val="1000"/>
              </a:spcBef>
              <a:spcAft>
                <a:spcPts val="0"/>
              </a:spcAft>
              <a:buClr>
                <a:schemeClr val="dk2"/>
              </a:buClr>
              <a:buSzPts val="1800"/>
              <a:buChar char="●"/>
            </a:pPr>
            <a:r>
              <a:rPr lang="en" sz="1800">
                <a:solidFill>
                  <a:schemeClr val="dk2"/>
                </a:solidFill>
              </a:rPr>
              <a:t>When the test cases are </a:t>
            </a:r>
            <a:r>
              <a:rPr lang="en" sz="1800">
                <a:solidFill>
                  <a:schemeClr val="dk2"/>
                </a:solidFill>
              </a:rPr>
              <a:t>successfully</a:t>
            </a:r>
            <a:r>
              <a:rPr lang="en" sz="1800">
                <a:solidFill>
                  <a:schemeClr val="dk2"/>
                </a:solidFill>
              </a:rPr>
              <a:t> generated, a JIRA story is posted to ensure human validation of test cases is completed. </a:t>
            </a:r>
            <a:endParaRPr sz="1800">
              <a:solidFill>
                <a:schemeClr val="dk2"/>
              </a:solidFill>
            </a:endParaRPr>
          </a:p>
          <a:p>
            <a:pPr indent="0" lvl="0" marL="457200" rtl="0" algn="l">
              <a:spcBef>
                <a:spcPts val="100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1277738" y="0"/>
            <a:ext cx="6159920" cy="5143500"/>
          </a:xfrm>
          <a:prstGeom prst="rect">
            <a:avLst/>
          </a:prstGeom>
          <a:noFill/>
          <a:ln>
            <a:noFill/>
          </a:ln>
        </p:spPr>
      </p:pic>
      <p:sp>
        <p:nvSpPr>
          <p:cNvPr id="85" name="Google Shape;85;p17"/>
          <p:cNvSpPr txBox="1"/>
          <p:nvPr>
            <p:ph type="title"/>
          </p:nvPr>
        </p:nvSpPr>
        <p:spPr>
          <a:xfrm>
            <a:off x="350800" y="234650"/>
            <a:ext cx="220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Roboto"/>
                <a:ea typeface="Roboto"/>
                <a:cs typeface="Roboto"/>
                <a:sym typeface="Roboto"/>
              </a:rPr>
              <a:t>Architecture</a:t>
            </a:r>
            <a:endParaRPr b="1" sz="282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p:nvPr/>
        </p:nvSpPr>
        <p:spPr>
          <a:xfrm>
            <a:off x="255450" y="506750"/>
            <a:ext cx="8633100" cy="44664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8"/>
          <p:cNvSpPr txBox="1"/>
          <p:nvPr>
            <p:ph type="title"/>
          </p:nvPr>
        </p:nvSpPr>
        <p:spPr>
          <a:xfrm>
            <a:off x="348975" y="109600"/>
            <a:ext cx="15594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Roboto"/>
                <a:ea typeface="Roboto"/>
                <a:cs typeface="Roboto"/>
                <a:sym typeface="Roboto"/>
              </a:rPr>
              <a:t>Toolkits</a:t>
            </a:r>
            <a:endParaRPr b="1" sz="2820">
              <a:latin typeface="Roboto"/>
              <a:ea typeface="Roboto"/>
              <a:cs typeface="Roboto"/>
              <a:sym typeface="Roboto"/>
            </a:endParaRPr>
          </a:p>
        </p:txBody>
      </p:sp>
      <p:sp>
        <p:nvSpPr>
          <p:cNvPr id="92" name="Google Shape;92;p18"/>
          <p:cNvSpPr txBox="1"/>
          <p:nvPr/>
        </p:nvSpPr>
        <p:spPr>
          <a:xfrm>
            <a:off x="395650" y="1153425"/>
            <a:ext cx="8154900" cy="3890400"/>
          </a:xfrm>
          <a:prstGeom prst="rect">
            <a:avLst/>
          </a:prstGeom>
          <a:noFill/>
          <a:ln>
            <a:noFill/>
          </a:ln>
        </p:spPr>
        <p:txBody>
          <a:bodyPr anchorCtr="0" anchor="ctr" bIns="91425" lIns="91425" spcFirstLastPara="1" rIns="91425" wrap="square" tIns="91425">
            <a:noAutofit/>
          </a:bodyPr>
          <a:lstStyle/>
          <a:p>
            <a:pPr indent="-342900" lvl="0" marL="457200" rtl="0" algn="just">
              <a:spcBef>
                <a:spcPts val="1000"/>
              </a:spcBef>
              <a:spcAft>
                <a:spcPts val="0"/>
              </a:spcAft>
              <a:buClr>
                <a:schemeClr val="dk2"/>
              </a:buClr>
              <a:buSzPts val="1800"/>
              <a:buFont typeface="Roboto"/>
              <a:buChar char="●"/>
            </a:pPr>
            <a:r>
              <a:rPr lang="en" sz="1800">
                <a:solidFill>
                  <a:schemeClr val="dk2"/>
                </a:solidFill>
                <a:latin typeface="Roboto"/>
                <a:ea typeface="Roboto"/>
                <a:cs typeface="Roboto"/>
                <a:sym typeface="Roboto"/>
              </a:rPr>
              <a:t>We have implemented 3 toolkits that the agent can utilize - based on JIRA, GitHub and MongoDB (database).</a:t>
            </a:r>
            <a:endParaRPr sz="1800">
              <a:solidFill>
                <a:schemeClr val="dk2"/>
              </a:solidFill>
              <a:latin typeface="Roboto"/>
              <a:ea typeface="Roboto"/>
              <a:cs typeface="Roboto"/>
              <a:sym typeface="Roboto"/>
            </a:endParaRPr>
          </a:p>
          <a:p>
            <a:pPr indent="-342900" lvl="0" marL="457200" rtl="0" algn="just">
              <a:spcBef>
                <a:spcPts val="100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a:t>
            </a:r>
            <a:r>
              <a:rPr b="1" lang="en" sz="1800">
                <a:solidFill>
                  <a:schemeClr val="dk2"/>
                </a:solidFill>
                <a:latin typeface="Roboto"/>
                <a:ea typeface="Roboto"/>
                <a:cs typeface="Roboto"/>
                <a:sym typeface="Roboto"/>
              </a:rPr>
              <a:t>JIRA toolkit</a:t>
            </a:r>
            <a:r>
              <a:rPr lang="en" sz="1800">
                <a:solidFill>
                  <a:schemeClr val="dk2"/>
                </a:solidFill>
                <a:latin typeface="Roboto"/>
                <a:ea typeface="Roboto"/>
                <a:cs typeface="Roboto"/>
                <a:sym typeface="Roboto"/>
              </a:rPr>
              <a:t> makes use of the JIRA API and JQL (Jira Query Language) to provide additional context and help in automated ticket generation. </a:t>
            </a:r>
            <a:endParaRPr sz="1800">
              <a:solidFill>
                <a:schemeClr val="dk2"/>
              </a:solidFill>
              <a:latin typeface="Roboto"/>
              <a:ea typeface="Roboto"/>
              <a:cs typeface="Roboto"/>
              <a:sym typeface="Roboto"/>
            </a:endParaRPr>
          </a:p>
          <a:p>
            <a:pPr indent="-342900" lvl="0" marL="457200" rtl="0" algn="just">
              <a:spcBef>
                <a:spcPts val="100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a:t>
            </a:r>
            <a:r>
              <a:rPr b="1" lang="en" sz="1800">
                <a:solidFill>
                  <a:schemeClr val="dk2"/>
                </a:solidFill>
                <a:latin typeface="Roboto"/>
                <a:ea typeface="Roboto"/>
                <a:cs typeface="Roboto"/>
                <a:sym typeface="Roboto"/>
              </a:rPr>
              <a:t>GitHub toolkit </a:t>
            </a:r>
            <a:r>
              <a:rPr lang="en" sz="1800">
                <a:solidFill>
                  <a:schemeClr val="dk2"/>
                </a:solidFill>
                <a:latin typeface="Roboto"/>
                <a:ea typeface="Roboto"/>
                <a:cs typeface="Roboto"/>
                <a:sym typeface="Roboto"/>
              </a:rPr>
              <a:t>is the main driver of our system. It facilitates codebase analysis as well as transactions such as fetching repository structures, tracking file changes, managing pull requests, and comparing code snapshots to streamline development and collaboration.</a:t>
            </a:r>
            <a:endParaRPr sz="1800">
              <a:solidFill>
                <a:schemeClr val="dk2"/>
              </a:solidFill>
              <a:latin typeface="Roboto"/>
              <a:ea typeface="Roboto"/>
              <a:cs typeface="Roboto"/>
              <a:sym typeface="Roboto"/>
            </a:endParaRPr>
          </a:p>
          <a:p>
            <a:pPr indent="-342900" lvl="0" marL="457200" rtl="0" algn="just">
              <a:lnSpc>
                <a:spcPct val="115000"/>
              </a:lnSpc>
              <a:spcBef>
                <a:spcPts val="1000"/>
              </a:spcBef>
              <a:spcAft>
                <a:spcPts val="0"/>
              </a:spcAft>
              <a:buClr>
                <a:schemeClr val="dk2"/>
              </a:buClr>
              <a:buSzPts val="1800"/>
              <a:buFont typeface="Roboto"/>
              <a:buChar char="●"/>
            </a:pPr>
            <a:r>
              <a:rPr lang="en" sz="1800">
                <a:solidFill>
                  <a:schemeClr val="dk2"/>
                </a:solidFill>
                <a:latin typeface="Roboto"/>
                <a:ea typeface="Roboto"/>
                <a:cs typeface="Roboto"/>
                <a:sym typeface="Roboto"/>
              </a:rPr>
              <a:t>The </a:t>
            </a:r>
            <a:r>
              <a:rPr b="1" lang="en" sz="1800">
                <a:solidFill>
                  <a:schemeClr val="dk2"/>
                </a:solidFill>
                <a:latin typeface="Roboto"/>
                <a:ea typeface="Roboto"/>
                <a:cs typeface="Roboto"/>
                <a:sym typeface="Roboto"/>
              </a:rPr>
              <a:t>MongoDB Toolkit </a:t>
            </a:r>
            <a:r>
              <a:rPr lang="en" sz="1800">
                <a:solidFill>
                  <a:schemeClr val="dk2"/>
                </a:solidFill>
                <a:latin typeface="Roboto"/>
                <a:ea typeface="Roboto"/>
                <a:cs typeface="Roboto"/>
                <a:sym typeface="Roboto"/>
              </a:rPr>
              <a:t>manages and queries memory data in MongoDB. It supports recording, recalling, and updating memories, fetching payment records, and generating structured tools for seamless integration with other systems.</a:t>
            </a:r>
            <a:endParaRPr sz="1800">
              <a:solidFill>
                <a:schemeClr val="dk2"/>
              </a:solidFill>
              <a:latin typeface="Roboto"/>
              <a:ea typeface="Roboto"/>
              <a:cs typeface="Roboto"/>
              <a:sym typeface="Roboto"/>
            </a:endParaRPr>
          </a:p>
          <a:p>
            <a:pPr indent="0" lvl="0" marL="457200" rtl="0" algn="l">
              <a:spcBef>
                <a:spcPts val="1200"/>
              </a:spcBef>
              <a:spcAft>
                <a:spcPts val="0"/>
              </a:spcAft>
              <a:buNone/>
            </a:pPr>
            <a:r>
              <a:t/>
            </a:r>
            <a:endParaRPr sz="1800">
              <a:solidFill>
                <a:schemeClr val="dk2"/>
              </a:solidFill>
            </a:endParaRPr>
          </a:p>
          <a:p>
            <a:pPr indent="0" lvl="0" marL="457200" rtl="0" algn="l">
              <a:spcBef>
                <a:spcPts val="100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p:nvPr/>
        </p:nvSpPr>
        <p:spPr>
          <a:xfrm>
            <a:off x="255450" y="421025"/>
            <a:ext cx="8633100" cy="44664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8" name="Google Shape;98;p19"/>
          <p:cNvSpPr txBox="1"/>
          <p:nvPr>
            <p:ph type="title"/>
          </p:nvPr>
        </p:nvSpPr>
        <p:spPr>
          <a:xfrm>
            <a:off x="348975" y="109600"/>
            <a:ext cx="28767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Roboto"/>
                <a:ea typeface="Roboto"/>
                <a:cs typeface="Roboto"/>
                <a:sym typeface="Roboto"/>
              </a:rPr>
              <a:t>Flow of Control</a:t>
            </a:r>
            <a:endParaRPr b="1" sz="2820">
              <a:latin typeface="Roboto"/>
              <a:ea typeface="Roboto"/>
              <a:cs typeface="Roboto"/>
              <a:sym typeface="Roboto"/>
            </a:endParaRPr>
          </a:p>
        </p:txBody>
      </p:sp>
      <p:sp>
        <p:nvSpPr>
          <p:cNvPr id="99" name="Google Shape;99;p19"/>
          <p:cNvSpPr txBox="1"/>
          <p:nvPr/>
        </p:nvSpPr>
        <p:spPr>
          <a:xfrm>
            <a:off x="672150" y="949125"/>
            <a:ext cx="7761900" cy="35262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1200"/>
              </a:spcBef>
              <a:spcAft>
                <a:spcPts val="0"/>
              </a:spcAft>
              <a:buNone/>
            </a:pPr>
            <a:r>
              <a:rPr lang="en" sz="1800">
                <a:solidFill>
                  <a:schemeClr val="dk2"/>
                </a:solidFill>
              </a:rPr>
              <a:t>Some of the scenarios that our agent can handle are as follows:-</a:t>
            </a:r>
            <a:endParaRPr sz="1800">
              <a:solidFill>
                <a:schemeClr val="dk2"/>
              </a:solidFill>
            </a:endParaRPr>
          </a:p>
          <a:p>
            <a:pPr indent="0" lvl="0" marL="0" rtl="0" algn="just">
              <a:lnSpc>
                <a:spcPct val="115000"/>
              </a:lnSpc>
              <a:spcBef>
                <a:spcPts val="1200"/>
              </a:spcBef>
              <a:spcAft>
                <a:spcPts val="0"/>
              </a:spcAft>
              <a:buNone/>
            </a:pPr>
            <a:r>
              <a:rPr b="1" lang="en" sz="1800">
                <a:solidFill>
                  <a:schemeClr val="dk2"/>
                </a:solidFill>
              </a:rPr>
              <a:t>BDD Repository Analysis:</a:t>
            </a:r>
            <a:r>
              <a:rPr lang="en" sz="1800">
                <a:solidFill>
                  <a:schemeClr val="dk2"/>
                </a:solidFill>
              </a:rPr>
              <a:t> Evaluates existing repository data by recalling memory, reviewing Jira tickets, comparing pull request differences, and examining the codebase to extract key insights.</a:t>
            </a:r>
            <a:endParaRPr sz="1800">
              <a:solidFill>
                <a:schemeClr val="dk2"/>
              </a:solidFill>
            </a:endParaRPr>
          </a:p>
          <a:p>
            <a:pPr indent="0" lvl="0" marL="0" rtl="0" algn="just">
              <a:lnSpc>
                <a:spcPct val="115000"/>
              </a:lnSpc>
              <a:spcBef>
                <a:spcPts val="1200"/>
              </a:spcBef>
              <a:spcAft>
                <a:spcPts val="0"/>
              </a:spcAft>
              <a:buNone/>
            </a:pPr>
            <a:r>
              <a:rPr b="1" lang="en" sz="1800">
                <a:solidFill>
                  <a:schemeClr val="dk2"/>
                </a:solidFill>
              </a:rPr>
              <a:t>BDD Repository Creation:</a:t>
            </a:r>
            <a:r>
              <a:rPr lang="en" sz="1800">
                <a:solidFill>
                  <a:schemeClr val="dk2"/>
                </a:solidFill>
              </a:rPr>
              <a:t> Establishes a new repository based on predefined templates, integrates memory for context, and manages initial edits before generating Jira tickets and pull requests.</a:t>
            </a:r>
            <a:endParaRPr sz="1800">
              <a:solidFill>
                <a:schemeClr val="dk2"/>
              </a:solidFill>
            </a:endParaRPr>
          </a:p>
          <a:p>
            <a:pPr indent="0" lvl="0" marL="0" rtl="0" algn="just">
              <a:lnSpc>
                <a:spcPct val="115000"/>
              </a:lnSpc>
              <a:spcBef>
                <a:spcPts val="1200"/>
              </a:spcBef>
              <a:spcAft>
                <a:spcPts val="0"/>
              </a:spcAft>
              <a:buNone/>
            </a:pPr>
            <a:r>
              <a:rPr b="1" lang="en" sz="1800">
                <a:solidFill>
                  <a:schemeClr val="dk2"/>
                </a:solidFill>
              </a:rPr>
              <a:t>BDD Repository Updation:</a:t>
            </a:r>
            <a:r>
              <a:rPr lang="en" sz="1800">
                <a:solidFill>
                  <a:schemeClr val="dk2"/>
                </a:solidFill>
              </a:rPr>
              <a:t> Updates the repository by incorporating user inputs, verifying code changes through persistent memory, modifying repository content, and automating Jira ticket creation.</a:t>
            </a:r>
            <a:endParaRPr sz="1800">
              <a:solidFill>
                <a:schemeClr val="dk2"/>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p:nvPr/>
        </p:nvSpPr>
        <p:spPr>
          <a:xfrm>
            <a:off x="255450" y="421025"/>
            <a:ext cx="8633100" cy="44664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5" name="Google Shape;105;p20"/>
          <p:cNvSpPr txBox="1"/>
          <p:nvPr>
            <p:ph type="title"/>
          </p:nvPr>
        </p:nvSpPr>
        <p:spPr>
          <a:xfrm>
            <a:off x="348975" y="109600"/>
            <a:ext cx="30795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Roboto"/>
                <a:ea typeface="Roboto"/>
                <a:cs typeface="Roboto"/>
                <a:sym typeface="Roboto"/>
              </a:rPr>
              <a:t>Agent Breakdown</a:t>
            </a:r>
            <a:endParaRPr b="1" sz="2820">
              <a:latin typeface="Roboto"/>
              <a:ea typeface="Roboto"/>
              <a:cs typeface="Roboto"/>
              <a:sym typeface="Roboto"/>
            </a:endParaRPr>
          </a:p>
        </p:txBody>
      </p:sp>
      <p:pic>
        <p:nvPicPr>
          <p:cNvPr id="106" name="Google Shape;106;p20"/>
          <p:cNvPicPr preferRelativeResize="0"/>
          <p:nvPr/>
        </p:nvPicPr>
        <p:blipFill>
          <a:blip r:embed="rId3">
            <a:alphaModFix/>
          </a:blip>
          <a:stretch>
            <a:fillRect/>
          </a:stretch>
        </p:blipFill>
        <p:spPr>
          <a:xfrm>
            <a:off x="3960725" y="612475"/>
            <a:ext cx="4039517" cy="4205124"/>
          </a:xfrm>
          <a:prstGeom prst="rect">
            <a:avLst/>
          </a:prstGeom>
          <a:noFill/>
          <a:ln>
            <a:noFill/>
          </a:ln>
        </p:spPr>
      </p:pic>
      <p:sp>
        <p:nvSpPr>
          <p:cNvPr id="107" name="Google Shape;107;p20"/>
          <p:cNvSpPr txBox="1"/>
          <p:nvPr/>
        </p:nvSpPr>
        <p:spPr>
          <a:xfrm>
            <a:off x="1259875" y="2049825"/>
            <a:ext cx="1661700" cy="8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Agent Workflow</a:t>
            </a:r>
            <a:endParaRPr sz="18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p:nvPr/>
        </p:nvSpPr>
        <p:spPr>
          <a:xfrm>
            <a:off x="255450" y="421025"/>
            <a:ext cx="8633100" cy="4466400"/>
          </a:xfrm>
          <a:prstGeom prst="rect">
            <a:avLst/>
          </a:prstGeom>
          <a:no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21"/>
          <p:cNvSpPr txBox="1"/>
          <p:nvPr>
            <p:ph type="title"/>
          </p:nvPr>
        </p:nvSpPr>
        <p:spPr>
          <a:xfrm>
            <a:off x="348975" y="109600"/>
            <a:ext cx="2876700" cy="572700"/>
          </a:xfrm>
          <a:prstGeom prst="rect">
            <a:avLst/>
          </a:prstGeom>
          <a:solidFill>
            <a:schemeClr val="lt1"/>
          </a:solidFill>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820">
                <a:latin typeface="Roboto"/>
                <a:ea typeface="Roboto"/>
                <a:cs typeface="Roboto"/>
                <a:sym typeface="Roboto"/>
              </a:rPr>
              <a:t>Flow of Control</a:t>
            </a:r>
            <a:endParaRPr b="1" sz="2820">
              <a:latin typeface="Roboto"/>
              <a:ea typeface="Roboto"/>
              <a:cs typeface="Roboto"/>
              <a:sym typeface="Roboto"/>
            </a:endParaRPr>
          </a:p>
        </p:txBody>
      </p:sp>
      <p:pic>
        <p:nvPicPr>
          <p:cNvPr id="114" name="Google Shape;114;p21"/>
          <p:cNvPicPr preferRelativeResize="0"/>
          <p:nvPr/>
        </p:nvPicPr>
        <p:blipFill>
          <a:blip r:embed="rId3">
            <a:alphaModFix/>
          </a:blip>
          <a:stretch>
            <a:fillRect/>
          </a:stretch>
        </p:blipFill>
        <p:spPr>
          <a:xfrm>
            <a:off x="4432725" y="472875"/>
            <a:ext cx="2761975" cy="4367300"/>
          </a:xfrm>
          <a:prstGeom prst="rect">
            <a:avLst/>
          </a:prstGeom>
          <a:noFill/>
          <a:ln>
            <a:noFill/>
          </a:ln>
        </p:spPr>
      </p:pic>
      <p:sp>
        <p:nvSpPr>
          <p:cNvPr id="115" name="Google Shape;115;p21"/>
          <p:cNvSpPr txBox="1"/>
          <p:nvPr/>
        </p:nvSpPr>
        <p:spPr>
          <a:xfrm>
            <a:off x="1746275" y="2130900"/>
            <a:ext cx="1661700" cy="8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a:ea typeface="Roboto"/>
                <a:cs typeface="Roboto"/>
                <a:sym typeface="Roboto"/>
              </a:rPr>
              <a:t>Create BDD repository</a:t>
            </a:r>
            <a:endParaRPr sz="1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D326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