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eet Singh" initials="GS" lastIdx="1" clrIdx="0">
    <p:extLst>
      <p:ext uri="{19B8F6BF-5375-455C-9EA6-DF929625EA0E}">
        <p15:presenceInfo xmlns:p15="http://schemas.microsoft.com/office/powerpoint/2012/main" userId="0746c4e89baf00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C887A90-F352-4562-8EF6-F4F6B8322CDD}" type="datetimeFigureOut">
              <a:rPr lang="en-US" smtClean="0"/>
              <a:t>9/29/2022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44239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387285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15269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FBD64EE-55DA-4ACB-AE90-B7A0D6B9D69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586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3082499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887A90-F352-4562-8EF6-F4F6B8322CDD}"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50822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887A90-F352-4562-8EF6-F4F6B8322CDD}"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187963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87A90-F352-4562-8EF6-F4F6B8322CD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3775857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C887A90-F352-4562-8EF6-F4F6B8322CDD}" type="datetimeFigureOut">
              <a:rPr lang="en-US" smtClean="0"/>
              <a:t>9/29/2022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113841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87A90-F352-4562-8EF6-F4F6B8322CDD}"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359079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C887A90-F352-4562-8EF6-F4F6B8322CDD}" type="datetimeFigureOut">
              <a:rPr lang="en-US" smtClean="0"/>
              <a:t>9/29/2022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82436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136536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87A90-F352-4562-8EF6-F4F6B8322CDD}"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92954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887A90-F352-4562-8EF6-F4F6B8322CDD}"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34664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87A90-F352-4562-8EF6-F4F6B8322CDD}"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13761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72172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87A90-F352-4562-8EF6-F4F6B8322CDD}"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D64EE-55DA-4ACB-AE90-B7A0D6B9D696}" type="slidenum">
              <a:rPr lang="en-US" smtClean="0"/>
              <a:t>‹#›</a:t>
            </a:fld>
            <a:endParaRPr lang="en-US"/>
          </a:p>
        </p:txBody>
      </p:sp>
    </p:spTree>
    <p:extLst>
      <p:ext uri="{BB962C8B-B14F-4D97-AF65-F5344CB8AC3E}">
        <p14:creationId xmlns:p14="http://schemas.microsoft.com/office/powerpoint/2010/main" val="25031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887A90-F352-4562-8EF6-F4F6B8322CDD}" type="datetimeFigureOut">
              <a:rPr lang="en-US" smtClean="0"/>
              <a:t>9/29/2022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BD64EE-55DA-4ACB-AE90-B7A0D6B9D696}" type="slidenum">
              <a:rPr lang="en-US" smtClean="0"/>
              <a:t>‹#›</a:t>
            </a:fld>
            <a:endParaRPr lang="en-US"/>
          </a:p>
        </p:txBody>
      </p:sp>
    </p:spTree>
    <p:extLst>
      <p:ext uri="{BB962C8B-B14F-4D97-AF65-F5344CB8AC3E}">
        <p14:creationId xmlns:p14="http://schemas.microsoft.com/office/powerpoint/2010/main" val="19009427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7E8D-9DFD-CB81-7440-45F1A3F40320}"/>
              </a:ext>
            </a:extLst>
          </p:cNvPr>
          <p:cNvSpPr>
            <a:spLocks noGrp="1"/>
          </p:cNvSpPr>
          <p:nvPr>
            <p:ph type="ctrTitle"/>
          </p:nvPr>
        </p:nvSpPr>
        <p:spPr/>
        <p:txBody>
          <a:bodyPr/>
          <a:lstStyle/>
          <a:p>
            <a:pPr algn="ctr"/>
            <a:r>
              <a:rPr lang="en-US" dirty="0"/>
              <a:t>CAR LAUNCH ANALYSIS – UK MARKET</a:t>
            </a:r>
          </a:p>
        </p:txBody>
      </p:sp>
      <p:sp>
        <p:nvSpPr>
          <p:cNvPr id="3" name="Subtitle 2">
            <a:extLst>
              <a:ext uri="{FF2B5EF4-FFF2-40B4-BE49-F238E27FC236}">
                <a16:creationId xmlns:a16="http://schemas.microsoft.com/office/drawing/2014/main" id="{A3D34C5F-BC5B-5125-C9FA-DB6698035854}"/>
              </a:ext>
            </a:extLst>
          </p:cNvPr>
          <p:cNvSpPr>
            <a:spLocks noGrp="1"/>
          </p:cNvSpPr>
          <p:nvPr>
            <p:ph type="subTitle" idx="1"/>
          </p:nvPr>
        </p:nvSpPr>
        <p:spPr/>
        <p:txBody>
          <a:bodyPr>
            <a:normAutofit fontScale="92500" lnSpcReduction="10000"/>
          </a:bodyPr>
          <a:lstStyle/>
          <a:p>
            <a:r>
              <a:rPr lang="en-US" dirty="0"/>
              <a:t>Presented By</a:t>
            </a:r>
          </a:p>
          <a:p>
            <a:r>
              <a:rPr lang="en-US" dirty="0"/>
              <a:t>Guneet Singh Panesar (prepic10039)</a:t>
            </a:r>
          </a:p>
        </p:txBody>
      </p:sp>
      <p:pic>
        <p:nvPicPr>
          <p:cNvPr id="4" name="Picture 4" descr="Masai School Referral Code: Guaranteed Maximum Referral Discount">
            <a:extLst>
              <a:ext uri="{FF2B5EF4-FFF2-40B4-BE49-F238E27FC236}">
                <a16:creationId xmlns:a16="http://schemas.microsoft.com/office/drawing/2014/main" id="{FFC05D8A-1D71-FD6F-472E-66141E8A71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894"/>
            <a:ext cx="2465004" cy="129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6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8992-5094-2C39-85A3-62AFA1AC4F93}"/>
              </a:ext>
            </a:extLst>
          </p:cNvPr>
          <p:cNvSpPr>
            <a:spLocks noGrp="1"/>
          </p:cNvSpPr>
          <p:nvPr>
            <p:ph type="title"/>
          </p:nvPr>
        </p:nvSpPr>
        <p:spPr/>
        <p:txBody>
          <a:bodyPr/>
          <a:lstStyle/>
          <a:p>
            <a:r>
              <a:rPr lang="en-US" dirty="0"/>
              <a:t>EXPENSE WISE CAR SALES OVER THE YERAS</a:t>
            </a:r>
          </a:p>
        </p:txBody>
      </p:sp>
      <p:pic>
        <p:nvPicPr>
          <p:cNvPr id="5" name="Content Placeholder 4">
            <a:extLst>
              <a:ext uri="{FF2B5EF4-FFF2-40B4-BE49-F238E27FC236}">
                <a16:creationId xmlns:a16="http://schemas.microsoft.com/office/drawing/2014/main" id="{E694E7F3-2CDE-C5D1-60D3-47210A3C0B1F}"/>
              </a:ext>
            </a:extLst>
          </p:cNvPr>
          <p:cNvPicPr>
            <a:picLocks noGrp="1" noChangeAspect="1"/>
          </p:cNvPicPr>
          <p:nvPr>
            <p:ph idx="1"/>
          </p:nvPr>
        </p:nvPicPr>
        <p:blipFill>
          <a:blip r:embed="rId2"/>
          <a:stretch>
            <a:fillRect/>
          </a:stretch>
        </p:blipFill>
        <p:spPr>
          <a:xfrm>
            <a:off x="379842" y="2391154"/>
            <a:ext cx="7377773" cy="3749675"/>
          </a:xfrm>
        </p:spPr>
      </p:pic>
      <p:sp>
        <p:nvSpPr>
          <p:cNvPr id="6" name="TextBox 5">
            <a:extLst>
              <a:ext uri="{FF2B5EF4-FFF2-40B4-BE49-F238E27FC236}">
                <a16:creationId xmlns:a16="http://schemas.microsoft.com/office/drawing/2014/main" id="{A52AAC1B-D2CA-2BDE-0031-F4FF3092FADE}"/>
              </a:ext>
            </a:extLst>
          </p:cNvPr>
          <p:cNvSpPr txBox="1"/>
          <p:nvPr/>
        </p:nvSpPr>
        <p:spPr>
          <a:xfrm>
            <a:off x="7978588" y="2391154"/>
            <a:ext cx="3935506" cy="3970318"/>
          </a:xfrm>
          <a:prstGeom prst="rect">
            <a:avLst/>
          </a:prstGeom>
          <a:noFill/>
        </p:spPr>
        <p:txBody>
          <a:bodyPr wrap="square" rtlCol="0">
            <a:spAutoFit/>
          </a:bodyPr>
          <a:lstStyle/>
          <a:p>
            <a:r>
              <a:rPr lang="en-US" dirty="0"/>
              <a:t>Here, it can be observed that over the years the </a:t>
            </a:r>
            <a:r>
              <a:rPr lang="en-US" b="1" dirty="0"/>
              <a:t>Less Expensive </a:t>
            </a:r>
            <a:r>
              <a:rPr lang="en-US" dirty="0"/>
              <a:t> and </a:t>
            </a:r>
            <a:r>
              <a:rPr lang="en-US" b="1" dirty="0"/>
              <a:t>Moderately Expensive </a:t>
            </a:r>
            <a:r>
              <a:rPr lang="en-US" dirty="0"/>
              <a:t>car segments have a pretty constant sales and also the same can be said for </a:t>
            </a:r>
            <a:r>
              <a:rPr lang="en-US" b="1" dirty="0"/>
              <a:t>Cheap </a:t>
            </a:r>
            <a:r>
              <a:rPr lang="en-US" dirty="0"/>
              <a:t>one. Also, the </a:t>
            </a:r>
            <a:r>
              <a:rPr lang="en-US" b="1" dirty="0"/>
              <a:t>Expensive </a:t>
            </a:r>
            <a:r>
              <a:rPr lang="en-US" dirty="0"/>
              <a:t> and </a:t>
            </a:r>
            <a:r>
              <a:rPr lang="en-US" b="1" dirty="0"/>
              <a:t>Very Expensive </a:t>
            </a:r>
            <a:r>
              <a:rPr lang="en-US" dirty="0"/>
              <a:t>segments have lesser sales throughout.</a:t>
            </a:r>
          </a:p>
          <a:p>
            <a:endParaRPr lang="en-US" dirty="0"/>
          </a:p>
          <a:p>
            <a:r>
              <a:rPr lang="en-US" dirty="0"/>
              <a:t>The year </a:t>
            </a:r>
            <a:r>
              <a:rPr lang="en-US" b="1" dirty="0"/>
              <a:t>2019 </a:t>
            </a:r>
            <a:r>
              <a:rPr lang="en-US" dirty="0"/>
              <a:t>portrays just the opposite trend, clearly indicating that there was a financial boom in the market during the period.  </a:t>
            </a:r>
          </a:p>
        </p:txBody>
      </p:sp>
    </p:spTree>
    <p:extLst>
      <p:ext uri="{BB962C8B-B14F-4D97-AF65-F5344CB8AC3E}">
        <p14:creationId xmlns:p14="http://schemas.microsoft.com/office/powerpoint/2010/main" val="379963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F7A7-AA03-1A0E-E617-3062D9E5176E}"/>
              </a:ext>
            </a:extLst>
          </p:cNvPr>
          <p:cNvSpPr>
            <a:spLocks noGrp="1"/>
          </p:cNvSpPr>
          <p:nvPr>
            <p:ph type="title"/>
          </p:nvPr>
        </p:nvSpPr>
        <p:spPr/>
        <p:txBody>
          <a:bodyPr>
            <a:normAutofit fontScale="90000"/>
          </a:bodyPr>
          <a:lstStyle/>
          <a:p>
            <a:r>
              <a:rPr lang="en-US" dirty="0"/>
              <a:t>Price variation across different models over the years</a:t>
            </a:r>
          </a:p>
        </p:txBody>
      </p:sp>
      <p:pic>
        <p:nvPicPr>
          <p:cNvPr id="5" name="Content Placeholder 4">
            <a:extLst>
              <a:ext uri="{FF2B5EF4-FFF2-40B4-BE49-F238E27FC236}">
                <a16:creationId xmlns:a16="http://schemas.microsoft.com/office/drawing/2014/main" id="{682F1CBA-2881-2E7A-11A0-B37B6C046CBB}"/>
              </a:ext>
            </a:extLst>
          </p:cNvPr>
          <p:cNvPicPr>
            <a:picLocks noGrp="1" noChangeAspect="1"/>
          </p:cNvPicPr>
          <p:nvPr>
            <p:ph idx="1"/>
          </p:nvPr>
        </p:nvPicPr>
        <p:blipFill>
          <a:blip r:embed="rId2"/>
          <a:stretch>
            <a:fillRect/>
          </a:stretch>
        </p:blipFill>
        <p:spPr>
          <a:xfrm>
            <a:off x="738083" y="2167031"/>
            <a:ext cx="5357917" cy="4024313"/>
          </a:xfrm>
        </p:spPr>
      </p:pic>
      <p:sp>
        <p:nvSpPr>
          <p:cNvPr id="6" name="TextBox 5">
            <a:extLst>
              <a:ext uri="{FF2B5EF4-FFF2-40B4-BE49-F238E27FC236}">
                <a16:creationId xmlns:a16="http://schemas.microsoft.com/office/drawing/2014/main" id="{E3D60834-9E2F-7600-43A6-9C63BC5365A4}"/>
              </a:ext>
            </a:extLst>
          </p:cNvPr>
          <p:cNvSpPr txBox="1"/>
          <p:nvPr/>
        </p:nvSpPr>
        <p:spPr>
          <a:xfrm>
            <a:off x="6589059" y="2748026"/>
            <a:ext cx="5074023" cy="2862322"/>
          </a:xfrm>
          <a:prstGeom prst="rect">
            <a:avLst/>
          </a:prstGeom>
          <a:noFill/>
        </p:spPr>
        <p:txBody>
          <a:bodyPr wrap="square" rtlCol="0">
            <a:spAutoFit/>
          </a:bodyPr>
          <a:lstStyle/>
          <a:p>
            <a:r>
              <a:rPr lang="en-US" dirty="0"/>
              <a:t>The common trend observed here, as shown in the next slide, is that the majority of vehicle sales began from the year </a:t>
            </a:r>
            <a:r>
              <a:rPr lang="en-US" b="1" dirty="0"/>
              <a:t>2010</a:t>
            </a:r>
            <a:r>
              <a:rPr lang="en-US" dirty="0"/>
              <a:t>.</a:t>
            </a:r>
          </a:p>
          <a:p>
            <a:endParaRPr lang="en-US" dirty="0"/>
          </a:p>
          <a:p>
            <a:r>
              <a:rPr lang="en-US" dirty="0"/>
              <a:t>Throughout the tenure of sales of these cars, the prices just kept steadily increasing over the previous year. The reason simply being that  newer variants offer much more features. Plus, the older models become rarer with time, hence, their values increase. </a:t>
            </a:r>
          </a:p>
        </p:txBody>
      </p:sp>
    </p:spTree>
    <p:extLst>
      <p:ext uri="{BB962C8B-B14F-4D97-AF65-F5344CB8AC3E}">
        <p14:creationId xmlns:p14="http://schemas.microsoft.com/office/powerpoint/2010/main" val="178755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98E2-341E-D7B9-3BB8-1E998BB4942D}"/>
              </a:ext>
            </a:extLst>
          </p:cNvPr>
          <p:cNvSpPr>
            <a:spLocks noGrp="1"/>
          </p:cNvSpPr>
          <p:nvPr>
            <p:ph type="title"/>
          </p:nvPr>
        </p:nvSpPr>
        <p:spPr/>
        <p:txBody>
          <a:bodyPr/>
          <a:lstStyle/>
          <a:p>
            <a:r>
              <a:rPr lang="en-US" dirty="0"/>
              <a:t>PRICE CHANGES over YEARS</a:t>
            </a:r>
          </a:p>
        </p:txBody>
      </p:sp>
      <p:pic>
        <p:nvPicPr>
          <p:cNvPr id="4" name="Content Placeholder 3">
            <a:extLst>
              <a:ext uri="{FF2B5EF4-FFF2-40B4-BE49-F238E27FC236}">
                <a16:creationId xmlns:a16="http://schemas.microsoft.com/office/drawing/2014/main" id="{2A2F6BFC-12A0-5377-96D2-1B93606218FF}"/>
              </a:ext>
            </a:extLst>
          </p:cNvPr>
          <p:cNvPicPr>
            <a:picLocks noGrp="1" noChangeAspect="1"/>
          </p:cNvPicPr>
          <p:nvPr>
            <p:ph idx="1"/>
          </p:nvPr>
        </p:nvPicPr>
        <p:blipFill>
          <a:blip r:embed="rId2"/>
          <a:stretch>
            <a:fillRect/>
          </a:stretch>
        </p:blipFill>
        <p:spPr>
          <a:xfrm>
            <a:off x="685800" y="2115672"/>
            <a:ext cx="10820400" cy="3048000"/>
          </a:xfrm>
          <a:prstGeom prst="rect">
            <a:avLst/>
          </a:prstGeom>
        </p:spPr>
      </p:pic>
      <p:sp>
        <p:nvSpPr>
          <p:cNvPr id="5" name="TextBox 4">
            <a:extLst>
              <a:ext uri="{FF2B5EF4-FFF2-40B4-BE49-F238E27FC236}">
                <a16:creationId xmlns:a16="http://schemas.microsoft.com/office/drawing/2014/main" id="{4FBF1CAE-0F3D-1F00-DD39-CDDB20919B36}"/>
              </a:ext>
            </a:extLst>
          </p:cNvPr>
          <p:cNvSpPr txBox="1"/>
          <p:nvPr/>
        </p:nvSpPr>
        <p:spPr>
          <a:xfrm>
            <a:off x="685800" y="5369859"/>
            <a:ext cx="10600765" cy="646331"/>
          </a:xfrm>
          <a:prstGeom prst="rect">
            <a:avLst/>
          </a:prstGeom>
          <a:noFill/>
        </p:spPr>
        <p:txBody>
          <a:bodyPr wrap="square" rtlCol="0">
            <a:spAutoFit/>
          </a:bodyPr>
          <a:lstStyle/>
          <a:p>
            <a:r>
              <a:rPr lang="en-US" dirty="0"/>
              <a:t>The trends in this chart are explained in the previous slide. More models introduced in later years and also there is a steady increase in their price over time.</a:t>
            </a:r>
          </a:p>
        </p:txBody>
      </p:sp>
    </p:spTree>
    <p:extLst>
      <p:ext uri="{BB962C8B-B14F-4D97-AF65-F5344CB8AC3E}">
        <p14:creationId xmlns:p14="http://schemas.microsoft.com/office/powerpoint/2010/main" val="238590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B9E0-999F-497D-5861-29CDB38B8124}"/>
              </a:ext>
            </a:extLst>
          </p:cNvPr>
          <p:cNvSpPr>
            <a:spLocks noGrp="1"/>
          </p:cNvSpPr>
          <p:nvPr>
            <p:ph type="title"/>
          </p:nvPr>
        </p:nvSpPr>
        <p:spPr/>
        <p:txBody>
          <a:bodyPr/>
          <a:lstStyle/>
          <a:p>
            <a:r>
              <a:rPr lang="en-US" dirty="0"/>
              <a:t>Number of units sold for each car model (Year wise)</a:t>
            </a:r>
          </a:p>
        </p:txBody>
      </p:sp>
      <p:pic>
        <p:nvPicPr>
          <p:cNvPr id="5" name="Content Placeholder 4">
            <a:extLst>
              <a:ext uri="{FF2B5EF4-FFF2-40B4-BE49-F238E27FC236}">
                <a16:creationId xmlns:a16="http://schemas.microsoft.com/office/drawing/2014/main" id="{B424F8EF-9630-8F3F-715E-987593DD69CA}"/>
              </a:ext>
            </a:extLst>
          </p:cNvPr>
          <p:cNvPicPr>
            <a:picLocks noGrp="1" noChangeAspect="1"/>
          </p:cNvPicPr>
          <p:nvPr>
            <p:ph idx="1"/>
          </p:nvPr>
        </p:nvPicPr>
        <p:blipFill>
          <a:blip r:embed="rId2"/>
          <a:stretch>
            <a:fillRect/>
          </a:stretch>
        </p:blipFill>
        <p:spPr>
          <a:xfrm>
            <a:off x="479051" y="2193925"/>
            <a:ext cx="5496476" cy="4024313"/>
          </a:xfrm>
        </p:spPr>
      </p:pic>
      <p:sp>
        <p:nvSpPr>
          <p:cNvPr id="6" name="TextBox 5">
            <a:extLst>
              <a:ext uri="{FF2B5EF4-FFF2-40B4-BE49-F238E27FC236}">
                <a16:creationId xmlns:a16="http://schemas.microsoft.com/office/drawing/2014/main" id="{A5FF1230-57A7-3989-EAB5-08F52E480047}"/>
              </a:ext>
            </a:extLst>
          </p:cNvPr>
          <p:cNvSpPr txBox="1"/>
          <p:nvPr/>
        </p:nvSpPr>
        <p:spPr>
          <a:xfrm>
            <a:off x="6257365" y="2384612"/>
            <a:ext cx="5248835" cy="3970318"/>
          </a:xfrm>
          <a:prstGeom prst="rect">
            <a:avLst/>
          </a:prstGeom>
          <a:noFill/>
        </p:spPr>
        <p:txBody>
          <a:bodyPr wrap="square" rtlCol="0">
            <a:spAutoFit/>
          </a:bodyPr>
          <a:lstStyle/>
          <a:p>
            <a:r>
              <a:rPr lang="en-US" dirty="0"/>
              <a:t>Similar to the previous trend, a larger number of vehicles started getting sold after the year </a:t>
            </a:r>
            <a:r>
              <a:rPr lang="en-US" b="1" dirty="0"/>
              <a:t>2010</a:t>
            </a:r>
            <a:r>
              <a:rPr lang="en-US" dirty="0"/>
              <a:t>. Plus, a significant rise in number of car models have been seen over time. </a:t>
            </a:r>
          </a:p>
          <a:p>
            <a:endParaRPr lang="en-US" dirty="0"/>
          </a:p>
          <a:p>
            <a:r>
              <a:rPr lang="en-US" dirty="0"/>
              <a:t>Customers are getting more options to choose from and hence the market is equally distributed over all price ranges as the time progresses. </a:t>
            </a:r>
          </a:p>
          <a:p>
            <a:endParaRPr lang="en-US" dirty="0"/>
          </a:p>
          <a:p>
            <a:r>
              <a:rPr lang="en-US" dirty="0"/>
              <a:t>The  </a:t>
            </a:r>
            <a:r>
              <a:rPr lang="en-US" b="1" dirty="0"/>
              <a:t>Moderately Expensive </a:t>
            </a:r>
            <a:r>
              <a:rPr lang="en-US" dirty="0"/>
              <a:t>car segment has comparatively more customers than others.</a:t>
            </a:r>
          </a:p>
          <a:p>
            <a:endParaRPr lang="en-US" dirty="0"/>
          </a:p>
          <a:p>
            <a:r>
              <a:rPr lang="en-US" dirty="0"/>
              <a:t>Trend can be seen in the chart on next slide.</a:t>
            </a:r>
          </a:p>
        </p:txBody>
      </p:sp>
    </p:spTree>
    <p:extLst>
      <p:ext uri="{BB962C8B-B14F-4D97-AF65-F5344CB8AC3E}">
        <p14:creationId xmlns:p14="http://schemas.microsoft.com/office/powerpoint/2010/main" val="127227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2D85-837D-07C2-56CC-667B6B064EDE}"/>
              </a:ext>
            </a:extLst>
          </p:cNvPr>
          <p:cNvSpPr>
            <a:spLocks noGrp="1"/>
          </p:cNvSpPr>
          <p:nvPr>
            <p:ph type="title"/>
          </p:nvPr>
        </p:nvSpPr>
        <p:spPr>
          <a:xfrm>
            <a:off x="2895600" y="710584"/>
            <a:ext cx="8610600" cy="1293028"/>
          </a:xfrm>
        </p:spPr>
        <p:txBody>
          <a:bodyPr/>
          <a:lstStyle/>
          <a:p>
            <a:r>
              <a:rPr lang="en-US" dirty="0"/>
              <a:t>Number of units sold for each car model (Year wise)</a:t>
            </a:r>
          </a:p>
        </p:txBody>
      </p:sp>
      <p:pic>
        <p:nvPicPr>
          <p:cNvPr id="4" name="Content Placeholder 3">
            <a:extLst>
              <a:ext uri="{FF2B5EF4-FFF2-40B4-BE49-F238E27FC236}">
                <a16:creationId xmlns:a16="http://schemas.microsoft.com/office/drawing/2014/main" id="{7FD183CE-0291-92DA-A5AB-7D29D9C7EC1A}"/>
              </a:ext>
            </a:extLst>
          </p:cNvPr>
          <p:cNvPicPr>
            <a:picLocks noGrp="1" noChangeAspect="1"/>
          </p:cNvPicPr>
          <p:nvPr>
            <p:ph idx="1"/>
          </p:nvPr>
        </p:nvPicPr>
        <p:blipFill>
          <a:blip r:embed="rId2"/>
          <a:stretch>
            <a:fillRect/>
          </a:stretch>
        </p:blipFill>
        <p:spPr>
          <a:xfrm>
            <a:off x="685800" y="2429823"/>
            <a:ext cx="10820400" cy="2763619"/>
          </a:xfrm>
          <a:prstGeom prst="rect">
            <a:avLst/>
          </a:prstGeom>
        </p:spPr>
      </p:pic>
      <p:sp>
        <p:nvSpPr>
          <p:cNvPr id="5" name="TextBox 4">
            <a:extLst>
              <a:ext uri="{FF2B5EF4-FFF2-40B4-BE49-F238E27FC236}">
                <a16:creationId xmlns:a16="http://schemas.microsoft.com/office/drawing/2014/main" id="{C4A85F64-DD6F-9B0B-71C3-7CE07EAFAE13}"/>
              </a:ext>
            </a:extLst>
          </p:cNvPr>
          <p:cNvSpPr txBox="1"/>
          <p:nvPr/>
        </p:nvSpPr>
        <p:spPr>
          <a:xfrm>
            <a:off x="685800" y="5378824"/>
            <a:ext cx="10690412" cy="646331"/>
          </a:xfrm>
          <a:prstGeom prst="rect">
            <a:avLst/>
          </a:prstGeom>
          <a:noFill/>
        </p:spPr>
        <p:txBody>
          <a:bodyPr wrap="square" rtlCol="0">
            <a:spAutoFit/>
          </a:bodyPr>
          <a:lstStyle/>
          <a:p>
            <a:r>
              <a:rPr lang="en-US" dirty="0"/>
              <a:t>This chart is comparable to the previous chart. So the number of models sold for each price tag can be compared.</a:t>
            </a:r>
          </a:p>
        </p:txBody>
      </p:sp>
    </p:spTree>
    <p:extLst>
      <p:ext uri="{BB962C8B-B14F-4D97-AF65-F5344CB8AC3E}">
        <p14:creationId xmlns:p14="http://schemas.microsoft.com/office/powerpoint/2010/main" val="2014633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770-2E94-B6D4-B37D-E6BD97ADA234}"/>
              </a:ext>
            </a:extLst>
          </p:cNvPr>
          <p:cNvSpPr>
            <a:spLocks noGrp="1"/>
          </p:cNvSpPr>
          <p:nvPr>
            <p:ph type="title"/>
          </p:nvPr>
        </p:nvSpPr>
        <p:spPr/>
        <p:txBody>
          <a:bodyPr/>
          <a:lstStyle/>
          <a:p>
            <a:r>
              <a:rPr lang="en-US" dirty="0"/>
              <a:t>Number of units sold for each car model (Year wise)</a:t>
            </a:r>
          </a:p>
        </p:txBody>
      </p:sp>
      <p:sp>
        <p:nvSpPr>
          <p:cNvPr id="3" name="Content Placeholder 2">
            <a:extLst>
              <a:ext uri="{FF2B5EF4-FFF2-40B4-BE49-F238E27FC236}">
                <a16:creationId xmlns:a16="http://schemas.microsoft.com/office/drawing/2014/main" id="{9E6AA17E-7983-D8A1-6500-16C294713408}"/>
              </a:ext>
            </a:extLst>
          </p:cNvPr>
          <p:cNvSpPr>
            <a:spLocks noGrp="1"/>
          </p:cNvSpPr>
          <p:nvPr>
            <p:ph idx="1"/>
          </p:nvPr>
        </p:nvSpPr>
        <p:spPr/>
        <p:txBody>
          <a:bodyPr/>
          <a:lstStyle/>
          <a:p>
            <a:pPr marL="0" indent="0">
              <a:buNone/>
            </a:pPr>
            <a:r>
              <a:rPr lang="en-US" dirty="0"/>
              <a:t>Graphical Representation of yearly sales for all car models. Number of vehicles sold increase steadily after 2010 and a sharp peak can be seen in year 2019 due to market boom.</a:t>
            </a:r>
          </a:p>
        </p:txBody>
      </p:sp>
      <p:pic>
        <p:nvPicPr>
          <p:cNvPr id="5" name="Picture 4">
            <a:extLst>
              <a:ext uri="{FF2B5EF4-FFF2-40B4-BE49-F238E27FC236}">
                <a16:creationId xmlns:a16="http://schemas.microsoft.com/office/drawing/2014/main" id="{72FE2CC4-E7AD-0D05-F210-5C6CAC93AC8E}"/>
              </a:ext>
            </a:extLst>
          </p:cNvPr>
          <p:cNvPicPr>
            <a:picLocks noChangeAspect="1"/>
          </p:cNvPicPr>
          <p:nvPr/>
        </p:nvPicPr>
        <p:blipFill>
          <a:blip r:embed="rId2"/>
          <a:stretch>
            <a:fillRect/>
          </a:stretch>
        </p:blipFill>
        <p:spPr>
          <a:xfrm>
            <a:off x="2171360" y="3164549"/>
            <a:ext cx="7849280" cy="3558848"/>
          </a:xfrm>
          <a:prstGeom prst="rect">
            <a:avLst/>
          </a:prstGeom>
        </p:spPr>
      </p:pic>
    </p:spTree>
    <p:extLst>
      <p:ext uri="{BB962C8B-B14F-4D97-AF65-F5344CB8AC3E}">
        <p14:creationId xmlns:p14="http://schemas.microsoft.com/office/powerpoint/2010/main" val="171169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1368-3F31-871E-09B9-B07729DFBB19}"/>
              </a:ext>
            </a:extLst>
          </p:cNvPr>
          <p:cNvSpPr>
            <a:spLocks noGrp="1"/>
          </p:cNvSpPr>
          <p:nvPr>
            <p:ph type="title"/>
          </p:nvPr>
        </p:nvSpPr>
        <p:spPr/>
        <p:txBody>
          <a:bodyPr>
            <a:normAutofit fontScale="90000"/>
          </a:bodyPr>
          <a:lstStyle/>
          <a:p>
            <a:r>
              <a:rPr lang="en-US" dirty="0"/>
              <a:t>Car model sales based on fuel economy, price and overall best</a:t>
            </a:r>
          </a:p>
        </p:txBody>
      </p:sp>
      <p:pic>
        <p:nvPicPr>
          <p:cNvPr id="5" name="Content Placeholder 4">
            <a:extLst>
              <a:ext uri="{FF2B5EF4-FFF2-40B4-BE49-F238E27FC236}">
                <a16:creationId xmlns:a16="http://schemas.microsoft.com/office/drawing/2014/main" id="{6F31D04B-F056-A291-2456-87EC5AC11FDC}"/>
              </a:ext>
            </a:extLst>
          </p:cNvPr>
          <p:cNvPicPr>
            <a:picLocks noGrp="1" noChangeAspect="1"/>
          </p:cNvPicPr>
          <p:nvPr>
            <p:ph idx="1"/>
          </p:nvPr>
        </p:nvPicPr>
        <p:blipFill>
          <a:blip r:embed="rId2"/>
          <a:stretch>
            <a:fillRect/>
          </a:stretch>
        </p:blipFill>
        <p:spPr>
          <a:xfrm>
            <a:off x="439228" y="2150755"/>
            <a:ext cx="6493666" cy="3942871"/>
          </a:xfrm>
        </p:spPr>
      </p:pic>
      <p:sp>
        <p:nvSpPr>
          <p:cNvPr id="6" name="TextBox 5">
            <a:extLst>
              <a:ext uri="{FF2B5EF4-FFF2-40B4-BE49-F238E27FC236}">
                <a16:creationId xmlns:a16="http://schemas.microsoft.com/office/drawing/2014/main" id="{FAE63347-3017-1E28-7CC9-6C54520A9CF0}"/>
              </a:ext>
            </a:extLst>
          </p:cNvPr>
          <p:cNvSpPr txBox="1"/>
          <p:nvPr/>
        </p:nvSpPr>
        <p:spPr>
          <a:xfrm>
            <a:off x="5091952" y="3461475"/>
            <a:ext cx="6311153" cy="2308324"/>
          </a:xfrm>
          <a:prstGeom prst="rect">
            <a:avLst/>
          </a:prstGeom>
          <a:noFill/>
        </p:spPr>
        <p:txBody>
          <a:bodyPr wrap="square" rtlCol="0">
            <a:spAutoFit/>
          </a:bodyPr>
          <a:lstStyle/>
          <a:p>
            <a:r>
              <a:rPr lang="en-US" dirty="0"/>
              <a:t>For the case of most selling car model based on fuel economy, the </a:t>
            </a:r>
            <a:r>
              <a:rPr lang="en-US" b="1" dirty="0"/>
              <a:t>C Class </a:t>
            </a:r>
            <a:r>
              <a:rPr lang="en-US" dirty="0"/>
              <a:t>has the most number of sale counts. </a:t>
            </a:r>
          </a:p>
          <a:p>
            <a:endParaRPr lang="en-US" dirty="0"/>
          </a:p>
          <a:p>
            <a:r>
              <a:rPr lang="en-US" dirty="0"/>
              <a:t>This data is segregated for the models of each year and also varying fuel consumption (if any).</a:t>
            </a:r>
          </a:p>
          <a:p>
            <a:endParaRPr lang="en-US" dirty="0"/>
          </a:p>
          <a:p>
            <a:endParaRPr lang="en-US" dirty="0"/>
          </a:p>
        </p:txBody>
      </p:sp>
    </p:spTree>
    <p:extLst>
      <p:ext uri="{BB962C8B-B14F-4D97-AF65-F5344CB8AC3E}">
        <p14:creationId xmlns:p14="http://schemas.microsoft.com/office/powerpoint/2010/main" val="376859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2B20-01DC-DEFE-64B6-AB8FCD592993}"/>
              </a:ext>
            </a:extLst>
          </p:cNvPr>
          <p:cNvSpPr>
            <a:spLocks noGrp="1"/>
          </p:cNvSpPr>
          <p:nvPr>
            <p:ph type="title"/>
          </p:nvPr>
        </p:nvSpPr>
        <p:spPr/>
        <p:txBody>
          <a:bodyPr>
            <a:normAutofit fontScale="90000"/>
          </a:bodyPr>
          <a:lstStyle/>
          <a:p>
            <a:r>
              <a:rPr lang="en-US" dirty="0"/>
              <a:t>Car model sales based on fuel economy, price and overall best</a:t>
            </a:r>
          </a:p>
        </p:txBody>
      </p:sp>
      <p:pic>
        <p:nvPicPr>
          <p:cNvPr id="5" name="Content Placeholder 4">
            <a:extLst>
              <a:ext uri="{FF2B5EF4-FFF2-40B4-BE49-F238E27FC236}">
                <a16:creationId xmlns:a16="http://schemas.microsoft.com/office/drawing/2014/main" id="{8FA0A6B7-58FE-3647-8BEF-D752081AAD42}"/>
              </a:ext>
            </a:extLst>
          </p:cNvPr>
          <p:cNvPicPr>
            <a:picLocks noGrp="1" noChangeAspect="1"/>
          </p:cNvPicPr>
          <p:nvPr>
            <p:ph idx="1"/>
          </p:nvPr>
        </p:nvPicPr>
        <p:blipFill>
          <a:blip r:embed="rId2"/>
          <a:stretch>
            <a:fillRect/>
          </a:stretch>
        </p:blipFill>
        <p:spPr>
          <a:xfrm>
            <a:off x="541869" y="2289485"/>
            <a:ext cx="6195597" cy="3833192"/>
          </a:xfrm>
        </p:spPr>
      </p:pic>
      <p:sp>
        <p:nvSpPr>
          <p:cNvPr id="6" name="TextBox 5">
            <a:extLst>
              <a:ext uri="{FF2B5EF4-FFF2-40B4-BE49-F238E27FC236}">
                <a16:creationId xmlns:a16="http://schemas.microsoft.com/office/drawing/2014/main" id="{8C853919-359A-77BF-BC04-F179B67453A3}"/>
              </a:ext>
            </a:extLst>
          </p:cNvPr>
          <p:cNvSpPr txBox="1"/>
          <p:nvPr/>
        </p:nvSpPr>
        <p:spPr>
          <a:xfrm>
            <a:off x="4876800" y="3039035"/>
            <a:ext cx="6373906" cy="3139321"/>
          </a:xfrm>
          <a:prstGeom prst="rect">
            <a:avLst/>
          </a:prstGeom>
          <a:noFill/>
        </p:spPr>
        <p:txBody>
          <a:bodyPr wrap="square" rtlCol="0">
            <a:spAutoFit/>
          </a:bodyPr>
          <a:lstStyle/>
          <a:p>
            <a:r>
              <a:rPr lang="en-US" dirty="0"/>
              <a:t>For inferences of various car model sales based on price, we can see that the most selling car is again the </a:t>
            </a:r>
            <a:r>
              <a:rPr lang="en-US" b="1" dirty="0"/>
              <a:t>C Class</a:t>
            </a:r>
            <a:r>
              <a:rPr lang="en-US" dirty="0"/>
              <a:t> with a price bracket varying from low $20,000s to high $30,000s.</a:t>
            </a:r>
          </a:p>
          <a:p>
            <a:endParaRPr lang="en-US" dirty="0"/>
          </a:p>
          <a:p>
            <a:r>
              <a:rPr lang="en-US" dirty="0"/>
              <a:t>This is the same price bracket corresponding to </a:t>
            </a:r>
            <a:r>
              <a:rPr lang="en-US" b="1" dirty="0"/>
              <a:t>Low Medium Income </a:t>
            </a:r>
            <a:r>
              <a:rPr lang="en-US" dirty="0"/>
              <a:t>class of buyers. And we can clearly see from the list the almost all of these vehicles fall under the same price bracket. </a:t>
            </a:r>
          </a:p>
          <a:p>
            <a:endParaRPr lang="en-US" dirty="0"/>
          </a:p>
          <a:p>
            <a:r>
              <a:rPr lang="en-US" dirty="0"/>
              <a:t>So our inferences about the income class are correct. </a:t>
            </a:r>
          </a:p>
        </p:txBody>
      </p:sp>
    </p:spTree>
    <p:extLst>
      <p:ext uri="{BB962C8B-B14F-4D97-AF65-F5344CB8AC3E}">
        <p14:creationId xmlns:p14="http://schemas.microsoft.com/office/powerpoint/2010/main" val="396880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ADBF-9BBB-33E0-0C15-E24A6EBA6461}"/>
              </a:ext>
            </a:extLst>
          </p:cNvPr>
          <p:cNvSpPr>
            <a:spLocks noGrp="1"/>
          </p:cNvSpPr>
          <p:nvPr>
            <p:ph type="title"/>
          </p:nvPr>
        </p:nvSpPr>
        <p:spPr/>
        <p:txBody>
          <a:bodyPr>
            <a:normAutofit fontScale="90000"/>
          </a:bodyPr>
          <a:lstStyle/>
          <a:p>
            <a:r>
              <a:rPr lang="en-US" dirty="0"/>
              <a:t>Car model sales based on fuel economy, price and overall best</a:t>
            </a:r>
          </a:p>
        </p:txBody>
      </p:sp>
      <p:pic>
        <p:nvPicPr>
          <p:cNvPr id="5" name="Content Placeholder 4">
            <a:extLst>
              <a:ext uri="{FF2B5EF4-FFF2-40B4-BE49-F238E27FC236}">
                <a16:creationId xmlns:a16="http://schemas.microsoft.com/office/drawing/2014/main" id="{F83EA429-9079-EAC7-A845-0D7FE9B318BD}"/>
              </a:ext>
            </a:extLst>
          </p:cNvPr>
          <p:cNvPicPr>
            <a:picLocks noGrp="1" noChangeAspect="1"/>
          </p:cNvPicPr>
          <p:nvPr>
            <p:ph idx="1"/>
          </p:nvPr>
        </p:nvPicPr>
        <p:blipFill>
          <a:blip r:embed="rId2"/>
          <a:stretch>
            <a:fillRect/>
          </a:stretch>
        </p:blipFill>
        <p:spPr>
          <a:xfrm>
            <a:off x="361232" y="2057400"/>
            <a:ext cx="6425049" cy="3688975"/>
          </a:xfrm>
        </p:spPr>
      </p:pic>
      <p:sp>
        <p:nvSpPr>
          <p:cNvPr id="6" name="TextBox 5">
            <a:extLst>
              <a:ext uri="{FF2B5EF4-FFF2-40B4-BE49-F238E27FC236}">
                <a16:creationId xmlns:a16="http://schemas.microsoft.com/office/drawing/2014/main" id="{C7F5D368-9D2A-73E7-D9BF-8323031F8E7A}"/>
              </a:ext>
            </a:extLst>
          </p:cNvPr>
          <p:cNvSpPr txBox="1"/>
          <p:nvPr/>
        </p:nvSpPr>
        <p:spPr>
          <a:xfrm>
            <a:off x="3209365" y="2884052"/>
            <a:ext cx="8296835" cy="2862322"/>
          </a:xfrm>
          <a:prstGeom prst="rect">
            <a:avLst/>
          </a:prstGeom>
          <a:noFill/>
        </p:spPr>
        <p:txBody>
          <a:bodyPr wrap="square" rtlCol="0">
            <a:spAutoFit/>
          </a:bodyPr>
          <a:lstStyle/>
          <a:p>
            <a:r>
              <a:rPr lang="en-US" dirty="0"/>
              <a:t>The overall best selling car as expected is the </a:t>
            </a:r>
            <a:r>
              <a:rPr lang="en-US" b="1" dirty="0"/>
              <a:t>Mercedes C Class. </a:t>
            </a:r>
            <a:endParaRPr lang="en-US" dirty="0"/>
          </a:p>
          <a:p>
            <a:endParaRPr lang="en-US" dirty="0"/>
          </a:p>
          <a:p>
            <a:r>
              <a:rPr lang="en-US" dirty="0"/>
              <a:t>The obvious reasons behind this being the quite good fuel economy of the car along with a moderate price tag. </a:t>
            </a:r>
          </a:p>
          <a:p>
            <a:endParaRPr lang="en-US" dirty="0"/>
          </a:p>
          <a:p>
            <a:r>
              <a:rPr lang="en-US" dirty="0"/>
              <a:t>Also the availability of this car model across various years adds to the consistency and confidence of customers in the company and this particular model. </a:t>
            </a:r>
          </a:p>
          <a:p>
            <a:endParaRPr lang="en-US" dirty="0"/>
          </a:p>
          <a:p>
            <a:r>
              <a:rPr lang="en-US" dirty="0"/>
              <a:t>Due to this 3 out of the top 5 car models to be sold are from Mercedes. </a:t>
            </a:r>
          </a:p>
        </p:txBody>
      </p:sp>
    </p:spTree>
    <p:extLst>
      <p:ext uri="{BB962C8B-B14F-4D97-AF65-F5344CB8AC3E}">
        <p14:creationId xmlns:p14="http://schemas.microsoft.com/office/powerpoint/2010/main" val="177379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E3D9-5C33-1913-33CB-878F9419ED83}"/>
              </a:ext>
            </a:extLst>
          </p:cNvPr>
          <p:cNvSpPr>
            <a:spLocks noGrp="1"/>
          </p:cNvSpPr>
          <p:nvPr>
            <p:ph type="title"/>
          </p:nvPr>
        </p:nvSpPr>
        <p:spPr/>
        <p:txBody>
          <a:bodyPr>
            <a:normAutofit fontScale="90000"/>
          </a:bodyPr>
          <a:lstStyle/>
          <a:p>
            <a:r>
              <a:rPr lang="en-US" dirty="0"/>
              <a:t>Car model sales based on fuel economy, price and overall best</a:t>
            </a:r>
          </a:p>
        </p:txBody>
      </p:sp>
      <p:sp>
        <p:nvSpPr>
          <p:cNvPr id="3" name="Content Placeholder 2">
            <a:extLst>
              <a:ext uri="{FF2B5EF4-FFF2-40B4-BE49-F238E27FC236}">
                <a16:creationId xmlns:a16="http://schemas.microsoft.com/office/drawing/2014/main" id="{38E3FE69-560E-4B9E-A784-1137A72F3724}"/>
              </a:ext>
            </a:extLst>
          </p:cNvPr>
          <p:cNvSpPr>
            <a:spLocks noGrp="1"/>
          </p:cNvSpPr>
          <p:nvPr>
            <p:ph idx="1"/>
          </p:nvPr>
        </p:nvSpPr>
        <p:spPr/>
        <p:txBody>
          <a:bodyPr/>
          <a:lstStyle/>
          <a:p>
            <a:pPr marL="0" indent="0">
              <a:buNone/>
            </a:pPr>
            <a:r>
              <a:rPr lang="en-US" dirty="0"/>
              <a:t>Graphical Inferences based on previous 3 slides.</a:t>
            </a:r>
          </a:p>
        </p:txBody>
      </p:sp>
      <p:pic>
        <p:nvPicPr>
          <p:cNvPr id="5" name="Picture 4">
            <a:extLst>
              <a:ext uri="{FF2B5EF4-FFF2-40B4-BE49-F238E27FC236}">
                <a16:creationId xmlns:a16="http://schemas.microsoft.com/office/drawing/2014/main" id="{F1214806-A0EE-F4F6-CE6C-50A4B9B9DCDE}"/>
              </a:ext>
            </a:extLst>
          </p:cNvPr>
          <p:cNvPicPr>
            <a:picLocks noChangeAspect="1"/>
          </p:cNvPicPr>
          <p:nvPr/>
        </p:nvPicPr>
        <p:blipFill>
          <a:blip r:embed="rId2"/>
          <a:stretch>
            <a:fillRect/>
          </a:stretch>
        </p:blipFill>
        <p:spPr>
          <a:xfrm>
            <a:off x="0" y="2889246"/>
            <a:ext cx="12192000" cy="1792304"/>
          </a:xfrm>
          <a:prstGeom prst="rect">
            <a:avLst/>
          </a:prstGeom>
        </p:spPr>
      </p:pic>
      <p:pic>
        <p:nvPicPr>
          <p:cNvPr id="7" name="Picture 6">
            <a:extLst>
              <a:ext uri="{FF2B5EF4-FFF2-40B4-BE49-F238E27FC236}">
                <a16:creationId xmlns:a16="http://schemas.microsoft.com/office/drawing/2014/main" id="{F88FFEB4-85E9-8755-3713-9BF56B238919}"/>
              </a:ext>
            </a:extLst>
          </p:cNvPr>
          <p:cNvPicPr>
            <a:picLocks noChangeAspect="1"/>
          </p:cNvPicPr>
          <p:nvPr/>
        </p:nvPicPr>
        <p:blipFill>
          <a:blip r:embed="rId3"/>
          <a:stretch>
            <a:fillRect/>
          </a:stretch>
        </p:blipFill>
        <p:spPr>
          <a:xfrm>
            <a:off x="0" y="4818709"/>
            <a:ext cx="12192000" cy="1828439"/>
          </a:xfrm>
          <a:prstGeom prst="rect">
            <a:avLst/>
          </a:prstGeom>
        </p:spPr>
      </p:pic>
    </p:spTree>
    <p:extLst>
      <p:ext uri="{BB962C8B-B14F-4D97-AF65-F5344CB8AC3E}">
        <p14:creationId xmlns:p14="http://schemas.microsoft.com/office/powerpoint/2010/main" val="83519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EDF-7E1E-9A90-D41E-242097CDAF90}"/>
              </a:ext>
            </a:extLst>
          </p:cNvPr>
          <p:cNvSpPr>
            <a:spLocks noGrp="1"/>
          </p:cNvSpPr>
          <p:nvPr>
            <p:ph type="title"/>
          </p:nvPr>
        </p:nvSpPr>
        <p:spPr/>
        <p:txBody>
          <a:bodyPr/>
          <a:lstStyle/>
          <a:p>
            <a:r>
              <a:rPr lang="en-US" dirty="0"/>
              <a:t>DATA OVERVIEW</a:t>
            </a:r>
          </a:p>
        </p:txBody>
      </p:sp>
      <p:pic>
        <p:nvPicPr>
          <p:cNvPr id="4" name="Google Shape;93;p2">
            <a:extLst>
              <a:ext uri="{FF2B5EF4-FFF2-40B4-BE49-F238E27FC236}">
                <a16:creationId xmlns:a16="http://schemas.microsoft.com/office/drawing/2014/main" id="{8806D0EF-1569-2F45-DEF1-261A95A87D99}"/>
              </a:ext>
            </a:extLst>
          </p:cNvPr>
          <p:cNvPicPr preferRelativeResize="0">
            <a:picLocks noGrp="1"/>
          </p:cNvPicPr>
          <p:nvPr>
            <p:ph idx="1"/>
          </p:nvPr>
        </p:nvPicPr>
        <p:blipFill rotWithShape="1">
          <a:blip r:embed="rId2">
            <a:alphaModFix/>
          </a:blip>
          <a:srcRect/>
          <a:stretch/>
        </p:blipFill>
        <p:spPr>
          <a:xfrm>
            <a:off x="1462818" y="2057401"/>
            <a:ext cx="8610600" cy="4036226"/>
          </a:xfrm>
          <a:prstGeom prst="rect">
            <a:avLst/>
          </a:prstGeom>
          <a:noFill/>
          <a:ln>
            <a:noFill/>
          </a:ln>
        </p:spPr>
      </p:pic>
      <p:pic>
        <p:nvPicPr>
          <p:cNvPr id="5" name="Google Shape;94;p2" descr="19,218 Multiple Cars Stock Photos, Pictures &amp; Royalty-Free Images - iStock">
            <a:extLst>
              <a:ext uri="{FF2B5EF4-FFF2-40B4-BE49-F238E27FC236}">
                <a16:creationId xmlns:a16="http://schemas.microsoft.com/office/drawing/2014/main" id="{5E7D599A-1F40-6643-D8FD-8135613E3935}"/>
              </a:ext>
            </a:extLst>
          </p:cNvPr>
          <p:cNvPicPr preferRelativeResize="0"/>
          <p:nvPr/>
        </p:nvPicPr>
        <p:blipFill rotWithShape="1">
          <a:blip r:embed="rId3">
            <a:alphaModFix/>
          </a:blip>
          <a:srcRect/>
          <a:stretch/>
        </p:blipFill>
        <p:spPr>
          <a:xfrm>
            <a:off x="0" y="0"/>
            <a:ext cx="1914018" cy="1192892"/>
          </a:xfrm>
          <a:prstGeom prst="rect">
            <a:avLst/>
          </a:prstGeom>
          <a:noFill/>
          <a:ln>
            <a:noFill/>
          </a:ln>
        </p:spPr>
      </p:pic>
    </p:spTree>
    <p:extLst>
      <p:ext uri="{BB962C8B-B14F-4D97-AF65-F5344CB8AC3E}">
        <p14:creationId xmlns:p14="http://schemas.microsoft.com/office/powerpoint/2010/main" val="151710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6109-78E9-9B94-A55E-3668198CBB4F}"/>
              </a:ext>
            </a:extLst>
          </p:cNvPr>
          <p:cNvSpPr>
            <a:spLocks noGrp="1"/>
          </p:cNvSpPr>
          <p:nvPr>
            <p:ph type="title"/>
          </p:nvPr>
        </p:nvSpPr>
        <p:spPr/>
        <p:txBody>
          <a:bodyPr/>
          <a:lstStyle/>
          <a:p>
            <a:r>
              <a:rPr lang="en-US" dirty="0"/>
              <a:t>RELATION BETWEEN TRANSMISSION TYPE AND FUEL ECONOMY </a:t>
            </a:r>
          </a:p>
        </p:txBody>
      </p:sp>
      <p:pic>
        <p:nvPicPr>
          <p:cNvPr id="5" name="Picture 4">
            <a:extLst>
              <a:ext uri="{FF2B5EF4-FFF2-40B4-BE49-F238E27FC236}">
                <a16:creationId xmlns:a16="http://schemas.microsoft.com/office/drawing/2014/main" id="{33265A66-86A6-FA7B-8511-981F9D9CFCD0}"/>
              </a:ext>
            </a:extLst>
          </p:cNvPr>
          <p:cNvPicPr>
            <a:picLocks noChangeAspect="1"/>
          </p:cNvPicPr>
          <p:nvPr/>
        </p:nvPicPr>
        <p:blipFill>
          <a:blip r:embed="rId2"/>
          <a:stretch>
            <a:fillRect/>
          </a:stretch>
        </p:blipFill>
        <p:spPr>
          <a:xfrm>
            <a:off x="380409" y="2850776"/>
            <a:ext cx="6820491" cy="2832848"/>
          </a:xfrm>
          <a:prstGeom prst="rect">
            <a:avLst/>
          </a:prstGeom>
        </p:spPr>
      </p:pic>
      <p:pic>
        <p:nvPicPr>
          <p:cNvPr id="6" name="Content Placeholder 5">
            <a:extLst>
              <a:ext uri="{FF2B5EF4-FFF2-40B4-BE49-F238E27FC236}">
                <a16:creationId xmlns:a16="http://schemas.microsoft.com/office/drawing/2014/main" id="{15B6F6A7-57E6-B9F2-9F7A-4794E3CF6E70}"/>
              </a:ext>
            </a:extLst>
          </p:cNvPr>
          <p:cNvPicPr>
            <a:picLocks noGrp="1" noChangeAspect="1"/>
          </p:cNvPicPr>
          <p:nvPr>
            <p:ph idx="1"/>
          </p:nvPr>
        </p:nvPicPr>
        <p:blipFill>
          <a:blip r:embed="rId3"/>
          <a:stretch>
            <a:fillRect/>
          </a:stretch>
        </p:blipFill>
        <p:spPr>
          <a:xfrm>
            <a:off x="7200899" y="3429000"/>
            <a:ext cx="3712601" cy="1371600"/>
          </a:xfrm>
          <a:prstGeom prst="rect">
            <a:avLst/>
          </a:prstGeom>
        </p:spPr>
      </p:pic>
    </p:spTree>
    <p:extLst>
      <p:ext uri="{BB962C8B-B14F-4D97-AF65-F5344CB8AC3E}">
        <p14:creationId xmlns:p14="http://schemas.microsoft.com/office/powerpoint/2010/main" val="1115571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AC5A-B896-F6D8-B017-F42941D3D443}"/>
              </a:ext>
            </a:extLst>
          </p:cNvPr>
          <p:cNvSpPr>
            <a:spLocks noGrp="1"/>
          </p:cNvSpPr>
          <p:nvPr>
            <p:ph type="title"/>
          </p:nvPr>
        </p:nvSpPr>
        <p:spPr/>
        <p:txBody>
          <a:bodyPr/>
          <a:lstStyle/>
          <a:p>
            <a:r>
              <a:rPr lang="en-US" dirty="0"/>
              <a:t>RELATION BETWEEN TRANSMISSION TYPE AND FUEL ECONOMY </a:t>
            </a:r>
          </a:p>
        </p:txBody>
      </p:sp>
      <p:sp>
        <p:nvSpPr>
          <p:cNvPr id="3" name="Content Placeholder 2">
            <a:extLst>
              <a:ext uri="{FF2B5EF4-FFF2-40B4-BE49-F238E27FC236}">
                <a16:creationId xmlns:a16="http://schemas.microsoft.com/office/drawing/2014/main" id="{127C6F39-D575-E547-6D81-E8B04AD6B29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F3ED90E-7B76-E58E-A78A-436B3C12C61C}"/>
              </a:ext>
            </a:extLst>
          </p:cNvPr>
          <p:cNvPicPr>
            <a:picLocks noChangeAspect="1"/>
          </p:cNvPicPr>
          <p:nvPr/>
        </p:nvPicPr>
        <p:blipFill>
          <a:blip r:embed="rId2"/>
          <a:stretch>
            <a:fillRect/>
          </a:stretch>
        </p:blipFill>
        <p:spPr>
          <a:xfrm>
            <a:off x="697039" y="2194560"/>
            <a:ext cx="4397121" cy="2072820"/>
          </a:xfrm>
          <a:prstGeom prst="rect">
            <a:avLst/>
          </a:prstGeom>
        </p:spPr>
      </p:pic>
      <p:pic>
        <p:nvPicPr>
          <p:cNvPr id="7" name="Picture 6">
            <a:extLst>
              <a:ext uri="{FF2B5EF4-FFF2-40B4-BE49-F238E27FC236}">
                <a16:creationId xmlns:a16="http://schemas.microsoft.com/office/drawing/2014/main" id="{1E725A11-056F-4F61-DC4F-2A9DB532E58F}"/>
              </a:ext>
            </a:extLst>
          </p:cNvPr>
          <p:cNvPicPr>
            <a:picLocks noChangeAspect="1"/>
          </p:cNvPicPr>
          <p:nvPr/>
        </p:nvPicPr>
        <p:blipFill>
          <a:blip r:embed="rId3"/>
          <a:stretch>
            <a:fillRect/>
          </a:stretch>
        </p:blipFill>
        <p:spPr>
          <a:xfrm>
            <a:off x="685800" y="4404539"/>
            <a:ext cx="4408360" cy="2080440"/>
          </a:xfrm>
          <a:prstGeom prst="rect">
            <a:avLst/>
          </a:prstGeom>
        </p:spPr>
      </p:pic>
      <p:sp>
        <p:nvSpPr>
          <p:cNvPr id="8" name="TextBox 7">
            <a:extLst>
              <a:ext uri="{FF2B5EF4-FFF2-40B4-BE49-F238E27FC236}">
                <a16:creationId xmlns:a16="http://schemas.microsoft.com/office/drawing/2014/main" id="{EE81A849-5860-1D59-2C49-6B07EC284FF0}"/>
              </a:ext>
            </a:extLst>
          </p:cNvPr>
          <p:cNvSpPr txBox="1"/>
          <p:nvPr/>
        </p:nvSpPr>
        <p:spPr>
          <a:xfrm>
            <a:off x="5558118" y="2375647"/>
            <a:ext cx="5719482" cy="3970318"/>
          </a:xfrm>
          <a:prstGeom prst="rect">
            <a:avLst/>
          </a:prstGeom>
          <a:noFill/>
        </p:spPr>
        <p:txBody>
          <a:bodyPr wrap="square" rtlCol="0">
            <a:spAutoFit/>
          </a:bodyPr>
          <a:lstStyle/>
          <a:p>
            <a:r>
              <a:rPr lang="en-IN" dirty="0"/>
              <a:t>Most of the cars are semi automatic, followed by automatic and then finally manual.</a:t>
            </a:r>
          </a:p>
          <a:p>
            <a:endParaRPr lang="en-IN" dirty="0"/>
          </a:p>
          <a:p>
            <a:r>
              <a:rPr lang="en-IN" dirty="0"/>
              <a:t>Alongside, the average fuel consumption of semi automatic is around 51 mpg, automatic has a slightly higher fuel economy at 54 mpg and manual has the highest among these three at 57 mpg. </a:t>
            </a:r>
          </a:p>
          <a:p>
            <a:endParaRPr lang="en-IN" dirty="0"/>
          </a:p>
          <a:p>
            <a:r>
              <a:rPr lang="en-IN" dirty="0"/>
              <a:t>The verdict being that semi automatic having both, the adaptability of automatic and control of manual whenever needed with an addition of pretty similar milage like the others has a upper hand.</a:t>
            </a:r>
            <a:endParaRPr lang="en-US" dirty="0"/>
          </a:p>
        </p:txBody>
      </p:sp>
    </p:spTree>
    <p:extLst>
      <p:ext uri="{BB962C8B-B14F-4D97-AF65-F5344CB8AC3E}">
        <p14:creationId xmlns:p14="http://schemas.microsoft.com/office/powerpoint/2010/main" val="2078607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1CCC-1312-6AF9-09A3-6BC5057BE238}"/>
              </a:ext>
            </a:extLst>
          </p:cNvPr>
          <p:cNvSpPr>
            <a:spLocks noGrp="1"/>
          </p:cNvSpPr>
          <p:nvPr>
            <p:ph type="title"/>
          </p:nvPr>
        </p:nvSpPr>
        <p:spPr/>
        <p:txBody>
          <a:bodyPr/>
          <a:lstStyle/>
          <a:p>
            <a:r>
              <a:rPr lang="en-IN" dirty="0"/>
              <a:t>CONCLUSION &amp; ENDING</a:t>
            </a:r>
            <a:endParaRPr lang="en-US" dirty="0"/>
          </a:p>
        </p:txBody>
      </p:sp>
      <p:sp>
        <p:nvSpPr>
          <p:cNvPr id="3" name="Content Placeholder 2">
            <a:extLst>
              <a:ext uri="{FF2B5EF4-FFF2-40B4-BE49-F238E27FC236}">
                <a16:creationId xmlns:a16="http://schemas.microsoft.com/office/drawing/2014/main" id="{9E5CABFB-ABD8-F2D1-BB23-6963778C8EB6}"/>
              </a:ext>
            </a:extLst>
          </p:cNvPr>
          <p:cNvSpPr>
            <a:spLocks noGrp="1"/>
          </p:cNvSpPr>
          <p:nvPr>
            <p:ph idx="1"/>
          </p:nvPr>
        </p:nvSpPr>
        <p:spPr/>
        <p:txBody>
          <a:bodyPr/>
          <a:lstStyle/>
          <a:p>
            <a:r>
              <a:rPr lang="en-IN" dirty="0"/>
              <a:t>The complete analysis has been done and inferences are drawn based on various cue points in the respective segments of their topics.</a:t>
            </a:r>
          </a:p>
          <a:p>
            <a:r>
              <a:rPr lang="en-IN" dirty="0"/>
              <a:t>The most preferred car brand along with the model were analysed on it’s price, value, fuel economy and how it stands alongside it’s competitors.</a:t>
            </a:r>
          </a:p>
          <a:p>
            <a:r>
              <a:rPr lang="en-IN" dirty="0"/>
              <a:t>The income class and affordability was successfully predicted.</a:t>
            </a:r>
          </a:p>
          <a:p>
            <a:r>
              <a:rPr lang="en-IN" dirty="0"/>
              <a:t>The average car market trends were analysed based on the given data and valuable insights were drawn.</a:t>
            </a:r>
            <a:endParaRPr lang="en-US" dirty="0"/>
          </a:p>
        </p:txBody>
      </p:sp>
      <p:sp>
        <p:nvSpPr>
          <p:cNvPr id="4" name="Rectangle 3">
            <a:extLst>
              <a:ext uri="{FF2B5EF4-FFF2-40B4-BE49-F238E27FC236}">
                <a16:creationId xmlns:a16="http://schemas.microsoft.com/office/drawing/2014/main" id="{57691169-2B3F-6036-885C-6C911AF8757F}"/>
              </a:ext>
            </a:extLst>
          </p:cNvPr>
          <p:cNvSpPr/>
          <p:nvPr/>
        </p:nvSpPr>
        <p:spPr>
          <a:xfrm>
            <a:off x="4189067" y="5170297"/>
            <a:ext cx="3813866"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Thankyou !</a:t>
            </a:r>
          </a:p>
        </p:txBody>
      </p:sp>
    </p:spTree>
    <p:extLst>
      <p:ext uri="{BB962C8B-B14F-4D97-AF65-F5344CB8AC3E}">
        <p14:creationId xmlns:p14="http://schemas.microsoft.com/office/powerpoint/2010/main" val="125066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DAB2-F90B-4E67-4514-61E9EEA25818}"/>
              </a:ext>
            </a:extLst>
          </p:cNvPr>
          <p:cNvSpPr>
            <a:spLocks noGrp="1"/>
          </p:cNvSpPr>
          <p:nvPr>
            <p:ph type="title"/>
          </p:nvPr>
        </p:nvSpPr>
        <p:spPr/>
        <p:txBody>
          <a:bodyPr/>
          <a:lstStyle/>
          <a:p>
            <a:r>
              <a:rPr lang="en-US" dirty="0"/>
              <a:t>POINTS OF ANALYSIS</a:t>
            </a:r>
          </a:p>
        </p:txBody>
      </p:sp>
      <p:sp>
        <p:nvSpPr>
          <p:cNvPr id="3" name="Content Placeholder 2">
            <a:extLst>
              <a:ext uri="{FF2B5EF4-FFF2-40B4-BE49-F238E27FC236}">
                <a16:creationId xmlns:a16="http://schemas.microsoft.com/office/drawing/2014/main" id="{09E4C621-E7BC-E564-C041-A92A5A246F79}"/>
              </a:ext>
            </a:extLst>
          </p:cNvPr>
          <p:cNvSpPr>
            <a:spLocks noGrp="1"/>
          </p:cNvSpPr>
          <p:nvPr>
            <p:ph idx="1"/>
          </p:nvPr>
        </p:nvSpPr>
        <p:spPr/>
        <p:txBody>
          <a:bodyPr>
            <a:normAutofit fontScale="92500"/>
          </a:bodyPr>
          <a:lstStyle/>
          <a:p>
            <a:pPr marL="457200" indent="-457200">
              <a:buFont typeface="+mj-lt"/>
              <a:buAutoNum type="arabicPeriod"/>
            </a:pPr>
            <a:r>
              <a:rPr lang="en-US" dirty="0"/>
              <a:t>Classification of customers based on different income classes and the average income per income class.</a:t>
            </a:r>
          </a:p>
          <a:p>
            <a:pPr marL="457200" indent="-457200">
              <a:buFont typeface="+mj-lt"/>
              <a:buAutoNum type="arabicPeriod"/>
            </a:pPr>
            <a:r>
              <a:rPr lang="en-US" dirty="0"/>
              <a:t>Number of Customers who purchased the Cars in each income class.</a:t>
            </a:r>
          </a:p>
          <a:p>
            <a:pPr marL="457200" indent="-457200">
              <a:buFont typeface="+mj-lt"/>
              <a:buAutoNum type="arabicPeriod"/>
            </a:pPr>
            <a:r>
              <a:rPr lang="en-US" dirty="0"/>
              <a:t>The overall trend in number of vehicles sold over the years from 1970 till 2020. </a:t>
            </a:r>
          </a:p>
          <a:p>
            <a:pPr marL="457200" indent="-457200">
              <a:buFont typeface="+mj-lt"/>
              <a:buAutoNum type="arabicPeriod"/>
            </a:pPr>
            <a:r>
              <a:rPr lang="en-US" dirty="0"/>
              <a:t>Number of cars in each Price Bucket sold over the years and variation in them.</a:t>
            </a:r>
          </a:p>
          <a:p>
            <a:pPr marL="457200" indent="-457200">
              <a:buFont typeface="+mj-lt"/>
              <a:buAutoNum type="arabicPeriod"/>
            </a:pPr>
            <a:r>
              <a:rPr lang="en-US" dirty="0"/>
              <a:t>Change in price of each model over the years and related trends.</a:t>
            </a:r>
          </a:p>
          <a:p>
            <a:pPr marL="457200" indent="-457200">
              <a:buFont typeface="+mj-lt"/>
              <a:buAutoNum type="arabicPeriod"/>
            </a:pPr>
            <a:r>
              <a:rPr lang="en-US" dirty="0"/>
              <a:t>Change in number of Cars sold for each model over the years and related trends.</a:t>
            </a:r>
          </a:p>
          <a:p>
            <a:pPr marL="457200" indent="-457200">
              <a:buFont typeface="+mj-lt"/>
              <a:buAutoNum type="arabicPeriod"/>
            </a:pPr>
            <a:r>
              <a:rPr lang="en-US" dirty="0"/>
              <a:t>Segmentation of Cars based on their transmission.</a:t>
            </a:r>
          </a:p>
          <a:p>
            <a:pPr marL="457200" indent="-457200">
              <a:buFont typeface="+mj-lt"/>
              <a:buAutoNum type="arabicPeriod"/>
            </a:pPr>
            <a:r>
              <a:rPr lang="en-US" dirty="0"/>
              <a:t>Detailed Vehicle metrics for each purchase.  </a:t>
            </a:r>
          </a:p>
        </p:txBody>
      </p:sp>
    </p:spTree>
    <p:extLst>
      <p:ext uri="{BB962C8B-B14F-4D97-AF65-F5344CB8AC3E}">
        <p14:creationId xmlns:p14="http://schemas.microsoft.com/office/powerpoint/2010/main" val="357735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B6F9-A1D9-DC8E-B3AB-2CBF12633ED6}"/>
              </a:ext>
            </a:extLst>
          </p:cNvPr>
          <p:cNvSpPr>
            <a:spLocks noGrp="1"/>
          </p:cNvSpPr>
          <p:nvPr>
            <p:ph type="title"/>
          </p:nvPr>
        </p:nvSpPr>
        <p:spPr/>
        <p:txBody>
          <a:bodyPr/>
          <a:lstStyle/>
          <a:p>
            <a:r>
              <a:rPr lang="en-US" dirty="0"/>
              <a:t>POINTS OF ANALYSIS</a:t>
            </a:r>
          </a:p>
        </p:txBody>
      </p:sp>
      <p:sp>
        <p:nvSpPr>
          <p:cNvPr id="3" name="Content Placeholder 2">
            <a:extLst>
              <a:ext uri="{FF2B5EF4-FFF2-40B4-BE49-F238E27FC236}">
                <a16:creationId xmlns:a16="http://schemas.microsoft.com/office/drawing/2014/main" id="{57A91E9D-BD22-499B-A2A7-C2370E3CBC5C}"/>
              </a:ext>
            </a:extLst>
          </p:cNvPr>
          <p:cNvSpPr>
            <a:spLocks noGrp="1"/>
          </p:cNvSpPr>
          <p:nvPr>
            <p:ph idx="1"/>
          </p:nvPr>
        </p:nvSpPr>
        <p:spPr/>
        <p:txBody>
          <a:bodyPr/>
          <a:lstStyle/>
          <a:p>
            <a:pPr marL="457200" indent="-457200">
              <a:buAutoNum type="arabicPeriod" startAt="9"/>
            </a:pPr>
            <a:r>
              <a:rPr lang="en-US" dirty="0"/>
              <a:t>Most selling vehicles based on fuel efficiency.</a:t>
            </a:r>
          </a:p>
          <a:p>
            <a:pPr marL="457200" indent="-457200">
              <a:buAutoNum type="arabicPeriod" startAt="9"/>
            </a:pPr>
            <a:r>
              <a:rPr lang="en-US" dirty="0"/>
              <a:t>Most selling vehicles based on their prices.</a:t>
            </a:r>
          </a:p>
          <a:p>
            <a:pPr marL="457200" indent="-457200">
              <a:buAutoNum type="arabicPeriod" startAt="9"/>
            </a:pPr>
            <a:r>
              <a:rPr lang="en-US" dirty="0"/>
              <a:t>Overall highest selling vehicle and analysis.</a:t>
            </a:r>
          </a:p>
          <a:p>
            <a:pPr marL="457200" indent="-457200">
              <a:buAutoNum type="arabicPeriod" startAt="9"/>
            </a:pPr>
            <a:r>
              <a:rPr lang="en-US" dirty="0"/>
              <a:t>Which transmission type provides better fuel economy?</a:t>
            </a:r>
          </a:p>
        </p:txBody>
      </p:sp>
    </p:spTree>
    <p:extLst>
      <p:ext uri="{BB962C8B-B14F-4D97-AF65-F5344CB8AC3E}">
        <p14:creationId xmlns:p14="http://schemas.microsoft.com/office/powerpoint/2010/main" val="84955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3CBE-2A0B-77C6-6E5E-7D724604CED5}"/>
              </a:ext>
            </a:extLst>
          </p:cNvPr>
          <p:cNvSpPr>
            <a:spLocks noGrp="1"/>
          </p:cNvSpPr>
          <p:nvPr>
            <p:ph type="title"/>
          </p:nvPr>
        </p:nvSpPr>
        <p:spPr/>
        <p:txBody>
          <a:bodyPr/>
          <a:lstStyle/>
          <a:p>
            <a:r>
              <a:rPr lang="en-US" dirty="0"/>
              <a:t>OVERVIEW AND INTRODUCTION</a:t>
            </a:r>
          </a:p>
        </p:txBody>
      </p:sp>
      <p:sp>
        <p:nvSpPr>
          <p:cNvPr id="3" name="Content Placeholder 2">
            <a:extLst>
              <a:ext uri="{FF2B5EF4-FFF2-40B4-BE49-F238E27FC236}">
                <a16:creationId xmlns:a16="http://schemas.microsoft.com/office/drawing/2014/main" id="{5C134B32-2942-67BD-D8ED-4CC24484FF15}"/>
              </a:ext>
            </a:extLst>
          </p:cNvPr>
          <p:cNvSpPr>
            <a:spLocks noGrp="1"/>
          </p:cNvSpPr>
          <p:nvPr>
            <p:ph idx="1"/>
          </p:nvPr>
        </p:nvSpPr>
        <p:spPr/>
        <p:txBody>
          <a:bodyPr>
            <a:normAutofit fontScale="92500" lnSpcReduction="10000"/>
          </a:bodyPr>
          <a:lstStyle/>
          <a:p>
            <a:r>
              <a:rPr lang="en-US" dirty="0"/>
              <a:t>This analysis is based only on customers who purchased a car from the available models between the years 1970 and 2020 (inclusive).</a:t>
            </a:r>
          </a:p>
          <a:p>
            <a:r>
              <a:rPr lang="en-US" dirty="0"/>
              <a:t>The average per capita income of people in UK is about $47,620.</a:t>
            </a:r>
          </a:p>
          <a:p>
            <a:r>
              <a:rPr lang="en-US" dirty="0"/>
              <a:t>Considering this, the whole observation is bucketed into 5 sub-income groups. </a:t>
            </a:r>
          </a:p>
          <a:p>
            <a:r>
              <a:rPr lang="en-US" dirty="0"/>
              <a:t>Also considered during the analysis is the fact that a family won’t spend all of their total income in purchasing a car.</a:t>
            </a:r>
          </a:p>
          <a:p>
            <a:r>
              <a:rPr lang="en-US" dirty="0"/>
              <a:t>Secondly, the cars also are bucketed into 5 sub-buckets of almost equal sizes depicting the most to least expensive.</a:t>
            </a:r>
          </a:p>
          <a:p>
            <a:r>
              <a:rPr lang="en-US" dirty="0"/>
              <a:t>The main objective is to clarify which car segment is most preferred and what are the possible reasons behind the same.</a:t>
            </a:r>
          </a:p>
          <a:p>
            <a:r>
              <a:rPr lang="en-US" dirty="0"/>
              <a:t>Also, what all conclusions can be drawn from the whole data to predict the market trend for the upcoming years.</a:t>
            </a:r>
          </a:p>
        </p:txBody>
      </p:sp>
    </p:spTree>
    <p:extLst>
      <p:ext uri="{BB962C8B-B14F-4D97-AF65-F5344CB8AC3E}">
        <p14:creationId xmlns:p14="http://schemas.microsoft.com/office/powerpoint/2010/main" val="164188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0E20-B54D-8FF8-7DB2-1BB4A4BD8DCC}"/>
              </a:ext>
            </a:extLst>
          </p:cNvPr>
          <p:cNvSpPr>
            <a:spLocks noGrp="1"/>
          </p:cNvSpPr>
          <p:nvPr>
            <p:ph type="title"/>
          </p:nvPr>
        </p:nvSpPr>
        <p:spPr/>
        <p:txBody>
          <a:bodyPr/>
          <a:lstStyle/>
          <a:p>
            <a:r>
              <a:rPr lang="en-US" dirty="0"/>
              <a:t>Finding Income CLASS BASED on GDP $ prices</a:t>
            </a:r>
          </a:p>
        </p:txBody>
      </p:sp>
      <p:pic>
        <p:nvPicPr>
          <p:cNvPr id="5" name="Content Placeholder 4">
            <a:extLst>
              <a:ext uri="{FF2B5EF4-FFF2-40B4-BE49-F238E27FC236}">
                <a16:creationId xmlns:a16="http://schemas.microsoft.com/office/drawing/2014/main" id="{BC4271DD-AE3A-AD34-61B9-BCBBB605D171}"/>
              </a:ext>
            </a:extLst>
          </p:cNvPr>
          <p:cNvPicPr>
            <a:picLocks noGrp="1" noChangeAspect="1"/>
          </p:cNvPicPr>
          <p:nvPr>
            <p:ph idx="1"/>
          </p:nvPr>
        </p:nvPicPr>
        <p:blipFill>
          <a:blip r:embed="rId2"/>
          <a:stretch>
            <a:fillRect/>
          </a:stretch>
        </p:blipFill>
        <p:spPr>
          <a:xfrm>
            <a:off x="1034697" y="2193925"/>
            <a:ext cx="4897442" cy="4439957"/>
          </a:xfrm>
        </p:spPr>
      </p:pic>
      <p:pic>
        <p:nvPicPr>
          <p:cNvPr id="6" name="Picture 5">
            <a:extLst>
              <a:ext uri="{FF2B5EF4-FFF2-40B4-BE49-F238E27FC236}">
                <a16:creationId xmlns:a16="http://schemas.microsoft.com/office/drawing/2014/main" id="{992B6E35-4EE9-6E4A-2F15-2364320BD531}"/>
              </a:ext>
            </a:extLst>
          </p:cNvPr>
          <p:cNvPicPr>
            <a:picLocks noChangeAspect="1"/>
          </p:cNvPicPr>
          <p:nvPr/>
        </p:nvPicPr>
        <p:blipFill>
          <a:blip r:embed="rId3"/>
          <a:stretch>
            <a:fillRect/>
          </a:stretch>
        </p:blipFill>
        <p:spPr>
          <a:xfrm>
            <a:off x="7614173" y="3488016"/>
            <a:ext cx="2874533" cy="1456559"/>
          </a:xfrm>
          <a:prstGeom prst="rect">
            <a:avLst/>
          </a:prstGeom>
        </p:spPr>
      </p:pic>
    </p:spTree>
    <p:extLst>
      <p:ext uri="{BB962C8B-B14F-4D97-AF65-F5344CB8AC3E}">
        <p14:creationId xmlns:p14="http://schemas.microsoft.com/office/powerpoint/2010/main" val="395274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F1CC-0CCF-820D-8B18-7642A55A44FD}"/>
              </a:ext>
            </a:extLst>
          </p:cNvPr>
          <p:cNvSpPr>
            <a:spLocks noGrp="1"/>
          </p:cNvSpPr>
          <p:nvPr>
            <p:ph type="title"/>
          </p:nvPr>
        </p:nvSpPr>
        <p:spPr/>
        <p:txBody>
          <a:bodyPr/>
          <a:lstStyle/>
          <a:p>
            <a:r>
              <a:rPr lang="en-US" dirty="0"/>
              <a:t>SEGRIGATION OF CUSTOMERS BASED ON INCOME CLASS</a:t>
            </a:r>
          </a:p>
        </p:txBody>
      </p:sp>
      <p:pic>
        <p:nvPicPr>
          <p:cNvPr id="4" name="Content Placeholder 3">
            <a:extLst>
              <a:ext uri="{FF2B5EF4-FFF2-40B4-BE49-F238E27FC236}">
                <a16:creationId xmlns:a16="http://schemas.microsoft.com/office/drawing/2014/main" id="{E5672BA3-757D-D08C-28DC-0485763B864B}"/>
              </a:ext>
            </a:extLst>
          </p:cNvPr>
          <p:cNvPicPr>
            <a:picLocks noGrp="1" noChangeAspect="1"/>
          </p:cNvPicPr>
          <p:nvPr>
            <p:ph idx="1"/>
          </p:nvPr>
        </p:nvPicPr>
        <p:blipFill>
          <a:blip r:embed="rId2"/>
          <a:stretch>
            <a:fillRect/>
          </a:stretch>
        </p:blipFill>
        <p:spPr>
          <a:xfrm>
            <a:off x="406820" y="2497150"/>
            <a:ext cx="3704568" cy="3596477"/>
          </a:xfrm>
          <a:prstGeom prst="rect">
            <a:avLst/>
          </a:prstGeom>
        </p:spPr>
      </p:pic>
      <p:pic>
        <p:nvPicPr>
          <p:cNvPr id="6" name="Picture 5">
            <a:extLst>
              <a:ext uri="{FF2B5EF4-FFF2-40B4-BE49-F238E27FC236}">
                <a16:creationId xmlns:a16="http://schemas.microsoft.com/office/drawing/2014/main" id="{C344D0FC-6B6E-A2B4-1B3B-0628F8334CBA}"/>
              </a:ext>
            </a:extLst>
          </p:cNvPr>
          <p:cNvPicPr>
            <a:picLocks noChangeAspect="1"/>
          </p:cNvPicPr>
          <p:nvPr/>
        </p:nvPicPr>
        <p:blipFill>
          <a:blip r:embed="rId3"/>
          <a:stretch>
            <a:fillRect/>
          </a:stretch>
        </p:blipFill>
        <p:spPr>
          <a:xfrm>
            <a:off x="4653039" y="2497150"/>
            <a:ext cx="7171041" cy="3261643"/>
          </a:xfrm>
          <a:prstGeom prst="rect">
            <a:avLst/>
          </a:prstGeom>
        </p:spPr>
      </p:pic>
      <p:sp>
        <p:nvSpPr>
          <p:cNvPr id="7" name="TextBox 6">
            <a:extLst>
              <a:ext uri="{FF2B5EF4-FFF2-40B4-BE49-F238E27FC236}">
                <a16:creationId xmlns:a16="http://schemas.microsoft.com/office/drawing/2014/main" id="{8905FC4D-AC29-758F-57E9-2326ECE8B686}"/>
              </a:ext>
            </a:extLst>
          </p:cNvPr>
          <p:cNvSpPr txBox="1"/>
          <p:nvPr/>
        </p:nvSpPr>
        <p:spPr>
          <a:xfrm>
            <a:off x="5746377" y="5860541"/>
            <a:ext cx="5907742" cy="369332"/>
          </a:xfrm>
          <a:prstGeom prst="rect">
            <a:avLst/>
          </a:prstGeom>
          <a:noFill/>
        </p:spPr>
        <p:txBody>
          <a:bodyPr wrap="square" rtlCol="0">
            <a:spAutoFit/>
          </a:bodyPr>
          <a:lstStyle/>
          <a:p>
            <a:r>
              <a:rPr lang="en-US" dirty="0"/>
              <a:t>Graphical representation of Class Division </a:t>
            </a:r>
          </a:p>
        </p:txBody>
      </p:sp>
    </p:spTree>
    <p:extLst>
      <p:ext uri="{BB962C8B-B14F-4D97-AF65-F5344CB8AC3E}">
        <p14:creationId xmlns:p14="http://schemas.microsoft.com/office/powerpoint/2010/main" val="150057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C0F6-8CF5-EAB4-F561-2A4FC5C7C3F8}"/>
              </a:ext>
            </a:extLst>
          </p:cNvPr>
          <p:cNvSpPr>
            <a:spLocks noGrp="1"/>
          </p:cNvSpPr>
          <p:nvPr>
            <p:ph type="title"/>
          </p:nvPr>
        </p:nvSpPr>
        <p:spPr/>
        <p:txBody>
          <a:bodyPr/>
          <a:lstStyle/>
          <a:p>
            <a:r>
              <a:rPr lang="en-US" dirty="0"/>
              <a:t>AVERAGE INCOME PER INCOME CLASS</a:t>
            </a:r>
          </a:p>
        </p:txBody>
      </p:sp>
      <p:pic>
        <p:nvPicPr>
          <p:cNvPr id="5" name="Content Placeholder 4">
            <a:extLst>
              <a:ext uri="{FF2B5EF4-FFF2-40B4-BE49-F238E27FC236}">
                <a16:creationId xmlns:a16="http://schemas.microsoft.com/office/drawing/2014/main" id="{B33F3049-5039-B33C-5542-48B120101B17}"/>
              </a:ext>
            </a:extLst>
          </p:cNvPr>
          <p:cNvPicPr>
            <a:picLocks noGrp="1" noChangeAspect="1"/>
          </p:cNvPicPr>
          <p:nvPr>
            <p:ph idx="1"/>
          </p:nvPr>
        </p:nvPicPr>
        <p:blipFill>
          <a:blip r:embed="rId2"/>
          <a:stretch>
            <a:fillRect/>
          </a:stretch>
        </p:blipFill>
        <p:spPr>
          <a:xfrm>
            <a:off x="272221" y="2737525"/>
            <a:ext cx="6950042" cy="3170195"/>
          </a:xfrm>
        </p:spPr>
      </p:pic>
      <p:sp>
        <p:nvSpPr>
          <p:cNvPr id="6" name="TextBox 5">
            <a:extLst>
              <a:ext uri="{FF2B5EF4-FFF2-40B4-BE49-F238E27FC236}">
                <a16:creationId xmlns:a16="http://schemas.microsoft.com/office/drawing/2014/main" id="{409D723E-3D44-2741-B3F4-4C2B2C3DB045}"/>
              </a:ext>
            </a:extLst>
          </p:cNvPr>
          <p:cNvSpPr txBox="1"/>
          <p:nvPr/>
        </p:nvSpPr>
        <p:spPr>
          <a:xfrm>
            <a:off x="7422776" y="2384612"/>
            <a:ext cx="4497003" cy="3693319"/>
          </a:xfrm>
          <a:prstGeom prst="rect">
            <a:avLst/>
          </a:prstGeom>
          <a:noFill/>
        </p:spPr>
        <p:txBody>
          <a:bodyPr wrap="square" rtlCol="0">
            <a:spAutoFit/>
          </a:bodyPr>
          <a:lstStyle/>
          <a:p>
            <a:r>
              <a:rPr lang="en-US" dirty="0"/>
              <a:t>The inferences that can be drawn here are that most of the customers belong to the </a:t>
            </a:r>
            <a:r>
              <a:rPr lang="en-US" b="1" dirty="0"/>
              <a:t>Low Medium Income </a:t>
            </a:r>
            <a:r>
              <a:rPr lang="en-US" dirty="0"/>
              <a:t>class wherein the average expense on cars that they can afford is about </a:t>
            </a:r>
            <a:r>
              <a:rPr lang="en-US" b="1" dirty="0"/>
              <a:t>$20,000</a:t>
            </a:r>
            <a:r>
              <a:rPr lang="en-US" dirty="0"/>
              <a:t>. </a:t>
            </a:r>
          </a:p>
          <a:p>
            <a:endParaRPr lang="en-US" dirty="0"/>
          </a:p>
          <a:p>
            <a:r>
              <a:rPr lang="en-US" dirty="0"/>
              <a:t>Also, there is a very meager section of people with </a:t>
            </a:r>
            <a:r>
              <a:rPr lang="en-US" b="1" dirty="0"/>
              <a:t>High Income </a:t>
            </a:r>
            <a:r>
              <a:rPr lang="en-US" dirty="0"/>
              <a:t>but the average price that they could afford for a car is significantly higher at about </a:t>
            </a:r>
            <a:r>
              <a:rPr lang="en-US" b="1" dirty="0"/>
              <a:t>$124,000</a:t>
            </a:r>
            <a:r>
              <a:rPr lang="en-US" dirty="0"/>
              <a:t>.</a:t>
            </a:r>
          </a:p>
          <a:p>
            <a:endParaRPr lang="en-US" b="1" dirty="0"/>
          </a:p>
        </p:txBody>
      </p:sp>
    </p:spTree>
    <p:extLst>
      <p:ext uri="{BB962C8B-B14F-4D97-AF65-F5344CB8AC3E}">
        <p14:creationId xmlns:p14="http://schemas.microsoft.com/office/powerpoint/2010/main" val="281903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C83-39F6-A7C6-91BD-80669535B0B0}"/>
              </a:ext>
            </a:extLst>
          </p:cNvPr>
          <p:cNvSpPr>
            <a:spLocks noGrp="1"/>
          </p:cNvSpPr>
          <p:nvPr>
            <p:ph type="title"/>
          </p:nvPr>
        </p:nvSpPr>
        <p:spPr/>
        <p:txBody>
          <a:bodyPr/>
          <a:lstStyle/>
          <a:p>
            <a:r>
              <a:rPr lang="en-US" dirty="0"/>
              <a:t>CATEGORIZATION of CARS BASED ON THEIR PRICES</a:t>
            </a:r>
          </a:p>
        </p:txBody>
      </p:sp>
      <p:pic>
        <p:nvPicPr>
          <p:cNvPr id="5" name="Content Placeholder 4">
            <a:extLst>
              <a:ext uri="{FF2B5EF4-FFF2-40B4-BE49-F238E27FC236}">
                <a16:creationId xmlns:a16="http://schemas.microsoft.com/office/drawing/2014/main" id="{1B8D0964-1ECB-D0D9-D251-006F68C80EE6}"/>
              </a:ext>
            </a:extLst>
          </p:cNvPr>
          <p:cNvPicPr>
            <a:picLocks noGrp="1" noChangeAspect="1"/>
          </p:cNvPicPr>
          <p:nvPr>
            <p:ph idx="1"/>
          </p:nvPr>
        </p:nvPicPr>
        <p:blipFill>
          <a:blip r:embed="rId2"/>
          <a:stretch>
            <a:fillRect/>
          </a:stretch>
        </p:blipFill>
        <p:spPr>
          <a:xfrm>
            <a:off x="983939" y="2193925"/>
            <a:ext cx="4343271" cy="4024313"/>
          </a:xfrm>
        </p:spPr>
      </p:pic>
      <p:pic>
        <p:nvPicPr>
          <p:cNvPr id="6" name="Picture 5">
            <a:extLst>
              <a:ext uri="{FF2B5EF4-FFF2-40B4-BE49-F238E27FC236}">
                <a16:creationId xmlns:a16="http://schemas.microsoft.com/office/drawing/2014/main" id="{9BDC6158-5045-9E33-DDFB-2B8E54729B57}"/>
              </a:ext>
            </a:extLst>
          </p:cNvPr>
          <p:cNvPicPr>
            <a:picLocks noChangeAspect="1"/>
          </p:cNvPicPr>
          <p:nvPr/>
        </p:nvPicPr>
        <p:blipFill>
          <a:blip r:embed="rId3"/>
          <a:stretch>
            <a:fillRect/>
          </a:stretch>
        </p:blipFill>
        <p:spPr>
          <a:xfrm>
            <a:off x="6864792" y="2565692"/>
            <a:ext cx="3709687" cy="3198614"/>
          </a:xfrm>
          <a:prstGeom prst="rect">
            <a:avLst/>
          </a:prstGeom>
        </p:spPr>
      </p:pic>
    </p:spTree>
    <p:extLst>
      <p:ext uri="{BB962C8B-B14F-4D97-AF65-F5344CB8AC3E}">
        <p14:creationId xmlns:p14="http://schemas.microsoft.com/office/powerpoint/2010/main" val="37102565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277</TotalTime>
  <Words>1210</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Vapor Trail</vt:lpstr>
      <vt:lpstr>CAR LAUNCH ANALYSIS – UK MARKET</vt:lpstr>
      <vt:lpstr>DATA OVERVIEW</vt:lpstr>
      <vt:lpstr>POINTS OF ANALYSIS</vt:lpstr>
      <vt:lpstr>POINTS OF ANALYSIS</vt:lpstr>
      <vt:lpstr>OVERVIEW AND INTRODUCTION</vt:lpstr>
      <vt:lpstr>Finding Income CLASS BASED on GDP $ prices</vt:lpstr>
      <vt:lpstr>SEGRIGATION OF CUSTOMERS BASED ON INCOME CLASS</vt:lpstr>
      <vt:lpstr>AVERAGE INCOME PER INCOME CLASS</vt:lpstr>
      <vt:lpstr>CATEGORIZATION of CARS BASED ON THEIR PRICES</vt:lpstr>
      <vt:lpstr>EXPENSE WISE CAR SALES OVER THE YERAS</vt:lpstr>
      <vt:lpstr>Price variation across different models over the years</vt:lpstr>
      <vt:lpstr>PRICE CHANGES over YEARS</vt:lpstr>
      <vt:lpstr>Number of units sold for each car model (Year wise)</vt:lpstr>
      <vt:lpstr>Number of units sold for each car model (Year wise)</vt:lpstr>
      <vt:lpstr>Number of units sold for each car model (Year wise)</vt:lpstr>
      <vt:lpstr>Car model sales based on fuel economy, price and overall best</vt:lpstr>
      <vt:lpstr>Car model sales based on fuel economy, price and overall best</vt:lpstr>
      <vt:lpstr>Car model sales based on fuel economy, price and overall best</vt:lpstr>
      <vt:lpstr>Car model sales based on fuel economy, price and overall best</vt:lpstr>
      <vt:lpstr>RELATION BETWEEN TRANSMISSION TYPE AND FUEL ECONOMY </vt:lpstr>
      <vt:lpstr>RELATION BETWEEN TRANSMISSION TYPE AND FUEL ECONOMY </vt:lpstr>
      <vt:lpstr>CONCLUSION &amp; 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LAUNCH ANALYSIS – UK MARKET</dc:title>
  <dc:creator>Guneet Singh</dc:creator>
  <cp:lastModifiedBy>Guneet Singh</cp:lastModifiedBy>
  <cp:revision>17</cp:revision>
  <dcterms:created xsi:type="dcterms:W3CDTF">2022-09-29T16:46:57Z</dcterms:created>
  <dcterms:modified xsi:type="dcterms:W3CDTF">2022-09-29T21:33:57Z</dcterms:modified>
</cp:coreProperties>
</file>