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7" r:id="rId2"/>
    <p:sldId id="321" r:id="rId3"/>
    <p:sldId id="326" r:id="rId4"/>
    <p:sldId id="327" r:id="rId5"/>
    <p:sldId id="328" r:id="rId6"/>
    <p:sldId id="330" r:id="rId7"/>
    <p:sldId id="331" r:id="rId8"/>
    <p:sldId id="332" r:id="rId9"/>
    <p:sldId id="336" r:id="rId10"/>
    <p:sldId id="333" r:id="rId11"/>
    <p:sldId id="334" r:id="rId12"/>
    <p:sldId id="335" r:id="rId1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Gupta" initials="PG" lastIdx="4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5"/>
    <a:srgbClr val="C3161C"/>
    <a:srgbClr val="898989"/>
    <a:srgbClr val="000046"/>
    <a:srgbClr val="333365"/>
    <a:srgbClr val="FFFF21"/>
    <a:srgbClr val="B1B1FF"/>
    <a:srgbClr val="E3E3FF"/>
    <a:srgbClr val="ADAD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74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E9778C9F-1A1C-4708-AB0A-02A01F024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9294C112-D090-4559-9216-075E924521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18117725-D4E5-4250-9E57-BD2805900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4" y="0"/>
            <a:ext cx="1219758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DD32D7-041F-46BA-82C6-FCD9940A542C}"/>
              </a:ext>
            </a:extLst>
          </p:cNvPr>
          <p:cNvSpPr/>
          <p:nvPr userDrawn="1"/>
        </p:nvSpPr>
        <p:spPr>
          <a:xfrm>
            <a:off x="0" y="4715691"/>
            <a:ext cx="12192000" cy="2142309"/>
          </a:xfrm>
          <a:prstGeom prst="rect">
            <a:avLst/>
          </a:prstGeom>
          <a:solidFill>
            <a:srgbClr val="005495"/>
          </a:solidFill>
          <a:ln>
            <a:solidFill>
              <a:srgbClr val="005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3C7A34-7D09-415A-B847-B0DD813FCB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7805" y="4848352"/>
            <a:ext cx="9694817" cy="1118182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Programme Name</a:t>
            </a:r>
          </a:p>
          <a:p>
            <a:r>
              <a:rPr lang="en-US" dirty="0"/>
              <a:t>Week #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F01E55-BE30-4562-9685-242343499B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7393" y="6034667"/>
            <a:ext cx="9694816" cy="595312"/>
          </a:xfr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en-GB" sz="3200" b="0" kern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Module Name</a:t>
            </a:r>
            <a:endParaRPr lang="en-GB" dirty="0"/>
          </a:p>
        </p:txBody>
      </p:sp>
      <p:pic>
        <p:nvPicPr>
          <p:cNvPr id="13" name="Picture 12" descr="LOGO">
            <a:extLst>
              <a:ext uri="{FF2B5EF4-FFF2-40B4-BE49-F238E27FC236}">
                <a16:creationId xmlns:a16="http://schemas.microsoft.com/office/drawing/2014/main" id="{3CB0FC11-D456-46B5-9867-54511ABF75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1990" y="4995126"/>
            <a:ext cx="1553002" cy="158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6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D400D6-F40E-4622-AEF9-87C3C8D9E691}"/>
              </a:ext>
            </a:extLst>
          </p:cNvPr>
          <p:cNvSpPr/>
          <p:nvPr userDrawn="1"/>
        </p:nvSpPr>
        <p:spPr>
          <a:xfrm>
            <a:off x="0" y="0"/>
            <a:ext cx="12192000" cy="918754"/>
          </a:xfrm>
          <a:prstGeom prst="rect">
            <a:avLst/>
          </a:prstGeom>
          <a:solidFill>
            <a:srgbClr val="005495"/>
          </a:solidFill>
          <a:ln>
            <a:solidFill>
              <a:srgbClr val="005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42BFC3-F2A3-4DC6-9428-42623236E8D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4799" y="76200"/>
            <a:ext cx="11630025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Click to edit Master title style</a:t>
            </a:r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6475516E-0294-4C11-A9C0-FA9D6D9CB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1256654" y="5966464"/>
            <a:ext cx="90805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6F81B78-BE5F-4107-B714-85FF623667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19200"/>
            <a:ext cx="10463213" cy="2381250"/>
          </a:xfr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DB14C-DD8C-4C2F-9A6F-0BF71A7AB76F}"/>
              </a:ext>
            </a:extLst>
          </p:cNvPr>
          <p:cNvSpPr/>
          <p:nvPr userDrawn="1"/>
        </p:nvSpPr>
        <p:spPr>
          <a:xfrm>
            <a:off x="0" y="0"/>
            <a:ext cx="12192000" cy="918754"/>
          </a:xfrm>
          <a:prstGeom prst="rect">
            <a:avLst/>
          </a:prstGeom>
          <a:solidFill>
            <a:srgbClr val="005495"/>
          </a:solidFill>
          <a:ln>
            <a:solidFill>
              <a:srgbClr val="005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30024" cy="746760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6469"/>
            <a:ext cx="10951854" cy="5551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DEA7EF7F-827D-4040-BDA7-D1A619B4A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1256654" y="5966464"/>
            <a:ext cx="90805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DB14C-DD8C-4C2F-9A6F-0BF71A7AB76F}"/>
              </a:ext>
            </a:extLst>
          </p:cNvPr>
          <p:cNvSpPr/>
          <p:nvPr userDrawn="1"/>
        </p:nvSpPr>
        <p:spPr>
          <a:xfrm>
            <a:off x="0" y="-1"/>
            <a:ext cx="12192000" cy="1635617"/>
          </a:xfrm>
          <a:prstGeom prst="rect">
            <a:avLst/>
          </a:prstGeom>
          <a:solidFill>
            <a:srgbClr val="005495"/>
          </a:solidFill>
          <a:ln>
            <a:solidFill>
              <a:srgbClr val="005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30024" cy="1404870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6073"/>
            <a:ext cx="10951854" cy="47821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DEA7EF7F-827D-4040-BDA7-D1A619B4A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1256654" y="5966464"/>
            <a:ext cx="90805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9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DB14C-DD8C-4C2F-9A6F-0BF71A7AB76F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5495"/>
          </a:solidFill>
          <a:ln>
            <a:solidFill>
              <a:srgbClr val="005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00696"/>
            <a:ext cx="11630024" cy="3027608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44720"/>
            <a:ext cx="10951854" cy="3043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DEA7EF7F-827D-4040-BDA7-D1A619B4A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1256654" y="5966464"/>
            <a:ext cx="90805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55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C00FF8-136F-48F0-8052-F2583B34003A}"/>
              </a:ext>
            </a:extLst>
          </p:cNvPr>
          <p:cNvSpPr/>
          <p:nvPr userDrawn="1"/>
        </p:nvSpPr>
        <p:spPr>
          <a:xfrm>
            <a:off x="0" y="0"/>
            <a:ext cx="12192000" cy="918754"/>
          </a:xfrm>
          <a:prstGeom prst="rect">
            <a:avLst/>
          </a:prstGeom>
          <a:solidFill>
            <a:srgbClr val="005495"/>
          </a:solidFill>
          <a:ln>
            <a:solidFill>
              <a:srgbClr val="005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Flowchart: Manual Input 37">
            <a:extLst>
              <a:ext uri="{FF2B5EF4-FFF2-40B4-BE49-F238E27FC236}">
                <a16:creationId xmlns:a16="http://schemas.microsoft.com/office/drawing/2014/main" id="{503409C5-3641-4283-9E1B-7A87E96F8C89}"/>
              </a:ext>
            </a:extLst>
          </p:cNvPr>
          <p:cNvSpPr/>
          <p:nvPr userDrawn="1"/>
        </p:nvSpPr>
        <p:spPr>
          <a:xfrm rot="5400000">
            <a:off x="704450" y="214301"/>
            <a:ext cx="5932421" cy="7341327"/>
          </a:xfrm>
          <a:prstGeom prst="flowChartManualInp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30024" cy="7467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8D76259-2EAD-43FD-BBC6-AEB0C2A9C7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41324" y="2202464"/>
            <a:ext cx="4076700" cy="3173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5753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8E18C6E4-022F-4310-9296-D91718C64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1256654" y="5966464"/>
            <a:ext cx="90805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53E68-CBAC-4F81-AC2A-51903A56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5D3BF5-0F58-4B21-BF3E-23904A1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6469"/>
            <a:ext cx="10951854" cy="5551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9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A51A02-80FA-4713-88CF-6C125A500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9" y="563267"/>
            <a:ext cx="10180222" cy="57314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1036320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17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03" r:id="rId2"/>
    <p:sldLayoutId id="2147484678" r:id="rId3"/>
    <p:sldLayoutId id="2147484715" r:id="rId4"/>
    <p:sldLayoutId id="2147484714" r:id="rId5"/>
    <p:sldLayoutId id="2147484711" r:id="rId6"/>
    <p:sldLayoutId id="2147484708" r:id="rId7"/>
    <p:sldLayoutId id="214748470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rgbClr val="00004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4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4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rgbClr val="00004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rgbClr val="00004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rgbClr val="00004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rgbClr val="00004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rgbClr val="00004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C0FE2-6618-2F9F-15FC-ADE6F85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449" y="2384394"/>
            <a:ext cx="10363200" cy="74676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</a:rPr>
              <a:t>Calculating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4F7253-9E6D-2304-AC19-467D8C90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73" y="3284865"/>
            <a:ext cx="10951854" cy="55517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              Support, Confidence and Lift to Derive Rules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41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A893-B8E9-4A6E-9901-9E66D7D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GB" sz="2800" dirty="0"/>
              <a:t>Calculate the lift of the association rules and list the two rules to be dropped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420E5E-FFC9-435F-B022-45D10B6A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6469"/>
            <a:ext cx="10951854" cy="2189437"/>
          </a:xfrm>
        </p:spPr>
        <p:txBody>
          <a:bodyPr anchor="ctr"/>
          <a:lstStyle/>
          <a:p>
            <a:pPr marL="0" indent="0" eaLnBrk="1" hangingPunct="1">
              <a:spcBef>
                <a:spcPct val="20000"/>
              </a:spcBef>
              <a:buNone/>
              <a:tabLst/>
              <a:defRPr/>
            </a:pPr>
            <a:r>
              <a:rPr lang="en-GB" altLang="en-US" sz="2400" kern="0" dirty="0">
                <a:solidFill>
                  <a:srgbClr val="000046"/>
                </a:solidFill>
                <a:latin typeface="Arial"/>
              </a:rPr>
              <a:t>The two rules which cannot be part of the final rules as they do not satisfy the support value of 22% are as following:</a:t>
            </a:r>
          </a:p>
          <a:p>
            <a:pPr marL="0" indent="0" eaLnBrk="1" hangingPunct="1">
              <a:spcBef>
                <a:spcPct val="20000"/>
              </a:spcBef>
              <a:buNone/>
              <a:tabLst/>
              <a:defRPr/>
            </a:pPr>
            <a:endParaRPr lang="en-GB" altLang="en-US" sz="2400" kern="0" dirty="0">
              <a:solidFill>
                <a:srgbClr val="000046"/>
              </a:solidFill>
              <a:latin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IN" sz="2400" b="0" i="1" u="none" strike="noStrike" kern="0" cap="none" spc="0" normalizeH="0" baseline="0" noProof="0" dirty="0">
                <a:ln>
                  <a:noFill/>
                </a:ln>
                <a:solidFill>
                  <a:srgbClr val="0000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rgbClr val="0000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BBC02-B1FE-0255-5C24-42AEA1FB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62" y="2231187"/>
            <a:ext cx="6485182" cy="4267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421AE-3013-4A1D-953B-7DE7AC4C0E06}"/>
              </a:ext>
            </a:extLst>
          </p:cNvPr>
          <p:cNvSpPr txBox="1"/>
          <p:nvPr/>
        </p:nvSpPr>
        <p:spPr>
          <a:xfrm>
            <a:off x="7873812" y="3325906"/>
            <a:ext cx="406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Support and Support value cannot be part of the final rules</a:t>
            </a:r>
          </a:p>
          <a:p>
            <a:endParaRPr lang="en-US" sz="1800" dirty="0"/>
          </a:p>
          <a:p>
            <a:r>
              <a:rPr lang="en-US" sz="1800" dirty="0"/>
              <a:t>We can also eliminate the ones with 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6519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5DB9-DBD4-4258-BA3F-807C52C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GB" sz="3200" dirty="0"/>
              <a:t>Calculate the lift of the two rules dropped in Activity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237B9-BFC9-9D56-B8ED-6754243E6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670" y="1767178"/>
            <a:ext cx="6500423" cy="4290432"/>
          </a:xfrm>
        </p:spPr>
      </p:pic>
    </p:spTree>
    <p:extLst>
      <p:ext uri="{BB962C8B-B14F-4D97-AF65-F5344CB8AC3E}">
        <p14:creationId xmlns:p14="http://schemas.microsoft.com/office/powerpoint/2010/main" val="126024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3C4-ADBF-4FDA-8DBE-1E13003A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GB" sz="2800"/>
              <a:t>Compare support and confidence of the derived four rules from activity 7 and justify the selection of the two rules which can be considered as the final rules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CAE23-531F-B14A-06B9-8CAF96035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034" y="3253240"/>
            <a:ext cx="8237916" cy="70916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65081-F838-91CC-2CB3-C10B0C930E7D}"/>
              </a:ext>
            </a:extLst>
          </p:cNvPr>
          <p:cNvSpPr txBox="1"/>
          <p:nvPr/>
        </p:nvSpPr>
        <p:spPr>
          <a:xfrm flipH="1">
            <a:off x="5998283" y="4831977"/>
            <a:ext cx="5494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Pulses and </a:t>
            </a:r>
            <a:r>
              <a:rPr lang="en-US" sz="1800" dirty="0" err="1"/>
              <a:t>Omelette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Omelette</a:t>
            </a:r>
            <a:r>
              <a:rPr lang="en-US" sz="1800" dirty="0"/>
              <a:t> and Juice</a:t>
            </a:r>
          </a:p>
          <a:p>
            <a:r>
              <a:rPr lang="en-US" sz="1800" dirty="0"/>
              <a:t>Once compared have we can consider confidence and lift as the two rules and take these as final rules</a:t>
            </a:r>
          </a:p>
          <a:p>
            <a:r>
              <a:rPr lang="en-US" sz="1800" dirty="0"/>
              <a:t>It satisfy the rule of confidence =&lt;65%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763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1F1B8-4D5F-4622-A8E4-B27E0FA4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21A84-CDA5-489F-BF7E-AE91FD22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19" y="1136470"/>
            <a:ext cx="10347962" cy="10972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Refer to the table below that lists seven breakfast items sold in 12 transactions. Use the data given in the dataset to complete the activities listed on the next slide.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D43C7-C682-411F-8A86-FED01D48B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37679"/>
              </p:ext>
            </p:extLst>
          </p:nvPr>
        </p:nvGraphicFramePr>
        <p:xfrm>
          <a:off x="922019" y="2547260"/>
          <a:ext cx="10347961" cy="402335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83201">
                  <a:extLst>
                    <a:ext uri="{9D8B030D-6E8A-4147-A177-3AD203B41FA5}">
                      <a16:colId xmlns:a16="http://schemas.microsoft.com/office/drawing/2014/main" val="2327501155"/>
                    </a:ext>
                  </a:extLst>
                </a:gridCol>
                <a:gridCol w="1026691">
                  <a:extLst>
                    <a:ext uri="{9D8B030D-6E8A-4147-A177-3AD203B41FA5}">
                      <a16:colId xmlns:a16="http://schemas.microsoft.com/office/drawing/2014/main" val="1444319963"/>
                    </a:ext>
                  </a:extLst>
                </a:gridCol>
                <a:gridCol w="1269853">
                  <a:extLst>
                    <a:ext uri="{9D8B030D-6E8A-4147-A177-3AD203B41FA5}">
                      <a16:colId xmlns:a16="http://schemas.microsoft.com/office/drawing/2014/main" val="1600093105"/>
                    </a:ext>
                  </a:extLst>
                </a:gridCol>
                <a:gridCol w="1256346">
                  <a:extLst>
                    <a:ext uri="{9D8B030D-6E8A-4147-A177-3AD203B41FA5}">
                      <a16:colId xmlns:a16="http://schemas.microsoft.com/office/drawing/2014/main" val="3941273304"/>
                    </a:ext>
                  </a:extLst>
                </a:gridCol>
                <a:gridCol w="1256346">
                  <a:extLst>
                    <a:ext uri="{9D8B030D-6E8A-4147-A177-3AD203B41FA5}">
                      <a16:colId xmlns:a16="http://schemas.microsoft.com/office/drawing/2014/main" val="1342876551"/>
                    </a:ext>
                  </a:extLst>
                </a:gridCol>
                <a:gridCol w="1283363">
                  <a:extLst>
                    <a:ext uri="{9D8B030D-6E8A-4147-A177-3AD203B41FA5}">
                      <a16:colId xmlns:a16="http://schemas.microsoft.com/office/drawing/2014/main" val="4052282331"/>
                    </a:ext>
                  </a:extLst>
                </a:gridCol>
                <a:gridCol w="1404943">
                  <a:extLst>
                    <a:ext uri="{9D8B030D-6E8A-4147-A177-3AD203B41FA5}">
                      <a16:colId xmlns:a16="http://schemas.microsoft.com/office/drawing/2014/main" val="2426300446"/>
                    </a:ext>
                  </a:extLst>
                </a:gridCol>
                <a:gridCol w="1067218">
                  <a:extLst>
                    <a:ext uri="{9D8B030D-6E8A-4147-A177-3AD203B41FA5}">
                      <a16:colId xmlns:a16="http://schemas.microsoft.com/office/drawing/2014/main" val="156564900"/>
                    </a:ext>
                  </a:extLst>
                </a:gridCol>
              </a:tblGrid>
              <a:tr h="45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Transactions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Bread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Milk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Dosa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Pulses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Coffee 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Omelette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Juice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11541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1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940432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2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5661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3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3497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>
                          <a:effectLst/>
                        </a:rPr>
                        <a:t>4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6023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5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260908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6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90671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7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9883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8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6125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9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25300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10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48243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11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87995"/>
                  </a:ext>
                </a:extLst>
              </a:tr>
              <a:tr h="297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b="0" dirty="0">
                          <a:effectLst/>
                        </a:rPr>
                        <a:t>12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1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27374-5A89-4750-AAFA-D23BD7E1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1813" indent="-531813">
              <a:buFont typeface="+mj-lt"/>
              <a:buAutoNum type="arabicPeriod"/>
            </a:pPr>
            <a:r>
              <a:rPr lang="en-GB" sz="2800" dirty="0"/>
              <a:t>Calculate the support value for each product from the given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233C6-D37A-44B1-B491-30B6E671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GB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C26CF-E370-0ED7-499A-645D3CD9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1267482"/>
            <a:ext cx="9729470" cy="52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A893-B8E9-4A6E-9901-9E66D7D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1813" indent="-531813">
              <a:buFont typeface="+mj-lt"/>
              <a:buAutoNum type="arabicPeriod" startAt="2"/>
            </a:pPr>
            <a:r>
              <a:rPr lang="en-GB" sz="2800" dirty="0"/>
              <a:t>If minimum support is fixed at 22%, then which of the items are significant from the data. That is find out items having support greater than or equal to 22%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CC0B6-CE9B-AF17-7062-FACEE7B67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2" y="2039442"/>
            <a:ext cx="6877070" cy="43048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ECEEA-B9F5-FAC1-B29B-6D6439430DC4}"/>
              </a:ext>
            </a:extLst>
          </p:cNvPr>
          <p:cNvSpPr txBox="1"/>
          <p:nvPr/>
        </p:nvSpPr>
        <p:spPr>
          <a:xfrm>
            <a:off x="8157882" y="2958353"/>
            <a:ext cx="363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Bread, Milk, </a:t>
            </a:r>
            <a:r>
              <a:rPr lang="en-US" sz="1800" dirty="0" err="1"/>
              <a:t>Dosa</a:t>
            </a:r>
            <a:r>
              <a:rPr lang="en-US" sz="1800" dirty="0"/>
              <a:t>, </a:t>
            </a:r>
            <a:r>
              <a:rPr lang="en-US" sz="1800" dirty="0" err="1"/>
              <a:t>Omelette</a:t>
            </a:r>
            <a:r>
              <a:rPr lang="en-US" sz="1800" dirty="0"/>
              <a:t>, Juice </a:t>
            </a:r>
            <a:r>
              <a:rPr lang="en-IN" sz="1800" dirty="0"/>
              <a:t>are the items having support greater or equal to 22%.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4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5DB9-DBD4-4258-BA3F-807C52C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1813" indent="-531813">
              <a:buFont typeface="+mj-lt"/>
              <a:buAutoNum type="arabicPeriod" startAt="3"/>
            </a:pPr>
            <a:r>
              <a:rPr lang="en-GB" sz="2800" dirty="0"/>
              <a:t>Create a table consisting of all 2-itemsets or pairs of items, having minimum support of 22%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8F556-65EB-533A-A3AB-83376B8E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848" y="1096834"/>
            <a:ext cx="4158871" cy="5229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E72DD-B1BD-A8AE-4A06-4BB257A0DCA9}"/>
              </a:ext>
            </a:extLst>
          </p:cNvPr>
          <p:cNvSpPr txBox="1"/>
          <p:nvPr/>
        </p:nvSpPr>
        <p:spPr>
          <a:xfrm>
            <a:off x="8615083" y="2187388"/>
            <a:ext cx="3319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Bread and </a:t>
            </a:r>
            <a:r>
              <a:rPr lang="en-US" sz="1800" dirty="0" err="1"/>
              <a:t>Dosa</a:t>
            </a:r>
            <a:endParaRPr lang="en-US" sz="1800" dirty="0"/>
          </a:p>
          <a:p>
            <a:r>
              <a:rPr lang="en-US" sz="1800" dirty="0"/>
              <a:t>Bread and Milk </a:t>
            </a:r>
          </a:p>
          <a:p>
            <a:endParaRPr lang="en-US" sz="1800" dirty="0"/>
          </a:p>
          <a:p>
            <a:r>
              <a:rPr lang="en-US" sz="1800" dirty="0"/>
              <a:t>Is the combination that has support of equal or above 22%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408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3C4-ADBF-4FDA-8DBE-1E13003A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1813" indent="-531813">
              <a:buFont typeface="+mj-lt"/>
              <a:buAutoNum type="arabicPeriod" startAt="4"/>
            </a:pPr>
            <a:r>
              <a:rPr lang="en-GB" sz="2800" dirty="0"/>
              <a:t>Calculate support value for each of the 2-itemsets created from the above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BA66E-473A-E528-16F1-77C0609B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38" y="1446457"/>
            <a:ext cx="3937462" cy="4951400"/>
          </a:xfrm>
        </p:spPr>
      </p:pic>
    </p:spTree>
    <p:extLst>
      <p:ext uri="{BB962C8B-B14F-4D97-AF65-F5344CB8AC3E}">
        <p14:creationId xmlns:p14="http://schemas.microsoft.com/office/powerpoint/2010/main" val="184234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3C4-ADBF-4FDA-8DBE-1E13003A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1813" indent="-531813">
              <a:buFont typeface="+mj-lt"/>
              <a:buAutoNum type="arabicPeriod" startAt="5"/>
            </a:pPr>
            <a:r>
              <a:rPr lang="en-GB" sz="2800" dirty="0"/>
              <a:t>Calculate confidence value for each of the 2-itemsets created from the above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58E418-3093-1F8B-D431-CB084E0AC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006" y="1312666"/>
            <a:ext cx="6065987" cy="4864801"/>
          </a:xfrm>
        </p:spPr>
      </p:pic>
    </p:spTree>
    <p:extLst>
      <p:ext uri="{BB962C8B-B14F-4D97-AF65-F5344CB8AC3E}">
        <p14:creationId xmlns:p14="http://schemas.microsoft.com/office/powerpoint/2010/main" val="392075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27374-5A89-4750-AAFA-D23BD7E1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sz="2400" dirty="0"/>
              <a:t>If the confidence is fixed at 65% or more, then find out all frequent 2-itemsets from the 2-itemsets identified in the previous activities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233C6-D37A-44B1-B491-30B6E671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2400" i="1" dirty="0"/>
          </a:p>
          <a:p>
            <a:pPr marL="0" indent="0" algn="ctr">
              <a:buNone/>
            </a:pPr>
            <a:endParaRPr lang="en-IN" sz="2400" i="1" dirty="0"/>
          </a:p>
          <a:p>
            <a:pPr marL="0" indent="0" algn="ctr">
              <a:buNone/>
            </a:pPr>
            <a:endParaRPr lang="en-IN" sz="2400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2210D2-F783-47F2-8D15-DC5750A0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63899"/>
              </p:ext>
            </p:extLst>
          </p:nvPr>
        </p:nvGraphicFramePr>
        <p:xfrm>
          <a:off x="3334244" y="2648201"/>
          <a:ext cx="5523512" cy="2094128"/>
        </p:xfrm>
        <a:graphic>
          <a:graphicData uri="http://schemas.openxmlformats.org/drawingml/2006/table">
            <a:tbl>
              <a:tblPr firstRow="1" firstCol="1" bandRow="1"/>
              <a:tblGrid>
                <a:gridCol w="2761756">
                  <a:extLst>
                    <a:ext uri="{9D8B030D-6E8A-4147-A177-3AD203B41FA5}">
                      <a16:colId xmlns:a16="http://schemas.microsoft.com/office/drawing/2014/main" val="2995813553"/>
                    </a:ext>
                  </a:extLst>
                </a:gridCol>
                <a:gridCol w="2761756">
                  <a:extLst>
                    <a:ext uri="{9D8B030D-6E8A-4147-A177-3AD203B41FA5}">
                      <a16:colId xmlns:a16="http://schemas.microsoft.com/office/drawing/2014/main" val="2941922171"/>
                    </a:ext>
                  </a:extLst>
                </a:gridCol>
              </a:tblGrid>
              <a:tr h="911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258695" algn="ctr"/>
                          <a:tab pos="4518025" algn="r"/>
                        </a:tabLst>
                      </a:pPr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2-Itemsets</a:t>
                      </a:r>
                      <a:endParaRPr lang="en-GB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258695" algn="ctr"/>
                          <a:tab pos="4518025" algn="r"/>
                        </a:tabLst>
                      </a:pPr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Confidence </a:t>
                      </a:r>
                      <a:endParaRPr lang="en-GB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91157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ulses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Omelette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258695" algn="ctr"/>
                          <a:tab pos="4518025" algn="r"/>
                        </a:tabLst>
                      </a:pPr>
                      <a:r>
                        <a:rPr lang="en-GB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9365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258695" algn="ctr"/>
                          <a:tab pos="4518025" algn="r"/>
                        </a:tabLst>
                      </a:pPr>
                      <a:r>
                        <a:rPr lang="en-GB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Omelette and Juice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258695" algn="ctr"/>
                          <a:tab pos="4518025" algn="r"/>
                        </a:tabLst>
                      </a:pPr>
                      <a:r>
                        <a:rPr lang="en-GB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10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A893-B8E9-4A6E-9901-9E66D7D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GB" sz="2800" dirty="0"/>
              <a:t>Calculate the lift of the association rules and list the two rules to be dropped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420E5E-FFC9-435F-B022-45D10B6A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6470"/>
            <a:ext cx="8731624" cy="3148660"/>
          </a:xfrm>
        </p:spPr>
        <p:txBody>
          <a:bodyPr anchor="ctr"/>
          <a:lstStyle/>
          <a:p>
            <a:pPr marL="0" indent="0" eaLnBrk="1" hangingPunct="1">
              <a:spcBef>
                <a:spcPct val="20000"/>
              </a:spcBef>
              <a:buNone/>
              <a:tabLst/>
              <a:defRPr/>
            </a:pPr>
            <a:r>
              <a:rPr lang="en-GB" altLang="en-US" sz="2400" kern="0" dirty="0">
                <a:solidFill>
                  <a:srgbClr val="000046"/>
                </a:solidFill>
                <a:latin typeface="Arial"/>
              </a:rPr>
              <a:t>Valid rules and lift of these rules: </a:t>
            </a:r>
          </a:p>
          <a:p>
            <a:pPr eaLnBrk="1" hangingPunct="1">
              <a:spcBef>
                <a:spcPct val="20000"/>
              </a:spcBef>
              <a:tabLst/>
              <a:defRPr/>
            </a:pPr>
            <a:endParaRPr lang="en-GB" altLang="en-US" sz="2400" kern="0" dirty="0">
              <a:solidFill>
                <a:srgbClr val="000046"/>
              </a:solidFill>
              <a:latin typeface="Arial"/>
            </a:endParaRPr>
          </a:p>
          <a:p>
            <a:pPr eaLnBrk="1" hangingPunct="1">
              <a:spcBef>
                <a:spcPct val="20000"/>
              </a:spcBef>
              <a:tabLst/>
              <a:defRPr/>
            </a:pPr>
            <a:endParaRPr lang="en-GB" altLang="en-US" sz="2400" kern="0" dirty="0">
              <a:solidFill>
                <a:srgbClr val="000046"/>
              </a:solidFill>
              <a:latin typeface="Arial"/>
            </a:endParaRPr>
          </a:p>
          <a:p>
            <a:pPr eaLnBrk="1" hangingPunct="1">
              <a:spcBef>
                <a:spcPct val="20000"/>
              </a:spcBef>
              <a:tabLst/>
              <a:defRPr/>
            </a:pPr>
            <a:endParaRPr lang="en-GB" altLang="en-US" sz="2400" kern="0" dirty="0">
              <a:solidFill>
                <a:srgbClr val="000046"/>
              </a:solidFill>
              <a:latin typeface="Arial"/>
            </a:endParaRPr>
          </a:p>
          <a:p>
            <a:pPr eaLnBrk="1" hangingPunct="1">
              <a:spcBef>
                <a:spcPct val="20000"/>
              </a:spcBef>
              <a:tabLst/>
              <a:defRPr/>
            </a:pPr>
            <a:endParaRPr lang="en-GB" altLang="en-US" sz="2400" kern="0" dirty="0">
              <a:solidFill>
                <a:srgbClr val="000046"/>
              </a:solidFill>
              <a:latin typeface="Arial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0C1A1-56D0-505A-D124-84AB9313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9" y="2030789"/>
            <a:ext cx="6713497" cy="45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3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IMK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495"/>
      </a:accent1>
      <a:accent2>
        <a:srgbClr val="4C86B8"/>
      </a:accent2>
      <a:accent3>
        <a:srgbClr val="5B926B"/>
      </a:accent3>
      <a:accent4>
        <a:srgbClr val="C3161C"/>
      </a:accent4>
      <a:accent5>
        <a:srgbClr val="898989"/>
      </a:accent5>
      <a:accent6>
        <a:srgbClr val="FFFFFF"/>
      </a:accent6>
      <a:hlink>
        <a:srgbClr val="0070C0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IMK SD Template (2)" id="{14A5FEF5-1466-4C37-B87E-4D7099221EAF}" vid="{8E329630-C494-4DC5-BC35-4EF12EB989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IIMK SD Template</Template>
  <TotalTime>475</TotalTime>
  <Words>468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Calculating</vt:lpstr>
      <vt:lpstr>Instructions</vt:lpstr>
      <vt:lpstr>Calculate the support value for each product from the given dataset</vt:lpstr>
      <vt:lpstr>If minimum support is fixed at 22%, then which of the items are significant from the data. That is find out items having support greater than or equal to 22%</vt:lpstr>
      <vt:lpstr>Create a table consisting of all 2-itemsets or pairs of items, having minimum support of 22%</vt:lpstr>
      <vt:lpstr>Calculate support value for each of the 2-itemsets created from the above step</vt:lpstr>
      <vt:lpstr>Calculate confidence value for each of the 2-itemsets created from the above step</vt:lpstr>
      <vt:lpstr>If the confidence is fixed at 65% or more, then find out all frequent 2-itemsets from the 2-itemsets identified in the previous activities</vt:lpstr>
      <vt:lpstr>Calculate the lift of the association rules and list the two rules to be dropped</vt:lpstr>
      <vt:lpstr>Calculate the lift of the association rules and list the two rules to be dropped</vt:lpstr>
      <vt:lpstr>Calculate the lift of the two rules dropped in Activity 7</vt:lpstr>
      <vt:lpstr>Compare support and confidence of the derived four rules from activity 7 and justify the selection of the two rules which can be considered as the final rules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Dipti Jadhav</dc:creator>
  <cp:lastModifiedBy>Guneet Kaur</cp:lastModifiedBy>
  <cp:revision>5</cp:revision>
  <dcterms:created xsi:type="dcterms:W3CDTF">2021-07-29T07:03:13Z</dcterms:created>
  <dcterms:modified xsi:type="dcterms:W3CDTF">2022-11-06T19:12:43Z</dcterms:modified>
</cp:coreProperties>
</file>