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60" r:id="rId4"/>
    <p:sldId id="261" r:id="rId5"/>
    <p:sldId id="266" r:id="rId6"/>
    <p:sldId id="268" r:id="rId7"/>
    <p:sldId id="269" r:id="rId8"/>
    <p:sldId id="258" r:id="rId9"/>
    <p:sldId id="259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/>
    <p:restoredTop sz="94655"/>
  </p:normalViewPr>
  <p:slideViewPr>
    <p:cSldViewPr snapToGrid="0" snapToObjects="1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E16061-31FB-41EE-959A-D36753469AC6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</dgm:pt>
    <dgm:pt modelId="{F51B4DCD-A180-4FA1-9BC2-F5B7A4748E53}">
      <dgm:prSet phldrT="[Text]" custT="1"/>
      <dgm:spPr/>
      <dgm:t>
        <a:bodyPr/>
        <a:lstStyle/>
        <a:p>
          <a:r>
            <a:rPr lang="en-US" sz="1100" dirty="0" smtClean="0">
              <a:solidFill>
                <a:schemeClr val="bg1">
                  <a:lumMod val="85000"/>
                </a:schemeClr>
              </a:solidFill>
            </a:rPr>
            <a:t>FINANCIAL DEVELOPENT GIVES BETTER CHANNELS FOR INVESTMENTS</a:t>
          </a:r>
          <a:endParaRPr lang="en-US" sz="1100" dirty="0">
            <a:solidFill>
              <a:schemeClr val="bg1">
                <a:lumMod val="85000"/>
              </a:schemeClr>
            </a:solidFill>
          </a:endParaRPr>
        </a:p>
      </dgm:t>
    </dgm:pt>
    <dgm:pt modelId="{526CD1E7-2AE0-4FD0-83D6-C2CEE319FEBE}" type="parTrans" cxnId="{8A204B3A-4910-4E7D-9735-A0F8647E7880}">
      <dgm:prSet/>
      <dgm:spPr/>
      <dgm:t>
        <a:bodyPr/>
        <a:lstStyle/>
        <a:p>
          <a:endParaRPr lang="en-US" sz="1600">
            <a:solidFill>
              <a:schemeClr val="bg1">
                <a:lumMod val="85000"/>
              </a:schemeClr>
            </a:solidFill>
          </a:endParaRPr>
        </a:p>
      </dgm:t>
    </dgm:pt>
    <dgm:pt modelId="{8D280DAB-D0A3-4605-B607-981A729FB3F2}" type="sibTrans" cxnId="{8A204B3A-4910-4E7D-9735-A0F8647E7880}">
      <dgm:prSet/>
      <dgm:spPr/>
      <dgm:t>
        <a:bodyPr/>
        <a:lstStyle/>
        <a:p>
          <a:endParaRPr lang="en-US" sz="1600">
            <a:solidFill>
              <a:schemeClr val="bg1">
                <a:lumMod val="85000"/>
              </a:schemeClr>
            </a:solidFill>
          </a:endParaRPr>
        </a:p>
      </dgm:t>
    </dgm:pt>
    <dgm:pt modelId="{07C38F5D-120F-497C-97A5-FB92A8DB6033}">
      <dgm:prSet phldrT="[Text]" custT="1"/>
      <dgm:spPr/>
      <dgm:t>
        <a:bodyPr/>
        <a:lstStyle/>
        <a:p>
          <a:r>
            <a:rPr lang="en-US" sz="1100" dirty="0" smtClean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rPr>
            <a:t>COMSUMERS + FIRMS HAVE BETTER ACCESS LOANS  INCREASES MPC BECAUSE  INTREST RATESMAY BE MORE ATRACTIVE</a:t>
          </a:r>
        </a:p>
        <a:p>
          <a:r>
            <a:rPr lang="en-US" sz="1100" dirty="0" smtClean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rPr>
            <a:t> WILL BOST DEMAND IN THE ECONOMY </a:t>
          </a:r>
        </a:p>
        <a:p>
          <a:r>
            <a:rPr lang="en-US" sz="1100" dirty="0" smtClean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rPr>
            <a:t>BOOSTING ECONOMIC GROWTH</a:t>
          </a:r>
        </a:p>
        <a:p>
          <a:endParaRPr lang="en-US" sz="1100" dirty="0" smtClean="0">
            <a:solidFill>
              <a:schemeClr val="bg1">
                <a:lumMod val="85000"/>
              </a:schemeClr>
            </a:solidFill>
          </a:endParaRPr>
        </a:p>
      </dgm:t>
    </dgm:pt>
    <dgm:pt modelId="{288C258B-DF0E-47F2-ACEE-35FD3CBE1A93}" type="parTrans" cxnId="{DF286F09-EC8C-4518-8174-E54824643D01}">
      <dgm:prSet/>
      <dgm:spPr/>
      <dgm:t>
        <a:bodyPr/>
        <a:lstStyle/>
        <a:p>
          <a:endParaRPr lang="en-US" sz="1600">
            <a:solidFill>
              <a:schemeClr val="bg1">
                <a:lumMod val="85000"/>
              </a:schemeClr>
            </a:solidFill>
          </a:endParaRPr>
        </a:p>
      </dgm:t>
    </dgm:pt>
    <dgm:pt modelId="{B5DF122D-80EE-4C19-BC3F-EF10151804B8}" type="sibTrans" cxnId="{DF286F09-EC8C-4518-8174-E54824643D01}">
      <dgm:prSet/>
      <dgm:spPr/>
      <dgm:t>
        <a:bodyPr/>
        <a:lstStyle/>
        <a:p>
          <a:endParaRPr lang="en-US" sz="1600">
            <a:solidFill>
              <a:schemeClr val="bg1">
                <a:lumMod val="85000"/>
              </a:schemeClr>
            </a:solidFill>
          </a:endParaRPr>
        </a:p>
      </dgm:t>
    </dgm:pt>
    <dgm:pt modelId="{EE16BCF9-D36F-402B-97AE-E8958A79739B}">
      <dgm:prSet phldrT="[Text]" custT="1"/>
      <dgm:spPr/>
      <dgm:t>
        <a:bodyPr/>
        <a:lstStyle/>
        <a:p>
          <a:r>
            <a:rPr lang="en-US" sz="1100" dirty="0" smtClean="0">
              <a:solidFill>
                <a:schemeClr val="bg1">
                  <a:lumMod val="85000"/>
                </a:schemeClr>
              </a:solidFill>
            </a:rPr>
            <a:t>HIGHER GDP PER CAPITA LIKELY TO INCREASE MPS -</a:t>
          </a:r>
          <a:r>
            <a:rPr lang="en-US" sz="1100" dirty="0" smtClean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rPr>
            <a:t></a:t>
          </a:r>
        </a:p>
        <a:p>
          <a:r>
            <a:rPr lang="en-US" sz="1100" dirty="0" smtClean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rPr>
            <a:t>SAVINGS WILL INCREASE - ALLOWING FOR ACCELETOR EFFECT  - A FURTHER INCREASE IN DEMAND </a:t>
          </a:r>
          <a:endParaRPr lang="en-US" sz="1100" dirty="0">
            <a:solidFill>
              <a:schemeClr val="bg1">
                <a:lumMod val="85000"/>
              </a:schemeClr>
            </a:solidFill>
          </a:endParaRPr>
        </a:p>
      </dgm:t>
    </dgm:pt>
    <dgm:pt modelId="{EA3032BD-9E76-4613-903A-7798BDE85DFB}" type="parTrans" cxnId="{2AE0AACE-8ABA-4E29-ACA4-CCF2A8F8DAE8}">
      <dgm:prSet/>
      <dgm:spPr/>
      <dgm:t>
        <a:bodyPr/>
        <a:lstStyle/>
        <a:p>
          <a:endParaRPr lang="en-US" sz="1600">
            <a:solidFill>
              <a:schemeClr val="bg1">
                <a:lumMod val="85000"/>
              </a:schemeClr>
            </a:solidFill>
          </a:endParaRPr>
        </a:p>
      </dgm:t>
    </dgm:pt>
    <dgm:pt modelId="{6E075DCB-51A5-4B3C-9604-22E18FAA0585}" type="sibTrans" cxnId="{2AE0AACE-8ABA-4E29-ACA4-CCF2A8F8DAE8}">
      <dgm:prSet/>
      <dgm:spPr/>
      <dgm:t>
        <a:bodyPr/>
        <a:lstStyle/>
        <a:p>
          <a:endParaRPr lang="en-US" sz="1600">
            <a:solidFill>
              <a:schemeClr val="bg1">
                <a:lumMod val="85000"/>
              </a:schemeClr>
            </a:solidFill>
          </a:endParaRPr>
        </a:p>
      </dgm:t>
    </dgm:pt>
    <dgm:pt modelId="{C4236CA9-EB7E-4776-9E2E-0ED504C7492D}" type="pres">
      <dgm:prSet presAssocID="{34E16061-31FB-41EE-959A-D36753469AC6}" presName="Name0" presStyleCnt="0">
        <dgm:presLayoutVars>
          <dgm:dir/>
          <dgm:animLvl val="lvl"/>
          <dgm:resizeHandles/>
        </dgm:presLayoutVars>
      </dgm:prSet>
      <dgm:spPr/>
    </dgm:pt>
    <dgm:pt modelId="{B20D699D-97DF-460A-B87A-56326EF6E8A3}" type="pres">
      <dgm:prSet presAssocID="{F51B4DCD-A180-4FA1-9BC2-F5B7A4748E53}" presName="linNode" presStyleCnt="0"/>
      <dgm:spPr/>
    </dgm:pt>
    <dgm:pt modelId="{FFFA43E5-2584-44B9-9C7D-016B237F6268}" type="pres">
      <dgm:prSet presAssocID="{F51B4DCD-A180-4FA1-9BC2-F5B7A4748E53}" presName="parentShp" presStyleLbl="node1" presStyleIdx="0" presStyleCnt="3">
        <dgm:presLayoutVars>
          <dgm:bulletEnabled val="1"/>
        </dgm:presLayoutVars>
      </dgm:prSet>
      <dgm:spPr/>
    </dgm:pt>
    <dgm:pt modelId="{5CEEF733-7EDA-4594-8371-E8AB2487B7E1}" type="pres">
      <dgm:prSet presAssocID="{F51B4DCD-A180-4FA1-9BC2-F5B7A4748E53}" presName="childShp" presStyleLbl="bgAccFollowNode1" presStyleIdx="0" presStyleCnt="3">
        <dgm:presLayoutVars>
          <dgm:bulletEnabled val="1"/>
        </dgm:presLayoutVars>
      </dgm:prSet>
      <dgm:spPr/>
    </dgm:pt>
    <dgm:pt modelId="{0B5107BA-E256-4DB5-AF29-45EAD8CAE53D}" type="pres">
      <dgm:prSet presAssocID="{8D280DAB-D0A3-4605-B607-981A729FB3F2}" presName="spacing" presStyleCnt="0"/>
      <dgm:spPr/>
    </dgm:pt>
    <dgm:pt modelId="{8C8D210D-3B77-462B-B8F6-E3AD343C3469}" type="pres">
      <dgm:prSet presAssocID="{07C38F5D-120F-497C-97A5-FB92A8DB6033}" presName="linNode" presStyleCnt="0"/>
      <dgm:spPr/>
    </dgm:pt>
    <dgm:pt modelId="{2EE3F2E4-4987-49B0-9FD2-42906DC714A5}" type="pres">
      <dgm:prSet presAssocID="{07C38F5D-120F-497C-97A5-FB92A8DB6033}" presName="parentShp" presStyleLbl="node1" presStyleIdx="1" presStyleCnt="3">
        <dgm:presLayoutVars>
          <dgm:bulletEnabled val="1"/>
        </dgm:presLayoutVars>
      </dgm:prSet>
      <dgm:spPr/>
    </dgm:pt>
    <dgm:pt modelId="{7CC4000C-E5DC-4098-9FAE-E74AE2ECC2C2}" type="pres">
      <dgm:prSet presAssocID="{07C38F5D-120F-497C-97A5-FB92A8DB6033}" presName="childShp" presStyleLbl="bgAccFollowNode1" presStyleIdx="1" presStyleCnt="3">
        <dgm:presLayoutVars>
          <dgm:bulletEnabled val="1"/>
        </dgm:presLayoutVars>
      </dgm:prSet>
      <dgm:spPr/>
    </dgm:pt>
    <dgm:pt modelId="{A8120205-B485-43DD-8B4D-8D45FF6D72F5}" type="pres">
      <dgm:prSet presAssocID="{B5DF122D-80EE-4C19-BC3F-EF10151804B8}" presName="spacing" presStyleCnt="0"/>
      <dgm:spPr/>
    </dgm:pt>
    <dgm:pt modelId="{FAADA229-3B8B-4678-9C18-C5A1816006A1}" type="pres">
      <dgm:prSet presAssocID="{EE16BCF9-D36F-402B-97AE-E8958A79739B}" presName="linNode" presStyleCnt="0"/>
      <dgm:spPr/>
    </dgm:pt>
    <dgm:pt modelId="{6794FFFB-06AB-450F-80EE-4F9DEA321E0A}" type="pres">
      <dgm:prSet presAssocID="{EE16BCF9-D36F-402B-97AE-E8958A79739B}" presName="parentShp" presStyleLbl="node1" presStyleIdx="2" presStyleCnt="3">
        <dgm:presLayoutVars>
          <dgm:bulletEnabled val="1"/>
        </dgm:presLayoutVars>
      </dgm:prSet>
      <dgm:spPr/>
    </dgm:pt>
    <dgm:pt modelId="{54C9340B-9B6B-42C1-913A-87A9D4F1487A}" type="pres">
      <dgm:prSet presAssocID="{EE16BCF9-D36F-402B-97AE-E8958A79739B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BC4FA534-6D30-49C4-B1CD-8305A8CCD1EB}" type="presOf" srcId="{EE16BCF9-D36F-402B-97AE-E8958A79739B}" destId="{6794FFFB-06AB-450F-80EE-4F9DEA321E0A}" srcOrd="0" destOrd="0" presId="urn:microsoft.com/office/officeart/2005/8/layout/vList6"/>
    <dgm:cxn modelId="{61861E1E-6A86-4D7C-B2C3-560BA6794859}" type="presOf" srcId="{F51B4DCD-A180-4FA1-9BC2-F5B7A4748E53}" destId="{FFFA43E5-2584-44B9-9C7D-016B237F6268}" srcOrd="0" destOrd="0" presId="urn:microsoft.com/office/officeart/2005/8/layout/vList6"/>
    <dgm:cxn modelId="{C848936B-A1EC-46F0-80AE-FCA5173B4A2A}" type="presOf" srcId="{07C38F5D-120F-497C-97A5-FB92A8DB6033}" destId="{2EE3F2E4-4987-49B0-9FD2-42906DC714A5}" srcOrd="0" destOrd="0" presId="urn:microsoft.com/office/officeart/2005/8/layout/vList6"/>
    <dgm:cxn modelId="{DF286F09-EC8C-4518-8174-E54824643D01}" srcId="{34E16061-31FB-41EE-959A-D36753469AC6}" destId="{07C38F5D-120F-497C-97A5-FB92A8DB6033}" srcOrd="1" destOrd="0" parTransId="{288C258B-DF0E-47F2-ACEE-35FD3CBE1A93}" sibTransId="{B5DF122D-80EE-4C19-BC3F-EF10151804B8}"/>
    <dgm:cxn modelId="{EBB63533-F0D5-48F9-9677-5039120EDCAF}" type="presOf" srcId="{34E16061-31FB-41EE-959A-D36753469AC6}" destId="{C4236CA9-EB7E-4776-9E2E-0ED504C7492D}" srcOrd="0" destOrd="0" presId="urn:microsoft.com/office/officeart/2005/8/layout/vList6"/>
    <dgm:cxn modelId="{8A204B3A-4910-4E7D-9735-A0F8647E7880}" srcId="{34E16061-31FB-41EE-959A-D36753469AC6}" destId="{F51B4DCD-A180-4FA1-9BC2-F5B7A4748E53}" srcOrd="0" destOrd="0" parTransId="{526CD1E7-2AE0-4FD0-83D6-C2CEE319FEBE}" sibTransId="{8D280DAB-D0A3-4605-B607-981A729FB3F2}"/>
    <dgm:cxn modelId="{2AE0AACE-8ABA-4E29-ACA4-CCF2A8F8DAE8}" srcId="{34E16061-31FB-41EE-959A-D36753469AC6}" destId="{EE16BCF9-D36F-402B-97AE-E8958A79739B}" srcOrd="2" destOrd="0" parTransId="{EA3032BD-9E76-4613-903A-7798BDE85DFB}" sibTransId="{6E075DCB-51A5-4B3C-9604-22E18FAA0585}"/>
    <dgm:cxn modelId="{C35AAFBE-CFF5-4498-ABC5-8F9B1879ED40}" type="presParOf" srcId="{C4236CA9-EB7E-4776-9E2E-0ED504C7492D}" destId="{B20D699D-97DF-460A-B87A-56326EF6E8A3}" srcOrd="0" destOrd="0" presId="urn:microsoft.com/office/officeart/2005/8/layout/vList6"/>
    <dgm:cxn modelId="{CAB3BBD8-D51E-4CFF-95CC-F8FEC6546B88}" type="presParOf" srcId="{B20D699D-97DF-460A-B87A-56326EF6E8A3}" destId="{FFFA43E5-2584-44B9-9C7D-016B237F6268}" srcOrd="0" destOrd="0" presId="urn:microsoft.com/office/officeart/2005/8/layout/vList6"/>
    <dgm:cxn modelId="{880FF477-27E2-45C1-A538-1A540689BEE7}" type="presParOf" srcId="{B20D699D-97DF-460A-B87A-56326EF6E8A3}" destId="{5CEEF733-7EDA-4594-8371-E8AB2487B7E1}" srcOrd="1" destOrd="0" presId="urn:microsoft.com/office/officeart/2005/8/layout/vList6"/>
    <dgm:cxn modelId="{DE2CA785-7BC0-416E-B659-02803050416B}" type="presParOf" srcId="{C4236CA9-EB7E-4776-9E2E-0ED504C7492D}" destId="{0B5107BA-E256-4DB5-AF29-45EAD8CAE53D}" srcOrd="1" destOrd="0" presId="urn:microsoft.com/office/officeart/2005/8/layout/vList6"/>
    <dgm:cxn modelId="{F0B78C67-5A1D-4641-A83B-AB2A8A08C79E}" type="presParOf" srcId="{C4236CA9-EB7E-4776-9E2E-0ED504C7492D}" destId="{8C8D210D-3B77-462B-B8F6-E3AD343C3469}" srcOrd="2" destOrd="0" presId="urn:microsoft.com/office/officeart/2005/8/layout/vList6"/>
    <dgm:cxn modelId="{07E5303C-CA57-44C6-BBF6-4ECA902B9CFE}" type="presParOf" srcId="{8C8D210D-3B77-462B-B8F6-E3AD343C3469}" destId="{2EE3F2E4-4987-49B0-9FD2-42906DC714A5}" srcOrd="0" destOrd="0" presId="urn:microsoft.com/office/officeart/2005/8/layout/vList6"/>
    <dgm:cxn modelId="{AC68CE58-FF1B-4141-B8A9-6115FDE47EB4}" type="presParOf" srcId="{8C8D210D-3B77-462B-B8F6-E3AD343C3469}" destId="{7CC4000C-E5DC-4098-9FAE-E74AE2ECC2C2}" srcOrd="1" destOrd="0" presId="urn:microsoft.com/office/officeart/2005/8/layout/vList6"/>
    <dgm:cxn modelId="{727D580A-A3EF-4CC3-AE0F-A5871E4C1C26}" type="presParOf" srcId="{C4236CA9-EB7E-4776-9E2E-0ED504C7492D}" destId="{A8120205-B485-43DD-8B4D-8D45FF6D72F5}" srcOrd="3" destOrd="0" presId="urn:microsoft.com/office/officeart/2005/8/layout/vList6"/>
    <dgm:cxn modelId="{644408F3-6C33-4BD6-B1AF-8D6B72DC8B1D}" type="presParOf" srcId="{C4236CA9-EB7E-4776-9E2E-0ED504C7492D}" destId="{FAADA229-3B8B-4678-9C18-C5A1816006A1}" srcOrd="4" destOrd="0" presId="urn:microsoft.com/office/officeart/2005/8/layout/vList6"/>
    <dgm:cxn modelId="{01094F1A-0CF3-4C1C-9701-969E727960E7}" type="presParOf" srcId="{FAADA229-3B8B-4678-9C18-C5A1816006A1}" destId="{6794FFFB-06AB-450F-80EE-4F9DEA321E0A}" srcOrd="0" destOrd="0" presId="urn:microsoft.com/office/officeart/2005/8/layout/vList6"/>
    <dgm:cxn modelId="{9F8B052E-3B64-4A5B-A18A-CD1855BD0DEB}" type="presParOf" srcId="{FAADA229-3B8B-4678-9C18-C5A1816006A1}" destId="{54C9340B-9B6B-42C1-913A-87A9D4F1487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EF733-7EDA-4594-8371-E8AB2487B7E1}">
      <dsp:nvSpPr>
        <dsp:cNvPr id="0" name=""/>
        <dsp:cNvSpPr/>
      </dsp:nvSpPr>
      <dsp:spPr>
        <a:xfrm>
          <a:off x="4023360" y="0"/>
          <a:ext cx="6035040" cy="126603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A43E5-2584-44B9-9C7D-016B237F6268}">
      <dsp:nvSpPr>
        <dsp:cNvPr id="0" name=""/>
        <dsp:cNvSpPr/>
      </dsp:nvSpPr>
      <dsp:spPr>
        <a:xfrm>
          <a:off x="0" y="0"/>
          <a:ext cx="4023360" cy="1266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>
                  <a:lumMod val="85000"/>
                </a:schemeClr>
              </a:solidFill>
            </a:rPr>
            <a:t>FINANCIAL DEVELOPENT GIVES BETTER CHANNELS FOR INVESTMENTS</a:t>
          </a:r>
          <a:endParaRPr lang="en-US" sz="11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61803" y="61803"/>
        <a:ext cx="3899754" cy="1142425"/>
      </dsp:txXfrm>
    </dsp:sp>
    <dsp:sp modelId="{7CC4000C-E5DC-4098-9FAE-E74AE2ECC2C2}">
      <dsp:nvSpPr>
        <dsp:cNvPr id="0" name=""/>
        <dsp:cNvSpPr/>
      </dsp:nvSpPr>
      <dsp:spPr>
        <a:xfrm>
          <a:off x="4023360" y="1392634"/>
          <a:ext cx="6035040" cy="126603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3F2E4-4987-49B0-9FD2-42906DC714A5}">
      <dsp:nvSpPr>
        <dsp:cNvPr id="0" name=""/>
        <dsp:cNvSpPr/>
      </dsp:nvSpPr>
      <dsp:spPr>
        <a:xfrm>
          <a:off x="0" y="1392634"/>
          <a:ext cx="4023360" cy="1266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rPr>
            <a:t>COMSUMERS + FIRMS HAVE BETTER ACCESS LOANS  INCREASES MPC BECAUSE  INTREST RATESMAY BE MORE ATRACTIVE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rPr>
            <a:t> WILL BOST DEMAND IN THE ECONOMY 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rPr>
            <a:t>BOOSTING ECONOMIC GROWTH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>
            <a:solidFill>
              <a:schemeClr val="bg1">
                <a:lumMod val="85000"/>
              </a:schemeClr>
            </a:solidFill>
          </a:endParaRPr>
        </a:p>
      </dsp:txBody>
      <dsp:txXfrm>
        <a:off x="61803" y="1454437"/>
        <a:ext cx="3899754" cy="1142425"/>
      </dsp:txXfrm>
    </dsp:sp>
    <dsp:sp modelId="{54C9340B-9B6B-42C1-913A-87A9D4F1487A}">
      <dsp:nvSpPr>
        <dsp:cNvPr id="0" name=""/>
        <dsp:cNvSpPr/>
      </dsp:nvSpPr>
      <dsp:spPr>
        <a:xfrm>
          <a:off x="4023360" y="2785268"/>
          <a:ext cx="6035040" cy="126603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4FFFB-06AB-450F-80EE-4F9DEA321E0A}">
      <dsp:nvSpPr>
        <dsp:cNvPr id="0" name=""/>
        <dsp:cNvSpPr/>
      </dsp:nvSpPr>
      <dsp:spPr>
        <a:xfrm>
          <a:off x="0" y="2785268"/>
          <a:ext cx="4023360" cy="1266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>
                  <a:lumMod val="85000"/>
                </a:schemeClr>
              </a:solidFill>
            </a:rPr>
            <a:t>HIGHER GDP PER CAPITA LIKELY TO INCREASE MPS -</a:t>
          </a:r>
          <a:r>
            <a:rPr lang="en-US" sz="1100" kern="1200" dirty="0" smtClean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rPr>
            <a:t>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rPr>
            <a:t>SAVINGS WILL INCREASE - ALLOWING FOR ACCELETOR EFFECT  - A FURTHER INCREASE IN DEMAND </a:t>
          </a:r>
          <a:endParaRPr lang="en-US" sz="11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61803" y="2847071"/>
        <a:ext cx="3899754" cy="1142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10D8-3305-3C44-BF76-2189F74159A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E77DAF1-4FAD-AA4E-9725-EECD9897B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9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10D8-3305-3C44-BF76-2189F74159A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DAF1-4FAD-AA4E-9725-EECD9897B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7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10D8-3305-3C44-BF76-2189F74159A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DAF1-4FAD-AA4E-9725-EECD9897B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3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10D8-3305-3C44-BF76-2189F74159A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DAF1-4FAD-AA4E-9725-EECD9897B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29310D8-3305-3C44-BF76-2189F74159A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E77DAF1-4FAD-AA4E-9725-EECD9897B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2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10D8-3305-3C44-BF76-2189F74159A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DAF1-4FAD-AA4E-9725-EECD9897B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10D8-3305-3C44-BF76-2189F74159A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DAF1-4FAD-AA4E-9725-EECD9897B7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1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10D8-3305-3C44-BF76-2189F74159A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DAF1-4FAD-AA4E-9725-EECD9897B79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940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10D8-3305-3C44-BF76-2189F74159A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DAF1-4FAD-AA4E-9725-EECD9897B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2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10D8-3305-3C44-BF76-2189F74159A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DAF1-4FAD-AA4E-9725-EECD9897B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9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10D8-3305-3C44-BF76-2189F74159AE}" type="datetimeFigureOut">
              <a:rPr lang="en-US" smtClean="0"/>
              <a:t>3/22/2018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DAF1-4FAD-AA4E-9725-EECD9897B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8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29310D8-3305-3C44-BF76-2189F74159A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E77DAF1-4FAD-AA4E-9725-EECD9897B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4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1777-BF46-7746-AB85-F4202203D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09040"/>
            <a:ext cx="8991600" cy="2569624"/>
          </a:xfrm>
        </p:spPr>
        <p:txBody>
          <a:bodyPr>
            <a:noAutofit/>
          </a:bodyPr>
          <a:lstStyle/>
          <a:p>
            <a:r>
              <a:rPr lang="en-GB" sz="7200" b="1" dirty="0"/>
              <a:t/>
            </a:r>
            <a:br>
              <a:rPr lang="en-GB" sz="7200" b="1" dirty="0"/>
            </a:br>
            <a:r>
              <a:rPr lang="en-GB" sz="7200" b="1" dirty="0"/>
              <a:t/>
            </a:r>
            <a:br>
              <a:rPr lang="en-GB" sz="7200" b="1" dirty="0"/>
            </a:br>
            <a:r>
              <a:rPr lang="en-GB" sz="7200" b="1" dirty="0"/>
              <a:t>Finance and the sources of growth </a:t>
            </a:r>
            <a:r>
              <a:rPr lang="en-GB" sz="8800" dirty="0"/>
              <a:t/>
            </a:r>
            <a:br>
              <a:rPr lang="en-GB" sz="8800" dirty="0"/>
            </a:br>
            <a:r>
              <a:rPr lang="en-GB" sz="2400" dirty="0">
                <a:highlight>
                  <a:srgbClr val="00FFFF"/>
                </a:highlight>
              </a:rPr>
              <a:t>Beck, T.H.L.; Levine, R.; </a:t>
            </a:r>
            <a:r>
              <a:rPr lang="en-GB" sz="2400" dirty="0" err="1">
                <a:highlight>
                  <a:srgbClr val="00FFFF"/>
                </a:highlight>
              </a:rPr>
              <a:t>Loayza</a:t>
            </a:r>
            <a:r>
              <a:rPr lang="en-GB" sz="2400" dirty="0">
                <a:highlight>
                  <a:srgbClr val="00FFFF"/>
                </a:highlight>
              </a:rPr>
              <a:t>, N. </a:t>
            </a:r>
            <a:r>
              <a:rPr lang="en-GB" sz="1800" dirty="0"/>
              <a:t/>
            </a:r>
            <a:br>
              <a:rPr lang="en-GB" sz="1800" dirty="0"/>
            </a:br>
            <a:endParaRPr lang="en-US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A2961-D28A-8C4F-AF48-B117EB43D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713585"/>
            <a:ext cx="7891272" cy="315615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Rohin Paul </a:t>
            </a:r>
            <a:r>
              <a:rPr lang="en-US" sz="1800" dirty="0"/>
              <a:t>|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Jordan Frimpong </a:t>
            </a:r>
            <a:r>
              <a:rPr lang="en-US" sz="1800" dirty="0"/>
              <a:t>|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Jonathan Owusu-Boadi </a:t>
            </a:r>
            <a:r>
              <a:rPr lang="en-US" sz="1800" dirty="0"/>
              <a:t>|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Andrew Cox</a:t>
            </a:r>
          </a:p>
        </p:txBody>
      </p:sp>
    </p:spTree>
    <p:extLst>
      <p:ext uri="{BB962C8B-B14F-4D97-AF65-F5344CB8AC3E}">
        <p14:creationId xmlns:p14="http://schemas.microsoft.com/office/powerpoint/2010/main" val="257569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C606-7B72-3F40-BAA8-5B09E570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ysClr val="windowText" lastClr="000000"/>
                </a:solidFill>
                <a:highlight>
                  <a:srgbClr val="00FFFF"/>
                </a:highlight>
              </a:rPr>
              <a:t>Results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BBFC7-4E69-F842-B2BB-A3D0F26D0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278007" cy="4050792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Results show a positive and statistically significant effect of financial development on real GDP growth. </a:t>
            </a:r>
          </a:p>
          <a:p>
            <a:endParaRPr lang="en-GB" sz="1600" dirty="0"/>
          </a:p>
          <a:p>
            <a:r>
              <a:rPr lang="en-US" sz="1600" dirty="0"/>
              <a:t>A positive relationship between financial development and total factor productivity growth exists </a:t>
            </a:r>
          </a:p>
          <a:p>
            <a:endParaRPr lang="en-GB" sz="1600" dirty="0"/>
          </a:p>
          <a:p>
            <a:r>
              <a:rPr lang="en-US" sz="1600" dirty="0"/>
              <a:t>However…..inconclusive evidence that financial development has any affect on physical capital accumulation or private saving rates. </a:t>
            </a:r>
          </a:p>
          <a:p>
            <a:pPr marL="0" indent="0">
              <a:buNone/>
            </a:pPr>
            <a:endParaRPr lang="en-GB" sz="1600" dirty="0"/>
          </a:p>
          <a:p>
            <a:r>
              <a:rPr lang="en-US" sz="1600" dirty="0"/>
              <a:t>Results support the idea that financial development has a positive effect on economic growth via improvements in productivity growth rather than capital accumulation. </a:t>
            </a:r>
            <a:endParaRPr lang="en-GB" sz="1600" dirty="0"/>
          </a:p>
          <a:p>
            <a:endParaRPr lang="en-US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ADC755-9289-934D-A260-9DEF24F47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47" t="17823" r="27629" b="6259"/>
          <a:stretch/>
        </p:blipFill>
        <p:spPr>
          <a:xfrm>
            <a:off x="5846617" y="1205345"/>
            <a:ext cx="5569527" cy="496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3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963C-A6B4-0C4E-AE7C-79EA1956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>
                <a:solidFill>
                  <a:sysClr val="windowText" lastClr="000000"/>
                </a:solidFill>
                <a:highlight>
                  <a:srgbClr val="00FFFF"/>
                </a:highlight>
              </a:rPr>
              <a:t>What is the channel through which financial development affects economic growth? </a:t>
            </a:r>
            <a:endParaRPr lang="en-US" sz="3600" dirty="0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C23E-A311-2040-83C7-24A8FE884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NOW……….</a:t>
            </a:r>
            <a:r>
              <a:rPr lang="en-US" b="1" dirty="0">
                <a:highlight>
                  <a:srgbClr val="FFFF00"/>
                </a:highlight>
              </a:rPr>
              <a:t>WE ASK YOU</a:t>
            </a:r>
          </a:p>
        </p:txBody>
      </p:sp>
    </p:spTree>
    <p:extLst>
      <p:ext uri="{BB962C8B-B14F-4D97-AF65-F5344CB8AC3E}">
        <p14:creationId xmlns:p14="http://schemas.microsoft.com/office/powerpoint/2010/main" val="222883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8866-6B65-5847-B35F-977F82E0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>
                <a:solidFill>
                  <a:sysClr val="windowText" lastClr="000000"/>
                </a:solidFill>
                <a:highlight>
                  <a:srgbClr val="00FFFF"/>
                </a:highlight>
              </a:rPr>
              <a:t>Discuss the causal relationship between financial development and economic growth. </a:t>
            </a:r>
            <a:endParaRPr lang="en-US" sz="3600" dirty="0">
              <a:highlight>
                <a:srgbClr val="00FFFF"/>
              </a:highligh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88211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516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1E3F-F5BB-0D43-9C89-DC0B6D06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Contents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DE7D0B-8D53-7B4C-98F4-5F965EE65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64282"/>
              </p:ext>
            </p:extLst>
          </p:nvPr>
        </p:nvGraphicFramePr>
        <p:xfrm>
          <a:off x="1069848" y="1943100"/>
          <a:ext cx="100584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90226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75706950"/>
                    </a:ext>
                  </a:extLst>
                </a:gridCol>
              </a:tblGrid>
              <a:tr h="10397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ysClr val="windowText" lastClr="000000"/>
                          </a:solidFill>
                        </a:rPr>
                        <a:t>1.  Relationship between Domestic credit and GDP per Capita (in ratio/log scales) for 2015. </a:t>
                      </a: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ysClr val="windowText" lastClr="000000"/>
                          </a:solidFill>
                        </a:rPr>
                        <a:t>5.  Results</a:t>
                      </a: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58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ysClr val="windowText" lastClr="000000"/>
                          </a:solidFill>
                        </a:rPr>
                        <a:t>2.  Motivation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6"/>
                        <a:tabLst/>
                        <a:defRPr/>
                      </a:pPr>
                      <a:r>
                        <a:rPr lang="en-GB" b="1" dirty="0">
                          <a:solidFill>
                            <a:sysClr val="windowText" lastClr="000000"/>
                          </a:solidFill>
                        </a:rPr>
                        <a:t>What is the channel through which financial development affects economic growth? </a:t>
                      </a: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06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b="1" dirty="0">
                          <a:solidFill>
                            <a:sysClr val="windowText" lastClr="000000"/>
                          </a:solidFill>
                        </a:rPr>
                        <a:t>3.  Research question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7"/>
                        <a:tabLst/>
                        <a:defRPr/>
                      </a:pPr>
                      <a:r>
                        <a:rPr lang="en-GB" b="1" dirty="0">
                          <a:solidFill>
                            <a:sysClr val="windowText" lastClr="000000"/>
                          </a:solidFill>
                        </a:rPr>
                        <a:t>Discuss the causal relationship between financial development and economic growth. </a:t>
                      </a: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63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ysClr val="windowText" lastClr="000000"/>
                          </a:solidFill>
                        </a:rPr>
                        <a:t>4.  Methodology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029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84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6F9E-945F-394B-9540-311B8A29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>
                <a:solidFill>
                  <a:sysClr val="windowText" lastClr="000000"/>
                </a:solidFill>
                <a:highlight>
                  <a:srgbClr val="00FFFF"/>
                </a:highlight>
              </a:rPr>
              <a:t>1.  Relationship between Domestic credit and GDP per Capita (in ratio/log scales) for 2015 </a:t>
            </a:r>
            <a:br>
              <a:rPr lang="en-GB" sz="3600" b="1" dirty="0">
                <a:solidFill>
                  <a:sysClr val="windowText" lastClr="000000"/>
                </a:solidFill>
                <a:highlight>
                  <a:srgbClr val="00FFFF"/>
                </a:highlight>
              </a:rPr>
            </a:br>
            <a:endParaRPr lang="en-US" sz="3600" dirty="0">
              <a:highlight>
                <a:srgbClr val="00FFFF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92BE02-F6D9-FC40-AD3F-0EEC5E7B2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0" t="13346" b="3076"/>
          <a:stretch/>
        </p:blipFill>
        <p:spPr>
          <a:xfrm>
            <a:off x="2759807" y="2171944"/>
            <a:ext cx="6833080" cy="405904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cxnSp>
        <p:nvCxnSpPr>
          <p:cNvPr id="19" name="Straight Arrow Connector 18"/>
          <p:cNvCxnSpPr/>
          <p:nvPr/>
        </p:nvCxnSpPr>
        <p:spPr>
          <a:xfrm>
            <a:off x="2959331" y="6434051"/>
            <a:ext cx="6457603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16521" y="6434051"/>
            <a:ext cx="695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 panose="05000000000000000000" pitchFamily="2" charset="2"/>
              </a:rPr>
              <a:t>Less economically developed  More</a:t>
            </a:r>
            <a:r>
              <a:rPr lang="en-GB" dirty="0">
                <a:sym typeface="Wingdings" panose="05000000000000000000" pitchFamily="2" charset="2"/>
              </a:rPr>
              <a:t> economically developed 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767130" y="4763191"/>
            <a:ext cx="2148165" cy="37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2898" y="3862263"/>
            <a:ext cx="1654232" cy="942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Heavily indebted poor  nations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544590" y="2850281"/>
            <a:ext cx="4364182" cy="181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908772" y="1949353"/>
            <a:ext cx="1738372" cy="942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High income nations</a:t>
            </a:r>
            <a:endParaRPr lang="en-GB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2443923" y="2603503"/>
            <a:ext cx="3192106" cy="82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05550" y="1700698"/>
            <a:ext cx="1738372" cy="942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Low + middle income nations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21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6ECC-F8C8-8749-90AA-68F5A4FE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ysClr val="windowText" lastClr="000000"/>
                </a:solidFill>
                <a:highlight>
                  <a:srgbClr val="00FFFF"/>
                </a:highlight>
              </a:rPr>
              <a:t>Motivation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BD773-5F19-F241-A8DB-2F6362DB9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Joseph Schumpeter (1911) argued financial intermediaries played a pivotal role in economic development. </a:t>
            </a:r>
          </a:p>
          <a:p>
            <a:endParaRPr lang="en-GB" dirty="0"/>
          </a:p>
          <a:p>
            <a:r>
              <a:rPr lang="en-US" dirty="0"/>
              <a:t>Although they</a:t>
            </a:r>
            <a:r>
              <a:rPr lang="en-GB" dirty="0"/>
              <a:t> altered the allocation of savings, they did not necessarily affect rates of savings.</a:t>
            </a:r>
          </a:p>
          <a:p>
            <a:endParaRPr lang="en-GB" dirty="0"/>
          </a:p>
          <a:p>
            <a:r>
              <a:rPr lang="en-GB" dirty="0"/>
              <a:t>Highlight the effect of financial intermediaries on productivity growth and technological change.</a:t>
            </a:r>
          </a:p>
          <a:p>
            <a:endParaRPr lang="en-GB" dirty="0"/>
          </a:p>
          <a:p>
            <a:r>
              <a:rPr lang="en-GB" dirty="0"/>
              <a:t>Better "financial intermediaries influence growth primarily by raising domestic savings rates and attracting foreign capital.”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1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6ECC-F8C8-8749-90AA-68F5A4FE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ysClr val="windowText" lastClr="000000"/>
                </a:solidFill>
                <a:highlight>
                  <a:srgbClr val="00FFFF"/>
                </a:highlight>
              </a:rPr>
              <a:t>Motivation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BD773-5F19-F241-A8DB-2F6362DB9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motivation comes from </a:t>
            </a:r>
            <a:r>
              <a:rPr lang="en-GB" dirty="0"/>
              <a:t>cross-country differences in both the level and the growth rate of total factor productivity.</a:t>
            </a:r>
          </a:p>
          <a:p>
            <a:endParaRPr lang="en-GB" dirty="0"/>
          </a:p>
          <a:p>
            <a:r>
              <a:rPr lang="en-US" dirty="0"/>
              <a:t>TFP has long been something economist have not fully characterized – however it accounts for the bulk variation in growth rates</a:t>
            </a:r>
          </a:p>
          <a:p>
            <a:endParaRPr lang="en-US" dirty="0"/>
          </a:p>
          <a:p>
            <a:r>
              <a:rPr lang="en-GB" dirty="0"/>
              <a:t>Calls from papers such as Hall and Jones (1999), and </a:t>
            </a:r>
            <a:r>
              <a:rPr lang="en-GB" dirty="0" err="1"/>
              <a:t>Harberger</a:t>
            </a:r>
            <a:r>
              <a:rPr lang="en-GB" dirty="0"/>
              <a:t> (1998) look into TFP.</a:t>
            </a:r>
          </a:p>
          <a:p>
            <a:endParaRPr lang="en-GB" dirty="0"/>
          </a:p>
          <a:p>
            <a:r>
              <a:rPr lang="en-GB" dirty="0"/>
              <a:t>Paper empirically explores one factor underlying cross-country differences in TFP - differences in the level of financial intermediary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C4FC-D087-C84E-AE1D-3E5654A0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b="1" dirty="0">
                <a:solidFill>
                  <a:sysClr val="windowText" lastClr="000000"/>
                </a:solidFill>
                <a:highlight>
                  <a:srgbClr val="00FFFF"/>
                </a:highlight>
              </a:rPr>
              <a:t>Research question - </a:t>
            </a:r>
            <a:r>
              <a:rPr lang="en-GB" sz="3200" b="1" spc="300" dirty="0">
                <a:highlight>
                  <a:srgbClr val="00FFFF"/>
                </a:highlight>
              </a:rPr>
              <a:t>Does financial intermediary development exert a causal influence on economic growth? </a:t>
            </a:r>
            <a:br>
              <a:rPr lang="en-GB" sz="3200" b="1" spc="300" dirty="0">
                <a:highlight>
                  <a:srgbClr val="00FFFF"/>
                </a:highlight>
              </a:rPr>
            </a:br>
            <a:endParaRPr lang="en-US" sz="3200" dirty="0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2597-1DA4-3740-8A75-C55887753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68556"/>
            <a:ext cx="10058400" cy="45048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b="1" u="sng" spc="300" dirty="0"/>
              <a:t>What are financial intermediaries? </a:t>
            </a:r>
          </a:p>
          <a:p>
            <a:r>
              <a:rPr lang="en-GB" sz="1800" spc="300" dirty="0"/>
              <a:t>Institutions such as banks or building societies that hold funds from central banks and give out loans to households.</a:t>
            </a:r>
          </a:p>
          <a:p>
            <a:pPr marL="0" indent="0">
              <a:buNone/>
            </a:pPr>
            <a:endParaRPr lang="en-GB" sz="1800" spc="300" dirty="0"/>
          </a:p>
          <a:p>
            <a:pPr marL="0" indent="0">
              <a:buNone/>
            </a:pPr>
            <a:r>
              <a:rPr lang="en-GB" sz="1800" b="1" u="sng" spc="300" dirty="0"/>
              <a:t>Economic growth:</a:t>
            </a:r>
          </a:p>
          <a:p>
            <a:r>
              <a:rPr lang="en-GB" sz="1800" spc="300" dirty="0"/>
              <a:t>A direct effect is to be investigated on the development of financial intermediaries and the level of economic growth</a:t>
            </a:r>
          </a:p>
          <a:p>
            <a:pPr marL="0" indent="0">
              <a:buNone/>
            </a:pPr>
            <a:endParaRPr lang="en-GB" sz="1800" spc="300" dirty="0"/>
          </a:p>
          <a:p>
            <a:pPr marL="0" indent="0">
              <a:buNone/>
            </a:pPr>
            <a:r>
              <a:rPr lang="en-GB" sz="1800" b="1" u="sng" spc="300" dirty="0"/>
              <a:t>Sources of growth include</a:t>
            </a:r>
            <a:r>
              <a:rPr lang="en-GB" sz="1800" u="sng" spc="300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spc="300" dirty="0"/>
              <a:t>P</a:t>
            </a:r>
            <a:r>
              <a:rPr lang="en-GB" sz="1800" spc="300" dirty="0" smtClean="0"/>
              <a:t>rivate </a:t>
            </a:r>
            <a:r>
              <a:rPr lang="en-GB" sz="1800" spc="300" dirty="0"/>
              <a:t>saving rates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spc="300" dirty="0"/>
              <a:t>C</a:t>
            </a:r>
            <a:r>
              <a:rPr lang="en-GB" sz="1800" spc="300" dirty="0" smtClean="0"/>
              <a:t>apital </a:t>
            </a:r>
            <a:r>
              <a:rPr lang="en-GB" sz="1800" spc="300" dirty="0"/>
              <a:t>accumulation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spc="300" dirty="0"/>
              <a:t>P</a:t>
            </a:r>
            <a:r>
              <a:rPr lang="en-GB" sz="1800" spc="300" dirty="0" smtClean="0"/>
              <a:t>roductivity </a:t>
            </a:r>
            <a:r>
              <a:rPr lang="en-GB" sz="1800" spc="300" dirty="0"/>
              <a:t>growth</a:t>
            </a:r>
            <a:r>
              <a:rPr lang="en-GB" sz="1400" spc="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197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FF8D-4EB4-4EF3-94ED-D1B7DC44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ysClr val="windowText" lastClr="000000"/>
                </a:solidFill>
                <a:highlight>
                  <a:srgbClr val="00FFFF"/>
                </a:highlight>
              </a:rPr>
              <a:t>Research question </a:t>
            </a:r>
            <a:r>
              <a:rPr lang="en-GB" dirty="0">
                <a:highlight>
                  <a:srgbClr val="00FFFF"/>
                </a:highlight>
              </a:rPr>
              <a:t>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CC300-9718-418B-A905-D4D750F6D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856364"/>
            <a:ext cx="10058400" cy="4716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u="sng" spc="300" dirty="0"/>
              <a:t>Schumpeterian theory, 1911:</a:t>
            </a:r>
          </a:p>
          <a:p>
            <a:r>
              <a:rPr lang="en-GB" sz="1800" spc="300" dirty="0"/>
              <a:t>Economic performance improved by way intermediaries allocate savings to firms. Pivotal role played here.</a:t>
            </a:r>
          </a:p>
          <a:p>
            <a:r>
              <a:rPr lang="en-GB" sz="1800" spc="300" dirty="0"/>
              <a:t>Raised savings rates and attracting foreign investment</a:t>
            </a:r>
            <a:r>
              <a:rPr lang="en-GB" sz="1800" spc="300" dirty="0" smtClean="0"/>
              <a:t>.</a:t>
            </a:r>
            <a:endParaRPr lang="en-GB" sz="1800" spc="300" dirty="0"/>
          </a:p>
          <a:p>
            <a:pPr marL="0" indent="0">
              <a:buNone/>
            </a:pPr>
            <a:endParaRPr lang="en-GB" sz="1800" b="1" u="sng" spc="300" dirty="0" smtClean="0"/>
          </a:p>
          <a:p>
            <a:pPr marL="0" indent="0">
              <a:buNone/>
            </a:pPr>
            <a:r>
              <a:rPr lang="en-GB" sz="1800" b="1" u="sng" spc="300" dirty="0" smtClean="0"/>
              <a:t>Ameliorating </a:t>
            </a:r>
            <a:r>
              <a:rPr lang="en-GB" sz="1800" b="1" u="sng" spc="300" dirty="0"/>
              <a:t>market frictions: </a:t>
            </a:r>
          </a:p>
          <a:p>
            <a:r>
              <a:rPr lang="en-GB" sz="1800" spc="300" dirty="0"/>
              <a:t>For example, taking on bad credit risks. an investor will have more knowledge on returns on a risk business plan than the lender.</a:t>
            </a:r>
            <a:r>
              <a:rPr lang="en-GB" sz="1800" dirty="0"/>
              <a:t> (AS)</a:t>
            </a:r>
          </a:p>
          <a:p>
            <a:r>
              <a:rPr lang="en-GB" sz="1800" spc="300" dirty="0"/>
              <a:t>Firms which have poor investment channels and high inherent risks become more probable to acquire loans than good credit risks</a:t>
            </a:r>
          </a:p>
          <a:p>
            <a:r>
              <a:rPr lang="en-GB" sz="1800" spc="300" dirty="0"/>
              <a:t>Also, the hidden action of borrowers is a informational asymmetry because now they’ve received the money/loan there is an incentive to take on projects that might breach any contract formed. If this occur a failure in project will affect the lender severely (MH)</a:t>
            </a:r>
          </a:p>
          <a:p>
            <a:endParaRPr lang="en-US" sz="1800" spc="300" dirty="0"/>
          </a:p>
          <a:p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80245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6892-8F72-5F4C-AEB6-8C6DD552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FFFF"/>
                </a:highlight>
              </a:rPr>
              <a:t>Methodology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2D21-5C82-DA43-8E32-E03097690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 2 econometrics models used to control for endogeneity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GB" dirty="0"/>
              <a:t>Pure cross-country instrumental variable estimator </a:t>
            </a:r>
          </a:p>
          <a:p>
            <a:pPr marL="0" indent="0">
              <a:buNone/>
            </a:pPr>
            <a:r>
              <a:rPr lang="en-GB" dirty="0"/>
              <a:t>	- Dynamic panel techniques: two-step GMM estimator 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v"/>
            </a:pPr>
            <a:r>
              <a:rPr lang="en-GB" b="1" dirty="0"/>
              <a:t>Cross-country sample (1960-95) </a:t>
            </a:r>
          </a:p>
          <a:p>
            <a:pPr marL="0" indent="0">
              <a:buNone/>
            </a:pPr>
            <a:r>
              <a:rPr lang="en-GB" dirty="0"/>
              <a:t>	- A-Z countries,  Algeria to Zimbabwe, </a:t>
            </a:r>
            <a:r>
              <a:rPr lang="en-GB" dirty="0" smtClean="0"/>
              <a:t>61 </a:t>
            </a:r>
            <a:r>
              <a:rPr lang="en-GB" dirty="0"/>
              <a:t>countries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 smtClean="0"/>
              <a:t>Panel Data (1960-95</a:t>
            </a:r>
            <a:r>
              <a:rPr lang="en-GB" b="1" dirty="0"/>
              <a:t>) </a:t>
            </a:r>
          </a:p>
          <a:p>
            <a:pPr marL="0" indent="0">
              <a:buNone/>
            </a:pPr>
            <a:r>
              <a:rPr lang="en-GB" dirty="0" smtClean="0"/>
              <a:t>	- 72 countries 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v"/>
            </a:pPr>
            <a:r>
              <a:rPr lang="en-GB" b="1" dirty="0"/>
              <a:t>Dealing with endogeneity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	- </a:t>
            </a:r>
            <a:r>
              <a:rPr lang="en-GB" dirty="0"/>
              <a:t>Use the legal origin of each country </a:t>
            </a:r>
            <a:r>
              <a:rPr lang="en-US" dirty="0"/>
              <a:t>as an </a:t>
            </a:r>
            <a:r>
              <a:rPr lang="en-US" dirty="0" smtClean="0"/>
              <a:t>IV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2887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C131-883E-3C4A-80A6-D57E76AE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Methodology -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E4254-2799-CC41-8408-175C607E2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250719"/>
            <a:ext cx="4362764" cy="3446928"/>
          </a:xfrm>
        </p:spPr>
        <p:txBody>
          <a:bodyPr>
            <a:normAutofit/>
          </a:bodyPr>
          <a:lstStyle/>
          <a:p>
            <a:r>
              <a:rPr lang="en-GB" sz="1600" b="1" dirty="0"/>
              <a:t>Y: </a:t>
            </a:r>
            <a:r>
              <a:rPr lang="en-GB" sz="1600" i="1" dirty="0"/>
              <a:t>Growth, </a:t>
            </a:r>
            <a:r>
              <a:rPr lang="en-GB" sz="1600" i="1" dirty="0" err="1"/>
              <a:t>Capgrowth</a:t>
            </a:r>
            <a:r>
              <a:rPr lang="en-GB" sz="1600" b="1" dirty="0"/>
              <a:t>, </a:t>
            </a:r>
            <a:r>
              <a:rPr lang="en-GB" sz="1600" i="1" dirty="0"/>
              <a:t>Prod</a:t>
            </a:r>
            <a:r>
              <a:rPr lang="en-GB" sz="1600" b="1" dirty="0"/>
              <a:t>, </a:t>
            </a:r>
            <a:r>
              <a:rPr lang="en-GB" sz="1600" i="1" dirty="0"/>
              <a:t>Saving</a:t>
            </a:r>
            <a:r>
              <a:rPr lang="en-GB" sz="1600" dirty="0"/>
              <a:t>. </a:t>
            </a:r>
          </a:p>
          <a:p>
            <a:r>
              <a:rPr lang="en-GB" sz="1600" b="1" i="1" dirty="0"/>
              <a:t>Control Factors: </a:t>
            </a:r>
            <a:r>
              <a:rPr lang="en-GB" sz="1600" i="1" dirty="0"/>
              <a:t>FINANCE = PRIVATE CREDIT</a:t>
            </a:r>
            <a:endParaRPr lang="en-GB" sz="1600" dirty="0"/>
          </a:p>
          <a:p>
            <a:r>
              <a:rPr lang="en-GB" sz="1600" b="1" dirty="0"/>
              <a:t>X variables: </a:t>
            </a:r>
            <a:r>
              <a:rPr lang="en-GB" sz="1600" dirty="0"/>
              <a:t>represents a vector of conditioning information that controls for other factors associated with economic growth and </a:t>
            </a:r>
            <a:r>
              <a:rPr lang="en-GB" sz="1600" dirty="0" err="1"/>
              <a:t>ε</a:t>
            </a:r>
            <a:r>
              <a:rPr lang="en-GB" sz="1600" dirty="0"/>
              <a:t> is the error term.</a:t>
            </a:r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5AF881-6EBD-7244-99FC-005DC01605C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3" t="28833" r="3655" b="61591"/>
          <a:stretch/>
        </p:blipFill>
        <p:spPr bwMode="auto">
          <a:xfrm>
            <a:off x="1217330" y="2537103"/>
            <a:ext cx="4018347" cy="33883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3FF095-E895-9D4D-922F-F154F0FF3DDB}"/>
              </a:ext>
            </a:extLst>
          </p:cNvPr>
          <p:cNvSpPr txBox="1">
            <a:spLocks/>
          </p:cNvSpPr>
          <p:nvPr/>
        </p:nvSpPr>
        <p:spPr>
          <a:xfrm>
            <a:off x="6430297" y="3235971"/>
            <a:ext cx="4999123" cy="3446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/>
              <a:t>Y: </a:t>
            </a:r>
            <a:r>
              <a:rPr lang="en-GB" sz="1600" i="1" dirty="0"/>
              <a:t>Growth, </a:t>
            </a:r>
            <a:r>
              <a:rPr lang="en-GB" sz="1600" i="1" dirty="0" err="1"/>
              <a:t>Capgrowth</a:t>
            </a:r>
            <a:r>
              <a:rPr lang="en-GB" sz="1600" b="1" dirty="0"/>
              <a:t>, </a:t>
            </a:r>
            <a:r>
              <a:rPr lang="en-GB" sz="1600" i="1" dirty="0"/>
              <a:t>Prod</a:t>
            </a:r>
            <a:r>
              <a:rPr lang="en-GB" sz="1600" b="1" dirty="0"/>
              <a:t>, </a:t>
            </a:r>
            <a:r>
              <a:rPr lang="en-GB" sz="1600" i="1" dirty="0"/>
              <a:t>Saving</a:t>
            </a:r>
            <a:r>
              <a:rPr lang="en-GB" sz="1600" dirty="0"/>
              <a:t>. </a:t>
            </a:r>
          </a:p>
          <a:p>
            <a:r>
              <a:rPr lang="en-GB" sz="1600" b="1" i="1" dirty="0"/>
              <a:t>Control Factors: </a:t>
            </a:r>
            <a:r>
              <a:rPr lang="en-GB" sz="1600" i="1" dirty="0"/>
              <a:t>FINANCE = PRIVATE CREDIT</a:t>
            </a:r>
            <a:endParaRPr lang="en-GB" sz="1600" dirty="0"/>
          </a:p>
          <a:p>
            <a:r>
              <a:rPr lang="en-GB" sz="1600" b="1" dirty="0"/>
              <a:t>X variables: </a:t>
            </a:r>
            <a:r>
              <a:rPr lang="en-GB" sz="1600" dirty="0"/>
              <a:t>set of lagged explanatory variables </a:t>
            </a:r>
          </a:p>
          <a:p>
            <a:r>
              <a:rPr lang="en-GB" sz="1600" b="1" i="1" dirty="0" smtClean="0"/>
              <a:t>X</a:t>
            </a:r>
            <a:r>
              <a:rPr lang="en-GB" sz="2400" b="1" i="1" dirty="0" smtClean="0"/>
              <a:t>²</a:t>
            </a:r>
            <a:r>
              <a:rPr lang="en-GB" sz="1600" i="1" dirty="0" smtClean="0"/>
              <a:t>:  </a:t>
            </a:r>
            <a:r>
              <a:rPr lang="en-GB" sz="1600" dirty="0"/>
              <a:t>a set of contemporaneous explanatory variables </a:t>
            </a:r>
          </a:p>
          <a:p>
            <a:r>
              <a:rPr lang="el-GR" sz="1600" b="1" dirty="0"/>
              <a:t>μ</a:t>
            </a:r>
            <a:r>
              <a:rPr lang="en-US" sz="1600" b="1" dirty="0"/>
              <a:t>: </a:t>
            </a:r>
            <a:r>
              <a:rPr lang="en-GB" sz="1600" dirty="0"/>
              <a:t>an unobserved country-specific effect</a:t>
            </a:r>
          </a:p>
          <a:p>
            <a:r>
              <a:rPr lang="el-GR" sz="1600" b="1" dirty="0"/>
              <a:t>λ</a:t>
            </a:r>
            <a:r>
              <a:rPr lang="en-US" sz="1600" b="1" dirty="0"/>
              <a:t>: </a:t>
            </a:r>
            <a:r>
              <a:rPr lang="en-GB" sz="1600" dirty="0"/>
              <a:t>a time- specific effect </a:t>
            </a:r>
          </a:p>
          <a:p>
            <a:r>
              <a:rPr lang="el-GR" sz="1600" b="1" dirty="0"/>
              <a:t>ε</a:t>
            </a:r>
            <a:r>
              <a:rPr lang="en-US" sz="1600" b="1" dirty="0"/>
              <a:t>:</a:t>
            </a:r>
            <a:r>
              <a:rPr lang="el-GR" sz="1600" dirty="0"/>
              <a:t> </a:t>
            </a:r>
            <a:r>
              <a:rPr lang="en-GB" sz="1600" dirty="0"/>
              <a:t>time-varying error term, and </a:t>
            </a:r>
            <a:r>
              <a:rPr lang="en-GB" sz="1600" i="1" dirty="0"/>
              <a:t>i </a:t>
            </a:r>
            <a:r>
              <a:rPr lang="en-GB" sz="1600" dirty="0"/>
              <a:t>and </a:t>
            </a:r>
            <a:r>
              <a:rPr lang="en-GB" sz="1600" i="1" dirty="0"/>
              <a:t>t </a:t>
            </a:r>
            <a:r>
              <a:rPr lang="en-GB" sz="1600" dirty="0"/>
              <a:t>represent country and (5-year) time period, respectively. </a:t>
            </a:r>
          </a:p>
          <a:p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763F67-7752-0849-963B-03FA2A5DA122}"/>
              </a:ext>
            </a:extLst>
          </p:cNvPr>
          <p:cNvSpPr/>
          <p:nvPr/>
        </p:nvSpPr>
        <p:spPr>
          <a:xfrm>
            <a:off x="6430297" y="1946207"/>
            <a:ext cx="2798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TimesNewRomanPSMT" panose="02020603050405020304" pitchFamily="18" charset="0"/>
              </a:rPr>
              <a:t>Two-step GMM estimator </a:t>
            </a:r>
            <a:endParaRPr lang="en-GB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86BEED-7C10-624F-BCC3-281F4E7E15F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4" t="39320" r="6558" b="55018"/>
          <a:stretch/>
        </p:blipFill>
        <p:spPr bwMode="auto">
          <a:xfrm>
            <a:off x="6563032" y="2536722"/>
            <a:ext cx="4513007" cy="35396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55F5F4-52D3-A447-A478-4F3A43175750}"/>
              </a:ext>
            </a:extLst>
          </p:cNvPr>
          <p:cNvSpPr/>
          <p:nvPr/>
        </p:nvSpPr>
        <p:spPr>
          <a:xfrm>
            <a:off x="1069846" y="1946207"/>
            <a:ext cx="170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TimesNewRomanPSMT" panose="02020603050405020304" pitchFamily="18" charset="0"/>
              </a:rPr>
              <a:t>OLS regression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988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{60856493-CD68-2D4C-B759-0B51A45AD91A}tf10001070</Template>
  <TotalTime>0</TotalTime>
  <Words>740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TimesNewRomanPSMT</vt:lpstr>
      <vt:lpstr>Calibri</vt:lpstr>
      <vt:lpstr>Cambria</vt:lpstr>
      <vt:lpstr>Rockwell</vt:lpstr>
      <vt:lpstr>Rockwell Condensed</vt:lpstr>
      <vt:lpstr>Rockwell Extra Bold</vt:lpstr>
      <vt:lpstr>Wingdings</vt:lpstr>
      <vt:lpstr>Wood Type</vt:lpstr>
      <vt:lpstr>  Finance and the sources of growth  Beck, T.H.L.; Levine, R.; Loayza, N.  </vt:lpstr>
      <vt:lpstr>Contents</vt:lpstr>
      <vt:lpstr>1.  Relationship between Domestic credit and GDP per Capita (in ratio/log scales) for 2015  </vt:lpstr>
      <vt:lpstr>Motivation</vt:lpstr>
      <vt:lpstr>Motivation</vt:lpstr>
      <vt:lpstr>Research question - Does financial intermediary development exert a causal influence on economic growth?  </vt:lpstr>
      <vt:lpstr>Research question cont. </vt:lpstr>
      <vt:lpstr>Methodology</vt:lpstr>
      <vt:lpstr>Methodology - Models</vt:lpstr>
      <vt:lpstr>Results</vt:lpstr>
      <vt:lpstr>What is the channel through which financial development affects economic growth? </vt:lpstr>
      <vt:lpstr>Discuss the causal relationship between financial development and economic growth.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Finance and the sources of growth  Beck, T.H.L.; Levine, R.; Loayza, N.  </dc:title>
  <dc:creator>R.Paul</dc:creator>
  <cp:lastModifiedBy>J.K.Frimpong</cp:lastModifiedBy>
  <cp:revision>31</cp:revision>
  <dcterms:created xsi:type="dcterms:W3CDTF">2018-03-16T19:16:57Z</dcterms:created>
  <dcterms:modified xsi:type="dcterms:W3CDTF">2018-03-22T20:28:56Z</dcterms:modified>
</cp:coreProperties>
</file>