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46080363" cy="25920700"/>
  <p:notesSz cx="6858000" cy="9144000"/>
  <p:defaultTextStyle>
    <a:defPPr>
      <a:defRPr lang="en-US"/>
    </a:defPPr>
    <a:lvl1pPr marL="0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1pPr>
    <a:lvl2pPr marL="1803608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2pPr>
    <a:lvl3pPr marL="3607217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3pPr>
    <a:lvl4pPr marL="5410825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4pPr>
    <a:lvl5pPr marL="7214433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5pPr>
    <a:lvl6pPr marL="9018041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6pPr>
    <a:lvl7pPr marL="10821650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7pPr>
    <a:lvl8pPr marL="12625258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8pPr>
    <a:lvl9pPr marL="14428866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5" userDrawn="1">
          <p15:clr>
            <a:srgbClr val="A4A3A4"/>
          </p15:clr>
        </p15:guide>
        <p15:guide id="2" pos="14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0453C"/>
    <a:srgbClr val="840123"/>
    <a:srgbClr val="0C203E"/>
    <a:srgbClr val="41A7BA"/>
    <a:srgbClr val="07390E"/>
    <a:srgbClr val="A0B31A"/>
    <a:srgbClr val="A97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6"/>
    <p:restoredTop sz="73315"/>
  </p:normalViewPr>
  <p:slideViewPr>
    <p:cSldViewPr snapToGrid="0" snapToObjects="1">
      <p:cViewPr varScale="1">
        <p:scale>
          <a:sx n="23" d="100"/>
          <a:sy n="23" d="100"/>
        </p:scale>
        <p:origin x="1480" y="272"/>
      </p:cViewPr>
      <p:guideLst>
        <p:guide orient="horz" pos="8165"/>
        <p:guide pos="145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AF9CE-63EC-F248-83C1-6CFC19F09642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95D8A-A0A5-9842-98D9-EAB9E05D9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98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7AC37-83E6-F24C-BCB7-3CFC6BD00A35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C569-61D3-C348-A322-D5E0C3E81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C569-61D3-C348-A322-D5E0C3E816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080000" cy="25919998"/>
          </a:xfrm>
          <a:prstGeom prst="rect">
            <a:avLst/>
          </a:prstGeom>
        </p:spPr>
      </p:pic>
      <p:sp>
        <p:nvSpPr>
          <p:cNvPr id="4" name="Picture Placeholder 8"/>
          <p:cNvSpPr>
            <a:spLocks noGrp="1"/>
          </p:cNvSpPr>
          <p:nvPr>
            <p:ph type="pic" idx="1"/>
          </p:nvPr>
        </p:nvSpPr>
        <p:spPr>
          <a:xfrm>
            <a:off x="1584960" y="1441450"/>
            <a:ext cx="20322540" cy="227838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sp>
    </p:spTree>
    <p:extLst>
      <p:ext uri="{BB962C8B-B14F-4D97-AF65-F5344CB8AC3E}">
        <p14:creationId xmlns:p14="http://schemas.microsoft.com/office/powerpoint/2010/main" val="380131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5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108756" rtl="0" eaLnBrk="1" latinLnBrk="0" hangingPunct="1">
        <a:spcBef>
          <a:spcPct val="0"/>
        </a:spcBef>
        <a:buNone/>
        <a:defRPr sz="10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1567" indent="-831567" algn="l" defTabSz="1108756" rtl="0" eaLnBrk="1" latinLnBrk="0" hangingPunct="1">
        <a:spcBef>
          <a:spcPct val="20000"/>
        </a:spcBef>
        <a:buFont typeface="Arial"/>
        <a:buChar char="•"/>
        <a:defRPr sz="7760" kern="1200">
          <a:solidFill>
            <a:schemeClr val="tx1"/>
          </a:solidFill>
          <a:latin typeface="+mn-lt"/>
          <a:ea typeface="+mn-ea"/>
          <a:cs typeface="+mn-cs"/>
        </a:defRPr>
      </a:lvl1pPr>
      <a:lvl2pPr marL="1801728" indent="-692972" algn="l" defTabSz="1108756" rtl="0" eaLnBrk="1" latinLnBrk="0" hangingPunct="1">
        <a:spcBef>
          <a:spcPct val="20000"/>
        </a:spcBef>
        <a:buFont typeface="Arial"/>
        <a:buChar char="–"/>
        <a:defRPr sz="6790" kern="1200">
          <a:solidFill>
            <a:schemeClr val="tx1"/>
          </a:solidFill>
          <a:latin typeface="+mn-lt"/>
          <a:ea typeface="+mn-ea"/>
          <a:cs typeface="+mn-cs"/>
        </a:defRPr>
      </a:lvl2pPr>
      <a:lvl3pPr marL="2771889" indent="-554378" algn="l" defTabSz="1108756" rtl="0" eaLnBrk="1" latinLnBrk="0" hangingPunct="1">
        <a:spcBef>
          <a:spcPct val="20000"/>
        </a:spcBef>
        <a:buFont typeface="Arial"/>
        <a:buChar char="•"/>
        <a:defRPr sz="5820" kern="1200">
          <a:solidFill>
            <a:schemeClr val="tx1"/>
          </a:solidFill>
          <a:latin typeface="+mn-lt"/>
          <a:ea typeface="+mn-ea"/>
          <a:cs typeface="+mn-cs"/>
        </a:defRPr>
      </a:lvl3pPr>
      <a:lvl4pPr marL="3880645" indent="-554378" algn="l" defTabSz="1108756" rtl="0" eaLnBrk="1" latinLnBrk="0" hangingPunct="1">
        <a:spcBef>
          <a:spcPct val="20000"/>
        </a:spcBef>
        <a:buFont typeface="Arial"/>
        <a:buChar char="–"/>
        <a:defRPr sz="4850" kern="1200">
          <a:solidFill>
            <a:schemeClr val="tx1"/>
          </a:solidFill>
          <a:latin typeface="+mn-lt"/>
          <a:ea typeface="+mn-ea"/>
          <a:cs typeface="+mn-cs"/>
        </a:defRPr>
      </a:lvl4pPr>
      <a:lvl5pPr marL="4989401" indent="-554378" algn="l" defTabSz="1108756" rtl="0" eaLnBrk="1" latinLnBrk="0" hangingPunct="1">
        <a:spcBef>
          <a:spcPct val="20000"/>
        </a:spcBef>
        <a:buFont typeface="Arial"/>
        <a:buChar char="»"/>
        <a:defRPr sz="4850" kern="1200">
          <a:solidFill>
            <a:schemeClr val="tx1"/>
          </a:solidFill>
          <a:latin typeface="+mn-lt"/>
          <a:ea typeface="+mn-ea"/>
          <a:cs typeface="+mn-cs"/>
        </a:defRPr>
      </a:lvl5pPr>
      <a:lvl6pPr marL="6098156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6pPr>
      <a:lvl7pPr marL="7206912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7pPr>
      <a:lvl8pPr marL="8315668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8pPr>
      <a:lvl9pPr marL="9424424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108756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2pPr>
      <a:lvl3pPr marL="2217511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3pPr>
      <a:lvl4pPr marL="3326267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4pPr>
      <a:lvl5pPr marL="4435023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5pPr>
      <a:lvl6pPr marL="5543779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6pPr>
      <a:lvl7pPr marL="6652534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7pPr>
      <a:lvl8pPr marL="7761290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8pPr>
      <a:lvl9pPr marL="8870046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designandprintcentre@ken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lickr.com/photos/universityofkentidentity/sets/" TargetMode="External"/><Relationship Id="rId4" Type="http://schemas.openxmlformats.org/officeDocument/2006/relationships/hyperlink" Target="http://www.kent.ac.uk/brand/visual/imag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idx="4294967295"/>
          </p:nvPr>
        </p:nvSpPr>
        <p:spPr>
          <a:xfrm>
            <a:off x="1584960" y="1441450"/>
            <a:ext cx="20322540" cy="22783800"/>
          </a:xfrm>
          <a:prstGeom prst="rect">
            <a:avLst/>
          </a:prstGeom>
          <a:solidFill>
            <a:schemeClr val="accent1"/>
          </a:solidFill>
        </p:spPr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-5998464" y="0"/>
            <a:ext cx="5596128" cy="2662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This is a ‘brand </a:t>
            </a:r>
            <a:r>
              <a:rPr lang="en-GB" sz="2910" b="1" dirty="0" err="1">
                <a:solidFill>
                  <a:srgbClr val="D0453C"/>
                </a:solidFill>
                <a:latin typeface="Arial"/>
                <a:cs typeface="Arial"/>
              </a:rPr>
              <a:t>lite</a:t>
            </a:r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’ template, it can be used when communicating with current students about </a:t>
            </a:r>
            <a:r>
              <a:rPr lang="en-GB" sz="2910" b="1">
                <a:solidFill>
                  <a:srgbClr val="D0453C"/>
                </a:solidFill>
                <a:latin typeface="Arial"/>
                <a:cs typeface="Arial"/>
              </a:rPr>
              <a:t>non-academic activities. </a:t>
            </a:r>
            <a:endParaRPr lang="en-GB" sz="2910" b="1" dirty="0">
              <a:solidFill>
                <a:srgbClr val="D0453C"/>
              </a:solidFill>
              <a:latin typeface="Arial"/>
              <a:cs typeface="Arial"/>
            </a:endParaRPr>
          </a:p>
          <a:p>
            <a:endParaRPr lang="en-GB" sz="2910" dirty="0">
              <a:solidFill>
                <a:srgbClr val="D0453C"/>
              </a:solidFill>
              <a:latin typeface="Arial"/>
              <a:cs typeface="Arial"/>
            </a:endParaRPr>
          </a:p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Brand </a:t>
            </a:r>
            <a:r>
              <a:rPr lang="en-GB" sz="2910" b="1" dirty="0" err="1">
                <a:solidFill>
                  <a:srgbClr val="D0453C"/>
                </a:solidFill>
                <a:latin typeface="Arial"/>
                <a:cs typeface="Arial"/>
              </a:rPr>
              <a:t>lite</a:t>
            </a:r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 must not be used to communicate with potential students</a:t>
            </a:r>
          </a:p>
          <a:p>
            <a:endParaRPr lang="en-GB" sz="2910" dirty="0">
              <a:latin typeface="Arial"/>
              <a:cs typeface="Arial"/>
            </a:endParaRPr>
          </a:p>
          <a:p>
            <a:r>
              <a:rPr lang="en-GB" sz="2910" dirty="0">
                <a:latin typeface="Arial"/>
                <a:cs typeface="Arial"/>
              </a:rPr>
              <a:t>Select the section of text you want to update and type/insert your poster copy.</a:t>
            </a:r>
          </a:p>
          <a:p>
            <a:endParaRPr lang="en-GB" sz="2910" dirty="0">
              <a:solidFill>
                <a:srgbClr val="A97D19"/>
              </a:solidFill>
              <a:latin typeface="Arial"/>
              <a:cs typeface="Arial"/>
            </a:endParaRPr>
          </a:p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If cutting and pasting from another file, click on the mini clipboard icon after pasting, select “Keep Text Only” to preserve the font style in this template. </a:t>
            </a:r>
          </a:p>
          <a:p>
            <a:endParaRPr lang="en-GB" sz="291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Do’s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Only use the approved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fonts, Century Schoolbook and Arial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Keep your copy short and concise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Only use good quality images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See the guidelines for images at </a:t>
            </a:r>
            <a:r>
              <a:rPr lang="en-GB" sz="2910" dirty="0">
                <a:latin typeface="Arial"/>
                <a:cs typeface="Arial"/>
                <a:hlinkClick r:id="rId4"/>
              </a:rPr>
              <a:t>www.kent.ac.uk/brand/visual/images.html</a:t>
            </a:r>
            <a:endParaRPr lang="en-GB" sz="2910" dirty="0">
              <a:latin typeface="Arial"/>
              <a:cs typeface="Arial"/>
            </a:endParaRP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View a gallery of images at </a:t>
            </a:r>
            <a:r>
              <a:rPr lang="en-GB" sz="2910" dirty="0">
                <a:latin typeface="Arial"/>
                <a:cs typeface="Arial"/>
                <a:hlinkClick r:id="rId5"/>
              </a:rPr>
              <a:t>www.flickr.com/photos/universityofkentidentity/sets/</a:t>
            </a:r>
            <a:endParaRPr lang="en-GB" sz="2910" dirty="0">
              <a:latin typeface="Arial"/>
              <a:cs typeface="Arial"/>
            </a:endParaRP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Make sure your image is correctly proportioned, check – Picture format &gt; Size &gt; Scale – the height and width % should be the same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Make sure your have copyright permission to use the image</a:t>
            </a:r>
          </a:p>
          <a:p>
            <a:endParaRPr lang="en-GB" sz="2910" b="1" dirty="0"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Do not’s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Add more colours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Use images that appear out of focus or pixelated</a:t>
            </a:r>
          </a:p>
          <a:p>
            <a:endParaRPr lang="en-GB" sz="2910" dirty="0"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Saving as a JPG</a:t>
            </a:r>
          </a:p>
          <a:p>
            <a:r>
              <a:rPr lang="en-GB" sz="2910" dirty="0">
                <a:latin typeface="Arial"/>
                <a:cs typeface="Arial"/>
              </a:rPr>
              <a:t>File menu 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910" dirty="0">
                <a:latin typeface="Arial"/>
                <a:cs typeface="Arial"/>
              </a:rPr>
              <a:t>PowerPoint 2016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Export &gt; Format JPEG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&gt; size w 2560 x h 1440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910" dirty="0">
                <a:latin typeface="Arial"/>
                <a:cs typeface="Arial"/>
              </a:rPr>
              <a:t>PowerPoint 2011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Save As &gt; Format JPEG &gt;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Options &gt; size w2560 x h1440</a:t>
            </a:r>
          </a:p>
          <a:p>
            <a:pPr marL="457200" indent="-457200">
              <a:buFont typeface="Wingdings" charset="2"/>
              <a:buChar char="Ø"/>
            </a:pPr>
            <a:endParaRPr lang="en-GB" sz="2910" dirty="0">
              <a:latin typeface="Arial"/>
              <a:cs typeface="Arial"/>
            </a:endParaRPr>
          </a:p>
          <a:p>
            <a:endParaRPr lang="en-GB" sz="291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79862" y="3334226"/>
            <a:ext cx="23945996" cy="6818767"/>
          </a:xfrm>
          <a:prstGeom prst="rect">
            <a:avLst/>
          </a:prstGeom>
          <a:solidFill>
            <a:srgbClr val="840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0" dirty="0">
                <a:solidFill>
                  <a:schemeClr val="bg1"/>
                </a:solidFill>
              </a:rPr>
              <a:t>EC569: Economic Growth</a:t>
            </a:r>
          </a:p>
          <a:p>
            <a:pPr algn="ctr"/>
            <a:r>
              <a:rPr lang="en-US" sz="12000" kern="1200" dirty="0">
                <a:solidFill>
                  <a:schemeClr val="bg1"/>
                </a:solidFill>
              </a:rPr>
              <a:t>Ilhan </a:t>
            </a:r>
            <a:r>
              <a:rPr lang="en-US" sz="12000" kern="1200" dirty="0" err="1">
                <a:solidFill>
                  <a:schemeClr val="bg1"/>
                </a:solidFill>
              </a:rPr>
              <a:t>Guner</a:t>
            </a:r>
            <a:endParaRPr lang="en-US" sz="12000" kern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59716" y="11236005"/>
            <a:ext cx="21517333" cy="8617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Lecture 2: The Solow Growth Model</a:t>
            </a:r>
          </a:p>
          <a:p>
            <a:endParaRPr lang="en-GB" sz="80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Role of capital accumulation on economic growth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Key equations of the Solow model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Dynamics of the Solow model</a:t>
            </a:r>
          </a:p>
          <a:p>
            <a:endParaRPr lang="en-GB" sz="8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75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263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Ilhan Guner</cp:lastModifiedBy>
  <cp:revision>39</cp:revision>
  <cp:lastPrinted>2016-04-27T15:33:40Z</cp:lastPrinted>
  <dcterms:created xsi:type="dcterms:W3CDTF">2015-05-12T18:14:39Z</dcterms:created>
  <dcterms:modified xsi:type="dcterms:W3CDTF">2021-01-20T12:43:11Z</dcterms:modified>
</cp:coreProperties>
</file>