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7"/>
  </p:notesMasterIdLst>
  <p:sldIdLst>
    <p:sldId id="256" r:id="rId5"/>
    <p:sldId id="257" r:id="rId6"/>
    <p:sldId id="290" r:id="rId7"/>
    <p:sldId id="258" r:id="rId8"/>
    <p:sldId id="259" r:id="rId9"/>
    <p:sldId id="276" r:id="rId10"/>
    <p:sldId id="301" r:id="rId11"/>
    <p:sldId id="302" r:id="rId12"/>
    <p:sldId id="299" r:id="rId13"/>
    <p:sldId id="300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314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2" r:id="rId62"/>
    <p:sldId id="331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5" r:id="rId85"/>
    <p:sldId id="354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267" r:id="rId95"/>
    <p:sldId id="275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Practical data science with pandas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Gunesh Shanbhag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In this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Commonly used File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data from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.csv format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.xlsx format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.txt format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AC8334-36FD-3D79-34A0-1D9FD7B37FD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53CEED-8448-BA4A-B985-05E0FFEE0AD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way in which data is collected and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common format is spreadsheet format in which data is stored in rows and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row is called a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column in a spreadsheet holds data belonging to same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common spreadsheet formats are Comma Separated Values and Excel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formats include plain text, JSON, HTML, MP3, MP4 etc.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Comma Separated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Spreadsheet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Format </a:t>
            </a:r>
            <a:r>
              <a:rPr lang="en-US" dirty="0">
                <a:solidFill>
                  <a:srgbClr val="FF0000"/>
                </a:solidFill>
              </a:rPr>
              <a:t>“.csv”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 is separated by a comma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where records are separated using a tab are called as Tab Separated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.csv files can be opened with notepad or MS-Excel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6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Comma Separated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31BA0-8A8A-F7EA-30A6-1C844CF3D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94" y="2022475"/>
            <a:ext cx="7581900" cy="336232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Comma Separated Values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8BDD-1430-FFE4-0C36-F4E2176E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EB355-B595-2CA6-3460-4B33F8B0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71" y="1970383"/>
            <a:ext cx="49097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Excel Spreadsheets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8BDD-1430-FFE4-0C36-F4E2176E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Spreadsheet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Part of Microsoft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Format </a:t>
            </a:r>
            <a:r>
              <a:rPr lang="en-IN" dirty="0">
                <a:solidFill>
                  <a:srgbClr val="FF0000"/>
                </a:solidFill>
              </a:rPr>
              <a:t>“.xlsx”</a:t>
            </a:r>
          </a:p>
        </p:txBody>
      </p:sp>
    </p:spTree>
    <p:extLst>
      <p:ext uri="{BB962C8B-B14F-4D97-AF65-F5344CB8AC3E}">
        <p14:creationId xmlns:p14="http://schemas.microsoft.com/office/powerpoint/2010/main" val="17934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Excel Spreadsheets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8BDD-1430-FFE4-0C36-F4E2176E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EB355-B595-2CA6-3460-4B33F8B0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71" y="1970383"/>
            <a:ext cx="49097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Consists of Plain Text or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Format </a:t>
            </a:r>
            <a:r>
              <a:rPr lang="en-US" dirty="0">
                <a:solidFill>
                  <a:srgbClr val="FF0000"/>
                </a:solidFill>
              </a:rPr>
              <a:t>“.txt”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D52DE-A81B-9F06-F43D-DFA459EAF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82"/>
          <a:stretch/>
        </p:blipFill>
        <p:spPr>
          <a:xfrm>
            <a:off x="1167492" y="2990942"/>
            <a:ext cx="9779183" cy="2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Importing necessary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os</a:t>
            </a:r>
            <a:r>
              <a:rPr lang="en-US" dirty="0"/>
              <a:t>’ library to changes the 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‘pandas’ library to  work with </a:t>
            </a:r>
            <a:r>
              <a:rPr lang="en-US" dirty="0" err="1"/>
              <a:t>dataframes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the 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97953-9A8E-2E90-8C07-F03ED7D6D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4" t="43744" r="37512" b="22267"/>
          <a:stretch/>
        </p:blipFill>
        <p:spPr>
          <a:xfrm>
            <a:off x="1590260" y="2296558"/>
            <a:ext cx="3279914" cy="1156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59761-B3F9-8110-538A-E7E20199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0" y="4711355"/>
            <a:ext cx="5924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Comma Separated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Importing data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Blank cells read as ‘nan’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1F8ED-B8C9-274A-AB5C-3D23B0FB9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6" t="23478" b="32665"/>
          <a:stretch/>
        </p:blipFill>
        <p:spPr>
          <a:xfrm>
            <a:off x="1559703" y="2236304"/>
            <a:ext cx="7058262" cy="480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6D5820-B37C-7532-AA40-A9894627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3" b="4348"/>
          <a:stretch/>
        </p:blipFill>
        <p:spPr>
          <a:xfrm>
            <a:off x="1559703" y="3086375"/>
            <a:ext cx="7315200" cy="32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Reading data using Pandas</a:t>
            </a:r>
          </a:p>
          <a:p>
            <a:r>
              <a:rPr lang="en-US" dirty="0"/>
              <a:t>Pandas data-frame deep dive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Dealing with missing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Comma Separated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extra id column by passing ‘</a:t>
            </a:r>
            <a:r>
              <a:rPr lang="en-US" dirty="0" err="1"/>
              <a:t>index_col</a:t>
            </a:r>
            <a:r>
              <a:rPr lang="en-US" dirty="0"/>
              <a:t>=0’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FE6ED-E700-8FD5-6CFA-6848E3B1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20" y="2301737"/>
            <a:ext cx="5677915" cy="38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Comma Separated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Replacing ‘??’ and ‘###’ as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318-4463-DD19-BF20-6787710D6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30" y="2369077"/>
            <a:ext cx="5321369" cy="33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Comma Separated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Junk values can be converted to missing values by passing them as a list to the parameter “</a:t>
            </a:r>
            <a:r>
              <a:rPr lang="en-US" dirty="0" err="1"/>
              <a:t>na_values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2EFFF-84BD-269E-1FC2-8832A646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10" y="2556634"/>
            <a:ext cx="7755599" cy="37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7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Excel Spreadsheets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Importing data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3D7EC1-A204-DD5E-0122-C772A7E9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33" y="2350097"/>
            <a:ext cx="8350354" cy="43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Excel Spreadsheets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 index column and replace ‘??’ and ‘###’ as missing values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D6208-AF11-F6E6-D7FE-ECA0E494D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84"/>
          <a:stretch/>
        </p:blipFill>
        <p:spPr>
          <a:xfrm>
            <a:off x="1368505" y="2282481"/>
            <a:ext cx="7208965" cy="41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Importing Data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E7737-5AB3-2A73-D8BF-5DCF233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74" y="2277510"/>
            <a:ext cx="67532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columns are read and stored in a single column in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avoid this, provide a delimiter to the parameters “</a:t>
            </a:r>
            <a:r>
              <a:rPr lang="en-US" dirty="0" err="1"/>
              <a:t>sep</a:t>
            </a:r>
            <a:r>
              <a:rPr lang="en-US" dirty="0"/>
              <a:t>” or “delimiter”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Default delimiter is a tab represented by “\t”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tab delimiter might not always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2EDE9-544F-82BD-F97C-9342F3AD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66" y="2657475"/>
            <a:ext cx="7411900" cy="36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commonly used delimiters are commas and blanks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case, using a comma as a delimiter also gives desired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F89322-90B0-774B-6683-EF8CF6B7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54" y="2955690"/>
            <a:ext cx="7426807" cy="34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0675"/>
            <a:ext cx="7916874" cy="3605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 index column as replace “??” and “###” as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using “</a:t>
            </a:r>
            <a:r>
              <a:rPr lang="en-US" dirty="0" err="1"/>
              <a:t>read_table</a:t>
            </a:r>
            <a:r>
              <a:rPr lang="en-US" dirty="0"/>
              <a:t>()” , “</a:t>
            </a:r>
            <a:r>
              <a:rPr lang="en-US" dirty="0" err="1"/>
              <a:t>read_csv</a:t>
            </a:r>
            <a:r>
              <a:rPr lang="en-US" dirty="0"/>
              <a:t>()” can also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EA3DF-D544-644E-61BF-1B4B0AA7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6" y="2733675"/>
            <a:ext cx="7881201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Science is the science of analyzing raw data using statistics and machine learning techniques with the purpose of drawing insights from the data.</a:t>
            </a:r>
          </a:p>
          <a:p>
            <a:r>
              <a:rPr lang="en-US" dirty="0"/>
              <a:t>It is used in many industries to allow them to make better business decisions and in the sciences to test models and theories.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Deepdive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Attributes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61261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Dataframe.index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the index (row labels) of the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8A26E-16BF-0C27-C35F-DD85FD11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3204748"/>
            <a:ext cx="9534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Attributes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61261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Dataframe.columns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the column labels of the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A93F2-E6E7-7DCE-8260-94C69223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356100"/>
            <a:ext cx="103632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Attributes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9208960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Dataframe.size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the total no of elements from the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Dataframe.shape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the dimensionality of the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99A7C-371B-926E-CDFE-739DCE4A5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6" b="9116"/>
          <a:stretch/>
        </p:blipFill>
        <p:spPr>
          <a:xfrm>
            <a:off x="1466850" y="3041995"/>
            <a:ext cx="4307785" cy="1254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037FD1-B727-B2CF-C79C-1EFF8029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37" y="5446428"/>
            <a:ext cx="2990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Attributes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9208960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Dataframe.memory_usage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memory usage of each column in bytes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21563-546C-4502-8B0A-2062CC46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3091484"/>
            <a:ext cx="3933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Attributes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9208960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Dataframe.ndim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number of axes / array dimensions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2 dimensional array stores data in a format consisting of rows and columns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9010-DEEB-486B-CC0E-A4DC9026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9" y="3269113"/>
            <a:ext cx="2828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7330465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slicing operator “[ ]” and attribute/dot operator “ . ” are used for indexing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quick and easy access to pandas data structures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7330465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Dataframe.head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([n])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function head returns the first n rows from the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B7FEA-E0BA-EA34-F28B-BA5083D9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68" y="3069639"/>
            <a:ext cx="5437740" cy="32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7330465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Dataframe.tail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([n])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function tail returns the last n rows from the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useful for quickly verifying data after sort or appending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A9464-169C-C587-E5EE-4941CB4F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46" y="3317875"/>
            <a:ext cx="6010876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7330465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access a scalar value, the fastest way is to use the “at” and “</a:t>
            </a:r>
            <a:r>
              <a:rPr lang="en-US" dirty="0" err="1"/>
              <a:t>iat</a:t>
            </a:r>
            <a:r>
              <a:rPr lang="en-US" dirty="0"/>
              <a:t>” methods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“at” provides label based scalar lookups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iat</a:t>
            </a:r>
            <a:r>
              <a:rPr lang="en-US" dirty="0"/>
              <a:t>” provides integer based lookups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47010-39B5-6E19-EFA7-E046C498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76" y="3157745"/>
            <a:ext cx="412432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77F3C-7687-CB52-6130-25692727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76" y="4947893"/>
            <a:ext cx="35528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Practical Data science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Processing and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Summarizing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Deriving insights from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access a group of rows and columns by label(s) “.loc[]” can be used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E736A-A102-9D64-60E5-DED2802C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12" y="2345013"/>
            <a:ext cx="4312819" cy="41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provide a group of columns too as a list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658A7-2730-5E1A-A05A-7CAC39CA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21" y="2369448"/>
            <a:ext cx="3986209" cy="4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Pandas Datatypes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way information gets stored in a </a:t>
            </a:r>
            <a:r>
              <a:rPr lang="en-US" dirty="0" err="1"/>
              <a:t>dataframe</a:t>
            </a:r>
            <a:r>
              <a:rPr lang="en-US" dirty="0"/>
              <a:t> or in any python object basically affects, whatever analysis that you are going to perform on your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2 main types of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Numeric and Character data types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Numeric contain Integers and Floats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Eg.</a:t>
            </a:r>
            <a:r>
              <a:rPr lang="en-US" dirty="0"/>
              <a:t> Integer 10 and Float 10.5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Strings are known as objects in pandas which can store values that contain </a:t>
            </a:r>
            <a:r>
              <a:rPr lang="en-US" dirty="0" err="1"/>
              <a:t>nos</a:t>
            </a:r>
            <a:r>
              <a:rPr lang="en-US" dirty="0"/>
              <a:t> and characters.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Eg.</a:t>
            </a:r>
            <a:r>
              <a:rPr lang="en-US" dirty="0"/>
              <a:t> “category2”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Pandas and base python use different names for data type</a:t>
            </a:r>
            <a:br>
              <a:rPr lang="en-US" dirty="0"/>
            </a:b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64 simply refers to the memory allocated to store the data in each cell, which effectively relates to how many digits it can store in each cell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64 bits which is equivalent to 8 bytes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3AF7922-E717-508E-4892-FB545AD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76976"/>
              </p:ext>
            </p:extLst>
          </p:nvPr>
        </p:nvGraphicFramePr>
        <p:xfrm>
          <a:off x="1596384" y="250870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1967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3169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Python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4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1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Character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Differences between category and object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3AF7922-E717-508E-4892-FB545AD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90167"/>
              </p:ext>
            </p:extLst>
          </p:nvPr>
        </p:nvGraphicFramePr>
        <p:xfrm>
          <a:off x="1596384" y="2508709"/>
          <a:ext cx="8128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1967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3169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4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 string variable consisting of only a few different values.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column will be assigned as object data type when it has mixed types (numbers and strings).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1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Converting such a string variable to categorical variable will save some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a column contains “nan” then pandas will default to object 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 categorical variable takes on a limited, fixed number of 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strings, the length is not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1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4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Checking data types of each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dtypes</a:t>
            </a:r>
            <a:r>
              <a:rPr lang="en-US" dirty="0"/>
              <a:t>” returns a series with the data type of each column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DataFrame.dtypes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C5C80-3963-412A-6CF9-8EF726A3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87" y="2883176"/>
            <a:ext cx="2438213" cy="35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Count of unique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dtypes.value_counts</a:t>
            </a:r>
            <a:r>
              <a:rPr lang="en-US" dirty="0"/>
              <a:t>()” returns Count of unique data types in </a:t>
            </a:r>
            <a:r>
              <a:rPr lang="en-US" dirty="0" err="1"/>
              <a:t>df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DataFrame.dtypes.value_counts</a:t>
            </a:r>
            <a:r>
              <a:rPr lang="en-US" dirty="0"/>
              <a:t>()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6B173-16EC-8F0B-4953-3A81D2DE4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13" y="2864644"/>
            <a:ext cx="4191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Select data based on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select_dtypes</a:t>
            </a:r>
            <a:r>
              <a:rPr lang="en-US" dirty="0"/>
              <a:t>()” select the data based on the data types from </a:t>
            </a:r>
            <a:r>
              <a:rPr lang="en-US" dirty="0" err="1"/>
              <a:t>df</a:t>
            </a:r>
            <a:r>
              <a:rPr lang="en-US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DataFrame.select_dtypes</a:t>
            </a:r>
            <a:r>
              <a:rPr lang="en-US" dirty="0"/>
              <a:t>(include=None, exclude=None)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56D8F-0AE5-9267-182B-8F260376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36" y="2881078"/>
            <a:ext cx="5216589" cy="38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Concise summary of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“info()” returns concise summary of </a:t>
            </a:r>
            <a:r>
              <a:rPr lang="en-US" dirty="0" err="1"/>
              <a:t>df</a:t>
            </a:r>
            <a:r>
              <a:rPr lang="en-US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DB823C-9C1D-32FD-DD3F-6A677236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46" y="2403820"/>
            <a:ext cx="3973789" cy="42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Introduction to Pandas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Unique elements of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“unique()” is used to find unique elements of a column.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numpy.unique</a:t>
            </a:r>
            <a:r>
              <a:rPr lang="en-US" dirty="0"/>
              <a:t>(array)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1F6BF-EC8E-8850-9D18-4BF78B22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95" y="2879863"/>
            <a:ext cx="7515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Convert unwanted values with nan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Before				     After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8971-30F3-EB57-CDD2-20ED868E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845158"/>
            <a:ext cx="924877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D3712-7D49-9A36-DC11-537EA10C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15" y="2398850"/>
            <a:ext cx="3776957" cy="4082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DF5FD1-114A-55E3-9AE9-81269C651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219" y="2296836"/>
            <a:ext cx="3686060" cy="41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Converting variable’s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astype</a:t>
            </a:r>
            <a:r>
              <a:rPr lang="en-US" dirty="0"/>
              <a:t>()” method is used to explicitly convert data types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Before				     After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D3712-7D49-9A36-DC11-537EA10C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2" b="2699"/>
          <a:stretch/>
        </p:blipFill>
        <p:spPr>
          <a:xfrm>
            <a:off x="2408010" y="3269974"/>
            <a:ext cx="3776957" cy="320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C50CB-7578-3B36-3ACD-2C7109D5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304" y="2427656"/>
            <a:ext cx="600075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03991-DB30-3C96-FB5D-B483DC085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349" y="3269975"/>
            <a:ext cx="3776958" cy="32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Category vs object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nbytes</a:t>
            </a:r>
            <a:r>
              <a:rPr lang="en-US" dirty="0"/>
              <a:t>()” method is used to get total bytes used by elements of cols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ndarray.nbytes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“</a:t>
            </a:r>
            <a:r>
              <a:rPr lang="en-US" dirty="0" err="1"/>
              <a:t>FuelType</a:t>
            </a:r>
            <a:r>
              <a:rPr lang="en-US" dirty="0"/>
              <a:t>” is of object data type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“</a:t>
            </a:r>
            <a:r>
              <a:rPr lang="en-US" dirty="0" err="1"/>
              <a:t>FuelType</a:t>
            </a:r>
            <a:r>
              <a:rPr lang="en-US" dirty="0"/>
              <a:t>” is of category data type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A1431-2C83-D234-7EFB-12C9044A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53" y="3335788"/>
            <a:ext cx="3343275" cy="1114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9A2E6-BCFC-B870-527E-8B65197D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53" y="4995380"/>
            <a:ext cx="5095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Cleaning Column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“replace()” is used to replace a value with desired value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F80F34-1771-19D3-A017-2E922F3A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83" y="2436950"/>
            <a:ext cx="4457700" cy="1228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4DF42C-B12B-2728-584C-ECAED4EF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61" y="3599967"/>
            <a:ext cx="65246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Cleaning Column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check unique values now for column Doors, it will give you an error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61DF9-C885-75A0-2CD6-866D5710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65" y="2517312"/>
            <a:ext cx="6196013" cy="43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Cleaning Column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 Doors to int64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9653F-D519-2E3B-250F-B44C5045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495342"/>
            <a:ext cx="66389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Identifying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125595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pandas, missing data is represented by </a:t>
            </a:r>
            <a:r>
              <a:rPr lang="en-US" dirty="0" err="1"/>
              <a:t>NaN</a:t>
            </a:r>
            <a:r>
              <a:rPr lang="en-US" dirty="0"/>
              <a:t> (</a:t>
            </a:r>
            <a:r>
              <a:rPr lang="en-US" dirty="0" err="1"/>
              <a:t>abbrv</a:t>
            </a:r>
            <a:r>
              <a:rPr lang="en-US" dirty="0"/>
              <a:t>. Not a Number)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check null values in 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isnull</a:t>
            </a:r>
            <a:r>
              <a:rPr lang="en-US" dirty="0">
                <a:solidFill>
                  <a:schemeClr val="accent1"/>
                </a:solidFill>
              </a:rPr>
              <a:t>() and </a:t>
            </a:r>
            <a:r>
              <a:rPr lang="en-US" dirty="0" err="1">
                <a:solidFill>
                  <a:schemeClr val="accent1"/>
                </a:solidFill>
              </a:rPr>
              <a:t>isna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methods are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Thesse</a:t>
            </a:r>
            <a:r>
              <a:rPr lang="en-US" dirty="0"/>
              <a:t> functions returns a </a:t>
            </a:r>
            <a:r>
              <a:rPr lang="en-US" dirty="0" err="1"/>
              <a:t>dataframe</a:t>
            </a:r>
            <a:r>
              <a:rPr lang="en-US" dirty="0"/>
              <a:t> of Boolean values which are True for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 detect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985784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count of missing values present in each column using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DataFrame.isnull</a:t>
            </a:r>
            <a:r>
              <a:rPr lang="en-US" dirty="0"/>
              <a:t>().sum()”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13860-62B0-8FE4-AF6F-195564B6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88" y="2847975"/>
            <a:ext cx="30670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 to Pandas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612612" cy="2828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Pandas provides a high performance, easy to use data structures and analysis tools for the python programming language.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Its an Open Source python library which provides high performance data manipulation and analysis tool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Name Pandas is derived from the word “Panel Data” – an econometrics term for Multi-dimensional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Identifying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9199020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Subsetting</a:t>
            </a:r>
            <a:r>
              <a:rPr lang="en-US" dirty="0"/>
              <a:t> the rows that have 1 or more missing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A524-048D-8258-40C9-F92572A0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" b="86325"/>
          <a:stretch/>
        </p:blipFill>
        <p:spPr>
          <a:xfrm>
            <a:off x="1575819" y="2544416"/>
            <a:ext cx="7772703" cy="884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3610D-ED49-0BE5-24B9-9CB278B51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37"/>
          <a:stretch/>
        </p:blipFill>
        <p:spPr>
          <a:xfrm>
            <a:off x="3193217" y="2986707"/>
            <a:ext cx="4770162" cy="35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Approaches to fill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Two approaches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 the missing values by </a:t>
            </a:r>
            <a:r>
              <a:rPr lang="en-US" dirty="0">
                <a:solidFill>
                  <a:srgbClr val="FF0000"/>
                </a:solidFill>
              </a:rPr>
              <a:t>mean/median, in case of numerical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Fille the missing values with the class which has </a:t>
            </a:r>
            <a:r>
              <a:rPr lang="en-US" dirty="0">
                <a:solidFill>
                  <a:srgbClr val="FF0000"/>
                </a:solidFill>
              </a:rPr>
              <a:t>maximum count, in case of categorical variable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2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 at description to know whether numerical variables should be imputed with mean or median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DataFrame.describe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descriptive statistics that summarize the central tendency, dispersion and shape of a dataset’s distribution, excluding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00745-4A02-D420-6447-6AECA7AE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21" y="5051253"/>
            <a:ext cx="2409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Statistical summary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207C9-A983-978C-C56D-4DE99404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09" y="2049913"/>
            <a:ext cx="7820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of “Age”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mean value of Age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fill NA/ </a:t>
            </a:r>
            <a:r>
              <a:rPr lang="en-US" dirty="0" err="1"/>
              <a:t>NaN</a:t>
            </a:r>
            <a:r>
              <a:rPr lang="en-US" dirty="0"/>
              <a:t> values using specified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DataFrame.fillna</a:t>
            </a:r>
            <a:r>
              <a:rPr lang="en-US" dirty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DD4E3-A6C2-75A9-8010-EB9E2B52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607126"/>
            <a:ext cx="3152775" cy="1285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6D341B-B940-A2DD-CA45-01328DD4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4948445"/>
            <a:ext cx="6515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dataframe</a:t>
            </a:r>
            <a:r>
              <a:rPr lang="en-US" dirty="0"/>
              <a:t> for Age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F24C0F-F4B6-8462-D2E7-19FA77CF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71" y="1997526"/>
            <a:ext cx="3114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of “KM”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median value of KM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C5D8D-08B0-81A4-EF10-CCA36E17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14" y="2444129"/>
            <a:ext cx="6572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of “HP”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mean value of HP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3266-A7D6-DAA5-3A5E-419C1F08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7" y="2457450"/>
            <a:ext cx="6391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of “</a:t>
            </a:r>
            <a:r>
              <a:rPr lang="en-US" dirty="0" err="1"/>
              <a:t>FuelType</a:t>
            </a:r>
            <a:r>
              <a:rPr lang="en-US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Series.value_counts</a:t>
            </a:r>
            <a:r>
              <a:rPr lang="en-US" dirty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Returns a Series containing counts of unique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values will be in descending order so that the first element is the most frequently-occurring element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Excludes NA values by 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7B86E-FA77-D474-5392-63E6F350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28" y="4174440"/>
            <a:ext cx="4295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of “</a:t>
            </a:r>
            <a:r>
              <a:rPr lang="en-US" dirty="0" err="1"/>
              <a:t>FuelType</a:t>
            </a:r>
            <a:r>
              <a:rPr lang="en-US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mode value of </a:t>
            </a:r>
            <a:r>
              <a:rPr lang="en-US" dirty="0" err="1">
                <a:solidFill>
                  <a:srgbClr val="FF0000"/>
                </a:solidFill>
              </a:rPr>
              <a:t>FuelType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fill Na values using specified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A6AC8-668B-3229-5FA5-3B0A8976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64" y="2606951"/>
            <a:ext cx="5133975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6AEA1A-9F5C-E0AE-AC7F-F3097DE1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64" y="4492280"/>
            <a:ext cx="9144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61261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Pandas deals with </a:t>
            </a:r>
            <a:r>
              <a:rPr lang="en-US" dirty="0" err="1"/>
              <a:t>dataframes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BDDC98-4168-25C2-7EF4-8D1C26879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63165"/>
              </p:ext>
            </p:extLst>
          </p:nvPr>
        </p:nvGraphicFramePr>
        <p:xfrm>
          <a:off x="1535044" y="2692400"/>
          <a:ext cx="81279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7355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59062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2050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Dataframe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2 Dimensional size mutable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Potentially heterogenous tabular data structure with labelled axes (rows and columns)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8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0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dataframe</a:t>
            </a:r>
            <a:r>
              <a:rPr lang="en-US" dirty="0"/>
              <a:t> for </a:t>
            </a:r>
            <a:r>
              <a:rPr lang="en-US" dirty="0" err="1"/>
              <a:t>FuelType</a:t>
            </a:r>
            <a:r>
              <a:rPr lang="en-US" dirty="0"/>
              <a:t>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0811C-EA82-9DA9-6FBA-FCCA0E69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53" y="1941794"/>
            <a:ext cx="2838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of “CC”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mode value of </a:t>
            </a:r>
            <a:r>
              <a:rPr lang="en-US" dirty="0">
                <a:solidFill>
                  <a:srgbClr val="FF0000"/>
                </a:solidFill>
              </a:rPr>
              <a:t>CC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fill Na values using </a:t>
            </a:r>
            <a:br>
              <a:rPr lang="en-US" dirty="0"/>
            </a:br>
            <a:r>
              <a:rPr lang="en-US" dirty="0"/>
              <a:t>specified value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59AC6-C764-2E7A-87B3-F059E031A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471"/>
          <a:stretch/>
        </p:blipFill>
        <p:spPr>
          <a:xfrm>
            <a:off x="1510334" y="2502384"/>
            <a:ext cx="6696075" cy="1095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1192B1-4A6D-703F-8FD0-666D3AE4B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15" b="2963"/>
          <a:stretch/>
        </p:blipFill>
        <p:spPr>
          <a:xfrm>
            <a:off x="4259751" y="3597966"/>
            <a:ext cx="5699257" cy="30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of “Weight”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185229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mode value of </a:t>
            </a:r>
            <a:r>
              <a:rPr lang="en-US" dirty="0">
                <a:solidFill>
                  <a:srgbClr val="FF0000"/>
                </a:solidFill>
              </a:rPr>
              <a:t>Weight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fill Na values using </a:t>
            </a:r>
            <a:br>
              <a:rPr lang="en-US" dirty="0"/>
            </a:br>
            <a:r>
              <a:rPr lang="en-US" dirty="0"/>
              <a:t>specified value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B8D8E-A986-586B-67D6-0E8A2A57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07" y="2359477"/>
            <a:ext cx="3067228" cy="1272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D6869-2E27-8EF1-67B8-EB5B2207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56" y="2876077"/>
            <a:ext cx="7362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Imputing missing values using lambda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1941794"/>
            <a:ext cx="4398420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fill Na values using in both </a:t>
            </a:r>
            <a:r>
              <a:rPr lang="en-US" dirty="0">
                <a:solidFill>
                  <a:srgbClr val="FF0000"/>
                </a:solidFill>
              </a:rPr>
              <a:t>numerical and categorical variables</a:t>
            </a:r>
            <a:r>
              <a:rPr lang="en-US" dirty="0"/>
              <a:t> at one stretch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9CFDF-8DA3-2F01-E849-06511DBA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21" y="1726026"/>
            <a:ext cx="6054029" cy="49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 this part of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264741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learn how to create basic plots using matplotlib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install matplotlib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Plots include Scatter Plot, Histogram, Bar plot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1C64D-7CE1-C8B1-E359-080FEED0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4" y="2952925"/>
            <a:ext cx="3609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264741" cy="39024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us to quickly interpret the data and adjust different variables to see their effect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Technology is increasingly making it easier for us to do so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visualize data?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Observe the patterns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Identify extreme values that could be anomalies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Easy interpretation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Popular plotting libraries in python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D249C6-9ADE-171A-1A47-EEA9A9B59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494241"/>
              </p:ext>
            </p:extLst>
          </p:nvPr>
        </p:nvGraphicFramePr>
        <p:xfrm>
          <a:off x="1293812" y="2177256"/>
          <a:ext cx="9348788" cy="406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394">
                  <a:extLst>
                    <a:ext uri="{9D8B030D-6E8A-4147-A177-3AD203B41FA5}">
                      <a16:colId xmlns:a16="http://schemas.microsoft.com/office/drawing/2014/main" val="1485117364"/>
                    </a:ext>
                  </a:extLst>
                </a:gridCol>
                <a:gridCol w="4674394">
                  <a:extLst>
                    <a:ext uri="{9D8B030D-6E8A-4147-A177-3AD203B41FA5}">
                      <a16:colId xmlns:a16="http://schemas.microsoft.com/office/drawing/2014/main" val="2085253943"/>
                    </a:ext>
                  </a:extLst>
                </a:gridCol>
              </a:tblGrid>
              <a:tr h="628809">
                <a:tc>
                  <a:txBody>
                    <a:bodyPr/>
                    <a:lstStyle/>
                    <a:p>
                      <a:r>
                        <a:rPr lang="en-US" dirty="0"/>
                        <a:t>Library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70956"/>
                  </a:ext>
                </a:extLst>
              </a:tr>
              <a:tr h="628809">
                <a:tc>
                  <a:txBody>
                    <a:bodyPr/>
                    <a:lstStyle/>
                    <a:p>
                      <a:r>
                        <a:rPr lang="en-US" dirty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create 2D graphs and plots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47693"/>
                  </a:ext>
                </a:extLst>
              </a:tr>
              <a:tr h="628809">
                <a:tc>
                  <a:txBody>
                    <a:bodyPr/>
                    <a:lstStyle/>
                    <a:p>
                      <a:r>
                        <a:rPr lang="en-US" dirty="0"/>
                        <a:t>Pandas visualization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use interface, built on matplotlib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93307"/>
                  </a:ext>
                </a:extLst>
              </a:tr>
              <a:tr h="628809">
                <a:tc>
                  <a:txBody>
                    <a:bodyPr/>
                    <a:lstStyle/>
                    <a:p>
                      <a:r>
                        <a:rPr lang="en-US" dirty="0"/>
                        <a:t>Seaborn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high level interface for drawing attractive and informative statistical graphics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09921"/>
                  </a:ext>
                </a:extLst>
              </a:tr>
              <a:tr h="628809">
                <a:tc>
                  <a:txBody>
                    <a:bodyPr/>
                    <a:lstStyle/>
                    <a:p>
                      <a:r>
                        <a:rPr lang="en-US" dirty="0" err="1"/>
                        <a:t>Ggplot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R’s ggplot2, uses Grammar of Graphics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18309"/>
                  </a:ext>
                </a:extLst>
              </a:tr>
              <a:tr h="628809">
                <a:tc>
                  <a:txBody>
                    <a:bodyPr/>
                    <a:lstStyle/>
                    <a:p>
                      <a:r>
                        <a:rPr lang="en-US" dirty="0" err="1"/>
                        <a:t>Plotly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create interactive plots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20974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264741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Matplotlib is a 2D plotting library which produces good quality figures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Although it has its origins in emulating the MATLAB graphics commands, it is independent of MATLAB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makes heavy usage of </a:t>
            </a:r>
            <a:r>
              <a:rPr lang="en-US" dirty="0" err="1"/>
              <a:t>Numpy</a:t>
            </a:r>
            <a:r>
              <a:rPr lang="en-US" dirty="0"/>
              <a:t> and other extension code to provide good performance even for larger arrays.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264741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scatter plot is a set of points that represents the values that obtained for two different variables plotted on a horizontal and vertical axis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to use Scatter plot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used to convey relationship between 2 numerical variables.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also called as Correlation plots because they show how 2 variables are correlated.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Creating copy of original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41794"/>
            <a:ext cx="861261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python, there are 2 ways to create copies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Shallow Copy And Deep Copy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BDDC98-4168-25C2-7EF4-8D1C26879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39040"/>
              </p:ext>
            </p:extLst>
          </p:nvPr>
        </p:nvGraphicFramePr>
        <p:xfrm>
          <a:off x="1464943" y="2898900"/>
          <a:ext cx="948173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715">
                  <a:extLst>
                    <a:ext uri="{9D8B030D-6E8A-4147-A177-3AD203B41FA5}">
                      <a16:colId xmlns:a16="http://schemas.microsoft.com/office/drawing/2014/main" val="2967355020"/>
                    </a:ext>
                  </a:extLst>
                </a:gridCol>
                <a:gridCol w="4488890">
                  <a:extLst>
                    <a:ext uri="{9D8B030D-6E8A-4147-A177-3AD203B41FA5}">
                      <a16:colId xmlns:a16="http://schemas.microsoft.com/office/drawing/2014/main" val="3685906234"/>
                    </a:ext>
                  </a:extLst>
                </a:gridCol>
                <a:gridCol w="3504127">
                  <a:extLst>
                    <a:ext uri="{9D8B030D-6E8A-4147-A177-3AD203B41FA5}">
                      <a16:colId xmlns:a16="http://schemas.microsoft.com/office/drawing/2014/main" val="3342050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Shallow 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samp</a:t>
                      </a:r>
                      <a:r>
                        <a:rPr lang="en-IN" dirty="0"/>
                        <a:t>=</a:t>
                      </a:r>
                      <a:r>
                        <a:rPr lang="en-IN" dirty="0" err="1"/>
                        <a:t>df.copy</a:t>
                      </a:r>
                      <a:r>
                        <a:rPr lang="en-IN" dirty="0"/>
                        <a:t>(deep=False)</a:t>
                      </a:r>
                    </a:p>
                    <a:p>
                      <a:r>
                        <a:rPr lang="en-IN" dirty="0" err="1"/>
                        <a:t>samp</a:t>
                      </a:r>
                      <a:r>
                        <a:rPr lang="en-IN" dirty="0"/>
                        <a:t>=</a:t>
                      </a:r>
                      <a:r>
                        <a:rPr lang="en-IN" dirty="0" err="1"/>
                        <a:t>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df1=</a:t>
                      </a:r>
                      <a:r>
                        <a:rPr lang="en-IN" dirty="0" err="1"/>
                        <a:t>df.copy</a:t>
                      </a:r>
                      <a:r>
                        <a:rPr lang="en-IN" dirty="0"/>
                        <a:t>(deep=True)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8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It only creates a new variable that shares the reference of the original object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Any changes made to a copy of object will be reflected in the original object as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 case of deep copy, a copy of object is copied in other object with no reference to the original.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Any changes made to a copy of object will not be reflected in the original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Import matplotlib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48BE5-8CBC-8C8D-FA95-0FBF49EFC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856" y="1981200"/>
            <a:ext cx="5254516" cy="144780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0646C-5AFE-6B29-1C1E-9ADEA74B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FCB10F-1492-41AA-40CE-55154EE6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955403"/>
            <a:ext cx="8497681" cy="29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0646C-5AFE-6B29-1C1E-9ADEA74B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BFBAB-2F49-D9BE-679A-66EF83D0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994491"/>
            <a:ext cx="6516008" cy="40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264741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 graphical representation of data using bars of different heights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Histograms groups numbers into ranges and height of each bar depicts the frequency of each range or bin.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to use Histogram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represent the frequency distribution of numerical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4833F-2736-02B4-18CA-0E8D6D5FC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092" y="1836486"/>
            <a:ext cx="5906408" cy="5021514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BE38-739D-D89F-F026-A0553114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E2006-9700-833F-9A18-F0F22E59F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07" b="61855"/>
          <a:stretch/>
        </p:blipFill>
        <p:spPr>
          <a:xfrm>
            <a:off x="1167492" y="2002631"/>
            <a:ext cx="9779183" cy="30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DB978-9AE7-30C2-CD7F-7C588412C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125" r="36833"/>
          <a:stretch/>
        </p:blipFill>
        <p:spPr>
          <a:xfrm>
            <a:off x="1167492" y="1706563"/>
            <a:ext cx="6808108" cy="4599762"/>
          </a:xfrm>
        </p:spPr>
      </p:pic>
    </p:spTree>
    <p:extLst>
      <p:ext uri="{BB962C8B-B14F-4D97-AF65-F5344CB8AC3E}">
        <p14:creationId xmlns:p14="http://schemas.microsoft.com/office/powerpoint/2010/main" val="413112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41794"/>
            <a:ext cx="8264741" cy="3902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 plot that represents categorical data with rectangular bars with lengths proportional to the counts that they represent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to use Bar plot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represent the frequency distribution of categorical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bar diagram makes it easy to compare sets of data between different groups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5C0AB-86CD-0649-D203-909418F43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06613"/>
            <a:ext cx="7223998" cy="2389187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B68C6-4A8F-3A72-6BC4-42E7F11F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18823-2439-373A-7ECF-CDA94FD2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107406"/>
            <a:ext cx="9079106" cy="3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B68C6-4A8F-3A72-6BC4-42E7F11F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9663-8A68-D367-342F-A1B3BFAB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706562"/>
            <a:ext cx="6846208" cy="49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provides a vast array of libraries to work on data science, ML and AI.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looked at one of the core library in Data science </a:t>
            </a:r>
            <a:r>
              <a:rPr lang="en-US" dirty="0" err="1"/>
              <a:t>i.e</a:t>
            </a:r>
            <a:r>
              <a:rPr lang="en-US" dirty="0"/>
              <a:t> Pandas.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is widely used for data transformation, data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also looked at the Matplotlib library to plot the data insights in diagrams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Gunesh Shanbhag​</a:t>
            </a:r>
          </a:p>
          <a:p>
            <a:r>
              <a:rPr lang="en-US" dirty="0"/>
              <a:t>gunesh.shanbhag@sjinnovation.com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574</TotalTime>
  <Words>2540</Words>
  <Application>Microsoft Office PowerPoint</Application>
  <PresentationFormat>Widescreen</PresentationFormat>
  <Paragraphs>640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Courier New</vt:lpstr>
      <vt:lpstr>Tenorite</vt:lpstr>
      <vt:lpstr>Office Theme</vt:lpstr>
      <vt:lpstr>Practical data science with pandas and python</vt:lpstr>
      <vt:lpstr>Agenda</vt:lpstr>
      <vt:lpstr>What is Data Science?</vt:lpstr>
      <vt:lpstr>Practical Data science perspective</vt:lpstr>
      <vt:lpstr>Introduction to Pandas</vt:lpstr>
      <vt:lpstr>Introduction to Pandas</vt:lpstr>
      <vt:lpstr>Pandas</vt:lpstr>
      <vt:lpstr>Creating copy of original data</vt:lpstr>
      <vt:lpstr>Reading data using Pandas</vt:lpstr>
      <vt:lpstr>Reading data using Pandas</vt:lpstr>
      <vt:lpstr>File Formats</vt:lpstr>
      <vt:lpstr>Comma Separated Values</vt:lpstr>
      <vt:lpstr>Comma Separated Values</vt:lpstr>
      <vt:lpstr>Comma Separated Values</vt:lpstr>
      <vt:lpstr>Excel Spreadsheets</vt:lpstr>
      <vt:lpstr>Excel Spreadsheets</vt:lpstr>
      <vt:lpstr>Text Format</vt:lpstr>
      <vt:lpstr>Importing Data</vt:lpstr>
      <vt:lpstr>Comma Separated Values</vt:lpstr>
      <vt:lpstr>Comma Separated Values</vt:lpstr>
      <vt:lpstr>Comma Separated Values</vt:lpstr>
      <vt:lpstr>Comma Separated Values</vt:lpstr>
      <vt:lpstr>Excel Spreadsheets</vt:lpstr>
      <vt:lpstr>Excel Spreadsheets</vt:lpstr>
      <vt:lpstr>Text Format</vt:lpstr>
      <vt:lpstr>Text Format</vt:lpstr>
      <vt:lpstr>Text Format</vt:lpstr>
      <vt:lpstr>Text Format</vt:lpstr>
      <vt:lpstr>Text Format</vt:lpstr>
      <vt:lpstr>Pandas Deepdive</vt:lpstr>
      <vt:lpstr>Attributes of Data</vt:lpstr>
      <vt:lpstr>Attributes of Data</vt:lpstr>
      <vt:lpstr>Attributes of Data</vt:lpstr>
      <vt:lpstr>Attributes of Data</vt:lpstr>
      <vt:lpstr>Attributes of Data</vt:lpstr>
      <vt:lpstr>Indexing and selecting data</vt:lpstr>
      <vt:lpstr>Indexing and selecting data</vt:lpstr>
      <vt:lpstr>Indexing and selecting data</vt:lpstr>
      <vt:lpstr>Indexing and selecting data</vt:lpstr>
      <vt:lpstr>Indexing and selecting data</vt:lpstr>
      <vt:lpstr>Indexing and selecting data</vt:lpstr>
      <vt:lpstr>Pandas Datatypes</vt:lpstr>
      <vt:lpstr>Datatypes</vt:lpstr>
      <vt:lpstr>Numeric types</vt:lpstr>
      <vt:lpstr>Character types</vt:lpstr>
      <vt:lpstr>Checking data types of each column</vt:lpstr>
      <vt:lpstr>Count of unique data types</vt:lpstr>
      <vt:lpstr>Select data based on data types</vt:lpstr>
      <vt:lpstr>Concise summary of Dataframe</vt:lpstr>
      <vt:lpstr>Unique elements of Columns</vt:lpstr>
      <vt:lpstr>Data Cleaning</vt:lpstr>
      <vt:lpstr>Convert unwanted values with nan</vt:lpstr>
      <vt:lpstr>Converting variable’s data types</vt:lpstr>
      <vt:lpstr>Category vs object data types</vt:lpstr>
      <vt:lpstr>Cleaning Column Doors</vt:lpstr>
      <vt:lpstr>Cleaning Column Doors</vt:lpstr>
      <vt:lpstr>Cleaning Column Doors</vt:lpstr>
      <vt:lpstr>Identifying missing values</vt:lpstr>
      <vt:lpstr>To detect missing values</vt:lpstr>
      <vt:lpstr>Identifying missing values</vt:lpstr>
      <vt:lpstr>Approaches to fill missing values</vt:lpstr>
      <vt:lpstr>Imputing missing values</vt:lpstr>
      <vt:lpstr>Statistical summary of data</vt:lpstr>
      <vt:lpstr>Imputing missing values of “Age”</vt:lpstr>
      <vt:lpstr>Check dataframe for Age column</vt:lpstr>
      <vt:lpstr>Imputing missing values of “KM”</vt:lpstr>
      <vt:lpstr>Imputing missing values of “HP”</vt:lpstr>
      <vt:lpstr>Imputing missing values of “FuelType”</vt:lpstr>
      <vt:lpstr>Imputing missing values of “FuelType”</vt:lpstr>
      <vt:lpstr>Check dataframe for FuelType column</vt:lpstr>
      <vt:lpstr>Imputing missing values of “CC”</vt:lpstr>
      <vt:lpstr>Imputing missing values of “Weight”</vt:lpstr>
      <vt:lpstr>Imputing missing values using lambda functions</vt:lpstr>
      <vt:lpstr>Data Visualization</vt:lpstr>
      <vt:lpstr>In this part of session</vt:lpstr>
      <vt:lpstr>Data Visualization</vt:lpstr>
      <vt:lpstr>Popular plotting libraries in python</vt:lpstr>
      <vt:lpstr>Matplotlib</vt:lpstr>
      <vt:lpstr>Scatter Plot</vt:lpstr>
      <vt:lpstr>Import matplotlib</vt:lpstr>
      <vt:lpstr>Scatter Plot</vt:lpstr>
      <vt:lpstr>Scatter Plot</vt:lpstr>
      <vt:lpstr>Histogram</vt:lpstr>
      <vt:lpstr>Histogram</vt:lpstr>
      <vt:lpstr>Histogram</vt:lpstr>
      <vt:lpstr>Histogram</vt:lpstr>
      <vt:lpstr>Bar plot</vt:lpstr>
      <vt:lpstr>Bar plot</vt:lpstr>
      <vt:lpstr>Bar plot</vt:lpstr>
      <vt:lpstr>Bar plot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science with pandas and python</dc:title>
  <dc:creator>Gunesh Shanbhag</dc:creator>
  <cp:lastModifiedBy>Gunesh Shanbhag</cp:lastModifiedBy>
  <cp:revision>2</cp:revision>
  <dcterms:created xsi:type="dcterms:W3CDTF">2023-01-27T09:28:31Z</dcterms:created>
  <dcterms:modified xsi:type="dcterms:W3CDTF">2023-01-27T19:08:27Z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