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8" r:id="rId6"/>
    <p:sldId id="269" r:id="rId7"/>
    <p:sldId id="267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9A44C7-C0F0-C3D4-C864-BFAD45823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9461877-B819-7574-D745-59C872A4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8174CE-A1C7-CF34-59A6-8FB8128A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28/06/2023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B66176F-44F4-E3CB-1B37-6BD682C3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F5F8441-B70F-D232-0F64-80F7BBE7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0361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BA26FE-8F37-8509-1B69-5C3A46DF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4B5A349-581F-89B9-5D75-00CF5CEE8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E7DFE65-541E-DC57-C320-6993EA8A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28/06/2023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9C2D695-1351-38AD-8072-46EACF66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EA74E4D-2369-17DF-534A-9109170F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247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709E6442-4924-EB9D-A23F-AF406C7C2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8D641E3-7FBE-F79E-1478-E4910A7B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9A1442B-D7F3-41B0-4838-CE748E80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28/06/2023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62FC162-5333-92AE-D9BD-FC5870D0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93D63F9-AF39-1917-92A5-9973136D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2552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A432E8-E5E5-A36A-E055-E0EB4B3C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702E92-64B9-6209-14F4-1E6DD541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043E6EE-7DF6-46E3-6C18-E41E1255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28/06/2023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FD8FF66-9942-0256-0FCC-435131D5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4C8634B-E2F5-F0AD-032F-04684E7D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9446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5475768-BB76-7667-4739-FD331D39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399AE82-506E-1B33-B6E2-2DFAE0F1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9ECA12B-074A-4867-1ECF-69692238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28/06/2023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C247786-D1B7-E427-BE35-E0C13FBD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78896E3-4B7A-6B36-CC3F-5B92AEA2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6386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44FE49-38B6-8710-BF02-FA8797BA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5877138-5C59-3614-E0A0-019999D3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B9BE12A-20D1-B30D-5390-842B0623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C5842DA-0AA9-C953-EA16-D509311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28/06/2023</a:t>
            </a:fld>
            <a:endParaRPr lang="en-15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F632A13-82BA-1949-2642-6D22EF21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1AE6AE5-2BFE-289F-EA68-75AFEE81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2413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1530A8-E672-5C70-D515-F23F7C60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559C5C0-CF0B-E375-9BF2-73BED6A2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4DC6628-8DA8-3D7D-1E8D-69C0326C8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D440B31-B61B-6525-EA5E-9DD3D97E5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2F2B6DC-F242-7552-5FA9-07627EE9B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5D973A2-346E-C431-AD53-6F8BF15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28/06/2023</a:t>
            </a:fld>
            <a:endParaRPr lang="en-15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F0B9BF4-4330-426E-C00F-4EA8D33D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D5F3FA5-13D7-40CD-4D7D-6EEAB0E4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720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1F2050-F7C1-8BED-E41D-E4A7E901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B28F22C-7CC8-B492-5468-7494229B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28/06/2023</a:t>
            </a:fld>
            <a:endParaRPr lang="en-15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FE76BBE-23EC-2CD4-C45E-BA6AC30D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D3447B4-F37E-3FA8-03A7-A042EC63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7339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08FB84B1-5274-C8A3-FA39-30BBB438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28/06/2023</a:t>
            </a:fld>
            <a:endParaRPr lang="en-15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3FC55098-9E61-82FA-EA55-66898500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9E492CC-0192-9CA9-F9D2-CA11213B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443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B9F75B-1D91-F4FA-90E5-993740E6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6434C6-58DD-9F56-87D8-2C9D848C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8220F30-04A1-535E-A8A7-D7286B5A1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C90C206-6BCB-0545-181D-668EDAB5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28/06/2023</a:t>
            </a:fld>
            <a:endParaRPr lang="en-15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7B1AADF-8EB0-68FA-6DD8-02310107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9A80FD2-242A-A5CE-0A6B-C1AB6CD4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4430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E58FC0-759C-6801-02B5-F65078C5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CCBFCC6-0A0E-69B1-B0DD-011BA5BC0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023C3B6-2963-0984-6840-02BE61770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6F443EA-D77D-FA46-2264-CA52F49A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28/06/2023</a:t>
            </a:fld>
            <a:endParaRPr lang="en-15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CF2FDE3-C19A-D2B1-419C-AD20E3D5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2FFD92A-2300-AE52-DB5E-01345541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735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45B09EAD-8C15-952E-CFEB-5E844277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EB86644-3861-A029-9127-895FE5E9F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CA6031F-A7FB-B613-9BF5-4C0F42FB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7A1B-567C-4A4D-9897-592E6F57DB62}" type="datetimeFigureOut">
              <a:rPr lang="en-150" smtClean="0"/>
              <a:t>28/06/2023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FB039E-19B9-B99F-4024-EFF2A0288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E45DEDF-8642-DB18-F83B-E2F53D3D7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0379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13">
            <a:extLst>
              <a:ext uri="{FF2B5EF4-FFF2-40B4-BE49-F238E27FC236}">
                <a16:creationId xmlns:a16="http://schemas.microsoft.com/office/drawing/2014/main" id="{E24252B4-F863-42C9-9504-CAD6797C6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077" r="29060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A1040A1-5BED-0C56-CF02-EF4ED3B09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8049577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Advanced Docker Best Practices</a:t>
            </a:r>
            <a:endParaRPr lang="en-150" sz="4800" dirty="0">
              <a:solidFill>
                <a:schemeClr val="bg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F49E19E-7D3F-D948-667F-0B8A1DEED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anchor="b">
            <a:normAutofit/>
          </a:bodyPr>
          <a:lstStyle/>
          <a:p>
            <a:pPr algn="l"/>
            <a:r>
              <a:rPr lang="en-US" sz="1800" i="1" dirty="0">
                <a:solidFill>
                  <a:schemeClr val="bg1"/>
                </a:solidFill>
              </a:rPr>
              <a:t>Kostas Kalevras, DevOps Engineer, </a:t>
            </a:r>
            <a:r>
              <a:rPr lang="en-US" sz="1800" i="1" dirty="0" err="1">
                <a:solidFill>
                  <a:schemeClr val="bg1"/>
                </a:solidFill>
              </a:rPr>
              <a:t>GUNet</a:t>
            </a:r>
            <a:endParaRPr lang="en-150" sz="1800" i="1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7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8" y="1021949"/>
            <a:ext cx="4707671" cy="5754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Layers</a:t>
            </a:r>
            <a:endParaRPr lang="en-150" sz="3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5" y="1835277"/>
            <a:ext cx="4586513" cy="399445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Each RUN creates a </a:t>
            </a:r>
            <a:r>
              <a:rPr lang="en-US" sz="2400" b="1" dirty="0">
                <a:solidFill>
                  <a:srgbClr val="FFFFFF"/>
                </a:solidFill>
              </a:rPr>
              <a:t>new</a:t>
            </a:r>
            <a:r>
              <a:rPr lang="en-US" sz="2400" dirty="0">
                <a:solidFill>
                  <a:srgbClr val="FFFFFF"/>
                </a:solidFill>
              </a:rPr>
              <a:t> layer in </a:t>
            </a:r>
            <a:r>
              <a:rPr lang="en-US" sz="2400" dirty="0" err="1">
                <a:solidFill>
                  <a:srgbClr val="FFFFFF"/>
                </a:solidFill>
              </a:rPr>
              <a:t>UnionFS</a:t>
            </a:r>
            <a:endParaRPr lang="en-US" sz="24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You </a:t>
            </a:r>
            <a:r>
              <a:rPr lang="en-US" sz="2000" b="1" dirty="0">
                <a:solidFill>
                  <a:srgbClr val="FFFFFF"/>
                </a:solidFill>
              </a:rPr>
              <a:t>cannot</a:t>
            </a:r>
            <a:r>
              <a:rPr lang="en-US" sz="2000" dirty="0">
                <a:solidFill>
                  <a:srgbClr val="FFFFFF"/>
                </a:solidFill>
              </a:rPr>
              <a:t> delete previous layers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 rm below will have no effect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Run all commands in </a:t>
            </a:r>
            <a:r>
              <a:rPr lang="en-US" sz="2400" b="1" dirty="0">
                <a:solidFill>
                  <a:srgbClr val="FFFFFF"/>
                </a:solidFill>
              </a:rPr>
              <a:t>one</a:t>
            </a:r>
            <a:r>
              <a:rPr lang="en-US" sz="2400" dirty="0">
                <a:solidFill>
                  <a:srgbClr val="FFFFFF"/>
                </a:solidFill>
              </a:rPr>
              <a:t> layer: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Start with the most basic and less changed layers first (Build caching, shared layers)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Install packages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Code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Configuration files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When installing packages always clean-up in the same RUN layer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6525453" y="1835278"/>
            <a:ext cx="5666547" cy="318744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3F1B505-D2AC-9162-A4B0-91623B5F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351BDE0-2C2F-9E05-B1BD-3184C50B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A picture containing text, font, screenshot">
            <a:extLst>
              <a:ext uri="{FF2B5EF4-FFF2-40B4-BE49-F238E27FC236}">
                <a16:creationId xmlns:a16="http://schemas.microsoft.com/office/drawing/2014/main" id="{B8CD5C00-E531-5B7A-A8C2-85663AAFD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94" y="2547906"/>
            <a:ext cx="2740232" cy="641223"/>
          </a:xfrm>
          <a:prstGeom prst="rect">
            <a:avLst/>
          </a:prstGeom>
        </p:spPr>
      </p:pic>
      <p:pic>
        <p:nvPicPr>
          <p:cNvPr id="13" name="Picture 12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C6BC287A-DEAD-457D-17AC-B8BFCF2B1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03" y="3437572"/>
            <a:ext cx="4781970" cy="6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5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8" y="1021949"/>
            <a:ext cx="4707671" cy="5754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Multi-stage builds</a:t>
            </a:r>
            <a:endParaRPr lang="en-150" sz="3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Don’t use large images or install packages only for building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Use multi-stage building: A </a:t>
            </a:r>
            <a:r>
              <a:rPr lang="en-US" sz="2400" b="1" dirty="0">
                <a:solidFill>
                  <a:srgbClr val="FFFFFF"/>
                </a:solidFill>
              </a:rPr>
              <a:t>separate</a:t>
            </a:r>
            <a:r>
              <a:rPr lang="en-US" sz="2400" dirty="0">
                <a:solidFill>
                  <a:srgbClr val="FFFFFF"/>
                </a:solidFill>
              </a:rPr>
              <a:t> container is used as builder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Example: Use eclipse JDK to build JRE while the base image is </a:t>
            </a:r>
            <a:r>
              <a:rPr lang="en-US" sz="2200" i="1" dirty="0" err="1">
                <a:solidFill>
                  <a:srgbClr val="FFFFFF"/>
                </a:solidFill>
              </a:rPr>
              <a:t>debian:bullseye-slim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3F1B505-D2AC-9162-A4B0-91623B5F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351BDE0-2C2F-9E05-B1BD-3184C50B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32F37C3-D15E-CD7D-6484-E2394194D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28" y="1487428"/>
            <a:ext cx="4398526" cy="442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0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8" y="1021949"/>
            <a:ext cx="4707671" cy="5754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Docker entry point</a:t>
            </a:r>
            <a:endParaRPr lang="en-150" sz="3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Create a Docker entrypoint to run various tasks on startup and finally call your application using </a:t>
            </a:r>
            <a:r>
              <a:rPr lang="en-US" sz="2400" i="1" dirty="0">
                <a:solidFill>
                  <a:srgbClr val="FFFFFF"/>
                </a:solidFill>
              </a:rPr>
              <a:t>exec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In the </a:t>
            </a:r>
            <a:r>
              <a:rPr lang="en-US" sz="2400" i="1" dirty="0">
                <a:solidFill>
                  <a:srgbClr val="FFFFFF"/>
                </a:solidFill>
              </a:rPr>
              <a:t>Dockerfile </a:t>
            </a:r>
            <a:r>
              <a:rPr lang="en-US" sz="2400" dirty="0">
                <a:solidFill>
                  <a:srgbClr val="FFFFFF"/>
                </a:solidFill>
              </a:rPr>
              <a:t>you set the </a:t>
            </a:r>
            <a:r>
              <a:rPr lang="en-US" sz="2400" b="1" i="1" dirty="0">
                <a:solidFill>
                  <a:srgbClr val="FFFFFF"/>
                </a:solidFill>
              </a:rPr>
              <a:t>ENTRYPOINT</a:t>
            </a:r>
            <a:r>
              <a:rPr lang="en-US" sz="2400" dirty="0">
                <a:solidFill>
                  <a:srgbClr val="FFFFFF"/>
                </a:solidFill>
              </a:rPr>
              <a:t> to point to your entrypoint script and pass arguments using the </a:t>
            </a:r>
            <a:r>
              <a:rPr lang="en-US" sz="2400" b="1" i="1" dirty="0">
                <a:solidFill>
                  <a:srgbClr val="FFFFFF"/>
                </a:solidFill>
              </a:rPr>
              <a:t>CMD</a:t>
            </a:r>
            <a:r>
              <a:rPr lang="en-US" sz="2400" dirty="0">
                <a:solidFill>
                  <a:srgbClr val="FFFFFF"/>
                </a:solidFill>
              </a:rPr>
              <a:t> instruction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Benefits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Signals go to your application, not the shell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Setup things on first run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Substitute environment vars in configuration files using </a:t>
            </a:r>
            <a:r>
              <a:rPr lang="en-US" sz="2000" i="1" dirty="0">
                <a:solidFill>
                  <a:srgbClr val="FFFFFF"/>
                </a:solidFill>
              </a:rPr>
              <a:t>envsubst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Decrypt keys using a passphrase passed as env var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3F1B505-D2AC-9162-A4B0-91623B5F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351BDE0-2C2F-9E05-B1BD-3184C50B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FBEC3FD5-D16D-5391-C449-BC3DA683D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69" y="3222563"/>
            <a:ext cx="4586513" cy="619276"/>
          </a:xfrm>
          <a:prstGeom prst="rect">
            <a:avLst/>
          </a:prstGeom>
        </p:spPr>
      </p:pic>
      <p:pic>
        <p:nvPicPr>
          <p:cNvPr id="14" name="Picture 1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0E8B9BB-02F8-F5BC-D5DD-2055686F4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58" y="609600"/>
            <a:ext cx="5679765" cy="57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8" y="1021949"/>
            <a:ext cx="4707671" cy="5754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Dependency stack</a:t>
            </a:r>
            <a:endParaRPr lang="en-150" sz="3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1"/>
            <a:ext cx="4586513" cy="399445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In Docker Compose we can setup a dependency stack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 service only starts if the dependencies have started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We can add a </a:t>
            </a:r>
            <a:r>
              <a:rPr lang="en-US" sz="2000" b="1" dirty="0">
                <a:solidFill>
                  <a:srgbClr val="FFFFFF"/>
                </a:solidFill>
              </a:rPr>
              <a:t>healthy</a:t>
            </a:r>
            <a:r>
              <a:rPr lang="en-US" sz="2000" dirty="0">
                <a:solidFill>
                  <a:srgbClr val="FFFFFF"/>
                </a:solidFill>
              </a:rPr>
              <a:t> requirement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Cron Jobs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Docker does not include Cron jobs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Kubernetes does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We can approximate with a script that sleeps between runs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3F1B505-D2AC-9162-A4B0-91623B5F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351BDE0-2C2F-9E05-B1BD-3184C50B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E6FBC8C7-B9F7-0C83-51F0-76BEC622F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73" y="3360422"/>
            <a:ext cx="4891205" cy="895259"/>
          </a:xfrm>
          <a:prstGeom prst="rect">
            <a:avLst/>
          </a:prstGeom>
        </p:spPr>
      </p:pic>
      <p:pic>
        <p:nvPicPr>
          <p:cNvPr id="11" name="Picture 10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B75CD45-B0C3-B884-CE25-23F6B4189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15" y="512064"/>
            <a:ext cx="6226628" cy="596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8" y="1021949"/>
            <a:ext cx="4707671" cy="5754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Dynamic Routing</a:t>
            </a:r>
            <a:endParaRPr lang="en-150" sz="3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Docker Compose stack with multiple services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Traefik dynamic routing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Configuration using Docker Compose labels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Routing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HTTP (Host header)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HTTPS (SNI)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Client-IP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HTTP headers (X-Forwarded-For)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PROXY2 protocol (SSL)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Apache supports both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Middleware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BasicAuth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IP Whitelisting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3F1B505-D2AC-9162-A4B0-91623B5F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351BDE0-2C2F-9E05-B1BD-3184C50B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562F94C-8074-0274-B724-EEE7BD367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77" y="1880428"/>
            <a:ext cx="6589260" cy="37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0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8" y="1021949"/>
            <a:ext cx="4707671" cy="5754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GitHub integration</a:t>
            </a:r>
            <a:endParaRPr lang="en-150" sz="3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768779" cy="364771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GitHub Container Registry (GHCR)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Integrate repo with Docker images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Inherit access rights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Private repo has private packages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Only users with access to repo can access packages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Easy integration in GitHub Actions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6525453" y="1835278"/>
            <a:ext cx="5666547" cy="318744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3F1B505-D2AC-9162-A4B0-91623B5F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351BDE0-2C2F-9E05-B1BD-3184C50B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7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8" y="1021949"/>
            <a:ext cx="4707671" cy="5754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GitHub Actions</a:t>
            </a:r>
            <a:endParaRPr lang="en-150" sz="3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Build images using GitHub actions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Build 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Push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Pull Request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Manual invocation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Common restrictions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Branch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Folders/files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Integrated with GHCR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Workflow stacks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Can be used for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Tests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Linting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6525453" y="1835278"/>
            <a:ext cx="5666547" cy="318744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3F1B505-D2AC-9162-A4B0-91623B5F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351BDE0-2C2F-9E05-B1BD-3184C50B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8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8" y="1021949"/>
            <a:ext cx="4707671" cy="5754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GitHub Actions Example</a:t>
            </a:r>
            <a:endParaRPr lang="en-150" sz="3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3F1B505-D2AC-9162-A4B0-91623B5F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351BDE0-2C2F-9E05-B1BD-3184C50B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 wget http://&lt;site&gt;/package.zip RUN unzip package.zip RUN rm -f package.zip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0B1E161-9927-5B73-5AA6-083BD7AA7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4" y="1827639"/>
            <a:ext cx="5009658" cy="3802151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8F919ED2-D6DB-5870-C5B8-E53566E15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77" y="173736"/>
            <a:ext cx="6389867" cy="65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E6CB75-2979-6F70-CAA9-74218D6E7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738" r="-1" b="897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3477FDA1-27C6-AC2F-B141-17FBB38B0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 you</a:t>
            </a:r>
            <a:br>
              <a:rPr lang="en-US" sz="6600" dirty="0">
                <a:solidFill>
                  <a:srgbClr val="FFFFFF"/>
                </a:solidFill>
              </a:rPr>
            </a:br>
            <a:endParaRPr lang="en-150" sz="6600" dirty="0">
              <a:solidFill>
                <a:srgbClr val="FFFFFF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DD17F26-0325-EDD2-A54C-7C3211C25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Comments </a:t>
            </a:r>
            <a:r>
              <a:rPr lang="en-US">
                <a:solidFill>
                  <a:srgbClr val="FFFFFF"/>
                </a:solidFill>
              </a:rPr>
              <a:t>- Questions</a:t>
            </a:r>
            <a:endParaRPr lang="en-150" dirty="0">
              <a:solidFill>
                <a:srgbClr val="FFFFFF"/>
              </a:solidFill>
            </a:endParaRP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4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8915082-F698-D828-6A37-B143B4D5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Agenda</a:t>
            </a:r>
            <a:endParaRPr lang="en-150" sz="3800">
              <a:solidFill>
                <a:schemeClr val="bg1"/>
              </a:solidFill>
            </a:endParaRPr>
          </a:p>
        </p:txBody>
      </p: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251E72-F0BE-299E-4985-BA3DABEF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Part 1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Business as Usual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Problems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case for Docker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Part 2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Docker best practices</a:t>
            </a:r>
          </a:p>
        </p:txBody>
      </p: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63893BB7-DBB4-169B-F2B3-0AD504FC3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43" r="25979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7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Business as Usual</a:t>
            </a:r>
            <a:endParaRPr lang="en-150" sz="38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VM per service and institutions</a:t>
            </a:r>
            <a:endParaRPr lang="el-GR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Service Stack</a:t>
            </a:r>
            <a:endParaRPr lang="el-GR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Debian OS (JeOS)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Debian packages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Custom binaries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Configuration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Static/dynamic web pages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Installation</a:t>
            </a:r>
            <a:r>
              <a:rPr lang="el-GR" sz="2000" dirty="0">
                <a:solidFill>
                  <a:schemeClr val="bg1"/>
                </a:solidFill>
              </a:rPr>
              <a:t> - </a:t>
            </a:r>
            <a:r>
              <a:rPr lang="en-US" sz="2000" dirty="0">
                <a:solidFill>
                  <a:schemeClr val="bg1"/>
                </a:solidFill>
              </a:rPr>
              <a:t>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Manually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Scripts</a:t>
            </a:r>
            <a:endParaRPr lang="en-150" sz="20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6525453" y="1835278"/>
            <a:ext cx="5666547" cy="31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2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Problems</a:t>
            </a:r>
            <a:endParaRPr lang="en-150" sz="38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Imperative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Define how to do the task, not where you want to go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Hard to automate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Hard to scale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Development and Operations are very hard to split</a:t>
            </a:r>
            <a:endParaRPr lang="el-GR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Service Management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VM package management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Service binaries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Service configuration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6525453" y="1835278"/>
            <a:ext cx="5666547" cy="31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8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The case for Docker 1/3</a:t>
            </a:r>
            <a:endParaRPr lang="en-150" sz="80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Lightweight self-contained, isolated mini “VMs”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Well-defined images (Dockerfile commands). Basically, a Service as Configuration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Image stacks (every image extends an existing image)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Image registries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Version tagging (</a:t>
            </a:r>
            <a:r>
              <a:rPr lang="en-US" sz="2000" dirty="0" err="1">
                <a:solidFill>
                  <a:srgbClr val="FFFFFF"/>
                </a:solidFill>
              </a:rPr>
              <a:t>mariadb:latest</a:t>
            </a:r>
            <a:r>
              <a:rPr lang="en-US" sz="2000" dirty="0">
                <a:solidFill>
                  <a:srgbClr val="FFFFFF"/>
                </a:solidFill>
              </a:rPr>
              <a:t>, mariadb:10.6)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Known image size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UnionFS</a:t>
            </a:r>
            <a:r>
              <a:rPr lang="en-US" sz="2000" dirty="0">
                <a:solidFill>
                  <a:srgbClr val="FFFFFF"/>
                </a:solidFill>
              </a:rPr>
              <a:t> (shared layers)</a:t>
            </a:r>
          </a:p>
        </p:txBody>
      </p:sp>
    </p:spTree>
    <p:extLst>
      <p:ext uri="{BB962C8B-B14F-4D97-AF65-F5344CB8AC3E}">
        <p14:creationId xmlns:p14="http://schemas.microsoft.com/office/powerpoint/2010/main" val="898359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17776" y="8879"/>
            <a:ext cx="12191980" cy="6857999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The case for Docker 2/3</a:t>
            </a:r>
            <a:endParaRPr lang="en-150" sz="80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Layered Stack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Immutable image (service binaries and base configuration)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Env variables for per-container configuration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Volumes to hold actual data ( host filesystem)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Low-cost container creation/destruction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Container – VM decoupling – Thin Docker Host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Defined resource limits (CPU, memory, logs)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Plugin Interface</a:t>
            </a:r>
          </a:p>
        </p:txBody>
      </p:sp>
    </p:spTree>
    <p:extLst>
      <p:ext uri="{BB962C8B-B14F-4D97-AF65-F5344CB8AC3E}">
        <p14:creationId xmlns:p14="http://schemas.microsoft.com/office/powerpoint/2010/main" val="3819758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The case for Docker 3/3</a:t>
            </a:r>
            <a:endParaRPr lang="en-150" sz="80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Custom images and Docker compose stacks</a:t>
            </a:r>
          </a:p>
          <a:p>
            <a:r>
              <a:rPr lang="en-US" sz="2000">
                <a:solidFill>
                  <a:srgbClr val="FFFFFF"/>
                </a:solidFill>
              </a:rPr>
              <a:t>GitOps</a:t>
            </a:r>
          </a:p>
          <a:p>
            <a:r>
              <a:rPr lang="en-US" sz="2000">
                <a:solidFill>
                  <a:srgbClr val="FFFFFF"/>
                </a:solidFill>
              </a:rPr>
              <a:t>Remote Management (Docker contexts)</a:t>
            </a:r>
          </a:p>
          <a:p>
            <a:r>
              <a:rPr lang="en-US" sz="2000">
                <a:solidFill>
                  <a:srgbClr val="FFFFFF"/>
                </a:solidFill>
              </a:rPr>
              <a:t>Declarative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Define the end state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Easy to automate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Relatively easy to scale</a:t>
            </a:r>
            <a:endParaRPr lang="en-150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9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E6CB75-2979-6F70-CAA9-74218D6E7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738" r="-1" b="897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3477FDA1-27C6-AC2F-B141-17FBB38B0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Part 2</a:t>
            </a:r>
            <a:br>
              <a:rPr lang="en-US" sz="6600">
                <a:solidFill>
                  <a:srgbClr val="FFFFFF"/>
                </a:solidFill>
              </a:rPr>
            </a:br>
            <a:endParaRPr lang="en-150" sz="6600">
              <a:solidFill>
                <a:srgbClr val="FFFFFF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DD17F26-0325-EDD2-A54C-7C3211C25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Docker best practices</a:t>
            </a:r>
            <a:endParaRPr lang="en-150">
              <a:solidFill>
                <a:srgbClr val="FFFFFF"/>
              </a:solidFill>
            </a:endParaRPr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Distributions – Image slim versions</a:t>
            </a:r>
            <a:endParaRPr lang="en-150" sz="3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5911463" cy="364771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Use the distribution you know</a:t>
            </a:r>
          </a:p>
          <a:p>
            <a:pPr lvl="1"/>
            <a:r>
              <a:rPr lang="en-US" sz="1800" dirty="0" err="1">
                <a:solidFill>
                  <a:srgbClr val="FFFFFF"/>
                </a:solidFill>
              </a:rPr>
              <a:t>ie</a:t>
            </a:r>
            <a:r>
              <a:rPr lang="en-US" sz="1800" dirty="0">
                <a:solidFill>
                  <a:srgbClr val="FFFFFF"/>
                </a:solidFill>
              </a:rPr>
              <a:t> Debian, not Alpine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You gain in size but use what you already know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Try using </a:t>
            </a:r>
            <a:r>
              <a:rPr lang="en-US" sz="2400" b="1" i="1" dirty="0">
                <a:solidFill>
                  <a:srgbClr val="FFFFFF"/>
                </a:solidFill>
              </a:rPr>
              <a:t>slim</a:t>
            </a:r>
            <a:r>
              <a:rPr lang="en-US" sz="2400" dirty="0">
                <a:solidFill>
                  <a:srgbClr val="FFFFFF"/>
                </a:solidFill>
              </a:rPr>
              <a:t> versions and add any packages you need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Bullseye-slim vs bullseye (80MB &lt; 125MB)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Python slim vs vanilla python (130MB &lt; 920MB)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Node slim vs vanilla node (190MB &lt; 910MB)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6525453" y="1835278"/>
            <a:ext cx="5666547" cy="31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0720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979</Words>
  <Application>Microsoft Office PowerPoint</Application>
  <PresentationFormat>Ευρεία οθόνη</PresentationFormat>
  <Paragraphs>166</Paragraphs>
  <Slides>18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Wingdings</vt:lpstr>
      <vt:lpstr>Θέμα του Office</vt:lpstr>
      <vt:lpstr>Advanced Docker Best Practices</vt:lpstr>
      <vt:lpstr>Agenda</vt:lpstr>
      <vt:lpstr>Business as Usual</vt:lpstr>
      <vt:lpstr>Problems</vt:lpstr>
      <vt:lpstr>The case for Docker 1/3</vt:lpstr>
      <vt:lpstr>The case for Docker 2/3</vt:lpstr>
      <vt:lpstr>The case for Docker 3/3</vt:lpstr>
      <vt:lpstr>Part 2 </vt:lpstr>
      <vt:lpstr>Distributions – Image slim versions</vt:lpstr>
      <vt:lpstr>Layers</vt:lpstr>
      <vt:lpstr>Multi-stage builds</vt:lpstr>
      <vt:lpstr>Docker entry point</vt:lpstr>
      <vt:lpstr>Dependency stack</vt:lpstr>
      <vt:lpstr>Dynamic Routing</vt:lpstr>
      <vt:lpstr>GitHub integration</vt:lpstr>
      <vt:lpstr>GitHub Actions</vt:lpstr>
      <vt:lpstr>GitHub Actions Example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GUNet Platform as a Service @ViMa</dc:title>
  <dc:creator>Konstantinos Kalevras</dc:creator>
  <cp:lastModifiedBy>Konstantinos Kalevras</cp:lastModifiedBy>
  <cp:revision>63</cp:revision>
  <dcterms:created xsi:type="dcterms:W3CDTF">2023-04-16T18:11:17Z</dcterms:created>
  <dcterms:modified xsi:type="dcterms:W3CDTF">2023-06-28T07:34:50Z</dcterms:modified>
</cp:coreProperties>
</file>