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notesMasterIdLst>
    <p:notesMasterId r:id="rId37"/>
  </p:notesMasterIdLst>
  <p:sldIdLst>
    <p:sldId id="287" r:id="rId2"/>
    <p:sldId id="286" r:id="rId3"/>
    <p:sldId id="331" r:id="rId4"/>
    <p:sldId id="288" r:id="rId5"/>
    <p:sldId id="289" r:id="rId6"/>
    <p:sldId id="337" r:id="rId7"/>
    <p:sldId id="290" r:id="rId8"/>
    <p:sldId id="291" r:id="rId9"/>
    <p:sldId id="329" r:id="rId10"/>
    <p:sldId id="292" r:id="rId11"/>
    <p:sldId id="330" r:id="rId12"/>
    <p:sldId id="315" r:id="rId13"/>
    <p:sldId id="316" r:id="rId14"/>
    <p:sldId id="295" r:id="rId15"/>
    <p:sldId id="317" r:id="rId16"/>
    <p:sldId id="318" r:id="rId17"/>
    <p:sldId id="319" r:id="rId18"/>
    <p:sldId id="320" r:id="rId19"/>
    <p:sldId id="321" r:id="rId20"/>
    <p:sldId id="332" r:id="rId21"/>
    <p:sldId id="322" r:id="rId22"/>
    <p:sldId id="323" r:id="rId23"/>
    <p:sldId id="303" r:id="rId24"/>
    <p:sldId id="324" r:id="rId25"/>
    <p:sldId id="325" r:id="rId26"/>
    <p:sldId id="328" r:id="rId27"/>
    <p:sldId id="309" r:id="rId28"/>
    <p:sldId id="310" r:id="rId29"/>
    <p:sldId id="311" r:id="rId30"/>
    <p:sldId id="312" r:id="rId31"/>
    <p:sldId id="314" r:id="rId32"/>
    <p:sldId id="333" r:id="rId33"/>
    <p:sldId id="334" r:id="rId34"/>
    <p:sldId id="335" r:id="rId35"/>
    <p:sldId id="3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C53793-3BE4-4D46-80FC-619D39457831}">
          <p14:sldIdLst>
            <p14:sldId id="287"/>
          </p14:sldIdLst>
        </p14:section>
        <p14:section name="Python" id="{DC8FD92D-FA1D-4722-A214-B0CC26ED62B4}">
          <p14:sldIdLst>
            <p14:sldId id="286"/>
            <p14:sldId id="331"/>
          </p14:sldIdLst>
        </p14:section>
        <p14:section name="Application Design" id="{1F16BE55-C50E-4B5C-A2D0-26F70E6700A3}">
          <p14:sldIdLst>
            <p14:sldId id="288"/>
            <p14:sldId id="289"/>
            <p14:sldId id="337"/>
            <p14:sldId id="290"/>
            <p14:sldId id="291"/>
          </p14:sldIdLst>
        </p14:section>
        <p14:section name="Method" id="{47DC0CC7-E31A-4BAC-A5F6-3500A3346700}">
          <p14:sldIdLst>
            <p14:sldId id="329"/>
            <p14:sldId id="292"/>
            <p14:sldId id="330"/>
          </p14:sldIdLst>
        </p14:section>
        <p14:section name="Implemented Laplace" id="{644581DA-2DAC-4B2B-9021-79B414590EEF}">
          <p14:sldIdLst>
            <p14:sldId id="315"/>
            <p14:sldId id="316"/>
            <p14:sldId id="295"/>
          </p14:sldIdLst>
        </p14:section>
        <p14:section name="Implemented Heat1d BCs" id="{6447AE45-1CEC-454E-B749-D5A30EA39DCA}">
          <p14:sldIdLst>
            <p14:sldId id="317"/>
            <p14:sldId id="318"/>
            <p14:sldId id="319"/>
            <p14:sldId id="320"/>
            <p14:sldId id="321"/>
            <p14:sldId id="332"/>
            <p14:sldId id="322"/>
            <p14:sldId id="323"/>
            <p14:sldId id="303"/>
          </p14:sldIdLst>
        </p14:section>
        <p14:section name="Analogy" id="{7B2ED6B3-7521-45C4-A0CD-E89B2E212526}">
          <p14:sldIdLst>
            <p14:sldId id="324"/>
            <p14:sldId id="325"/>
            <p14:sldId id="328"/>
          </p14:sldIdLst>
        </p14:section>
        <p14:section name="Future Plans" id="{B82854A8-E65C-427C-A7C4-556262B0E8BC}">
          <p14:sldIdLst>
            <p14:sldId id="309"/>
            <p14:sldId id="310"/>
            <p14:sldId id="311"/>
            <p14:sldId id="312"/>
            <p14:sldId id="314"/>
            <p14:sldId id="333"/>
            <p14:sldId id="334"/>
          </p14:sldIdLst>
        </p14:section>
        <p14:section name="2D Laplace Equation" id="{26FCAB06-264F-4507-B6F7-9C47405928BE}">
          <p14:sldIdLst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1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C129D-2A70-4330-844A-E2E57443463C}" type="datetimeFigureOut">
              <a:rPr lang="tr-TR" smtClean="0"/>
              <a:t>23.9.2013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CF564-440B-455C-B4A1-DBE67A00D7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4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developer</a:t>
            </a:r>
            <a:r>
              <a:rPr lang="en-US" baseline="0" dirty="0" smtClean="0"/>
              <a:t> friendly and easy and also powerful language for scientific computation.</a:t>
            </a:r>
          </a:p>
          <a:p>
            <a:r>
              <a:rPr lang="en-US" baseline="0" dirty="0" smtClean="0"/>
              <a:t>Portable: runs all OS</a:t>
            </a:r>
          </a:p>
          <a:p>
            <a:r>
              <a:rPr lang="en-US" baseline="0" dirty="0" smtClean="0"/>
              <a:t>Modern: Object oriented, Interactive computing like MATLAB, GUI Development, coding standards makes highly readable code writing.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CF564-440B-455C-B4A1-DBE67A00D70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6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CF564-440B-455C-B4A1-DBE67A00D70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26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we are being developing a dual (and multi) physics software it MUST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Highly Modular and easy extensible,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 Oriented design makes software a little bit slow, but it is needed for complicated software, and it makes easy thinking of app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CF564-440B-455C-B4A1-DBE67A00D70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3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CF564-440B-455C-B4A1-DBE67A00D70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21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93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6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23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9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0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3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PYTOTUBE: DUAL PHSYICS SOLVER FROM SCRATCH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(Scientific) Python Language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Classes </a:t>
            </a:r>
            <a:r>
              <a:rPr lang="en-US" sz="2000" dirty="0" smtClean="0"/>
              <a:t>must separated </a:t>
            </a:r>
            <a:r>
              <a:rPr lang="en-US" sz="2000" dirty="0"/>
              <a:t>with </a:t>
            </a:r>
            <a:r>
              <a:rPr lang="en-US" sz="2000" dirty="0" smtClean="0"/>
              <a:t>the respect of scientific branches.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Fluid mechanics / Math / Heat Transfer</a:t>
            </a:r>
            <a:endParaRPr lang="en-US" sz="2000" b="1" i="1" dirty="0"/>
          </a:p>
          <a:p>
            <a:r>
              <a:rPr lang="en-US" sz="2000" b="1" i="1" dirty="0" smtClean="0"/>
              <a:t>Don’t </a:t>
            </a:r>
            <a:r>
              <a:rPr lang="en-US" sz="2000" b="1" i="1" dirty="0"/>
              <a:t>repeat yourself </a:t>
            </a:r>
            <a:r>
              <a:rPr lang="en-US" sz="2000" dirty="0"/>
              <a:t>law.</a:t>
            </a:r>
          </a:p>
          <a:p>
            <a:pPr marL="0" indent="0">
              <a:buNone/>
            </a:pPr>
            <a:r>
              <a:rPr lang="en-US" sz="2000" dirty="0" smtClean="0"/>
              <a:t>	For the maintainability and reusability.</a:t>
            </a:r>
            <a:endParaRPr lang="en-US" sz="2000" i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DejaVu Sans Mono" panose="020B0609030804020204" pitchFamily="49" charset="0"/>
              </a:rPr>
              <a:t>	</a:t>
            </a:r>
            <a:r>
              <a:rPr lang="tr-TR" sz="2000" b="1" dirty="0" smtClean="0">
                <a:solidFill>
                  <a:srgbClr val="0000FF"/>
                </a:solidFill>
                <a:latin typeface="DejaVu Sans Mono" panose="020B0609030804020204" pitchFamily="49" charset="0"/>
              </a:rPr>
              <a:t>class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tr-TR" sz="2000" b="1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Heat1d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Laplac</a:t>
            </a: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e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):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smtClean="0"/>
              <a:t>Heat1d </a:t>
            </a:r>
            <a:r>
              <a:rPr lang="en-US" sz="2000" dirty="0" smtClean="0"/>
              <a:t>is inherited from </a:t>
            </a:r>
            <a:r>
              <a:rPr lang="en-US" sz="2000" b="1" dirty="0" smtClean="0"/>
              <a:t>Laplace</a:t>
            </a:r>
            <a:r>
              <a:rPr lang="en-US" sz="2000" dirty="0" smtClean="0"/>
              <a:t> class, means </a:t>
            </a:r>
            <a:r>
              <a:rPr lang="en-US" sz="2000" b="1" dirty="0" smtClean="0"/>
              <a:t>Heat1d </a:t>
            </a:r>
            <a:r>
              <a:rPr lang="en-US" sz="2000" dirty="0" smtClean="0"/>
              <a:t>class owns all properties of </a:t>
            </a:r>
            <a:r>
              <a:rPr lang="en-US" sz="2000" b="1" dirty="0" smtClean="0"/>
              <a:t>Laplace </a:t>
            </a:r>
            <a:r>
              <a:rPr lang="en-US" sz="2000" dirty="0" smtClean="0"/>
              <a:t>class. </a:t>
            </a:r>
            <a:r>
              <a:rPr lang="en-US" sz="2000" b="1" dirty="0" smtClean="0"/>
              <a:t>Laplace </a:t>
            </a:r>
            <a:r>
              <a:rPr lang="en-US" sz="2000" dirty="0" smtClean="0"/>
              <a:t>class designed/planned as it would be used as </a:t>
            </a:r>
            <a:r>
              <a:rPr lang="en-US" sz="2000" dirty="0"/>
              <a:t>any Partial Differential </a:t>
            </a:r>
            <a:r>
              <a:rPr lang="en-US" sz="2000" dirty="0" smtClean="0"/>
              <a:t>Equation in the form of </a:t>
            </a:r>
            <a:r>
              <a:rPr lang="en-US" sz="2000" dirty="0" err="1" smtClean="0"/>
              <a:t>Laplacian</a:t>
            </a:r>
            <a:r>
              <a:rPr lang="en-US" sz="2000" dirty="0" smtClean="0"/>
              <a:t> Equation.</a:t>
            </a:r>
          </a:p>
        </p:txBody>
      </p:sp>
    </p:spTree>
    <p:extLst>
      <p:ext uri="{BB962C8B-B14F-4D97-AF65-F5344CB8AC3E}">
        <p14:creationId xmlns:p14="http://schemas.microsoft.com/office/powerpoint/2010/main" val="3523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Matrice</a:t>
            </a:r>
            <a:r>
              <a:rPr lang="en-US" dirty="0" smtClean="0"/>
              <a:t> Solving 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 now, we are not considering performance issues. So We solve the matrices by </a:t>
            </a:r>
          </a:p>
          <a:p>
            <a:pPr marL="0" indent="0">
              <a:buNone/>
            </a:pPr>
            <a:r>
              <a:rPr lang="en-US" sz="2000" b="1" dirty="0" smtClean="0"/>
              <a:t>	solve(A,B) or </a:t>
            </a:r>
            <a:r>
              <a:rPr lang="en-US" sz="2000" b="1" dirty="0" err="1" smtClean="0"/>
              <a:t>inv</a:t>
            </a:r>
            <a:r>
              <a:rPr lang="en-US" sz="2000" b="1" dirty="0" smtClean="0"/>
              <a:t>(A)*B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771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Boundary Conditions </a:t>
            </a:r>
            <a:r>
              <a:rPr lang="en-US" dirty="0" smtClean="0"/>
              <a:t>Implemented in Laplace Eqn.?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Steady State Laplace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52" t="-3546" b="-184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11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BC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rgbClr val="0000FF"/>
                    </a:solidFill>
                    <a:latin typeface="DejaVu Sans Mono" panose="020B0609030804020204" pitchFamily="49" charset="0"/>
                  </a:rPr>
                  <a:t>def</a:t>
                </a:r>
                <a:r>
                  <a:rPr lang="tr-TR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dirty="0" smtClean="0">
                    <a:solidFill>
                      <a:srgbClr val="FF00FF"/>
                    </a:solidFill>
                    <a:latin typeface="DejaVu Sans Mono" panose="020B0609030804020204" pitchFamily="49" charset="0"/>
                  </a:rPr>
                  <a:t>dirichlet</a:t>
                </a:r>
                <a:r>
                  <a:rPr lang="tr-TR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self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index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Scalar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):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Call with</a:t>
                </a:r>
              </a:p>
              <a:p>
                <a:pPr marL="457200" lvl="1" indent="0">
                  <a:buNone/>
                </a:pP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dirichlet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index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1800" dirty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Scalar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Value</a:t>
                </a:r>
                <a:r>
                  <a:rPr lang="tr-TR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	# or</a:t>
                </a:r>
                <a:r>
                  <a:rPr lang="tr-TR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dirichlet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1800" dirty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Scalar</a:t>
                </a:r>
                <a:r>
                  <a:rPr lang="tr-TR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Value</a:t>
                </a:r>
                <a:r>
                  <a:rPr lang="tr-TR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 		# or</a:t>
                </a:r>
                <a:r>
                  <a:rPr lang="tr-TR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EXAMPLE</a:t>
                </a:r>
                <a:r>
                  <a:rPr lang="tr-TR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dirichlet</a:t>
                </a:r>
                <a:r>
                  <a:rPr lang="tr-TR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Value</a:t>
                </a:r>
                <a:r>
                  <a:rPr lang="tr-TR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  <a:endParaRPr lang="tr-TR" sz="1800" dirty="0">
                  <a:solidFill>
                    <a:srgbClr val="000000"/>
                  </a:solidFill>
                  <a:latin typeface="DejaVu Sans Mono" panose="020B0609030804020204" pitchFamily="49" charset="0"/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Neumann BC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tr-TR" b="1" dirty="0">
                    <a:solidFill>
                      <a:srgbClr val="0000FF"/>
                    </a:solidFill>
                    <a:latin typeface="DejaVu Sans Mono" panose="020B0609030804020204" pitchFamily="49" charset="0"/>
                  </a:rPr>
                  <a:t>def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dirty="0">
                    <a:solidFill>
                      <a:srgbClr val="FF00FF"/>
                    </a:solidFill>
                    <a:latin typeface="DejaVu Sans Mono" panose="020B0609030804020204" pitchFamily="49" charset="0"/>
                  </a:rPr>
                  <a:t>neumann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self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index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Value</a:t>
                </a:r>
                <a:r>
                  <a:rPr lang="tr-TR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):</a:t>
                </a:r>
                <a:r>
                  <a:rPr lang="tr-TR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Call with</a:t>
                </a:r>
              </a:p>
              <a:p>
                <a:pPr marL="457200" lvl="1" indent="0"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en-US" sz="1800" b="1" dirty="0" err="1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neumann</a:t>
                </a:r>
                <a:r>
                  <a:rPr lang="en-US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index</a:t>
                </a:r>
                <a:r>
                  <a:rPr lang="en-US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en-US" sz="1800" dirty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en-US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Value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99.0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 		# or</a:t>
                </a:r>
                <a:endParaRPr lang="en-US" sz="1800" dirty="0" smtClean="0">
                  <a:solidFill>
                    <a:srgbClr val="000000"/>
                  </a:solidFill>
                  <a:latin typeface="DejaVu Sans Mono" panose="020B060903080402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err="1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en-US" sz="1800" b="1" dirty="0" err="1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en-US" sz="1800" dirty="0" err="1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neumann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en-US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Value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99.0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	</a:t>
                </a:r>
                <a:r>
                  <a:rPr lang="en-US" sz="18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 	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		# or</a:t>
                </a:r>
                <a:endParaRPr lang="en-US" sz="1800" dirty="0" smtClean="0">
                  <a:solidFill>
                    <a:srgbClr val="000000"/>
                  </a:solidFill>
                  <a:latin typeface="DejaVu Sans Mono" panose="020B060903080402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err="1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en-US" sz="1800" b="1" dirty="0" err="1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en-US" sz="1800" dirty="0" err="1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neumann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99.0</a:t>
                </a:r>
                <a:r>
                  <a:rPr lang="en-US" sz="18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  <a:endParaRPr lang="en-US" sz="1800" dirty="0" smtClean="0">
                  <a:solidFill>
                    <a:srgbClr val="000000"/>
                  </a:solidFill>
                  <a:latin typeface="DejaVu Sans Mono" panose="020B0609030804020204" pitchFamily="49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b="-122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Boundary Conditions Implemented in 1D Heat Equation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Steady State 1D Heat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52" t="-3546" b="-120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Symmetry-Adiabatic / Constant Heat Flow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tr-TR" dirty="0"/>
              </a:p>
              <a:p>
                <a:r>
                  <a:rPr lang="en-US" dirty="0" smtClean="0"/>
                  <a:t>If K=0 symmetry or adiabatic line.</a:t>
                </a:r>
              </a:p>
              <a:p>
                <a:r>
                  <a:rPr lang="en-US" dirty="0" smtClean="0"/>
                  <a:t>K&gt;0 Fixed heat flow enters the Control Volume</a:t>
                </a:r>
              </a:p>
              <a:p>
                <a:r>
                  <a:rPr lang="en-US" dirty="0" smtClean="0"/>
                  <a:t>K&lt;0 Fixed heat flow leaves the Control Volume</a:t>
                </a:r>
                <a:endParaRPr lang="tr-T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5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/ Constant Heat Flow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DejaVu Sans Mono" panose="020B0609030804020204" pitchFamily="49" charset="0"/>
              </a:rPr>
              <a:t>d</a:t>
            </a:r>
            <a:r>
              <a:rPr lang="tr-TR" sz="2000" b="1" dirty="0" smtClean="0">
                <a:solidFill>
                  <a:srgbClr val="0000FF"/>
                </a:solidFill>
                <a:latin typeface="DejaVu Sans Mono" panose="020B0609030804020204" pitchFamily="49" charset="0"/>
              </a:rPr>
              <a:t>ef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tr-TR" sz="2000" dirty="0">
                <a:solidFill>
                  <a:srgbClr val="FF00FF"/>
                </a:solidFill>
                <a:latin typeface="DejaVu Sans Mono" panose="020B0609030804020204" pitchFamily="49" charset="0"/>
              </a:rPr>
              <a:t>Conduction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(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self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x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k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):</a:t>
            </a:r>
            <a:endParaRPr lang="en-US" sz="2000" b="1" dirty="0" smtClean="0">
              <a:solidFill>
                <a:srgbClr val="00008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Call with</a:t>
            </a:r>
            <a:endParaRPr lang="en-US" sz="2000" b="1" dirty="0" smtClean="0">
              <a:solidFill>
                <a:srgbClr val="00008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	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EXAMPLE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.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Conduction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x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=</a:t>
            </a:r>
            <a:r>
              <a:rPr lang="tr-TR" sz="2000" dirty="0" smtClean="0">
                <a:solidFill>
                  <a:srgbClr val="FF0000"/>
                </a:solidFill>
                <a:latin typeface="DejaVu Sans Mono" panose="020B0609030804020204" pitchFamily="49" charset="0"/>
              </a:rPr>
              <a:t>0.0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k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=-</a:t>
            </a:r>
            <a:r>
              <a:rPr lang="tr-TR" sz="2000" dirty="0">
                <a:solidFill>
                  <a:srgbClr val="FF0000"/>
                </a:solidFill>
                <a:latin typeface="DejaVu Sans Mono" panose="020B0609030804020204" pitchFamily="49" charset="0"/>
              </a:rPr>
              <a:t>10.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)</a:t>
            </a:r>
            <a:endParaRPr lang="tr-TR" sz="2000" dirty="0">
              <a:solidFill>
                <a:srgbClr val="00000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I don’t know why I named this method as ‘Conduction’ </a:t>
            </a: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  <a:sym typeface="Wingdings" panose="05000000000000000000" pitchFamily="2" charset="2"/>
              </a:rPr>
              <a:t></a:t>
            </a:r>
            <a:endParaRPr lang="tr-TR" sz="2000" dirty="0">
              <a:solidFill>
                <a:srgbClr val="00000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Future correct forms would be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DejaVu Sans Mono" panose="020B0609030804020204" pitchFamily="49" charset="0"/>
              </a:rPr>
              <a:t>d</a:t>
            </a:r>
            <a:r>
              <a:rPr lang="tr-TR" sz="2000" b="1" dirty="0">
                <a:solidFill>
                  <a:srgbClr val="0000FF"/>
                </a:solidFill>
                <a:latin typeface="DejaVu Sans Mono" panose="020B0609030804020204" pitchFamily="49" charset="0"/>
              </a:rPr>
              <a:t>ef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DejaVu Sans Mono" panose="020B0609030804020204" pitchFamily="49" charset="0"/>
              </a:rPr>
              <a:t>Symetry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self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x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k=0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):</a:t>
            </a:r>
            <a:r>
              <a:rPr lang="en-US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 #and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DejaVu Sans Mono" panose="020B0609030804020204" pitchFamily="49" charset="0"/>
              </a:rPr>
              <a:t>d</a:t>
            </a:r>
            <a:r>
              <a:rPr lang="tr-TR" sz="2000" b="1" dirty="0">
                <a:solidFill>
                  <a:srgbClr val="0000FF"/>
                </a:solidFill>
                <a:latin typeface="DejaVu Sans Mono" panose="020B0609030804020204" pitchFamily="49" charset="0"/>
              </a:rPr>
              <a:t>ef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DejaVu Sans Mono" panose="020B0609030804020204" pitchFamily="49" charset="0"/>
              </a:rPr>
              <a:t>FixedHeatFlow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self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x</a:t>
            </a:r>
            <a:r>
              <a:rPr lang="tr-TR" sz="2000" b="1" dirty="0">
                <a:solidFill>
                  <a:srgbClr val="000080"/>
                </a:solidFill>
                <a:latin typeface="DejaVu Sans Mono" panose="020B06090308040202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k</a:t>
            </a:r>
            <a:r>
              <a:rPr lang="tr-TR" sz="2000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):</a:t>
            </a:r>
            <a:endParaRPr lang="en-US" sz="2000" b="1" dirty="0">
              <a:solidFill>
                <a:srgbClr val="00008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Heat1d.Conduction </a:t>
            </a:r>
            <a:r>
              <a:rPr lang="en-US" sz="2000" dirty="0" smtClean="0"/>
              <a:t>method calls </a:t>
            </a:r>
            <a:r>
              <a:rPr lang="en-US" sz="2000" b="1" dirty="0" smtClean="0"/>
              <a:t>Laplace1d.Neumann </a:t>
            </a:r>
            <a:r>
              <a:rPr lang="en-US" sz="2000" dirty="0" smtClean="0"/>
              <a:t>method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822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ambient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00FF"/>
                    </a:solidFill>
                    <a:latin typeface="DejaVu Sans Mono" panose="020B0609030804020204" pitchFamily="49" charset="0"/>
                  </a:rPr>
                  <a:t>def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en-US" sz="2000" dirty="0">
                    <a:solidFill>
                      <a:srgbClr val="FF00FF"/>
                    </a:solidFill>
                    <a:latin typeface="DejaVu Sans Mono" panose="020B0609030804020204" pitchFamily="49" charset="0"/>
                  </a:rPr>
                  <a:t>Convection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self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x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k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h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Ta</a:t>
                </a:r>
                <a:r>
                  <a:rPr lang="en-US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):</a:t>
                </a:r>
                <a:endParaRPr lang="en-US" sz="2000" dirty="0">
                  <a:solidFill>
                    <a:srgbClr val="000000"/>
                  </a:solidFill>
                  <a:latin typeface="DejaVu Sans Mono" panose="020B060903080402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Call with: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EXAMPLE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Convection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x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1.0</a:t>
                </a:r>
                <a:r>
                  <a:rPr lang="tr-TR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k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75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h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125.0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Ta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200.0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  <a:r>
                  <a:rPr lang="en-US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	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Temperature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tr-TR" sz="2000" b="1" dirty="0">
                    <a:solidFill>
                      <a:srgbClr val="0000FF"/>
                    </a:solidFill>
                    <a:latin typeface="DejaVu Sans Mono" panose="020B0609030804020204" pitchFamily="49" charset="0"/>
                  </a:rPr>
                  <a:t>def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sz="2000" dirty="0">
                    <a:solidFill>
                      <a:srgbClr val="FF00FF"/>
                    </a:solidFill>
                    <a:latin typeface="DejaVu Sans Mono" panose="020B0609030804020204" pitchFamily="49" charset="0"/>
                  </a:rPr>
                  <a:t>Temperature</a:t>
                </a:r>
                <a:r>
                  <a:rPr lang="tr-TR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self</a:t>
                </a:r>
                <a:r>
                  <a:rPr lang="tr-TR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x</a:t>
                </a:r>
                <a:r>
                  <a:rPr lang="tr-TR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T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):</a:t>
                </a:r>
                <a:endParaRPr lang="en-US" sz="2000" b="1" dirty="0" smtClean="0">
                  <a:solidFill>
                    <a:srgbClr val="000080"/>
                  </a:solidFill>
                  <a:latin typeface="DejaVu Sans Mono" panose="020B060903080402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Call with: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	E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XAMPLE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.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Temperature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(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x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0.0</a:t>
                </a:r>
                <a:r>
                  <a:rPr lang="tr-TR" sz="2000" b="1" dirty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,</a:t>
                </a:r>
                <a:r>
                  <a:rPr lang="tr-TR" sz="2000" dirty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 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DejaVu Sans Mono" panose="020B0609030804020204" pitchFamily="49" charset="0"/>
                  </a:rPr>
                  <a:t>T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=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DejaVu Sans Mono" panose="020B0609030804020204" pitchFamily="49" charset="0"/>
                  </a:rPr>
                  <a:t>700.</a:t>
                </a:r>
                <a:r>
                  <a:rPr lang="tr-TR" sz="2000" b="1" dirty="0" smtClean="0">
                    <a:solidFill>
                      <a:srgbClr val="000080"/>
                    </a:solidFill>
                    <a:latin typeface="DejaVu Sans Mono" panose="020B0609030804020204" pitchFamily="49" charset="0"/>
                  </a:rPr>
                  <a:t>)</a:t>
                </a:r>
              </a:p>
              <a:p>
                <a:r>
                  <a:rPr lang="en-US" sz="2000" b="1" dirty="0" smtClean="0"/>
                  <a:t>Heat1d.Temperature </a:t>
                </a:r>
                <a:r>
                  <a:rPr lang="en-US" sz="2000" dirty="0"/>
                  <a:t>method calls </a:t>
                </a:r>
                <a:r>
                  <a:rPr lang="en-US" sz="2000" b="1" dirty="0" smtClean="0"/>
                  <a:t>Laplace1d.Dirichlet </a:t>
                </a:r>
                <a:r>
                  <a:rPr lang="en-US" sz="2000" dirty="0"/>
                  <a:t>method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000" b="1" dirty="0">
                  <a:solidFill>
                    <a:srgbClr val="000080"/>
                  </a:solidFill>
                  <a:latin typeface="DejaVu Sans Mono" panose="020B0609030804020204" pitchFamily="49" charset="0"/>
                </a:endParaRPr>
              </a:p>
              <a:p>
                <a:r>
                  <a:rPr lang="en-US" sz="2000" b="1" dirty="0" smtClean="0"/>
                  <a:t>I am planning add a feature that Temperature (</a:t>
                </a:r>
                <a:r>
                  <a:rPr lang="en-US" sz="2000" b="1" dirty="0" err="1" smtClean="0"/>
                  <a:t>Dirichlet</a:t>
                </a:r>
                <a:r>
                  <a:rPr lang="en-US" sz="2000" b="1" dirty="0" smtClean="0"/>
                  <a:t>) BC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2D, can be given a user defined/linear/polynomial/exponential functions of x and y. This should give more flexibility to model/approximate real situations in Thermal Analysis. In addition, </a:t>
                </a:r>
                <a:r>
                  <a:rPr lang="en-US" sz="2000" b="1" dirty="0" smtClean="0"/>
                  <a:t>node by node BC </a:t>
                </a:r>
                <a:r>
                  <a:rPr lang="en-US" sz="2000" dirty="0" smtClean="0"/>
                  <a:t>giving also is a good feature to model complex systems as simple problems.</a:t>
                </a:r>
                <a:endParaRPr lang="tr-TR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r="-616" b="-19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Extremely powerful</a:t>
            </a:r>
          </a:p>
          <a:p>
            <a:pPr lvl="1"/>
            <a:r>
              <a:rPr lang="en-US" sz="2000" dirty="0" smtClean="0"/>
              <a:t>Numerical Computation (</a:t>
            </a:r>
            <a:r>
              <a:rPr lang="en-US" sz="2000" dirty="0" err="1" smtClean="0"/>
              <a:t>numpy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Visualizing</a:t>
            </a:r>
          </a:p>
          <a:p>
            <a:pPr lvl="1"/>
            <a:r>
              <a:rPr lang="en-US" sz="2000" dirty="0" smtClean="0"/>
              <a:t>Parallel processing (including CUDA, and </a:t>
            </a:r>
            <a:r>
              <a:rPr lang="en-US" sz="2000" dirty="0" err="1" smtClean="0"/>
              <a:t>OpenCL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Image processing</a:t>
            </a:r>
          </a:p>
          <a:p>
            <a:pPr lvl="1"/>
            <a:r>
              <a:rPr lang="en-US" sz="2000" dirty="0" smtClean="0"/>
              <a:t>GUI development</a:t>
            </a:r>
          </a:p>
          <a:p>
            <a:pPr lvl="1"/>
            <a:r>
              <a:rPr lang="en-US" sz="2000" dirty="0" smtClean="0"/>
              <a:t>Interactive Computing </a:t>
            </a:r>
            <a:r>
              <a:rPr lang="en-US" sz="2000" dirty="0" err="1" smtClean="0"/>
              <a:t>lik</a:t>
            </a:r>
            <a:r>
              <a:rPr lang="en-US" sz="2000" dirty="0" smtClean="0"/>
              <a:t> (and better than) MATLAB with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0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now, source method supposes that, heat generation is uniform and all elements generates heat. A feature must be added in 2D such that a source can be given a few nodes. It is more realistic than now.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EXAMPLE</a:t>
            </a:r>
            <a:r>
              <a:rPr lang="tr-T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</a:rPr>
              <a:t>source</a:t>
            </a:r>
            <a:r>
              <a:rPr lang="tr-T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tr-TR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</a:rPr>
              <a:t>WATER_K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>
                <a:solidFill>
                  <a:srgbClr val="FF0000"/>
                </a:solidFill>
                <a:highlight>
                  <a:srgbClr val="FFFFFF"/>
                </a:highlight>
              </a:rPr>
              <a:t>7.5e4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910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pytotube 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Heat1d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Q 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Heat1d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WATER_K 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sz="2000" dirty="0">
                <a:solidFill>
                  <a:srgbClr val="FF0000"/>
                </a:solidFill>
                <a:highlight>
                  <a:srgbClr val="FFFFFF"/>
                </a:highlight>
              </a:rPr>
              <a:t>70.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source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WATER_K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7.5e4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Conduction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x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k=</a:t>
            </a:r>
            <a:r>
              <a:rPr lang="tr-TR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0.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Convection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WATER_K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FF0000"/>
                </a:solidFill>
                <a:highlight>
                  <a:srgbClr val="FFFFFF"/>
                </a:highlight>
              </a:rPr>
              <a:t>500.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 Ta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FF0000"/>
                </a:solidFill>
                <a:highlight>
                  <a:srgbClr val="FFFFFF"/>
                </a:highlight>
              </a:rPr>
              <a:t>300.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solve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ax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sz="2000" dirty="0">
                <a:solidFill>
                  <a:srgbClr val="808080"/>
                </a:solidFill>
                <a:highlight>
                  <a:srgbClr val="FFFFFF"/>
                </a:highlight>
              </a:rPr>
              <a:t>r'Temperature Distribution'</a:t>
            </a:r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756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4" y="2133600"/>
            <a:ext cx="7808078" cy="3778250"/>
          </a:xfrm>
        </p:spPr>
      </p:pic>
    </p:spTree>
    <p:extLst>
      <p:ext uri="{BB962C8B-B14F-4D97-AF65-F5344CB8AC3E}">
        <p14:creationId xmlns:p14="http://schemas.microsoft.com/office/powerpoint/2010/main" val="11342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&gt;&gt;&gt;  </a:t>
            </a:r>
            <a:r>
              <a:rPr lang="en-US" sz="2400" dirty="0"/>
              <a:t>Q.A</a:t>
            </a:r>
          </a:p>
          <a:p>
            <a:pPr marL="0" indent="0">
              <a:buNone/>
            </a:pPr>
            <a:r>
              <a:rPr lang="en-US" sz="2400" dirty="0"/>
              <a:t>array([[   1.,   -1.,    0.,    0.,    0.,    0.],</a:t>
            </a:r>
          </a:p>
          <a:p>
            <a:pPr marL="0" indent="0">
              <a:buNone/>
            </a:pPr>
            <a:r>
              <a:rPr lang="en-US" sz="2400" dirty="0"/>
              <a:t>       [   1.,   -2.,    1.,    0.,    0.,    0.],</a:t>
            </a:r>
          </a:p>
          <a:p>
            <a:pPr marL="0" indent="0">
              <a:buNone/>
            </a:pPr>
            <a:r>
              <a:rPr lang="en-US" sz="2400" dirty="0"/>
              <a:t>       [   0.,    1.,   -2.,    1.,    0.,    0.],</a:t>
            </a:r>
          </a:p>
          <a:p>
            <a:pPr marL="0" indent="0">
              <a:buNone/>
            </a:pPr>
            <a:r>
              <a:rPr lang="en-US" sz="2400" dirty="0"/>
              <a:t>       [   0.,    0.,    1.,   -2.,    1.,    0.],</a:t>
            </a:r>
          </a:p>
          <a:p>
            <a:pPr marL="0" indent="0">
              <a:buNone/>
            </a:pPr>
            <a:r>
              <a:rPr lang="en-US" sz="2400" dirty="0"/>
              <a:t>       [   0.,    0.,    0.,    1.,   -2.,    1.],</a:t>
            </a:r>
          </a:p>
          <a:p>
            <a:pPr marL="0" indent="0">
              <a:buNone/>
            </a:pPr>
            <a:r>
              <a:rPr lang="en-US" sz="2400" dirty="0"/>
              <a:t>       [   0.,    0.,    0.,    0.,   70., -170</a:t>
            </a:r>
            <a:r>
              <a:rPr lang="en-US" sz="2400" dirty="0" smtClean="0"/>
              <a:t>.]])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 Q.B</a:t>
            </a:r>
          </a:p>
          <a:p>
            <a:pPr marL="0" indent="0">
              <a:buNone/>
            </a:pPr>
            <a:r>
              <a:rPr lang="en-US" sz="2400" dirty="0"/>
              <a:t>array([[     0.        ],</a:t>
            </a:r>
          </a:p>
          <a:p>
            <a:pPr marL="0" indent="0">
              <a:buNone/>
            </a:pPr>
            <a:r>
              <a:rPr lang="en-US" sz="2400" dirty="0"/>
              <a:t>       [   -42.85714286],</a:t>
            </a:r>
          </a:p>
          <a:p>
            <a:pPr marL="0" indent="0">
              <a:buNone/>
            </a:pPr>
            <a:r>
              <a:rPr lang="en-US" sz="2400" dirty="0"/>
              <a:t>       [   -42.85714286],</a:t>
            </a:r>
          </a:p>
          <a:p>
            <a:pPr marL="0" indent="0">
              <a:buNone/>
            </a:pPr>
            <a:r>
              <a:rPr lang="en-US" sz="2400" dirty="0"/>
              <a:t>       [   -42.85714286],</a:t>
            </a:r>
          </a:p>
          <a:p>
            <a:pPr marL="0" indent="0">
              <a:buNone/>
            </a:pPr>
            <a:r>
              <a:rPr lang="en-US" sz="2400" dirty="0"/>
              <a:t>       [   -42.85714286],</a:t>
            </a:r>
          </a:p>
          <a:p>
            <a:pPr marL="0" indent="0">
              <a:buNone/>
            </a:pPr>
            <a:r>
              <a:rPr lang="en-US" sz="2400" dirty="0"/>
              <a:t>       [-30000.        ]])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83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with Heat Transfer and </a:t>
            </a:r>
            <a:r>
              <a:rPr lang="en-US" dirty="0" err="1" smtClean="0"/>
              <a:t>Irrotational</a:t>
            </a:r>
            <a:r>
              <a:rPr lang="en-US" dirty="0" smtClean="0"/>
              <a:t> Flow</a:t>
            </a:r>
            <a:endParaRPr lang="tr-T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 Potential Flow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2d Heat Transfer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Convection Heat Transfer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100000" l="3071" r="96529"/>
                    </a14:imgEffect>
                  </a14:imgLayer>
                </a14:imgProps>
              </a:ext>
            </a:extLst>
          </a:blip>
          <a:srcRect l="3919" t="13577" r="60925" b="7495"/>
          <a:stretch/>
        </p:blipFill>
        <p:spPr>
          <a:xfrm>
            <a:off x="5678070" y="3824152"/>
            <a:ext cx="2508069" cy="28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with Heat Transfer and </a:t>
            </a:r>
            <a:r>
              <a:rPr lang="en-US" dirty="0" err="1" smtClean="0"/>
              <a:t>Irrotational</a:t>
            </a:r>
            <a:r>
              <a:rPr lang="en-US" dirty="0" smtClean="0"/>
              <a:t> Flow</a:t>
            </a:r>
            <a:endParaRPr lang="tr-T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 Potential Flow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/>
                  <a:t>Along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2d Heat Transfer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is similar to isothermal contour lines, and conservation of energy.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266" t="-10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5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with Heat Transfer and </a:t>
            </a:r>
            <a:r>
              <a:rPr lang="en-US" dirty="0" err="1" smtClean="0"/>
              <a:t>Irrotational</a:t>
            </a:r>
            <a:r>
              <a:rPr lang="en-US" dirty="0" smtClean="0"/>
              <a:t> Flow</a:t>
            </a:r>
            <a:endParaRPr lang="tr-T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 Potential Flow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These equations seems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Δp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den>
                    </m:f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2d Heat Transfer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𝑘𝐴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,1 −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Thermal Resistance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,1 −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Roadmap to Dual Physics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simultaneously heat transfer and fluid flow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0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Conservation of </a:t>
            </a:r>
            <a:r>
              <a:rPr lang="en-US" sz="2000" dirty="0" smtClean="0"/>
              <a:t>mass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Conservation of Energy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Conservation of Linear Momentum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32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of </a:t>
            </a:r>
            <a:r>
              <a:rPr lang="en-US" dirty="0" smtClean="0"/>
              <a:t>mass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It is developer (scientist) friendly BECAUSE:</a:t>
            </a:r>
          </a:p>
          <a:p>
            <a:pPr lvl="1"/>
            <a:r>
              <a:rPr lang="en-US" sz="2000" dirty="0"/>
              <a:t>You feel very comfortable as developing it MATLAB.</a:t>
            </a:r>
          </a:p>
          <a:p>
            <a:pPr lvl="1"/>
            <a:r>
              <a:rPr lang="en-US" sz="2000" dirty="0"/>
              <a:t>Interpreted, NOT compiled. You don’t need to compile and link. </a:t>
            </a:r>
            <a:r>
              <a:rPr lang="en-US" sz="2000" b="1" dirty="0"/>
              <a:t>Just code and run. </a:t>
            </a:r>
            <a:r>
              <a:rPr lang="en-US" sz="2000" dirty="0"/>
              <a:t>Developing an extremely computationally intensive programs is better in Assembly but DO NOT worry because </a:t>
            </a:r>
            <a:r>
              <a:rPr lang="en-US" sz="2000" b="1" dirty="0"/>
              <a:t>Python is a powerful glue </a:t>
            </a:r>
            <a:r>
              <a:rPr lang="en-US" sz="2000" dirty="0"/>
              <a:t>language to integrate extensions written in other languages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Portable </a:t>
            </a:r>
            <a:r>
              <a:rPr lang="en-US" sz="2000" dirty="0"/>
              <a:t>(Runs both Windows and Linux without pain.</a:t>
            </a:r>
          </a:p>
          <a:p>
            <a:r>
              <a:rPr lang="en-US" sz="2000" dirty="0"/>
              <a:t>Modern</a:t>
            </a:r>
          </a:p>
          <a:p>
            <a:pPr lvl="1"/>
            <a:r>
              <a:rPr lang="en-US" sz="2000" dirty="0"/>
              <a:t>Object oriented</a:t>
            </a:r>
          </a:p>
          <a:p>
            <a:pPr lvl="1"/>
            <a:r>
              <a:rPr lang="en-US" sz="2000" dirty="0"/>
              <a:t>Well-suited to modern-day application (unit testing, GUI development, readable coding, OOP, etc.)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098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Conservation of </a:t>
            </a:r>
            <a:r>
              <a:rPr lang="en-US" dirty="0" smtClean="0"/>
              <a:t>Energy (Energy Equation)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5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Conservation of Linear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09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Recommendations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Laplace1d and Heat1d was only simple trial of solving Laplace equation with Finite Differences.</a:t>
            </a:r>
            <a:endParaRPr lang="en-US" dirty="0"/>
          </a:p>
          <a:p>
            <a:r>
              <a:rPr lang="en-US" dirty="0" smtClean="0"/>
              <a:t>And experimenting the difficulties developing a general use  solver and algorithms with Python/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picking a numerical scheme, numerical method, building a small application structure and drawing a roadmap for PDE solving.</a:t>
            </a:r>
          </a:p>
          <a:p>
            <a:r>
              <a:rPr lang="en-US" dirty="0" smtClean="0"/>
              <a:t>And comparing different approaches with engineering and numerical problems</a:t>
            </a:r>
          </a:p>
          <a:p>
            <a:pPr lvl="1"/>
            <a:r>
              <a:rPr lang="en-US" dirty="0" smtClean="0"/>
              <a:t>Energy Approach / Finite Differences</a:t>
            </a:r>
          </a:p>
          <a:p>
            <a:pPr lvl="1"/>
            <a:r>
              <a:rPr lang="en-US" dirty="0" smtClean="0"/>
              <a:t>Node based / Cell Based</a:t>
            </a:r>
            <a:endParaRPr lang="en-US" dirty="0"/>
          </a:p>
          <a:p>
            <a:r>
              <a:rPr lang="en-US" dirty="0"/>
              <a:t>2D solver is serious work because, 2D PDE result are more meaningful than 1D, and often more than 3D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Recommendations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sum up, all of these works in 1D are only a meeting with:</a:t>
            </a:r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/Optimization Tools</a:t>
            </a:r>
          </a:p>
          <a:p>
            <a:r>
              <a:rPr lang="en-US" sz="2400" dirty="0" smtClean="0"/>
              <a:t>Numerical methods/schemes</a:t>
            </a:r>
          </a:p>
          <a:p>
            <a:r>
              <a:rPr lang="en-US" sz="2400" dirty="0" smtClean="0"/>
              <a:t>PDE solving Finite Elements/Volumes/Differences</a:t>
            </a:r>
          </a:p>
          <a:p>
            <a:r>
              <a:rPr lang="en-US" sz="2400" dirty="0" smtClean="0"/>
              <a:t>Problem solving and developing algorithm</a:t>
            </a:r>
          </a:p>
          <a:p>
            <a:r>
              <a:rPr lang="en-US" sz="2400" dirty="0" smtClean="0"/>
              <a:t>Developing a tested and documented scientific application with a software engineer approach.</a:t>
            </a:r>
          </a:p>
        </p:txBody>
      </p:sp>
    </p:spTree>
    <p:extLst>
      <p:ext uri="{BB962C8B-B14F-4D97-AF65-F5344CB8AC3E}">
        <p14:creationId xmlns:p14="http://schemas.microsoft.com/office/powerpoint/2010/main" val="411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Laplace Equation</a:t>
            </a:r>
            <a:endParaRPr lang="tr-TR" dirty="0"/>
          </a:p>
        </p:txBody>
      </p:sp>
      <p:grpSp>
        <p:nvGrpSpPr>
          <p:cNvPr id="39" name="Group 38"/>
          <p:cNvGrpSpPr/>
          <p:nvPr/>
        </p:nvGrpSpPr>
        <p:grpSpPr>
          <a:xfrm>
            <a:off x="3282043" y="1223488"/>
            <a:ext cx="8049986" cy="5111998"/>
            <a:chOff x="3282043" y="1223488"/>
            <a:chExt cx="8049986" cy="5111998"/>
          </a:xfrm>
        </p:grpSpPr>
        <p:grpSp>
          <p:nvGrpSpPr>
            <p:cNvPr id="29" name="Group 28"/>
            <p:cNvGrpSpPr/>
            <p:nvPr/>
          </p:nvGrpSpPr>
          <p:grpSpPr>
            <a:xfrm>
              <a:off x="3282043" y="1714500"/>
              <a:ext cx="7151916" cy="3922489"/>
              <a:chOff x="2710543" y="1518557"/>
              <a:chExt cx="7151916" cy="392248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10543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(1,1)</a:t>
                </a:r>
                <a:endParaRPr lang="tr-T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02529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(1,2)</a:t>
                </a:r>
                <a:endParaRPr lang="tr-TR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94515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(1,3)</a:t>
                </a:r>
                <a:endParaRPr lang="tr-T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86501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(1,4)</a:t>
                </a:r>
                <a:endParaRPr lang="tr-TR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478487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70473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(1,NX)</a:t>
                </a:r>
                <a:endParaRPr lang="tr-T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78487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78487" y="413203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(NY,NX-1)</a:t>
                </a:r>
                <a:endParaRPr lang="tr-TR" sz="16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670473" y="282121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(2,NX)</a:t>
                </a:r>
                <a:endParaRPr lang="tr-TR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670473" y="413203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(NY,NX)</a:t>
                </a:r>
                <a:endParaRPr lang="tr-TR" sz="16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543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902529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94515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286501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tr-TR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710543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(NY,1)</a:t>
                </a:r>
                <a:endParaRPr lang="tr-T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02529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(NY,2)</a:t>
                </a:r>
                <a:endParaRPr lang="tr-T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94515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(NY,3)</a:t>
                </a:r>
                <a:endParaRPr lang="tr-TR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286501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(NY,4)</a:t>
                </a:r>
                <a:endParaRPr lang="tr-TR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710543" y="1518557"/>
                <a:ext cx="7151916" cy="391976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>
              <a:off x="3282043" y="1714500"/>
              <a:ext cx="80499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82043" y="1714500"/>
              <a:ext cx="0" cy="46209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93188" y="1223488"/>
              <a:ext cx="53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32321" y="5966154"/>
              <a:ext cx="53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1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tr-T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82043" y="1223488"/>
            <a:ext cx="8049986" cy="5111998"/>
            <a:chOff x="3282043" y="1223488"/>
            <a:chExt cx="8049986" cy="5111998"/>
          </a:xfrm>
        </p:grpSpPr>
        <p:grpSp>
          <p:nvGrpSpPr>
            <p:cNvPr id="5" name="Group 4"/>
            <p:cNvGrpSpPr/>
            <p:nvPr/>
          </p:nvGrpSpPr>
          <p:grpSpPr>
            <a:xfrm>
              <a:off x="3282043" y="1714500"/>
              <a:ext cx="7151916" cy="3922489"/>
              <a:chOff x="2710543" y="1518557"/>
              <a:chExt cx="7151916" cy="392248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10543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0</a:t>
                </a:r>
                <a:endParaRPr lang="tr-TR" sz="1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02529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tr-TR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94515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tr-TR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86501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tr-TR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478487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70473" y="1518557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NX-1</a:t>
                </a:r>
                <a:endParaRPr lang="tr-TR" sz="1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78487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78487" y="413203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670473" y="282121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 × NX-1</a:t>
                </a:r>
                <a:endParaRPr lang="tr-TR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670473" y="4132032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NY × NX-1</a:t>
                </a:r>
                <a:endParaRPr lang="tr-TR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10543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NX</a:t>
                </a:r>
                <a:endParaRPr lang="tr-TR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02529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94515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 × NX + J</a:t>
                </a:r>
                <a:endParaRPr lang="tr-TR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86501" y="2824843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10543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(</a:t>
                </a:r>
                <a:r>
                  <a:rPr lang="en-US" sz="1400" dirty="0" smtClean="0"/>
                  <a:t>NY-1)×NX</a:t>
                </a:r>
                <a:endParaRPr lang="tr-TR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2529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94515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6501" y="4134760"/>
                <a:ext cx="1191986" cy="13062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…</a:t>
                </a:r>
                <a:endParaRPr lang="tr-TR" sz="1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710543" y="1518557"/>
                <a:ext cx="7151916" cy="391976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sz="140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282043" y="1714500"/>
              <a:ext cx="80499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282043" y="1714500"/>
              <a:ext cx="0" cy="46209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793188" y="1223488"/>
              <a:ext cx="53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2321" y="5966154"/>
              <a:ext cx="53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7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APPLICATION DESIGN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planning according to future plans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91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Requirements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: </a:t>
            </a:r>
            <a:r>
              <a:rPr lang="en-US" b="1" dirty="0" smtClean="0"/>
              <a:t>Modular</a:t>
            </a:r>
          </a:p>
          <a:p>
            <a:pPr lvl="1"/>
            <a:r>
              <a:rPr lang="en-US" dirty="0" smtClean="0"/>
              <a:t>So any application can use a part of code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 smtClean="0"/>
              <a:t>Extensible for </a:t>
            </a:r>
            <a:r>
              <a:rPr lang="en-US" dirty="0"/>
              <a:t>Multi Physics : </a:t>
            </a:r>
            <a:r>
              <a:rPr lang="en-US" b="1" dirty="0"/>
              <a:t>Object oriented</a:t>
            </a:r>
            <a:endParaRPr lang="en-US" b="1" dirty="0" smtClean="0"/>
          </a:p>
          <a:p>
            <a:pPr lvl="1"/>
            <a:r>
              <a:rPr lang="en-US" dirty="0" smtClean="0"/>
              <a:t>Solver algorithms/Mesh types/Any Physics must be added </a:t>
            </a:r>
            <a:r>
              <a:rPr lang="en-US" dirty="0" smtClean="0"/>
              <a:t>dynamically, seamless and painless.</a:t>
            </a:r>
            <a:endParaRPr lang="en-US" dirty="0" smtClean="0"/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Version Control System :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Source Version Control System is a </a:t>
            </a:r>
            <a:r>
              <a:rPr lang="en-US" b="1" dirty="0" smtClean="0"/>
              <a:t>MUST </a:t>
            </a:r>
            <a:r>
              <a:rPr lang="tr-TR" dirty="0" smtClean="0"/>
              <a:t>of software development process.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5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Version Control GUI for Git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252" y="1419425"/>
            <a:ext cx="9318383" cy="50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Scientific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2D</a:t>
            </a:r>
            <a:r>
              <a:rPr lang="en-US" sz="2000" dirty="0" smtClean="0"/>
              <a:t> </a:t>
            </a:r>
            <a:r>
              <a:rPr lang="en-US" sz="2000" b="1" dirty="0" smtClean="0"/>
              <a:t>Transient</a:t>
            </a:r>
            <a:r>
              <a:rPr lang="en-US" sz="2000" dirty="0" smtClean="0"/>
              <a:t> Laplace Solver for Velocity and Temperature Fields</a:t>
            </a:r>
          </a:p>
          <a:p>
            <a:r>
              <a:rPr lang="en-US" sz="2000" dirty="0" smtClean="0"/>
              <a:t>Dual physics (Heat and Flow) and Free/Forced Convection in 2D</a:t>
            </a:r>
          </a:p>
          <a:p>
            <a:r>
              <a:rPr lang="en-US" sz="2000" dirty="0" smtClean="0"/>
              <a:t>Simple </a:t>
            </a:r>
            <a:r>
              <a:rPr lang="en-US" sz="2000" b="1" dirty="0" smtClean="0"/>
              <a:t>Optimizations</a:t>
            </a:r>
          </a:p>
          <a:p>
            <a:r>
              <a:rPr lang="en-US" sz="2000" b="1" dirty="0" smtClean="0"/>
              <a:t>Polar</a:t>
            </a:r>
            <a:r>
              <a:rPr lang="en-US" sz="2000" dirty="0" smtClean="0"/>
              <a:t> / Cylindrical Coordinates Support</a:t>
            </a:r>
          </a:p>
          <a:p>
            <a:r>
              <a:rPr lang="en-US" sz="2000" dirty="0" smtClean="0"/>
              <a:t>Simple </a:t>
            </a:r>
            <a:r>
              <a:rPr lang="en-US" sz="2000" b="1" dirty="0" smtClean="0"/>
              <a:t>Radiation</a:t>
            </a:r>
            <a:r>
              <a:rPr lang="en-US" sz="2000" dirty="0" smtClean="0"/>
              <a:t> modelling</a:t>
            </a:r>
          </a:p>
          <a:p>
            <a:r>
              <a:rPr lang="en-US" sz="2000" dirty="0" smtClean="0"/>
              <a:t>Essential heat and flow boundary-initial conditions modelling</a:t>
            </a:r>
          </a:p>
          <a:p>
            <a:r>
              <a:rPr lang="en-US" sz="2000" dirty="0" smtClean="0"/>
              <a:t>Simple </a:t>
            </a:r>
            <a:r>
              <a:rPr lang="en-US" sz="2000" b="1" dirty="0" smtClean="0"/>
              <a:t>couplings</a:t>
            </a:r>
          </a:p>
          <a:p>
            <a:r>
              <a:rPr lang="en-US" sz="2000" b="1" dirty="0" smtClean="0"/>
              <a:t>Sparse</a:t>
            </a:r>
            <a:r>
              <a:rPr lang="tr-TR" sz="2000" b="1" dirty="0" smtClean="0"/>
              <a:t> </a:t>
            </a:r>
            <a:r>
              <a:rPr lang="tr-TR" sz="2000" dirty="0" smtClean="0"/>
              <a:t>matrices for performance</a:t>
            </a:r>
            <a:endParaRPr lang="en-US" sz="2000" b="1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85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Geometry/Mesh import from common formats (</a:t>
            </a:r>
            <a:r>
              <a:rPr lang="en-US" sz="2000" dirty="0" err="1" smtClean="0"/>
              <a:t>Paraview</a:t>
            </a:r>
            <a:r>
              <a:rPr lang="en-US" sz="2000" dirty="0" smtClean="0"/>
              <a:t>, Fluent, </a:t>
            </a:r>
            <a:r>
              <a:rPr lang="en-US" sz="2000" dirty="0" err="1" smtClean="0"/>
              <a:t>Gridgen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Automatic meshing with </a:t>
            </a:r>
            <a:r>
              <a:rPr lang="en-US" sz="2000" b="1" dirty="0" err="1" smtClean="0"/>
              <a:t>Netgen</a:t>
            </a:r>
            <a:r>
              <a:rPr lang="en-US" sz="2000" b="1" dirty="0" smtClean="0"/>
              <a:t> Lib</a:t>
            </a:r>
          </a:p>
          <a:p>
            <a:r>
              <a:rPr lang="en-US" sz="2000" dirty="0" smtClean="0"/>
              <a:t>Switching from </a:t>
            </a:r>
            <a:r>
              <a:rPr lang="en-US" sz="2000" b="1" dirty="0" smtClean="0"/>
              <a:t>Finite Differences </a:t>
            </a:r>
            <a:r>
              <a:rPr lang="en-US" sz="2000" dirty="0" smtClean="0"/>
              <a:t>to </a:t>
            </a:r>
            <a:r>
              <a:rPr lang="en-US" sz="2000" b="1" dirty="0" smtClean="0"/>
              <a:t>Finite Elements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Extensive Radiation modelling</a:t>
            </a:r>
          </a:p>
          <a:p>
            <a:r>
              <a:rPr lang="en-US" sz="2000" dirty="0" smtClean="0"/>
              <a:t>Advanced boundary-initial condition input. (polynomial, function,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Turbulent</a:t>
            </a:r>
            <a:r>
              <a:rPr lang="en-US" sz="2000" dirty="0" smtClean="0"/>
              <a:t> modelling</a:t>
            </a:r>
          </a:p>
          <a:p>
            <a:r>
              <a:rPr lang="en-US" sz="2000" b="1" dirty="0" smtClean="0"/>
              <a:t>Topology optimization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33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Scheme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based approach, finite differences method with node based scheme.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Laplace2d </a:t>
            </a:r>
            <a:r>
              <a:rPr lang="en-US" dirty="0" smtClean="0"/>
              <a:t>class, energy approach is used with cell based scheme. Cell based means that one temperature represents a cell.</a:t>
            </a:r>
          </a:p>
          <a:p>
            <a:endParaRPr lang="tr-T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89212" y="3284368"/>
            <a:ext cx="4196441" cy="1443428"/>
            <a:chOff x="2589212" y="3284368"/>
            <a:chExt cx="4196441" cy="1443428"/>
          </a:xfrm>
        </p:grpSpPr>
        <p:sp>
          <p:nvSpPr>
            <p:cNvPr id="4" name="Rectangle 3"/>
            <p:cNvSpPr/>
            <p:nvPr/>
          </p:nvSpPr>
          <p:spPr>
            <a:xfrm>
              <a:off x="2719839" y="3289808"/>
              <a:ext cx="4065814" cy="6041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0636" y="3284368"/>
              <a:ext cx="1072242" cy="6041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4089057" y="3474868"/>
              <a:ext cx="223158" cy="2231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0729" y="3401921"/>
              <a:ext cx="56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tr-T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3520" y="3385592"/>
              <a:ext cx="90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T(i+1)</a:t>
              </a:r>
              <a:endParaRPr lang="tr-TR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139522" y="3496636"/>
              <a:ext cx="223158" cy="2231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9212" y="4081465"/>
              <a:ext cx="2683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1D node based approach</a:t>
              </a:r>
              <a:endParaRPr lang="tr-TR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24608" y="5264891"/>
            <a:ext cx="26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D cell based approach</a:t>
            </a:r>
            <a:endParaRPr lang="tr-TR" dirty="0"/>
          </a:p>
        </p:txBody>
      </p:sp>
      <p:grpSp>
        <p:nvGrpSpPr>
          <p:cNvPr id="66" name="Group 65"/>
          <p:cNvGrpSpPr/>
          <p:nvPr/>
        </p:nvGrpSpPr>
        <p:grpSpPr>
          <a:xfrm>
            <a:off x="7805056" y="3310001"/>
            <a:ext cx="3918857" cy="1837389"/>
            <a:chOff x="7805056" y="3522278"/>
            <a:chExt cx="3918857" cy="1837389"/>
          </a:xfrm>
        </p:grpSpPr>
        <p:sp>
          <p:nvSpPr>
            <p:cNvPr id="42" name="Rectangle 41"/>
            <p:cNvSpPr/>
            <p:nvPr/>
          </p:nvSpPr>
          <p:spPr>
            <a:xfrm>
              <a:off x="7805056" y="4138894"/>
              <a:ext cx="3918857" cy="6041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905405" y="4133454"/>
              <a:ext cx="1072242" cy="6041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Oval 46"/>
            <p:cNvSpPr/>
            <p:nvPr/>
          </p:nvSpPr>
          <p:spPr>
            <a:xfrm>
              <a:off x="9344137" y="4345905"/>
              <a:ext cx="223158" cy="2231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905405" y="3522278"/>
              <a:ext cx="1072242" cy="6041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05405" y="4755510"/>
              <a:ext cx="1072242" cy="6041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77647" y="4139076"/>
              <a:ext cx="1072242" cy="6041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3" name="Oval 62"/>
            <p:cNvSpPr/>
            <p:nvPr/>
          </p:nvSpPr>
          <p:spPr>
            <a:xfrm>
              <a:off x="10364970" y="4342968"/>
              <a:ext cx="223158" cy="2231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021235" y="4732379"/>
              <a:ext cx="104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i</a:t>
              </a:r>
              <a:r>
                <a:rPr lang="en-US" dirty="0" smtClean="0"/>
                <a:t>, j+1)</a:t>
              </a:r>
              <a:endParaRPr lang="tr-TR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54659" y="4721389"/>
              <a:ext cx="66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</a:t>
              </a:r>
              <a:r>
                <a:rPr lang="en-US" dirty="0" err="1" smtClean="0"/>
                <a:t>i,j</a:t>
              </a:r>
              <a:r>
                <a:rPr lang="en-US" dirty="0" smtClean="0"/>
                <a:t>)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1078</Words>
  <Application>Microsoft Office PowerPoint</Application>
  <PresentationFormat>Widescreen</PresentationFormat>
  <Paragraphs>270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DejaVu Sans Mono</vt:lpstr>
      <vt:lpstr>Palatino Linotype</vt:lpstr>
      <vt:lpstr>Wingdings</vt:lpstr>
      <vt:lpstr>Wingdings 3</vt:lpstr>
      <vt:lpstr>Wisp</vt:lpstr>
      <vt:lpstr>PYTOTUBE: DUAL PHSYICS SOLVER FROM SCRATCH</vt:lpstr>
      <vt:lpstr>Why Python?</vt:lpstr>
      <vt:lpstr>Why Python?</vt:lpstr>
      <vt:lpstr> APPLICATION DESIGN</vt:lpstr>
      <vt:lpstr>Programming Requirements</vt:lpstr>
      <vt:lpstr>Version Control GUI for Git</vt:lpstr>
      <vt:lpstr>Short Term Scientific Requirements</vt:lpstr>
      <vt:lpstr>Long Term Requirements</vt:lpstr>
      <vt:lpstr>Finite Element Scheme</vt:lpstr>
      <vt:lpstr>Application Design</vt:lpstr>
      <vt:lpstr>Matrice Solving Method</vt:lpstr>
      <vt:lpstr>Which Boundary Conditions Implemented in Laplace Eqn.?</vt:lpstr>
      <vt:lpstr>Dirichlet BC</vt:lpstr>
      <vt:lpstr>Neumann BC</vt:lpstr>
      <vt:lpstr>Which Boundary Conditions Implemented in 1D Heat Equation</vt:lpstr>
      <vt:lpstr>Symmetry-Adiabatic / Constant Heat Flow</vt:lpstr>
      <vt:lpstr>Symmetry / Constant Heat Flow</vt:lpstr>
      <vt:lpstr>Convection</vt:lpstr>
      <vt:lpstr>Fixed Temperature</vt:lpstr>
      <vt:lpstr>Source</vt:lpstr>
      <vt:lpstr>A simple Example</vt:lpstr>
      <vt:lpstr>A simple Example</vt:lpstr>
      <vt:lpstr>A simple Example</vt:lpstr>
      <vt:lpstr>Analogy with Heat Transfer and Irrotational Flow</vt:lpstr>
      <vt:lpstr>Analogy with Heat Transfer and Irrotational Flow</vt:lpstr>
      <vt:lpstr>Analogy with Heat Transfer and Irrotational Flow</vt:lpstr>
      <vt:lpstr>Roadmap to Dual Physics</vt:lpstr>
      <vt:lpstr>Method</vt:lpstr>
      <vt:lpstr>Conservation of mass</vt:lpstr>
      <vt:lpstr>Conservation of Energy (Energy Equation)</vt:lpstr>
      <vt:lpstr>Conservation of Linear Momentum</vt:lpstr>
      <vt:lpstr>Comments and Recommendations</vt:lpstr>
      <vt:lpstr>Comments and Recommendations</vt:lpstr>
      <vt:lpstr>2D Laplace Equation</vt:lpstr>
      <vt:lpstr>Indexing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EQUATION SOLVER FROM SCRATCH</dc:title>
  <dc:creator>ahmed</dc:creator>
  <cp:lastModifiedBy>ahmed</cp:lastModifiedBy>
  <cp:revision>191</cp:revision>
  <dcterms:created xsi:type="dcterms:W3CDTF">2013-09-13T19:35:10Z</dcterms:created>
  <dcterms:modified xsi:type="dcterms:W3CDTF">2013-09-23T19:57:08Z</dcterms:modified>
</cp:coreProperties>
</file>