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535" r:id="rId2"/>
    <p:sldId id="536" r:id="rId3"/>
    <p:sldId id="695" r:id="rId4"/>
    <p:sldId id="691" r:id="rId5"/>
    <p:sldId id="728" r:id="rId6"/>
    <p:sldId id="711" r:id="rId7"/>
    <p:sldId id="712" r:id="rId8"/>
    <p:sldId id="714" r:id="rId9"/>
    <p:sldId id="716" r:id="rId10"/>
    <p:sldId id="717" r:id="rId11"/>
    <p:sldId id="727" r:id="rId12"/>
    <p:sldId id="718" r:id="rId13"/>
    <p:sldId id="719" r:id="rId14"/>
    <p:sldId id="726" r:id="rId15"/>
    <p:sldId id="723" r:id="rId16"/>
    <p:sldId id="724" r:id="rId17"/>
    <p:sldId id="720" r:id="rId18"/>
    <p:sldId id="721" r:id="rId19"/>
    <p:sldId id="722" r:id="rId20"/>
    <p:sldId id="729" r:id="rId21"/>
    <p:sldId id="730" r:id="rId22"/>
    <p:sldId id="731" r:id="rId23"/>
    <p:sldId id="732" r:id="rId24"/>
    <p:sldId id="733" r:id="rId25"/>
    <p:sldId id="734" r:id="rId26"/>
    <p:sldId id="735" r:id="rId27"/>
    <p:sldId id="736" r:id="rId28"/>
    <p:sldId id="737" r:id="rId29"/>
  </p:sldIdLst>
  <p:sldSz cx="9144000" cy="6858000" type="screen4x3"/>
  <p:notesSz cx="6735763" cy="9866313"/>
  <p:defaultTextStyle>
    <a:defPPr>
      <a:defRPr lang="ko-KR"/>
    </a:defPPr>
    <a:lvl1pPr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56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28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00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72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in Cho" initials="Y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F7"/>
    <a:srgbClr val="FFE5E5"/>
    <a:srgbClr val="428BC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2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-18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3018" y="-10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81A07-5536-47A2-85A7-9331AA8CDDEC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AF3F4-09AF-4D2A-8832-275F6DA7BA4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88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3914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3914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2BDB8B6-ECB9-4D62-B25A-BC8940766E11}" type="datetimeFigureOut">
              <a:rPr lang="ko-KR" altLang="en-US"/>
              <a:pPr>
                <a:defRPr/>
              </a:pPr>
              <a:t>2018-11-27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3914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3914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DD999F0-A9F9-431C-A28F-EA90906AEAF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276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83" algn="l" defTabSz="913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37" algn="l" defTabSz="913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696" algn="l" defTabSz="913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53" algn="l" defTabSz="913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3817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94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099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00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</p:sldLayoutIdLst>
  <p:hf hdr="0" ftr="0" dt="0"/>
  <p:txStyles>
    <p:titleStyle>
      <a:lvl1pPr algn="ctr" defTabSz="842963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42963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842963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842963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842963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83226" algn="ctr" defTabSz="843629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66452" algn="ctr" defTabSz="843629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49679" algn="ctr" defTabSz="843629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532905" algn="ctr" defTabSz="843629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7500" indent="-317500" algn="l" defTabSz="8429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1938" algn="l" defTabSz="8429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55688" indent="-212725" algn="l" defTabSz="8429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77963" indent="-209550" algn="l" defTabSz="842963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900238" indent="-211138" algn="l" defTabSz="842963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284720" indent="-211573" algn="l" defTabSz="843629" rtl="0" fontAlgn="base" latinLnBrk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67946" indent="-211573" algn="l" defTabSz="843629" rtl="0" fontAlgn="base" latinLnBrk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51172" indent="-211573" algn="l" defTabSz="843629" rtl="0" fontAlgn="base" latinLnBrk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434398" indent="-211573" algn="l" defTabSz="843629" rtl="0" fontAlgn="base" latinLnBrk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226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452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679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2905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6131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9357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2580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5810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5.png"/><Relationship Id="rId7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8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V="1">
            <a:off x="347297" y="2401889"/>
            <a:ext cx="8213480" cy="3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80897" y="1843088"/>
            <a:ext cx="6085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07704" y="1090614"/>
            <a:ext cx="6653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940153" y="3844925"/>
            <a:ext cx="262648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남혁민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2018.09.17</a:t>
            </a:r>
          </a:p>
          <a:p>
            <a:pPr eaLnBrk="1" hangingPunct="1"/>
            <a:r>
              <a:rPr lang="en-US" altLang="ko-KR" sz="1400" dirty="0" smtClean="0"/>
              <a:t>Version : v1</a:t>
            </a:r>
            <a:endParaRPr lang="ko-KR" altLang="en-US" sz="1400" dirty="0"/>
          </a:p>
        </p:txBody>
      </p:sp>
      <p:pic>
        <p:nvPicPr>
          <p:cNvPr id="1026" name="Picture 2" descr="Q:\02. 개인\조영민\06.문서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127" y="6165304"/>
            <a:ext cx="13906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0028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2041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25892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1576"/>
              </p:ext>
            </p:extLst>
          </p:nvPr>
        </p:nvGraphicFramePr>
        <p:xfrm>
          <a:off x="7269163" y="1052736"/>
          <a:ext cx="1715394" cy="443239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제목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볼드체로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조회수 숫자로 파란색으로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마지막 수정 날짜 표시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(12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시로 표시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 옆에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작성자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추천수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☆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추천안함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★ 추천함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☆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★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추천된것으로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본문 내용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- 100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자를 넘길 수 없다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NULL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값 입력 후 등록을 누르면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입력하세요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표시된다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단 회원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단 날짜를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댓글추천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형태는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추천과 동일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아이디와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아이디가 같으면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나타나고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이동되고 현재 입력한 정보 그대로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입력폼에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작성된다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아이디와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아이디가 같으면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나타나고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최신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이동되고 현재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삭제된다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User06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latin typeface="굴림" pitchFamily="50" charset="-127"/>
                <a:ea typeface="굴림" pitchFamily="50" charset="-127"/>
              </a:rPr>
              <a:t>게시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판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9512" y="184482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정보 게시판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79512" y="218450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자유 게시판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835696" y="1412776"/>
            <a:ext cx="4752528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06475"/>
            <a:r>
              <a:rPr lang="ko-KR" altLang="en-US" sz="1600" b="1" dirty="0" err="1">
                <a:latin typeface="굴림" pitchFamily="50" charset="-127"/>
                <a:ea typeface="굴림" pitchFamily="50" charset="-127"/>
              </a:rPr>
              <a:t>조지오웰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 ‘</a:t>
            </a:r>
            <a:r>
              <a:rPr lang="en-US" altLang="ko-KR" sz="1600" b="1" dirty="0">
                <a:latin typeface="굴림" pitchFamily="50" charset="-127"/>
                <a:ea typeface="굴림" pitchFamily="50" charset="-127"/>
              </a:rPr>
              <a:t>1984’ 00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주년으로 </a:t>
            </a:r>
            <a:r>
              <a:rPr lang="en-US" altLang="ko-KR" sz="1600" b="1" dirty="0">
                <a:latin typeface="굴림" pitchFamily="50" charset="-127"/>
                <a:ea typeface="굴림" pitchFamily="50" charset="-127"/>
              </a:rPr>
              <a:t>30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퍼 할인한 가격으로 </a:t>
            </a:r>
            <a:r>
              <a:rPr lang="ko-KR" altLang="en-US" sz="1600" b="1" dirty="0" err="1">
                <a:latin typeface="굴림" pitchFamily="50" charset="-127"/>
                <a:ea typeface="굴림" pitchFamily="50" charset="-127"/>
              </a:rPr>
              <a:t>교보문고에서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 제공하고 있어요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1763688" y="2060848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1763714" y="4725144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그룹 59"/>
          <p:cNvGrpSpPr/>
          <p:nvPr/>
        </p:nvGrpSpPr>
        <p:grpSpPr>
          <a:xfrm>
            <a:off x="5472100" y="119675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5" name="직사각형 114"/>
          <p:cNvSpPr/>
          <p:nvPr/>
        </p:nvSpPr>
        <p:spPr bwMode="auto">
          <a:xfrm>
            <a:off x="1835695" y="2562871"/>
            <a:ext cx="5241379" cy="19462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굴림" pitchFamily="50" charset="-127"/>
                <a:ea typeface="굴림" pitchFamily="50" charset="-127"/>
              </a:rPr>
              <a:t>조지오웰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 작가 다들 아시죠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??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007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영화에서도 언급한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‘1984’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책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YES24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에서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30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퍼 할인한 가격으로 제공하고 있어요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!!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재고가 별로 없으니까 얼른 </a:t>
            </a:r>
            <a:r>
              <a:rPr lang="ko-KR" altLang="en-US" sz="1200" dirty="0" err="1" smtClean="0">
                <a:latin typeface="굴림" pitchFamily="50" charset="-127"/>
                <a:ea typeface="굴림" pitchFamily="50" charset="-127"/>
              </a:rPr>
              <a:t>링크타고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 구매하세요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!!! </a:t>
            </a:r>
            <a:r>
              <a:rPr lang="ko-KR" altLang="en-US" sz="1200" dirty="0" err="1" smtClean="0">
                <a:latin typeface="굴림" pitchFamily="50" charset="-127"/>
                <a:ea typeface="굴림" pitchFamily="50" charset="-127"/>
              </a:rPr>
              <a:t>즐독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!</a:t>
            </a:r>
          </a:p>
          <a:p>
            <a:pPr defTabSz="1006475">
              <a:lnSpc>
                <a:spcPct val="150000"/>
              </a:lnSpc>
            </a:pPr>
            <a:endParaRPr lang="en-US" altLang="ko-KR" sz="1200" dirty="0" smtClean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  <a:p>
            <a:pPr defTabSz="1006475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http</a:t>
            </a:r>
            <a:r>
              <a:rPr lang="en-US" altLang="ko-KR" sz="1200" dirty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://www.yes24.com/campaign/01_book/yesPresent/yesPresent.aspx?EventNo=159832&amp;CategoryNumber=001</a:t>
            </a:r>
            <a:endParaRPr lang="en-US" altLang="ko-KR" sz="1200" dirty="0" smtClean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6" name="직선 연결선 115"/>
          <p:cNvCxnSpPr/>
          <p:nvPr/>
        </p:nvCxnSpPr>
        <p:spPr bwMode="auto">
          <a:xfrm>
            <a:off x="1763688" y="2420888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직사각형 116"/>
          <p:cNvSpPr/>
          <p:nvPr/>
        </p:nvSpPr>
        <p:spPr bwMode="auto">
          <a:xfrm>
            <a:off x="1855379" y="2132856"/>
            <a:ext cx="4732845" cy="2325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최근 수정</a:t>
            </a: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: 2018-09-18 11:12 AM		                        HMNAM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6564446" y="2123876"/>
            <a:ext cx="556573" cy="2674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☆</a:t>
            </a:r>
            <a:r>
              <a:rPr lang="en-US" altLang="ko-KR" sz="1200" b="1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13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6333157" y="1412776"/>
            <a:ext cx="785800" cy="4524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78</a:t>
            </a:r>
          </a:p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굴림" pitchFamily="50" charset="-127"/>
                <a:ea typeface="굴림" pitchFamily="50" charset="-127"/>
              </a:rPr>
              <a:t>VIEWS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1835696" y="5047309"/>
            <a:ext cx="63493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06475"/>
            <a:r>
              <a:rPr lang="ko-KR" altLang="en-US" sz="1400" b="1" dirty="0" err="1" smtClean="0">
                <a:latin typeface="굴림" pitchFamily="50" charset="-127"/>
                <a:ea typeface="굴림" pitchFamily="50" charset="-127"/>
              </a:rPr>
              <a:t>댓글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1914694" y="5407349"/>
            <a:ext cx="4962343" cy="4309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굴림" pitchFamily="50" charset="-127"/>
                <a:ea typeface="굴림" pitchFamily="50" charset="-127"/>
              </a:rPr>
              <a:t>댓글을</a:t>
            </a:r>
            <a:r>
              <a:rPr lang="ko-KR" altLang="en-US" sz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굴림" pitchFamily="50" charset="-127"/>
                <a:ea typeface="굴림" pitchFamily="50" charset="-127"/>
              </a:rPr>
              <a:t> 입력하세요</a:t>
            </a:r>
            <a:endParaRPr lang="en-US" altLang="ko-KR" sz="1200" dirty="0" smtClean="0">
              <a:solidFill>
                <a:schemeClr val="bg2">
                  <a:lumMod val="40000"/>
                  <a:lumOff val="60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6300192" y="5479357"/>
            <a:ext cx="500658" cy="3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등록</a:t>
            </a: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1907704" y="5911405"/>
            <a:ext cx="3880049" cy="6859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06475">
              <a:lnSpc>
                <a:spcPct val="150000"/>
              </a:lnSpc>
            </a:pPr>
            <a:r>
              <a:rPr lang="en-US" altLang="ko-KR" sz="1000" dirty="0" err="1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HJhwang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☆13   </a:t>
            </a:r>
            <a:r>
              <a:rPr lang="en-US" altLang="ko-K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2018-09-18 11:14 AM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감사합니다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~!!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6848810" y="119675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타원 12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3951486" y="196108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타원 12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30" name="이등변 삼각형 12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6961238" y="190356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타원 1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33" name="이등변 삼각형 1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975903" y="247253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5" name="타원 13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36" name="이등변 삼각형 13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6548772" y="5047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타원 1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39" name="이등변 삼각형 1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4352700" y="579747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타원 14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7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42" name="이등변 삼각형 14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795345" y="57614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타원 14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8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50" name="이등변 삼각형 14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9" name="직사각형 78"/>
          <p:cNvSpPr/>
          <p:nvPr/>
        </p:nvSpPr>
        <p:spPr bwMode="auto">
          <a:xfrm>
            <a:off x="1870765" y="4780000"/>
            <a:ext cx="599862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수정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2351279" y="450912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타원 8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9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3" name="직사각형 82"/>
          <p:cNvSpPr/>
          <p:nvPr/>
        </p:nvSpPr>
        <p:spPr bwMode="auto">
          <a:xfrm>
            <a:off x="5724128" y="932840"/>
            <a:ext cx="13529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Hello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531978" y="4797152"/>
            <a:ext cx="599862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삭제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2921359" y="4517504"/>
            <a:ext cx="428624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타원 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10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30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10379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633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37603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자유 게시판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74532"/>
              </p:ext>
            </p:extLst>
          </p:nvPr>
        </p:nvGraphicFramePr>
        <p:xfrm>
          <a:off x="7269163" y="1052736"/>
          <a:ext cx="1715394" cy="171311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검색결과가 표시된다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추천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조회수 순으로 표시되고 파란색 글씨로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제목이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결과를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자유게시판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정보게시판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갤러리로 나눠서 볼 수 있다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User07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724128" y="932840"/>
            <a:ext cx="13529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Login / Sign Up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1779166" y="2276872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377467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자유 게시판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427984" y="1911093"/>
            <a:ext cx="731766" cy="26730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Newest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159750" y="1911093"/>
            <a:ext cx="44204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Hot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591798" y="1911093"/>
            <a:ext cx="93610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Comment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527902" y="1911093"/>
            <a:ext cx="57606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Week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1763688" y="2924944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3507321" y="2420888"/>
            <a:ext cx="3656967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20</a:t>
            </a:r>
            <a:r>
              <a:rPr lang="ko-KR" altLang="en-US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대가 선호하는 커피 통계 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907703" y="2385579"/>
            <a:ext cx="144227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5      0      2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추천   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 조회수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1905585" y="3033651"/>
            <a:ext cx="144227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0      3     13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추천   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 조회수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1763688" y="3645024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/>
          <p:cNvSpPr/>
          <p:nvPr/>
        </p:nvSpPr>
        <p:spPr bwMode="auto">
          <a:xfrm>
            <a:off x="3491880" y="3033651"/>
            <a:ext cx="3656967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커피의 효능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3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가지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1905585" y="3717032"/>
            <a:ext cx="144227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1      1      2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추천   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 조회수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491880" y="3717032"/>
            <a:ext cx="3656967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커피</a:t>
            </a:r>
            <a:r>
              <a:rPr lang="en-US" altLang="ko-KR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잔 마시면 물은 </a:t>
            </a:r>
            <a:r>
              <a:rPr lang="en-US" altLang="ko-KR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잔 마시세요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2" name="Picture 2" descr="edit, pen, pencil, writ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91" y="1523173"/>
            <a:ext cx="249643" cy="24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직사각형 117"/>
          <p:cNvSpPr/>
          <p:nvPr/>
        </p:nvSpPr>
        <p:spPr bwMode="auto">
          <a:xfrm>
            <a:off x="611560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179512" y="184482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자유 게시판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79512" y="218450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정</a:t>
            </a:r>
            <a:r>
              <a:rPr lang="ko-KR" altLang="en-US" sz="1000" dirty="0">
                <a:latin typeface="굴림" pitchFamily="50" charset="-127"/>
                <a:ea typeface="굴림" pitchFamily="50" charset="-127"/>
              </a:rPr>
              <a:t>보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게시판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826543" y="1911093"/>
            <a:ext cx="390922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10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258591" y="1911093"/>
            <a:ext cx="37830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20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654656" y="1896469"/>
            <a:ext cx="115212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페이지수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2672376" y="1911093"/>
            <a:ext cx="37830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30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5705781" y="6186026"/>
            <a:ext cx="1057339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커</a:t>
            </a:r>
            <a:r>
              <a:rPr lang="ko-KR" altLang="en-US" sz="1200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피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6580902" y="6186027"/>
            <a:ext cx="511378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검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색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5004048" y="6186027"/>
            <a:ext cx="720080" cy="267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5516927" y="6222454"/>
            <a:ext cx="169498" cy="187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이등변 삼각형 15"/>
          <p:cNvSpPr/>
          <p:nvPr/>
        </p:nvSpPr>
        <p:spPr bwMode="auto">
          <a:xfrm flipV="1">
            <a:off x="5526758" y="6265051"/>
            <a:ext cx="159668" cy="97227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179512" y="254454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갤러</a:t>
            </a:r>
            <a:r>
              <a:rPr lang="ko-KR" altLang="en-US" sz="1000" dirty="0">
                <a:latin typeface="굴림" pitchFamily="50" charset="-127"/>
                <a:ea typeface="굴림" pitchFamily="50" charset="-127"/>
              </a:rPr>
              <a:t>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6870988" y="215321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타원 10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05" name="이등변 삼각형 10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453530" y="164799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타원 11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14" name="이등변 삼각형 11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030044"/>
            <a:ext cx="2447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2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05273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2207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90762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갤러리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70842"/>
              </p:ext>
            </p:extLst>
          </p:nvPr>
        </p:nvGraphicFramePr>
        <p:xfrm>
          <a:off x="7269163" y="1052736"/>
          <a:ext cx="1715394" cy="153069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사진을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사진은 화면  해상도 크기에 맞춰 가로 세로에 맞춰 정렬되어서 나열된다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새 갤러리 글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User10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User08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724128" y="932840"/>
            <a:ext cx="13529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Login / Sign Up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23528" y="1377467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4427984" y="1412776"/>
            <a:ext cx="731766" cy="26730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Newest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159750" y="1412776"/>
            <a:ext cx="44204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Hot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591798" y="1412776"/>
            <a:ext cx="93610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Comment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527902" y="1412776"/>
            <a:ext cx="57606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Week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 bwMode="auto">
          <a:xfrm>
            <a:off x="106380" y="1916832"/>
            <a:ext cx="70579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74" name="Picture 2" descr="brown wooden chai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91" y="2093439"/>
            <a:ext cx="2416470" cy="161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oman wearing white jacket using laptop compu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093439"/>
            <a:ext cx="2416470" cy="161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eople inside caf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89" y="3939181"/>
            <a:ext cx="269895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ite plastic coffee tumbler near white ceramic saucer with pastr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25" y="3939181"/>
            <a:ext cx="1455048" cy="17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oup of people inside cafeter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778" y="3937923"/>
            <a:ext cx="1016438" cy="18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그룹 118"/>
          <p:cNvGrpSpPr/>
          <p:nvPr/>
        </p:nvGrpSpPr>
        <p:grpSpPr>
          <a:xfrm>
            <a:off x="3060534" y="186181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0" name="타원 11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1" name="이등변 삼각형 12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6825047" y="201421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3" name="타원 12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4" name="이등변 삼각형 12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084" name="Picture 12" descr="camera, image, photo, photography, video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891" y="1473174"/>
            <a:ext cx="317182" cy="31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그룹 124"/>
          <p:cNvGrpSpPr/>
          <p:nvPr/>
        </p:nvGrpSpPr>
        <p:grpSpPr>
          <a:xfrm>
            <a:off x="4139412" y="125839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타원 12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직사각형 63"/>
          <p:cNvSpPr/>
          <p:nvPr/>
        </p:nvSpPr>
        <p:spPr bwMode="auto">
          <a:xfrm>
            <a:off x="5705781" y="6186026"/>
            <a:ext cx="1057339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입</a:t>
            </a:r>
            <a:r>
              <a:rPr lang="ko-KR" altLang="en-US" sz="1200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력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580902" y="6186027"/>
            <a:ext cx="511378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검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색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004048" y="6186027"/>
            <a:ext cx="720080" cy="267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5516927" y="6222454"/>
            <a:ext cx="169498" cy="187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이등변 삼각형 67"/>
          <p:cNvSpPr/>
          <p:nvPr/>
        </p:nvSpPr>
        <p:spPr bwMode="auto">
          <a:xfrm flipV="1">
            <a:off x="5526758" y="6265051"/>
            <a:ext cx="159668" cy="97227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30044"/>
            <a:ext cx="2447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1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765718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3994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30703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갤러리 상세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21925"/>
              </p:ext>
            </p:extLst>
          </p:nvPr>
        </p:nvGraphicFramePr>
        <p:xfrm>
          <a:off x="7269163" y="1052736"/>
          <a:ext cx="1715394" cy="144489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갤러리 사진상세 화면은 게시판 상세화면과 기능이 똑같다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내용이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입력폼으로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입력된다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User09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724128" y="932840"/>
            <a:ext cx="13529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Login / Sign Up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744703" y="220486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1" name="직사각형 120"/>
          <p:cNvSpPr/>
          <p:nvPr/>
        </p:nvSpPr>
        <p:spPr bwMode="auto">
          <a:xfrm>
            <a:off x="1632813" y="5335834"/>
            <a:ext cx="63493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06475"/>
            <a:r>
              <a:rPr lang="ko-KR" altLang="en-US" sz="1400" b="1" dirty="0" err="1" smtClean="0">
                <a:latin typeface="굴림" pitchFamily="50" charset="-127"/>
                <a:ea typeface="굴림" pitchFamily="50" charset="-127"/>
              </a:rPr>
              <a:t>댓글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1626662" y="5657999"/>
            <a:ext cx="4962343" cy="4309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굴림" pitchFamily="50" charset="-127"/>
                <a:ea typeface="굴림" pitchFamily="50" charset="-127"/>
              </a:rPr>
              <a:t>댓글을</a:t>
            </a:r>
            <a:r>
              <a:rPr lang="ko-KR" altLang="en-US" sz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굴림" pitchFamily="50" charset="-127"/>
                <a:ea typeface="굴림" pitchFamily="50" charset="-127"/>
              </a:rPr>
              <a:t> 입력하세요</a:t>
            </a:r>
            <a:endParaRPr lang="en-US" altLang="ko-KR" sz="1200" dirty="0" smtClean="0">
              <a:solidFill>
                <a:schemeClr val="bg2">
                  <a:lumMod val="40000"/>
                  <a:lumOff val="60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6012160" y="5730007"/>
            <a:ext cx="500658" cy="3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등록</a:t>
            </a: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1619672" y="6162056"/>
            <a:ext cx="3880049" cy="5073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06475">
              <a:lnSpc>
                <a:spcPct val="150000"/>
              </a:lnSpc>
            </a:pPr>
            <a:r>
              <a:rPr lang="en-US" altLang="ko-KR" sz="1000" dirty="0" err="1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HJhwang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 ☆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13   </a:t>
            </a:r>
            <a:r>
              <a:rPr lang="en-US" altLang="ko-K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2018-09-18 11:14 AM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완전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이뻐요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~!!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51520" y="1340768"/>
            <a:ext cx="3168352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유럽의 어느 한 카페 사진</a:t>
            </a:r>
            <a:r>
              <a:rPr lang="en-US" altLang="ko-KR" sz="1600" b="1" dirty="0" smtClean="0">
                <a:latin typeface="굴림" pitchFamily="50" charset="-127"/>
                <a:ea typeface="굴림" pitchFamily="50" charset="-127"/>
              </a:rPr>
              <a:t>...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106380" y="1844824"/>
            <a:ext cx="70579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Picture 2" descr="brown wooden chai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17" y="2327425"/>
            <a:ext cx="4026611" cy="26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직선 연결선 66"/>
          <p:cNvCxnSpPr/>
          <p:nvPr/>
        </p:nvCxnSpPr>
        <p:spPr bwMode="auto">
          <a:xfrm>
            <a:off x="106380" y="2204864"/>
            <a:ext cx="7018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271203" y="1916832"/>
            <a:ext cx="6129398" cy="2325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최근 수정</a:t>
            </a: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: 2018-09-18 11:12 AM		                                                         HMNAM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391691" y="1899365"/>
            <a:ext cx="556573" cy="2674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☆</a:t>
            </a:r>
            <a:r>
              <a:rPr lang="en-US" altLang="ko-KR" sz="1200" b="1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13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162464" y="1320405"/>
            <a:ext cx="785800" cy="4524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78</a:t>
            </a:r>
          </a:p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굴림" pitchFamily="50" charset="-127"/>
                <a:ea typeface="굴림" pitchFamily="50" charset="-127"/>
              </a:rPr>
              <a:t>VIEWS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654741" y="5051373"/>
            <a:ext cx="599862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수정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2315954" y="5068525"/>
            <a:ext cx="599862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삭제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135187" y="48691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타원 4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60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96847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8622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06133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갤러리 새 글 추가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53878"/>
              </p:ext>
            </p:extLst>
          </p:nvPr>
        </p:nvGraphicFramePr>
        <p:xfrm>
          <a:off x="7269163" y="1052736"/>
          <a:ext cx="1715394" cy="49941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자까지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 업로드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 업로드 개수는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개만 가능하다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사진은 무조건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 등록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해야한다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개를 초과할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더이상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등록할 수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올릴 사진을 선택할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내 컴퓨터에 있는 사진을 선택해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업로드할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사진을 올릴 수 있는 형식은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.jpg, .jpeg, .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png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.bmp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 업로드 크기는 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메가까지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Tag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Null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값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형식은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#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단어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#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단어 식으로 입력한다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작성버튼 클릭 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Null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값 일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제목을 입력하세요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제목기입한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글이 작성되고 최신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사진이 등록 안 되어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있을경우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사진을 추가하세요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갤러리 글 작성이 취소되고 최신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돌아간다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User10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763688" y="1385250"/>
            <a:ext cx="2094557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갤러리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새 글 추가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 bwMode="auto">
          <a:xfrm>
            <a:off x="1763688" y="5157192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직사각형 114"/>
          <p:cNvSpPr/>
          <p:nvPr/>
        </p:nvSpPr>
        <p:spPr bwMode="auto">
          <a:xfrm>
            <a:off x="1829371" y="1852607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 smtClean="0">
                <a:latin typeface="굴림" pitchFamily="50" charset="-127"/>
                <a:ea typeface="굴림" pitchFamily="50" charset="-127"/>
              </a:rPr>
              <a:t>Title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1873012" y="2288759"/>
            <a:ext cx="4965928" cy="318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What’s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 your question? Be </a:t>
            </a:r>
            <a:r>
              <a:rPr kumimoji="1" lang="en-US" altLang="ko-KR" sz="1400" b="0" i="0" u="none" strike="noStrike" cap="none" normalizeH="0" dirty="0" err="1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specefic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1835696" y="2682423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 smtClean="0">
                <a:latin typeface="굴림" pitchFamily="50" charset="-127"/>
                <a:ea typeface="굴림" pitchFamily="50" charset="-127"/>
              </a:rPr>
              <a:t>사진추</a:t>
            </a:r>
            <a:r>
              <a:rPr lang="ko-KR" altLang="en-US" sz="1300" b="1" dirty="0">
                <a:latin typeface="굴림" pitchFamily="50" charset="-127"/>
                <a:ea typeface="굴림" pitchFamily="50" charset="-127"/>
              </a:rPr>
              <a:t>가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 bwMode="auto">
          <a:xfrm>
            <a:off x="1763688" y="5229200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직사각형 119"/>
          <p:cNvSpPr/>
          <p:nvPr/>
        </p:nvSpPr>
        <p:spPr bwMode="auto">
          <a:xfrm>
            <a:off x="1835696" y="6093296"/>
            <a:ext cx="591865" cy="33931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</a:t>
            </a:r>
          </a:p>
        </p:txBody>
      </p:sp>
      <p:sp>
        <p:nvSpPr>
          <p:cNvPr id="122" name="직사각형 121"/>
          <p:cNvSpPr/>
          <p:nvPr/>
        </p:nvSpPr>
        <p:spPr bwMode="auto">
          <a:xfrm>
            <a:off x="1835696" y="5301208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 smtClean="0">
                <a:latin typeface="굴림" pitchFamily="50" charset="-127"/>
                <a:ea typeface="굴림" pitchFamily="50" charset="-127"/>
              </a:rPr>
              <a:t>Tags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1879337" y="5661248"/>
            <a:ext cx="4965928" cy="318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e.g.(</a:t>
            </a:r>
            <a:r>
              <a:rPr lang="en-US" altLang="ko-K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man, sun)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135278" y="208628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5968293" y="539087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1" name="타원 13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32" name="이등변 삼각형 13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3" name="직사각형 62"/>
          <p:cNvSpPr/>
          <p:nvPr/>
        </p:nvSpPr>
        <p:spPr bwMode="auto">
          <a:xfrm>
            <a:off x="5724128" y="932840"/>
            <a:ext cx="13529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Hello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699791" y="2708920"/>
            <a:ext cx="932587" cy="267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파일선택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3506365" y="249289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타원 12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301547" y="582035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타원 6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1" name="Picture 2" descr="brown wooden chai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337" y="3068960"/>
            <a:ext cx="280690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직사각형 71"/>
          <p:cNvSpPr/>
          <p:nvPr/>
        </p:nvSpPr>
        <p:spPr bwMode="auto">
          <a:xfrm>
            <a:off x="2515033" y="6102821"/>
            <a:ext cx="591865" cy="33931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취소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2914056" y="58369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타원 7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2519772" y="249289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타원 12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6" name="이등변 삼각형 12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04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17441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8928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41718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98670"/>
              </p:ext>
            </p:extLst>
          </p:nvPr>
        </p:nvGraphicFramePr>
        <p:xfrm>
          <a:off x="7269163" y="1052736"/>
          <a:ext cx="1715394" cy="185850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공지사항 제목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공지사항은 빨간색으로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공지사항은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최신순으로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정렬된다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User11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724128" y="932840"/>
            <a:ext cx="13529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Login / Sign Up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1779166" y="1853555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377467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공지사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항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1763688" y="2501627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3507321" y="1925563"/>
            <a:ext cx="3656967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2018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월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19</a:t>
            </a:r>
            <a:r>
              <a:rPr lang="ko-KR" altLang="en-US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일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00</a:t>
            </a:r>
            <a:r>
              <a:rPr lang="ko-KR" altLang="en-US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시부터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06</a:t>
            </a:r>
            <a:r>
              <a:rPr lang="ko-KR" altLang="en-US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시까지 서버 점검이 있을 예정입니다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907703" y="1962262"/>
            <a:ext cx="144227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5      0      2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추천   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 조회수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1905585" y="2610334"/>
            <a:ext cx="144227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0      3     13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추천   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 조회수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1763688" y="3221707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/>
          <p:cNvSpPr/>
          <p:nvPr/>
        </p:nvSpPr>
        <p:spPr bwMode="auto">
          <a:xfrm>
            <a:off x="3491880" y="2610334"/>
            <a:ext cx="3656967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게시글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 작성시 비속어는 사용하지 말아주세요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. 3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번 </a:t>
            </a:r>
            <a:r>
              <a:rPr kumimoji="1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어길시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 쓰기 제한이 있을 예정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...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905585" y="3293715"/>
            <a:ext cx="144227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1      1      2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추천   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 조회수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 bwMode="auto">
          <a:xfrm>
            <a:off x="1763688" y="3905088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직사각형 88"/>
          <p:cNvSpPr/>
          <p:nvPr/>
        </p:nvSpPr>
        <p:spPr bwMode="auto">
          <a:xfrm>
            <a:off x="3491880" y="3293715"/>
            <a:ext cx="3656967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커피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잔 마시면 물은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잔 마시세요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921063" y="4013795"/>
            <a:ext cx="144227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4      3     33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추천   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 조회수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91" name="직선 연결선 90"/>
          <p:cNvCxnSpPr/>
          <p:nvPr/>
        </p:nvCxnSpPr>
        <p:spPr bwMode="auto">
          <a:xfrm>
            <a:off x="1779166" y="4625168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직사각형 91"/>
          <p:cNvSpPr/>
          <p:nvPr/>
        </p:nvSpPr>
        <p:spPr bwMode="auto">
          <a:xfrm>
            <a:off x="3507358" y="4013795"/>
            <a:ext cx="3656967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제조사별 카페인 함유량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1905585" y="4770574"/>
            <a:ext cx="144227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2      3     83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추천   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 조회수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 bwMode="auto">
          <a:xfrm>
            <a:off x="1763688" y="5805264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직사각형 94"/>
          <p:cNvSpPr/>
          <p:nvPr/>
        </p:nvSpPr>
        <p:spPr bwMode="auto">
          <a:xfrm>
            <a:off x="3491880" y="4770574"/>
            <a:ext cx="3656967" cy="5306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06475"/>
            <a:r>
              <a:rPr lang="ko-KR" altLang="en-US" sz="14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조지오웰</a:t>
            </a:r>
            <a:r>
              <a:rPr lang="ko-KR" altLang="en-US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‘1984’ 00</a:t>
            </a:r>
            <a:r>
              <a:rPr lang="ko-KR" altLang="en-US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주년으로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30</a:t>
            </a:r>
            <a:r>
              <a:rPr lang="ko-KR" altLang="en-US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퍼 할인한 가격으로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교보문고에서</a:t>
            </a:r>
            <a:r>
              <a:rPr lang="ko-KR" altLang="en-US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제공하고 있어요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3705932" y="163753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타원 11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18" name="이등변 삼각형 11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2" name="직사각형 121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179512" y="184482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            - </a:t>
            </a: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공지사항      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179512" y="218450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- 1:1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문의하기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705781" y="6186026"/>
            <a:ext cx="1057339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입</a:t>
            </a:r>
            <a:r>
              <a:rPr lang="ko-KR" altLang="en-US" sz="1200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력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580902" y="6186027"/>
            <a:ext cx="511378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검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색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5004048" y="6186027"/>
            <a:ext cx="720080" cy="267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5516927" y="6222454"/>
            <a:ext cx="169498" cy="187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이등변 삼각형 119"/>
          <p:cNvSpPr/>
          <p:nvPr/>
        </p:nvSpPr>
        <p:spPr bwMode="auto">
          <a:xfrm flipV="1">
            <a:off x="5526758" y="6265051"/>
            <a:ext cx="159668" cy="97227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6102052"/>
            <a:ext cx="2232247" cy="45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9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66268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4598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88428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 작성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59815"/>
              </p:ext>
            </p:extLst>
          </p:nvPr>
        </p:nvGraphicFramePr>
        <p:xfrm>
          <a:off x="7269163" y="1052736"/>
          <a:ext cx="1715394" cy="338388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자까지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본문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볼드체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기울임체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사진삽입 등 다양한 효과를 넣을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글자 제한은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 업로드 개수는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개까지 가능하다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개를 초과할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더이상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등록할 수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완료버튼 클릭 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Null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값 일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제목을 입력하세요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제목기입한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글이 작성되고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User11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글 작성이 취소되고 최신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User11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돌아간다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User12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377467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문의하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기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 bwMode="auto">
          <a:xfrm>
            <a:off x="1763688" y="5157192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직사각형 114"/>
          <p:cNvSpPr/>
          <p:nvPr/>
        </p:nvSpPr>
        <p:spPr bwMode="auto">
          <a:xfrm>
            <a:off x="1829371" y="1852607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 smtClean="0">
                <a:latin typeface="굴림" pitchFamily="50" charset="-127"/>
                <a:ea typeface="굴림" pitchFamily="50" charset="-127"/>
              </a:rPr>
              <a:t>Title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1873012" y="2288759"/>
            <a:ext cx="4965928" cy="318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What’s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 your question? Be </a:t>
            </a:r>
            <a:r>
              <a:rPr kumimoji="1" lang="en-US" altLang="ko-KR" sz="1400" b="0" i="0" u="none" strike="noStrike" cap="none" normalizeH="0" dirty="0" err="1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specefic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1835696" y="2682423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 smtClean="0">
                <a:latin typeface="굴림" pitchFamily="50" charset="-127"/>
                <a:ea typeface="굴림" pitchFamily="50" charset="-127"/>
              </a:rPr>
              <a:t>Body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04735"/>
            <a:ext cx="5069997" cy="200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" name="직선 연결선 118"/>
          <p:cNvCxnSpPr/>
          <p:nvPr/>
        </p:nvCxnSpPr>
        <p:spPr bwMode="auto">
          <a:xfrm>
            <a:off x="1763688" y="5229200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직사각형 119"/>
          <p:cNvSpPr/>
          <p:nvPr/>
        </p:nvSpPr>
        <p:spPr bwMode="auto">
          <a:xfrm>
            <a:off x="1835696" y="5445224"/>
            <a:ext cx="591865" cy="33931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완료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6135278" y="208628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6462489" y="300576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타원 12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6" name="이등변 삼각형 12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234902" y="522885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타원 12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3" name="직사각형 62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79512" y="184482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공지사항      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179512" y="218450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- 1:1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문의하기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724128" y="932840"/>
            <a:ext cx="13529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Hello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39975" y="5445224"/>
            <a:ext cx="591865" cy="33931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취소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2980840" y="51928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28050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5931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8206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71169"/>
              </p:ext>
            </p:extLst>
          </p:nvPr>
        </p:nvGraphicFramePr>
        <p:xfrm>
          <a:off x="7269163" y="1052736"/>
          <a:ext cx="1715394" cy="214121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회원정보의 기본 페이지로 내가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페이지가 표시된다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내가 작성한글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갤러리가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개씩 표시된다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User14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User15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더보기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아이디로 검색된 결과가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아이디로 검색된 결과가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User13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300192" y="932840"/>
            <a:ext cx="7768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449475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정보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179512" y="184482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HMNAM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79512" y="218450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회원 정보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79512" y="254454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비밀 번호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직사각형 110"/>
          <p:cNvSpPr/>
          <p:nvPr/>
        </p:nvSpPr>
        <p:spPr bwMode="auto">
          <a:xfrm>
            <a:off x="1835696" y="1844824"/>
            <a:ext cx="316835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내가 작성한 글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1875903" y="2197337"/>
            <a:ext cx="3920233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20</a:t>
            </a:r>
            <a:r>
              <a:rPr lang="ko-KR" altLang="en-US" sz="12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대가 선호하는 커피 통계 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1898650" y="2557377"/>
            <a:ext cx="3724895" cy="3675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커피의 효능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3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가지</a:t>
            </a:r>
          </a:p>
        </p:txBody>
      </p:sp>
      <p:sp>
        <p:nvSpPr>
          <p:cNvPr id="114" name="직사각형 113"/>
          <p:cNvSpPr/>
          <p:nvPr/>
        </p:nvSpPr>
        <p:spPr bwMode="auto">
          <a:xfrm>
            <a:off x="1907704" y="3393691"/>
            <a:ext cx="3046412" cy="3393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사진 너무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이뻐요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~</a:t>
            </a:r>
          </a:p>
        </p:txBody>
      </p:sp>
      <p:sp>
        <p:nvSpPr>
          <p:cNvPr id="115" name="직사각형 114"/>
          <p:cNvSpPr/>
          <p:nvPr/>
        </p:nvSpPr>
        <p:spPr bwMode="auto">
          <a:xfrm>
            <a:off x="1835696" y="3033651"/>
            <a:ext cx="316835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내가 작성한 </a:t>
            </a:r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댓글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1907704" y="3717032"/>
            <a:ext cx="3046412" cy="3393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환영합니다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1835696" y="4149080"/>
            <a:ext cx="3168352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내가 올린 갤러리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1" name="Picture 2" descr="brown wooden chai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00" y="4559493"/>
            <a:ext cx="2083638" cy="138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4" descr="woman wearing white jacket using laptop compu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59493"/>
            <a:ext cx="2083638" cy="138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직선 연결선 122"/>
          <p:cNvCxnSpPr/>
          <p:nvPr/>
        </p:nvCxnSpPr>
        <p:spPr bwMode="auto">
          <a:xfrm>
            <a:off x="1763688" y="2996952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/>
          <p:nvPr/>
        </p:nvCxnSpPr>
        <p:spPr bwMode="auto">
          <a:xfrm>
            <a:off x="1763688" y="4149080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9" name="그룹 48"/>
          <p:cNvGrpSpPr/>
          <p:nvPr/>
        </p:nvGrpSpPr>
        <p:grpSpPr>
          <a:xfrm>
            <a:off x="3639121" y="167518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타원 4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277634" y="19962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타원 6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5" name="이등변 삼각형 6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471799" y="236467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타원 6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직사각형 70"/>
          <p:cNvSpPr/>
          <p:nvPr/>
        </p:nvSpPr>
        <p:spPr bwMode="auto">
          <a:xfrm>
            <a:off x="6315397" y="1844214"/>
            <a:ext cx="7768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더보기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300191" y="3033651"/>
            <a:ext cx="7768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더보기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6300190" y="4195445"/>
            <a:ext cx="7768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더보기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295194" y="160317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840252" y="386693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타원 7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0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97893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8525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57290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수정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81298"/>
              </p:ext>
            </p:extLst>
          </p:nvPr>
        </p:nvGraphicFramePr>
        <p:xfrm>
          <a:off x="7269163" y="1052736"/>
          <a:ext cx="1715394" cy="171311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ID / Email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은 수정할 수 없다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성별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지역 등 회원 정보를 수정할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기본값으로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NULL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값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회원정보가 변경되었습니다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alet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회원정보를 저장하고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User13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User14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회원 정보 수정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정보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179512" y="184482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HMNAM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79512" y="218450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회원 정보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79512" y="254454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비밀 번호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9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16384"/>
              </p:ext>
            </p:extLst>
          </p:nvPr>
        </p:nvGraphicFramePr>
        <p:xfrm>
          <a:off x="1907704" y="1916832"/>
          <a:ext cx="4963792" cy="2304256"/>
        </p:xfrm>
        <a:graphic>
          <a:graphicData uri="http://schemas.openxmlformats.org/drawingml/2006/table">
            <a:tbl>
              <a:tblPr/>
              <a:tblGrid>
                <a:gridCol w="12569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067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HMNAM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hmnam@payletter.com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남자                                               여자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 용산구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1990.08.06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자기소개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활동적인거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좋아합니다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6384906" y="4298459"/>
            <a:ext cx="552959" cy="294475"/>
          </a:xfrm>
          <a:prstGeom prst="rect">
            <a:avLst/>
          </a:prstGeom>
          <a:solidFill>
            <a:srgbClr val="D9ED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확인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5796136" y="1618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4" name="이등변 삼각형 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직사각형 44"/>
          <p:cNvSpPr/>
          <p:nvPr/>
        </p:nvSpPr>
        <p:spPr bwMode="auto">
          <a:xfrm>
            <a:off x="6300192" y="932840"/>
            <a:ext cx="7768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275856" y="2837513"/>
            <a:ext cx="3546698" cy="19334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257550" y="3110687"/>
            <a:ext cx="3546698" cy="19334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275856" y="3398719"/>
            <a:ext cx="3546698" cy="19334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275856" y="3667701"/>
            <a:ext cx="3546698" cy="19334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275856" y="3974783"/>
            <a:ext cx="3546698" cy="19334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6" name="Picture 2" descr="checkbox, checked, done, mark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38" y="2551849"/>
            <a:ext cx="148254" cy="1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blank, checkbox, square, undon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59931"/>
            <a:ext cx="148989" cy="14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6775629" y="407707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57875" y="269349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타원 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8" name="이등변 삼각형 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82996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82924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8610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5128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 번호 수정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52938"/>
              </p:ext>
            </p:extLst>
          </p:nvPr>
        </p:nvGraphicFramePr>
        <p:xfrm>
          <a:off x="7269163" y="1052736"/>
          <a:ext cx="1715394" cy="261532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입력칸은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표시된다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비밀번호가 변경되었습니다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User13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기존 비밀번호가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안맞을경우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기존 비밀번호가 일치하지 않습니다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표시되는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창이 표시된다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새 비밀번호와 확인이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안맞을경우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새 비밀번호가 일치하지 않습니다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표시되는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창이 표시된다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User15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비밀 번호 수정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정보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179512" y="184482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HMNAM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79512" y="218450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회원 정보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79512" y="254454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비밀 번호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9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61895"/>
              </p:ext>
            </p:extLst>
          </p:nvPr>
        </p:nvGraphicFramePr>
        <p:xfrm>
          <a:off x="1907704" y="1916832"/>
          <a:ext cx="4963792" cy="864096"/>
        </p:xfrm>
        <a:graphic>
          <a:graphicData uri="http://schemas.openxmlformats.org/drawingml/2006/table">
            <a:tbl>
              <a:tblPr/>
              <a:tblGrid>
                <a:gridCol w="12569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067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 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*******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**********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비밀번호 확인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**********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6251289" y="2924944"/>
            <a:ext cx="552959" cy="294475"/>
          </a:xfrm>
          <a:prstGeom prst="rect">
            <a:avLst/>
          </a:prstGeom>
          <a:solidFill>
            <a:srgbClr val="D9ED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변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경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300192" y="932840"/>
            <a:ext cx="7768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423793" y="1618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타원 4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678234" y="263807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타원 4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1" name="직사각형 50"/>
          <p:cNvSpPr/>
          <p:nvPr/>
        </p:nvSpPr>
        <p:spPr bwMode="auto">
          <a:xfrm>
            <a:off x="3257550" y="2536329"/>
            <a:ext cx="3546698" cy="19334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257550" y="2248297"/>
            <a:ext cx="3546698" cy="19334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257550" y="1964457"/>
            <a:ext cx="3546698" cy="19334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4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01552"/>
              </p:ext>
            </p:extLst>
          </p:nvPr>
        </p:nvGraphicFramePr>
        <p:xfrm>
          <a:off x="323528" y="836712"/>
          <a:ext cx="8429685" cy="4678046"/>
        </p:xfrm>
        <a:graphic>
          <a:graphicData uri="http://schemas.openxmlformats.org/drawingml/2006/table">
            <a:tbl>
              <a:tblPr/>
              <a:tblGrid>
                <a:gridCol w="874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29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375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126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18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내용</a:t>
                      </a:r>
                      <a:endParaRPr kumimoji="1" lang="ko-KR" altLang="en-US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2018.09.17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2018.09.19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FAQ TAB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 및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페이지수 위치 변경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언어 통일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공지사항 추가 등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2018.09.20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검색결과 추가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기능 추가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2018.10.01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개수 추가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본문 내용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자로 수정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2018.10.21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 bwMode="auto">
          <a:xfrm>
            <a:off x="323528" y="692696"/>
            <a:ext cx="849694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226269"/>
            <a:ext cx="6085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개정 이력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02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82996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23749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412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51905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물품 리스트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69454"/>
              </p:ext>
            </p:extLst>
          </p:nvPr>
        </p:nvGraphicFramePr>
        <p:xfrm>
          <a:off x="7269163" y="1052736"/>
          <a:ext cx="1715394" cy="150631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장바구니 버튼 클릭 시 장바구니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팝업창이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보여진다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구매할 개수를 입력 후 추가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벝튼을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클릭하면 장바구니에 물품이 담겨진다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커피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머신 등 물품 카테고리 리스트가 보여진다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UserID16	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비밀 번호 수정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정보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179512" y="184482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HMNAM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79512" y="218450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회원 정보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79512" y="254454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비밀 번호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6300192" y="932840"/>
            <a:ext cx="7768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423793" y="1618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타원 4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3257550" y="2248297"/>
            <a:ext cx="3546698" cy="19334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" y="836712"/>
            <a:ext cx="7085965" cy="396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6876256" y="130545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750242" y="202888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22411" y="1618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13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82996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53033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11057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40374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물품 리스트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82795"/>
              </p:ext>
            </p:extLst>
          </p:nvPr>
        </p:nvGraphicFramePr>
        <p:xfrm>
          <a:off x="7269163" y="1052736"/>
          <a:ext cx="1715394" cy="132297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 버튼 클릭 시 장바구니 물품이 삭제된다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구매하기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17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물품구매 총 가격이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UserID16	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비밀 번호 수정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정보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179512" y="184482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HMNAM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79512" y="218450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회원 정보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79512" y="254454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비밀 번호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6300192" y="932840"/>
            <a:ext cx="7768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423793" y="1618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타원 4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3257550" y="2248297"/>
            <a:ext cx="3546698" cy="19334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22411" y="1618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38" b="13579"/>
          <a:stretch/>
        </p:blipFill>
        <p:spPr bwMode="auto">
          <a:xfrm>
            <a:off x="105251" y="908720"/>
            <a:ext cx="705903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5868144" y="15197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909909" y="260897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9" name="이등변 삼각형 7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153453" y="224829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타원 8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91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82996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70216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8381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29768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물품 구매화면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45203"/>
              </p:ext>
            </p:extLst>
          </p:nvPr>
        </p:nvGraphicFramePr>
        <p:xfrm>
          <a:off x="7269163" y="1052736"/>
          <a:ext cx="1715394" cy="12615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구매할 물품 리스트가 보여진다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정보가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UserID17	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비밀 번호 수정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정보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179512" y="184482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HMNAM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79512" y="218450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회원 정보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79512" y="254454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비밀 번호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6300192" y="932840"/>
            <a:ext cx="7768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423793" y="1618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타원 4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3257550" y="2248297"/>
            <a:ext cx="3546698" cy="19334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" y="836712"/>
            <a:ext cx="7085965" cy="396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6876256" y="130545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750242" y="202888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22411" y="1618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167300" y="137571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188380" y="23929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9" name="이등변 삼각형 7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6"/>
          <a:stretch/>
        </p:blipFill>
        <p:spPr bwMode="auto">
          <a:xfrm>
            <a:off x="121920" y="866071"/>
            <a:ext cx="7094855" cy="458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3095836" y="436510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타원 8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940152" y="263476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50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82996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57423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2127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9563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물품 구매화면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32933"/>
              </p:ext>
            </p:extLst>
          </p:nvPr>
        </p:nvGraphicFramePr>
        <p:xfrm>
          <a:off x="7269163" y="1052736"/>
          <a:ext cx="1715394" cy="243382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받는사람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정보를 입력하는 텍스트 박스이다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우편번호 찾기 클릭 시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Daum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API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창이 호출되고 검색한 값이 주소와 우편번호 폼에 입력된다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최종 결제에 관련된 정보가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결제하기 버튼 클릭 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성공일 경우 결제가 완료되고 구매완료 페이지로 이동하고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실패일 경우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오류메세지와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함께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USERID16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주소를 검색하여 원하는 주소를 선택한다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UserID17	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비밀 번호 수정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정보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179512" y="184482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HMNAM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79512" y="218450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회원 정보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79512" y="254454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비밀 번호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6300192" y="932840"/>
            <a:ext cx="7768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423793" y="1618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타원 4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3257550" y="2248297"/>
            <a:ext cx="3546698" cy="19334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" y="836712"/>
            <a:ext cx="7085965" cy="396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6876256" y="130545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750242" y="202888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22411" y="1618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167300" y="137571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188380" y="23929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9" name="이등변 삼각형 7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940152" y="263476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866071"/>
            <a:ext cx="7053416" cy="379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4319972" y="119558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타원 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024498" y="1772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타원 8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031940" y="35612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1223628" y="407707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210" y="3467472"/>
            <a:ext cx="2652898" cy="293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" name="그룹 97"/>
          <p:cNvGrpSpPr/>
          <p:nvPr/>
        </p:nvGrpSpPr>
        <p:grpSpPr>
          <a:xfrm>
            <a:off x="6876256" y="35280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9" name="타원 9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00" name="이등변 삼각형 9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09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82996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17431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116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57485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구매화면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12578"/>
              </p:ext>
            </p:extLst>
          </p:nvPr>
        </p:nvGraphicFramePr>
        <p:xfrm>
          <a:off x="7269163" y="1052736"/>
          <a:ext cx="1715394" cy="12615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구매한 목록이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정보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USERID19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UserID18	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0" y="1049864"/>
            <a:ext cx="6970348" cy="390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6732240" y="17008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타원 8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995936" y="19252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타원 10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03" name="이등변 삼각형 10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2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82996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73207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8874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11279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구매 상세화면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1590"/>
              </p:ext>
            </p:extLst>
          </p:nvPr>
        </p:nvGraphicFramePr>
        <p:xfrm>
          <a:off x="7269163" y="1052736"/>
          <a:ext cx="1715394" cy="150631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구매한 상품이 리스트로 출력된다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받는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살마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정보가 출력된다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목록보기 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USERID18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구매취소 버튼 시 구매가 취소되고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USERID18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UserID19	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23" y="1036524"/>
            <a:ext cx="6676749" cy="481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6732240" y="17008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타원 2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88024" y="312784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타원 2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45599" y="53732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403648" y="53600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타원 3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74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82996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73207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8874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11279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캐시 충전하기화면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62645"/>
              </p:ext>
            </p:extLst>
          </p:nvPr>
        </p:nvGraphicFramePr>
        <p:xfrm>
          <a:off x="7269163" y="1052736"/>
          <a:ext cx="1715394" cy="165261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보유한 내 원두가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방법을 선택할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방법은 신용카드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핸드폰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가지 이다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충전 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PG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결제창이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팝업되고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캐시 충전 완료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UserID20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UserID19	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83" y="1038424"/>
            <a:ext cx="6948264" cy="245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6084168" y="92114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타원 2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896036" y="198884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타원 2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583668" y="2636912"/>
            <a:ext cx="180046" cy="216024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타원 3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74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82996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18566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8894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22761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구매 결제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1276"/>
              </p:ext>
            </p:extLst>
          </p:nvPr>
        </p:nvGraphicFramePr>
        <p:xfrm>
          <a:off x="7269163" y="1052736"/>
          <a:ext cx="1715394" cy="12615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구매한 캐시 정보가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캐시 정보 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USERID 21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UserID20	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2" y="981371"/>
            <a:ext cx="6948263" cy="387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4788024" y="263090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타원 2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31747" y="3861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타원 2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68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82996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51622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541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90036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결제 내역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6653"/>
              </p:ext>
            </p:extLst>
          </p:nvPr>
        </p:nvGraphicFramePr>
        <p:xfrm>
          <a:off x="7269163" y="1052736"/>
          <a:ext cx="1715394" cy="132297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내가 구매한 결제 내역이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보너스 캐시 현황과 실제 구매한 캐시 정보를 확인할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UserID21	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1" y="1268760"/>
            <a:ext cx="6928744" cy="403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6660232" y="18448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타원 2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7" name="이등변 삼각형 2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668343" y="119675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타원 2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38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 bwMode="auto">
          <a:xfrm>
            <a:off x="3790578" y="1124744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179512" y="2421707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1979712" y="2420888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게시판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2781747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가입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178793" y="3861048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수정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3501008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비밀번호 변경</a:t>
            </a:r>
          </a:p>
        </p:txBody>
      </p:sp>
      <p:cxnSp>
        <p:nvCxnSpPr>
          <p:cNvPr id="57" name="꺾인 연결선 56"/>
          <p:cNvCxnSpPr>
            <a:stCxn id="46" idx="2"/>
            <a:endCxn id="49" idx="0"/>
          </p:cNvCxnSpPr>
          <p:nvPr/>
        </p:nvCxnSpPr>
        <p:spPr bwMode="auto">
          <a:xfrm rot="5400000">
            <a:off x="2308672" y="147712"/>
            <a:ext cx="936923" cy="361106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꺾인 연결선 58"/>
          <p:cNvCxnSpPr>
            <a:stCxn id="46" idx="2"/>
            <a:endCxn id="50" idx="0"/>
          </p:cNvCxnSpPr>
          <p:nvPr/>
        </p:nvCxnSpPr>
        <p:spPr bwMode="auto">
          <a:xfrm rot="5400000">
            <a:off x="3209181" y="1047403"/>
            <a:ext cx="936104" cy="18108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꺾인 연결선 64"/>
          <p:cNvCxnSpPr>
            <a:stCxn id="46" idx="2"/>
          </p:cNvCxnSpPr>
          <p:nvPr/>
        </p:nvCxnSpPr>
        <p:spPr bwMode="auto">
          <a:xfrm rot="16200000" flipH="1">
            <a:off x="5009381" y="1058069"/>
            <a:ext cx="936104" cy="178953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꺾인 연결선 67"/>
          <p:cNvCxnSpPr>
            <a:stCxn id="46" idx="2"/>
          </p:cNvCxnSpPr>
          <p:nvPr/>
        </p:nvCxnSpPr>
        <p:spPr bwMode="auto">
          <a:xfrm rot="16200000" flipH="1">
            <a:off x="5909481" y="157969"/>
            <a:ext cx="936104" cy="358973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323528" y="692696"/>
            <a:ext cx="849694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323528" y="226269"/>
            <a:ext cx="6085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1979712" y="2781747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글 등록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1979712" y="3140968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글 삭제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979712" y="3501008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글 수정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1979712" y="3861048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글 검색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3779912" y="2420888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자유 게시판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3779912" y="2781747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글 등록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3779912" y="3140968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글 삭제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779912" y="3501008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글 수정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3779912" y="3861048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글 검색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5580112" y="2421707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04.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사진 게시판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5580112" y="2782566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사진 등록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5580112" y="3141787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삭제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5580112" y="3501827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사진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5580112" y="3861867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사진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7380312" y="2431815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05.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검색 화면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7380312" y="2792674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게시판 검색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7380312" y="3151895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사진 게시판 검색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7380312" y="3511935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자유 게시판 검색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7380312" y="3871975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검색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179512" y="3141787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>
            <a:stCxn id="46" idx="2"/>
            <a:endCxn id="22" idx="0"/>
          </p:cNvCxnSpPr>
          <p:nvPr/>
        </p:nvCxnSpPr>
        <p:spPr bwMode="auto">
          <a:xfrm flipH="1">
            <a:off x="4572000" y="1484784"/>
            <a:ext cx="10666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50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16632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10890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675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59241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67442"/>
              </p:ext>
            </p:extLst>
          </p:nvPr>
        </p:nvGraphicFramePr>
        <p:xfrm>
          <a:off x="7269163" y="1052736"/>
          <a:ext cx="1715394" cy="382371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메인화면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홈페이지 로고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 </a:t>
                      </a:r>
                      <a:r>
                        <a:rPr lang="en-US" altLang="ko-KR" sz="80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User01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통합 검색 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게시판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갤러리 등 모든 정보가 검색된다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User07</a:t>
                      </a:r>
                      <a:r>
                        <a:rPr lang="en-US" altLang="ko-KR" sz="800" kern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Tab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정보게시판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자유게시판 탭이 나타난다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정보게시판 클릭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-&gt; </a:t>
                      </a:r>
                      <a:r>
                        <a:rPr lang="en-US" altLang="ko-KR" sz="80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User04</a:t>
                      </a:r>
                      <a:r>
                        <a:rPr lang="en-US" altLang="ko-KR" sz="800" kern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갤러리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Tab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User08</a:t>
                      </a:r>
                      <a:r>
                        <a:rPr lang="en-US" altLang="ko-KR" sz="800" kern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FAQ Tab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공지사항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문의하기 탭이 나타난다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User11</a:t>
                      </a:r>
                      <a:r>
                        <a:rPr lang="en-US" altLang="ko-KR" sz="800" kern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Login Tab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USER02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Sign Up Tab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USER03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시작하기 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User01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611559" y="1628800"/>
            <a:ext cx="6552729" cy="2232248"/>
          </a:xfrm>
          <a:prstGeom prst="roundRect">
            <a:avLst>
              <a:gd name="adj" fmla="val 6564"/>
            </a:avLst>
          </a:prstGeom>
          <a:solidFill>
            <a:schemeClr val="accent3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CAFE</a:t>
            </a:r>
            <a:r>
              <a:rPr kumimoji="1" lang="en-US" altLang="ko-K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창업자 </a:t>
            </a:r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&amp; </a:t>
            </a:r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창업 </a:t>
            </a:r>
            <a:r>
              <a:rPr lang="ko-KR" altLang="en-US" sz="20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희망생들을</a:t>
            </a:r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위한</a:t>
            </a:r>
            <a:endParaRPr lang="en-US" altLang="ko-KR" sz="2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커뮤니티 사이트입니다</a:t>
            </a:r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!</a:t>
            </a:r>
          </a:p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1" name="모서리가 둥근 직사각형 220"/>
          <p:cNvSpPr/>
          <p:nvPr/>
        </p:nvSpPr>
        <p:spPr bwMode="auto">
          <a:xfrm>
            <a:off x="642206" y="3933056"/>
            <a:ext cx="6552729" cy="2232248"/>
          </a:xfrm>
          <a:prstGeom prst="roundRect">
            <a:avLst>
              <a:gd name="adj" fmla="val 65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20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이쁜카페</a:t>
            </a:r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이미지 삽입</a:t>
            </a:r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]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724128" y="932840"/>
            <a:ext cx="13529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Login / Sign Up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22" name="그룹 221"/>
          <p:cNvGrpSpPr/>
          <p:nvPr/>
        </p:nvGrpSpPr>
        <p:grpSpPr>
          <a:xfrm>
            <a:off x="516192" y="78925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3" name="타원 22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24" name="이등변 삼각형 22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554559" y="77041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4" name="이등변 삼각형 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351279" y="74209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타원 4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7" name="이등변 삼각형 4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097955" y="742094"/>
            <a:ext cx="252028" cy="288032"/>
            <a:chOff x="1210665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타원 48"/>
            <p:cNvSpPr/>
            <p:nvPr/>
          </p:nvSpPr>
          <p:spPr>
            <a:xfrm>
              <a:off x="1210665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792556" y="724092"/>
            <a:ext cx="252028" cy="288032"/>
            <a:chOff x="1210665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타원 59"/>
            <p:cNvSpPr/>
            <p:nvPr/>
          </p:nvSpPr>
          <p:spPr>
            <a:xfrm>
              <a:off x="1210665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4168" y="742094"/>
            <a:ext cx="252028" cy="288032"/>
            <a:chOff x="1210665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5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2982" y="733383"/>
            <a:ext cx="252028" cy="288032"/>
            <a:chOff x="1210665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5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7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모서리가 둥근 직사각형 14"/>
          <p:cNvSpPr/>
          <p:nvPr/>
        </p:nvSpPr>
        <p:spPr bwMode="auto">
          <a:xfrm>
            <a:off x="3347864" y="3068960"/>
            <a:ext cx="11353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바탕" panose="02030600000101010101" pitchFamily="18" charset="-127"/>
              </a:rPr>
              <a:t>시작하기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319972" y="2924944"/>
            <a:ext cx="252028" cy="288032"/>
            <a:chOff x="1210665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5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8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87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16632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04487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2497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14282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51618"/>
              </p:ext>
            </p:extLst>
          </p:nvPr>
        </p:nvGraphicFramePr>
        <p:xfrm>
          <a:off x="7269163" y="1052736"/>
          <a:ext cx="1715394" cy="238321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메인화면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게시판에 마우스오버를 통해 정보게시판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자유 게시판이 아래로 나열된다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FAQ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에 마우스오버를 통해 공지사항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문의하기가 아래로 나열된다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하면 다음과 같이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Hello [ID]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표시된다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마우스오버를 통해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내정보보기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로그아웃이 아래로 나열된다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User01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611559" y="1628800"/>
            <a:ext cx="6552729" cy="2232248"/>
          </a:xfrm>
          <a:prstGeom prst="roundRect">
            <a:avLst>
              <a:gd name="adj" fmla="val 6564"/>
            </a:avLst>
          </a:prstGeom>
          <a:solidFill>
            <a:schemeClr val="accent3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CAFE</a:t>
            </a:r>
            <a:r>
              <a:rPr kumimoji="1" lang="en-US" altLang="ko-K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창업자 </a:t>
            </a:r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&amp; </a:t>
            </a:r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창업 </a:t>
            </a:r>
            <a:r>
              <a:rPr lang="ko-KR" altLang="en-US" sz="20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희망생들을</a:t>
            </a:r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위한 커뮤니티 사이트입니다</a:t>
            </a:r>
            <a:r>
              <a:rPr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!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1" name="모서리가 둥근 직사각형 220"/>
          <p:cNvSpPr/>
          <p:nvPr/>
        </p:nvSpPr>
        <p:spPr bwMode="auto">
          <a:xfrm>
            <a:off x="642206" y="3933056"/>
            <a:ext cx="6552729" cy="2232248"/>
          </a:xfrm>
          <a:prstGeom prst="roundRect">
            <a:avLst>
              <a:gd name="adj" fmla="val 65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20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이쁜카페</a:t>
            </a:r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이미지 삽입</a:t>
            </a:r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]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123728" y="692696"/>
            <a:ext cx="492529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타원 4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7-1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7" name="이등변 삼각형 4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609161" y="706089"/>
            <a:ext cx="492529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타원 6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7-2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직사각형 70"/>
          <p:cNvSpPr/>
          <p:nvPr/>
        </p:nvSpPr>
        <p:spPr bwMode="auto">
          <a:xfrm>
            <a:off x="1799557" y="1217475"/>
            <a:ext cx="684211" cy="1922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자유게시판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1799557" y="1412776"/>
            <a:ext cx="684211" cy="1820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굴림" pitchFamily="50" charset="-127"/>
                <a:ea typeface="굴림" pitchFamily="50" charset="-127"/>
              </a:rPr>
              <a:t>정보게시</a:t>
            </a:r>
            <a:r>
              <a:rPr lang="ko-KR" altLang="en-US" sz="700" dirty="0">
                <a:latin typeface="굴림" pitchFamily="50" charset="-127"/>
                <a:ea typeface="굴림" pitchFamily="50" charset="-127"/>
              </a:rPr>
              <a:t>판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353876" y="1232358"/>
            <a:ext cx="684211" cy="1922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공지사항</a:t>
            </a: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	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353876" y="1427659"/>
            <a:ext cx="684211" cy="1820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>
                <a:latin typeface="굴림" pitchFamily="50" charset="-127"/>
                <a:ea typeface="굴림" pitchFamily="50" charset="-127"/>
              </a:rPr>
              <a:t>1:1</a:t>
            </a:r>
            <a:r>
              <a:rPr lang="ko-KR" altLang="en-US" sz="700" dirty="0" smtClean="0">
                <a:latin typeface="굴림" pitchFamily="50" charset="-127"/>
                <a:ea typeface="굴림" pitchFamily="50" charset="-127"/>
              </a:rPr>
              <a:t>문의하기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796136" y="908720"/>
            <a:ext cx="13529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Hello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599751" y="714473"/>
            <a:ext cx="492529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이등변 삼각형 7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7-3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79" name="직사각형 78"/>
          <p:cNvSpPr/>
          <p:nvPr/>
        </p:nvSpPr>
        <p:spPr bwMode="auto">
          <a:xfrm>
            <a:off x="5788398" y="1196752"/>
            <a:ext cx="1360685" cy="1922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내 정보 보기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788398" y="1392053"/>
            <a:ext cx="1360685" cy="1820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6203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32924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33267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60287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65947"/>
              </p:ext>
            </p:extLst>
          </p:nvPr>
        </p:nvGraphicFramePr>
        <p:xfrm>
          <a:off x="7269163" y="1052736"/>
          <a:ext cx="1715394" cy="32619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입력 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ID/PW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글자까지 입력가능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PW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표시되어야 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계정 정보가 유효할 때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성공적으로 처리되며  </a:t>
                      </a:r>
                      <a:r>
                        <a:rPr lang="en-US" altLang="ko-KR" sz="80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User06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계정 정보가 유효하지 않을 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회원정보를 다시 확인해주세요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라는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계정은 있지만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아직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인증을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안한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 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인증을 해주세요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 버튼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</a:t>
                      </a:r>
                      <a:r>
                        <a:rPr lang="en-US" altLang="ko-KR" sz="80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User03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User02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2051720" y="2492896"/>
            <a:ext cx="3622129" cy="2232248"/>
          </a:xfrm>
          <a:prstGeom prst="roundRect">
            <a:avLst>
              <a:gd name="adj" fmla="val 6564"/>
            </a:avLst>
          </a:prstGeom>
          <a:solidFill>
            <a:srgbClr val="D9ED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7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88" y="1268759"/>
            <a:ext cx="507573" cy="50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47821" y="190754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CafeLetter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86844" y="2636912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ID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2549301" y="3068960"/>
            <a:ext cx="2526755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 smtClean="0"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82158" y="3429000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PW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 bwMode="auto">
          <a:xfrm>
            <a:off x="2549301" y="3809763"/>
            <a:ext cx="2526755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***********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275856" y="4241812"/>
            <a:ext cx="936105" cy="3393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25842" y="4869160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 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계정생성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421821" y="23379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타원 4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085947" y="407707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5" name="이등변 삼각형 6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95344" y="466148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타원 6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5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77" name="Picture 4" descr="magnifier, search, zoo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5724128" y="932840"/>
            <a:ext cx="13529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Login / Sign Up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6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70104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8102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83419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90832"/>
              </p:ext>
            </p:extLst>
          </p:nvPr>
        </p:nvGraphicFramePr>
        <p:xfrm>
          <a:off x="7269163" y="1052736"/>
          <a:ext cx="1715394" cy="490834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 입력 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알파벳이랑 숫자만 입력이 가능하고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 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자로 제한한다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아이디가 유효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 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밑에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사용할 수 있는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아이다 유효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X: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밑에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사용할 수 없는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붉은색으로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PW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최소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 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넘지않고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특수문자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알파벳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숫자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가지를 모두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사용해야한다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PW check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PW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랑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같아야한다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일치할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밑에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비밀번호가 일치합니다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표시된다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X 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밑에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비밀번호가 다릅니다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붉은색으로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입력은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형식으로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입력해야한다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(@ ~ . )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형식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X: 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밑에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올바른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이메일을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입력해주세요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가 붉은색으로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형식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 : 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사용가능한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입니다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모든 입력 값이 유효한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User02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 값이 유효하지 않은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 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입력정보를 확인해주세요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라는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User02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User03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2051720" y="2492895"/>
            <a:ext cx="3622129" cy="3724672"/>
          </a:xfrm>
          <a:prstGeom prst="roundRect">
            <a:avLst>
              <a:gd name="adj" fmla="val 6564"/>
            </a:avLst>
          </a:prstGeom>
          <a:solidFill>
            <a:srgbClr val="D9ED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7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88" y="1268759"/>
            <a:ext cx="507573" cy="50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482158" y="190754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CafeLetter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86844" y="2492896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ID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2549301" y="2924944"/>
            <a:ext cx="2526755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 smtClean="0"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82158" y="3339580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PW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 bwMode="auto">
          <a:xfrm>
            <a:off x="2549301" y="3720343"/>
            <a:ext cx="2526755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***********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344625" y="5825988"/>
            <a:ext cx="936105" cy="3393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회원가입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67744" y="6289575"/>
            <a:ext cx="3150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계정이 있으신가요</a:t>
            </a:r>
            <a:r>
              <a:rPr lang="en-US" altLang="ko-KR" sz="1400" dirty="0" smtClean="0"/>
              <a:t>?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로그인 하기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83768" y="4869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Email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 bwMode="auto">
          <a:xfrm>
            <a:off x="2555776" y="5249923"/>
            <a:ext cx="2526755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hmnam@payletter.com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82158" y="3987652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PW Check</a:t>
            </a:r>
            <a:endParaRPr lang="ko-KR" altLang="en-US" sz="1600" dirty="0"/>
          </a:p>
        </p:txBody>
      </p:sp>
      <p:sp>
        <p:nvSpPr>
          <p:cNvPr id="69" name="직사각형 68"/>
          <p:cNvSpPr/>
          <p:nvPr/>
        </p:nvSpPr>
        <p:spPr bwMode="auto">
          <a:xfrm>
            <a:off x="2549301" y="4368415"/>
            <a:ext cx="2526755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***********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83768" y="3182779"/>
            <a:ext cx="2060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사용할 수 있는 </a:t>
            </a:r>
            <a:r>
              <a:rPr lang="en-US" altLang="ko-KR" sz="800" dirty="0" smtClean="0"/>
              <a:t>ID</a:t>
            </a:r>
            <a:r>
              <a:rPr lang="ko-KR" altLang="en-US" sz="800" dirty="0" smtClean="0"/>
              <a:t>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526862" y="4635724"/>
            <a:ext cx="2060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비밀번호가 일치합니다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2555776" y="5517812"/>
            <a:ext cx="2060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올바른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이메일을</a:t>
            </a:r>
            <a:r>
              <a:rPr lang="ko-KR" altLang="en-US" sz="800" dirty="0" smtClean="0">
                <a:solidFill>
                  <a:srgbClr val="FF0000"/>
                </a:solidFill>
              </a:rPr>
              <a:t> 입력해주세요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85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87" name="Picture 4" descr="magnifier, search, zoo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5724128" y="932840"/>
            <a:ext cx="13529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Login / Sign Up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5421821" y="234888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781185" y="2669432"/>
            <a:ext cx="504056" cy="288032"/>
            <a:chOff x="1210667" y="1988840"/>
            <a:chExt cx="2016224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타원 75"/>
            <p:cNvSpPr/>
            <p:nvPr/>
          </p:nvSpPr>
          <p:spPr>
            <a:xfrm>
              <a:off x="1210667" y="1988840"/>
              <a:ext cx="2016224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1-1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10800000">
              <a:off x="2028679" y="2852936"/>
              <a:ext cx="33411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752356" y="3444974"/>
            <a:ext cx="504056" cy="288032"/>
            <a:chOff x="1210667" y="1988840"/>
            <a:chExt cx="2016224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타원 78"/>
            <p:cNvSpPr/>
            <p:nvPr/>
          </p:nvSpPr>
          <p:spPr>
            <a:xfrm>
              <a:off x="1210667" y="1988840"/>
              <a:ext cx="2016224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1-2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0" name="이등변 삼각형 79"/>
            <p:cNvSpPr/>
            <p:nvPr/>
          </p:nvSpPr>
          <p:spPr>
            <a:xfrm rot="10800000">
              <a:off x="2028679" y="2852936"/>
              <a:ext cx="33411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694072" y="4182190"/>
            <a:ext cx="504056" cy="288032"/>
            <a:chOff x="1210667" y="1988840"/>
            <a:chExt cx="2016224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타원 81"/>
            <p:cNvSpPr/>
            <p:nvPr/>
          </p:nvSpPr>
          <p:spPr>
            <a:xfrm>
              <a:off x="1210667" y="1988840"/>
              <a:ext cx="2016224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1-3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rot="10800000">
              <a:off x="2028679" y="2852936"/>
              <a:ext cx="33411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667728" y="5029681"/>
            <a:ext cx="504056" cy="288032"/>
            <a:chOff x="1210667" y="1988840"/>
            <a:chExt cx="2016224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2016224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1-4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2028679" y="2852936"/>
              <a:ext cx="33411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937294" y="600154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154716" y="558095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타원 9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96" name="이등변 삼각형 9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9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3640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8130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3280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37774"/>
              </p:ext>
            </p:extLst>
          </p:nvPr>
        </p:nvGraphicFramePr>
        <p:xfrm>
          <a:off x="7269163" y="1052736"/>
          <a:ext cx="1715394" cy="43601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정보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자유 게시판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Tab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해당 게시판으로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정렬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Tab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조회수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으로 정렬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List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제목은 파란색으로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- 0 0 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추천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조회수 숫자로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제목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page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해당 페이지 클릭 시 페이지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페이지는 파란색 음영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Next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다음 페이지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Prev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이전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페이지 나열 개수는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개로 제한하고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 초과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...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으로 표시한다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나열 개수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- 10, 20, 30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개로 나열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새 글 작성 버튼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User05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Default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제목으로 검색하고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제목옆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화살표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태크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작성자로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User04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724128" y="932840"/>
            <a:ext cx="13529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Hello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838940" y="159586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타원 6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5" name="이등변 삼각형 6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1779166" y="2276872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377467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정보</a:t>
            </a:r>
            <a:r>
              <a:rPr lang="en-US" altLang="ko-KR" sz="16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게시판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1763688" y="2924944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3507321" y="2420888"/>
            <a:ext cx="3656967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20</a:t>
            </a:r>
            <a:r>
              <a:rPr lang="ko-KR" altLang="en-US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대가 선호하는 커피 통계 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907703" y="2385579"/>
            <a:ext cx="144227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5      0      2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추천   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 조회수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1905585" y="3033651"/>
            <a:ext cx="144227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0      3     13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추천   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 조회수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1763688" y="3645024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/>
          <p:cNvSpPr/>
          <p:nvPr/>
        </p:nvSpPr>
        <p:spPr bwMode="auto">
          <a:xfrm>
            <a:off x="3491880" y="3033651"/>
            <a:ext cx="3656967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커피의 효능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3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가지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1905585" y="3717032"/>
            <a:ext cx="144227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1      1      2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추천   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 조회수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 bwMode="auto">
          <a:xfrm>
            <a:off x="1763688" y="4328405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직사각형 88"/>
          <p:cNvSpPr/>
          <p:nvPr/>
        </p:nvSpPr>
        <p:spPr bwMode="auto">
          <a:xfrm>
            <a:off x="3491880" y="3717032"/>
            <a:ext cx="3656967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커피</a:t>
            </a:r>
            <a:r>
              <a:rPr lang="en-US" altLang="ko-KR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잔 마시면 물은 </a:t>
            </a:r>
            <a:r>
              <a:rPr lang="en-US" altLang="ko-KR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잔 마시세요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921063" y="4437112"/>
            <a:ext cx="144227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4      3     33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추천   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 조회수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91" name="직선 연결선 90"/>
          <p:cNvCxnSpPr/>
          <p:nvPr/>
        </p:nvCxnSpPr>
        <p:spPr bwMode="auto">
          <a:xfrm>
            <a:off x="1779166" y="5048485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직사각형 91"/>
          <p:cNvSpPr/>
          <p:nvPr/>
        </p:nvSpPr>
        <p:spPr bwMode="auto">
          <a:xfrm>
            <a:off x="3507358" y="4437112"/>
            <a:ext cx="3656967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제조사별 카페인 함유량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1905585" y="5193891"/>
            <a:ext cx="144227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2      3     83</a:t>
            </a:r>
          </a:p>
          <a:p>
            <a:pPr marL="0" marR="0" indent="0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추천   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댓글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 조회수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 bwMode="auto">
          <a:xfrm>
            <a:off x="1763688" y="5805264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직사각형 94"/>
          <p:cNvSpPr/>
          <p:nvPr/>
        </p:nvSpPr>
        <p:spPr bwMode="auto">
          <a:xfrm>
            <a:off x="3491880" y="5193891"/>
            <a:ext cx="3656967" cy="5306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06475"/>
            <a:r>
              <a:rPr lang="ko-KR" altLang="en-US" sz="1400" b="1" dirty="0" err="1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조지오웰</a:t>
            </a:r>
            <a:r>
              <a:rPr lang="ko-KR" altLang="en-US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‘1984’ 00</a:t>
            </a:r>
            <a:r>
              <a:rPr lang="ko-KR" altLang="en-US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주년으로 </a:t>
            </a:r>
            <a:r>
              <a:rPr lang="en-US" altLang="ko-KR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30</a:t>
            </a:r>
            <a:r>
              <a:rPr lang="ko-KR" altLang="en-US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퍼 할인한 가격으로 </a:t>
            </a:r>
            <a:r>
              <a:rPr lang="ko-KR" altLang="en-US" sz="1400" b="1" dirty="0" err="1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교보문고에서</a:t>
            </a:r>
            <a:r>
              <a:rPr lang="ko-KR" altLang="en-US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 제공하고 있어요</a:t>
            </a:r>
            <a:r>
              <a:rPr lang="en-US" altLang="ko-KR" sz="14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 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5859012" y="224156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타원 10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08" name="이등변 삼각형 10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5" name="Picture 2" descr="edit, pen, pencil, writ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402" y="1493796"/>
            <a:ext cx="249643" cy="24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6588224" y="121226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타원 11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18" name="이등변 삼각형 11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2" name="직사각형 121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latin typeface="굴림" pitchFamily="50" charset="-127"/>
                <a:ea typeface="굴림" pitchFamily="50" charset="-127"/>
              </a:rPr>
              <a:t>게시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판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179512" y="184482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정보 게시판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179512" y="218450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자유 게시판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475656" y="15567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5" name="직사각형 124"/>
          <p:cNvSpPr/>
          <p:nvPr/>
        </p:nvSpPr>
        <p:spPr bwMode="auto">
          <a:xfrm>
            <a:off x="5004048" y="1911093"/>
            <a:ext cx="731766" cy="26730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Newest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5735814" y="1911093"/>
            <a:ext cx="44204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Hot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6167862" y="1911093"/>
            <a:ext cx="93610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Comment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1826543" y="1911093"/>
            <a:ext cx="390922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10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2258591" y="1911093"/>
            <a:ext cx="37830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20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2654656" y="1896469"/>
            <a:ext cx="115212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페이지수</a:t>
            </a:r>
          </a:p>
        </p:txBody>
      </p:sp>
      <p:sp>
        <p:nvSpPr>
          <p:cNvPr id="132" name="직사각형 131"/>
          <p:cNvSpPr/>
          <p:nvPr/>
        </p:nvSpPr>
        <p:spPr bwMode="auto">
          <a:xfrm>
            <a:off x="2672376" y="1911093"/>
            <a:ext cx="37830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30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636166" y="168317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타원 11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14" name="이등변 삼각형 11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4" name="직사각형 133"/>
          <p:cNvSpPr/>
          <p:nvPr/>
        </p:nvSpPr>
        <p:spPr bwMode="auto">
          <a:xfrm>
            <a:off x="5705781" y="6186026"/>
            <a:ext cx="1057339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입</a:t>
            </a:r>
            <a:r>
              <a:rPr lang="ko-KR" altLang="en-US" sz="1200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력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6580902" y="6186027"/>
            <a:ext cx="511378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검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색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5004048" y="6186027"/>
            <a:ext cx="720080" cy="267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</a:p>
        </p:txBody>
      </p:sp>
      <p:sp>
        <p:nvSpPr>
          <p:cNvPr id="137" name="직사각형 136"/>
          <p:cNvSpPr/>
          <p:nvPr/>
        </p:nvSpPr>
        <p:spPr bwMode="auto">
          <a:xfrm>
            <a:off x="5516927" y="6222454"/>
            <a:ext cx="169498" cy="187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8" name="이등변 삼각형 137"/>
          <p:cNvSpPr/>
          <p:nvPr/>
        </p:nvSpPr>
        <p:spPr bwMode="auto">
          <a:xfrm flipV="1">
            <a:off x="5526758" y="6265051"/>
            <a:ext cx="159668" cy="97227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958036"/>
            <a:ext cx="2447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" name="그룹 108"/>
          <p:cNvGrpSpPr/>
          <p:nvPr/>
        </p:nvGrpSpPr>
        <p:grpSpPr>
          <a:xfrm>
            <a:off x="3700082" y="572452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타원 1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669677" y="589799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타원 10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7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42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16632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58680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2160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45299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 작성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28962"/>
              </p:ext>
            </p:extLst>
          </p:nvPr>
        </p:nvGraphicFramePr>
        <p:xfrm>
          <a:off x="7269163" y="1052736"/>
          <a:ext cx="1715394" cy="392124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자까지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본문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볼드체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기울임체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사진삽입 등 다양한 효과를 넣을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글자 제한은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 업로드 개수는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개까지 가능하다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개를 초과할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더이상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등록할 수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Tag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Null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값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형식은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#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단어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#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단어 식으로 입력한다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작성버튼 클릭 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Null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값 일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제목을 입력하세요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제목기입한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글이 작성되고 최신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화살표를 클릭해 자유게시판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정보게시판을 선택해서 작성할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갤러리 글 작성이 취소되고 최신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User04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돌아간다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User05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377467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새 글 작성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 bwMode="auto">
          <a:xfrm>
            <a:off x="1763688" y="5157192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직사각형 114"/>
          <p:cNvSpPr/>
          <p:nvPr/>
        </p:nvSpPr>
        <p:spPr bwMode="auto">
          <a:xfrm>
            <a:off x="1829371" y="1852607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 smtClean="0">
                <a:latin typeface="굴림" pitchFamily="50" charset="-127"/>
                <a:ea typeface="굴림" pitchFamily="50" charset="-127"/>
              </a:rPr>
              <a:t>Title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1873012" y="2288759"/>
            <a:ext cx="4965928" cy="318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What’s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 your question? Be </a:t>
            </a:r>
            <a:r>
              <a:rPr kumimoji="1" lang="en-US" altLang="ko-KR" sz="1400" b="0" i="0" u="none" strike="noStrike" cap="none" normalizeH="0" dirty="0" err="1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specefic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1835696" y="2682423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 smtClean="0">
                <a:latin typeface="굴림" pitchFamily="50" charset="-127"/>
                <a:ea typeface="굴림" pitchFamily="50" charset="-127"/>
              </a:rPr>
              <a:t>Body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04735"/>
            <a:ext cx="5069997" cy="200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" name="직선 연결선 118"/>
          <p:cNvCxnSpPr/>
          <p:nvPr/>
        </p:nvCxnSpPr>
        <p:spPr bwMode="auto">
          <a:xfrm>
            <a:off x="1763688" y="5229200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직사각형 119"/>
          <p:cNvSpPr/>
          <p:nvPr/>
        </p:nvSpPr>
        <p:spPr bwMode="auto">
          <a:xfrm>
            <a:off x="1835696" y="6093296"/>
            <a:ext cx="591865" cy="33931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</a:t>
            </a:r>
          </a:p>
        </p:txBody>
      </p:sp>
      <p:sp>
        <p:nvSpPr>
          <p:cNvPr id="122" name="직사각형 121"/>
          <p:cNvSpPr/>
          <p:nvPr/>
        </p:nvSpPr>
        <p:spPr bwMode="auto">
          <a:xfrm>
            <a:off x="1835696" y="5301208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 smtClean="0">
                <a:latin typeface="굴림" pitchFamily="50" charset="-127"/>
                <a:ea typeface="굴림" pitchFamily="50" charset="-127"/>
              </a:rPr>
              <a:t>Tags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1879337" y="5661248"/>
            <a:ext cx="4965928" cy="318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e.g.(</a:t>
            </a:r>
            <a:r>
              <a:rPr lang="en-US" altLang="ko-K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man, sun)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60032" y="204012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6462489" y="300576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타원 12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6" name="이등변 삼각형 12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796136" y="539087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타원 12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2301547" y="583544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1" name="타원 13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32" name="이등변 삼각형 13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6" name="직사각형 135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latin typeface="굴림" pitchFamily="50" charset="-127"/>
                <a:ea typeface="굴림" pitchFamily="50" charset="-127"/>
              </a:rPr>
              <a:t>게시</a:t>
            </a:r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판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179512" y="184482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정보 게시판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179512" y="2184501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자유 게시판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724128" y="932840"/>
            <a:ext cx="13529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Hello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796137" y="1916832"/>
            <a:ext cx="103242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자유게시</a:t>
            </a:r>
            <a:r>
              <a:rPr lang="ko-KR" altLang="en-US" sz="1000" dirty="0">
                <a:latin typeface="굴림" pitchFamily="50" charset="-127"/>
                <a:ea typeface="굴림" pitchFamily="50" charset="-127"/>
              </a:rPr>
              <a:t>판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이등변 삼각형 66"/>
          <p:cNvSpPr/>
          <p:nvPr/>
        </p:nvSpPr>
        <p:spPr bwMode="auto">
          <a:xfrm flipV="1">
            <a:off x="5862017" y="1998365"/>
            <a:ext cx="159668" cy="97227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605981" y="1628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직사각형 71"/>
          <p:cNvSpPr/>
          <p:nvPr/>
        </p:nvSpPr>
        <p:spPr bwMode="auto">
          <a:xfrm>
            <a:off x="2515033" y="6102821"/>
            <a:ext cx="591865" cy="33931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취소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2914056" y="58369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타원 7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7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골프존문화상품권_어드민화면정의서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647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647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42650</TotalTime>
  <Words>3364</Words>
  <Application>Microsoft Office PowerPoint</Application>
  <PresentationFormat>화면 슬라이드 쇼(4:3)</PresentationFormat>
  <Paragraphs>1218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골프존문화상품권_어드민화면정의서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Page &gt; 마이캐시</dc:title>
  <dc:creator>pnujsk</dc:creator>
  <cp:lastModifiedBy>남 혁민</cp:lastModifiedBy>
  <cp:revision>3321</cp:revision>
  <cp:lastPrinted>2016-03-15T07:25:25Z</cp:lastPrinted>
  <dcterms:created xsi:type="dcterms:W3CDTF">2011-01-03T11:26:11Z</dcterms:created>
  <dcterms:modified xsi:type="dcterms:W3CDTF">2018-11-27T01:16:39Z</dcterms:modified>
</cp:coreProperties>
</file>