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0" r:id="rId3"/>
    <p:sldId id="257" r:id="rId4"/>
    <p:sldId id="258" r:id="rId5"/>
    <p:sldId id="269" r:id="rId6"/>
    <p:sldId id="260" r:id="rId7"/>
    <p:sldId id="261" r:id="rId8"/>
    <p:sldId id="262" r:id="rId9"/>
    <p:sldId id="259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3.01.2019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3.01.2019</a:t>
            </a:fld>
            <a:endParaRPr lang="tr-TR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3.01.2019</a:t>
            </a:fld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3.01.2019</a:t>
            </a:fld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3.01.2019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3.01.2019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3.01.2019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42910" y="257174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Fault detection of electrical machines with Machine learning Approach</a:t>
            </a:r>
            <a:endParaRPr lang="en-US" sz="320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571604" y="4500570"/>
            <a:ext cx="6400800" cy="1752600"/>
          </a:xfrm>
        </p:spPr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İbrahim </a:t>
            </a:r>
            <a:r>
              <a:rPr lang="en-US" dirty="0" smtClean="0">
                <a:solidFill>
                  <a:schemeClr val="tx1"/>
                </a:solidFill>
              </a:rPr>
              <a:t>Güngen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Msc- Electrical Machinery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Power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Electronics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gunge\OneDrive\Masaüstü\ee543\sunum\metu-eee-logo-t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14290"/>
            <a:ext cx="2749562" cy="2749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gunge\OneDrive\Masaüstü\ee543\fotos_ML\accuracy_M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972982" cy="3500438"/>
          </a:xfrm>
          <a:prstGeom prst="rect">
            <a:avLst/>
          </a:prstGeom>
          <a:noFill/>
        </p:spPr>
      </p:pic>
      <p:pic>
        <p:nvPicPr>
          <p:cNvPr id="7171" name="Picture 3" descr="C:\Users\gunge\OneDrive\Masaüstü\ee543\fotos_ML\lo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1017" y="3357562"/>
            <a:ext cx="4972983" cy="3500438"/>
          </a:xfrm>
          <a:prstGeom prst="rect">
            <a:avLst/>
          </a:prstGeom>
          <a:noFill/>
        </p:spPr>
      </p:pic>
      <p:sp>
        <p:nvSpPr>
          <p:cNvPr id="6" name="2 İçerik Yer Tutucusu"/>
          <p:cNvSpPr>
            <a:spLocks noGrp="1"/>
          </p:cNvSpPr>
          <p:nvPr>
            <p:ph idx="1"/>
          </p:nvPr>
        </p:nvSpPr>
        <p:spPr>
          <a:xfrm>
            <a:off x="5000628" y="428604"/>
            <a:ext cx="3614734" cy="24828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%99 accuracy for train data</a:t>
            </a:r>
          </a:p>
          <a:p>
            <a:r>
              <a:rPr lang="en-US" sz="2400" dirty="0" smtClean="0"/>
              <a:t>%93,3 accuracy for test data</a:t>
            </a:r>
            <a:endParaRPr lang="tr-TR" sz="2400" dirty="0"/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>
          <a:xfrm>
            <a:off x="357158" y="3571876"/>
            <a:ext cx="3614734" cy="2482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Converges 0,67 loss for train data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Converges </a:t>
            </a:r>
            <a:r>
              <a:rPr lang="en-US" sz="2400" dirty="0" smtClean="0"/>
              <a:t>0,2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loss for test data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8194" name="Picture 2" descr="C:\Users\gunge\OneDrive\Masaüstü\ee543\fotos_ML\t115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85728"/>
            <a:ext cx="3092163" cy="2019996"/>
          </a:xfrm>
          <a:prstGeom prst="rect">
            <a:avLst/>
          </a:prstGeom>
          <a:noFill/>
        </p:spPr>
      </p:pic>
      <p:pic>
        <p:nvPicPr>
          <p:cNvPr id="8195" name="Picture 3" descr="C:\Users\gunge\OneDrive\Masaüstü\ee543\fotos_ML\t115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285728"/>
            <a:ext cx="3071802" cy="2028857"/>
          </a:xfrm>
          <a:prstGeom prst="rect">
            <a:avLst/>
          </a:prstGeom>
          <a:noFill/>
        </p:spPr>
      </p:pic>
      <p:pic>
        <p:nvPicPr>
          <p:cNvPr id="8196" name="Picture 4" descr="C:\Users\gunge\OneDrive\Masaüstü\ee543\fotos_ML\t350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2428868"/>
            <a:ext cx="3061958" cy="2000264"/>
          </a:xfrm>
          <a:prstGeom prst="rect">
            <a:avLst/>
          </a:prstGeom>
          <a:noFill/>
        </p:spPr>
      </p:pic>
      <p:pic>
        <p:nvPicPr>
          <p:cNvPr id="8197" name="Picture 5" descr="C:\Users\gunge\OneDrive\Masaüstü\ee543\fotos_ML\t350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8921" y="2428868"/>
            <a:ext cx="3035079" cy="2004601"/>
          </a:xfrm>
          <a:prstGeom prst="rect">
            <a:avLst/>
          </a:prstGeom>
          <a:noFill/>
        </p:spPr>
      </p:pic>
      <p:pic>
        <p:nvPicPr>
          <p:cNvPr id="8198" name="Picture 6" descr="C:\Users\gunge\OneDrive\Masaüstü\ee543\fotos_ML\t293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4643446"/>
            <a:ext cx="2948305" cy="2000263"/>
          </a:xfrm>
          <a:prstGeom prst="rect">
            <a:avLst/>
          </a:prstGeom>
          <a:noFill/>
        </p:spPr>
      </p:pic>
      <p:pic>
        <p:nvPicPr>
          <p:cNvPr id="8199" name="Picture 7" descr="C:\Users\gunge\OneDrive\Masaüstü\ee543\fotos_ML\t293p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15450" y="4643422"/>
            <a:ext cx="3028549" cy="2000288"/>
          </a:xfrm>
          <a:prstGeom prst="rect">
            <a:avLst/>
          </a:prstGeom>
          <a:noFill/>
        </p:spPr>
      </p:pic>
      <p:pic>
        <p:nvPicPr>
          <p:cNvPr id="8200" name="Picture 8" descr="C:\Users\gunge\OneDrive\Masaüstü\ee543\fotos_CNN\t115s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8800" y="285729"/>
            <a:ext cx="3061957" cy="2000264"/>
          </a:xfrm>
          <a:prstGeom prst="rect">
            <a:avLst/>
          </a:prstGeom>
          <a:noFill/>
        </p:spPr>
      </p:pic>
      <p:pic>
        <p:nvPicPr>
          <p:cNvPr id="8201" name="Picture 9" descr="C:\Users\gunge\OneDrive\Masaüstü\ee543\fotos_CNN\test350_s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5943" y="2428868"/>
            <a:ext cx="3061957" cy="2000264"/>
          </a:xfrm>
          <a:prstGeom prst="rect">
            <a:avLst/>
          </a:prstGeom>
          <a:noFill/>
        </p:spPr>
      </p:pic>
      <p:pic>
        <p:nvPicPr>
          <p:cNvPr id="8202" name="Picture 10" descr="C:\Users\gunge\OneDrive\Masaüstü\ee543\fotos_CNN\test293_s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57158" y="4714884"/>
            <a:ext cx="2901473" cy="19684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tr-TR" dirty="0"/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</p:nvPr>
        </p:nvGraphicFramePr>
        <p:xfrm>
          <a:off x="428596" y="242886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MLP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 Accuracy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0.99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 Loss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~0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0.67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Accuracy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0.964(</a:t>
                      </a:r>
                      <a:r>
                        <a:rPr lang="tr-TR" dirty="0" err="1" smtClean="0"/>
                        <a:t>max</a:t>
                      </a:r>
                      <a:r>
                        <a:rPr lang="tr-TR" dirty="0" smtClean="0"/>
                        <a:t> 0.98)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0.93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 Loss</a:t>
                      </a:r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0.23(</a:t>
                      </a:r>
                      <a:r>
                        <a:rPr lang="tr-TR" dirty="0" err="1" smtClean="0"/>
                        <a:t>min</a:t>
                      </a:r>
                      <a:r>
                        <a:rPr lang="tr-TR" dirty="0" smtClean="0"/>
                        <a:t> 0.2)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0.69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Step </a:t>
                      </a:r>
                      <a:r>
                        <a:rPr lang="en-US" noProof="0" dirty="0" smtClean="0"/>
                        <a:t>processing</a:t>
                      </a:r>
                      <a:r>
                        <a:rPr lang="tr-TR" dirty="0" smtClean="0"/>
                        <a:t> </a:t>
                      </a:r>
                      <a:r>
                        <a:rPr lang="en-US" baseline="0" dirty="0" smtClean="0"/>
                        <a:t>time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%21 </a:t>
                      </a:r>
                      <a:r>
                        <a:rPr lang="en-US" noProof="0" dirty="0" smtClean="0"/>
                        <a:t>faster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Future works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Increase fault types and data quantity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Optimize algorithm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Train with simulation results</a:t>
            </a:r>
            <a:r>
              <a:rPr lang="en-US" dirty="0" smtClean="0"/>
              <a:t> to estimate experimental results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Machines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%45 of electrical energy is consuming by EM at the world</a:t>
            </a:r>
          </a:p>
          <a:p>
            <a:r>
              <a:rPr lang="en-US" sz="2800" dirty="0" smtClean="0"/>
              <a:t>EMs have critical roles at the industry</a:t>
            </a:r>
          </a:p>
          <a:p>
            <a:r>
              <a:rPr lang="en-US" sz="2800" dirty="0" smtClean="0"/>
              <a:t>Stopping some of them can lead to important financial losses</a:t>
            </a:r>
          </a:p>
          <a:p>
            <a:r>
              <a:rPr lang="en-US" sz="2800" dirty="0" smtClean="0"/>
              <a:t>Faults should be fixed</a:t>
            </a:r>
            <a:endParaRPr lang="tr-TR" sz="2800" dirty="0" smtClean="0"/>
          </a:p>
          <a:p>
            <a:pPr>
              <a:buNone/>
            </a:pPr>
            <a:r>
              <a:rPr lang="tr-TR" sz="2800" dirty="0" smtClean="0"/>
              <a:t>    </a:t>
            </a:r>
            <a:r>
              <a:rPr lang="en-US" sz="2800" dirty="0" smtClean="0"/>
              <a:t> immediately</a:t>
            </a:r>
            <a:endParaRPr lang="en-US" sz="2800" dirty="0"/>
          </a:p>
        </p:txBody>
      </p:sp>
      <p:pic>
        <p:nvPicPr>
          <p:cNvPr id="1026" name="Picture 2" descr="electrical machine ile ilgili gÃ¶rsel sonuc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3714752"/>
            <a:ext cx="3231348" cy="21907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Faults</a:t>
            </a:r>
            <a:r>
              <a:rPr lang="tr-TR" dirty="0" smtClean="0"/>
              <a:t> of </a:t>
            </a:r>
            <a:r>
              <a:rPr lang="en-US" dirty="0" smtClean="0"/>
              <a:t>Electrical</a:t>
            </a:r>
            <a:r>
              <a:rPr lang="tr-TR" dirty="0" smtClean="0"/>
              <a:t>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786058"/>
            <a:ext cx="4829180" cy="334010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/>
              <a:t>Some of them are below,</a:t>
            </a:r>
          </a:p>
          <a:p>
            <a:r>
              <a:rPr lang="en-US" sz="2400" dirty="0" smtClean="0"/>
              <a:t>Insulation breakdown</a:t>
            </a:r>
          </a:p>
          <a:p>
            <a:r>
              <a:rPr lang="en-US" sz="2400" dirty="0" smtClean="0"/>
              <a:t>Bearing failure</a:t>
            </a:r>
          </a:p>
          <a:p>
            <a:r>
              <a:rPr lang="en-US" sz="2400" dirty="0" smtClean="0"/>
              <a:t>Unbalance input voltage</a:t>
            </a:r>
          </a:p>
          <a:p>
            <a:r>
              <a:rPr lang="en-US" sz="2400" dirty="0" smtClean="0"/>
              <a:t>Shaft misalignment</a:t>
            </a:r>
            <a:endParaRPr lang="tr-TR" sz="2400" dirty="0" smtClean="0"/>
          </a:p>
          <a:p>
            <a:r>
              <a:rPr lang="en-US" sz="2400" dirty="0" smtClean="0"/>
              <a:t>Broken</a:t>
            </a:r>
            <a:r>
              <a:rPr lang="tr-TR" sz="2400" dirty="0" smtClean="0"/>
              <a:t> motor</a:t>
            </a:r>
            <a:r>
              <a:rPr lang="en-US" sz="2400" dirty="0" smtClean="0"/>
              <a:t>, magnet</a:t>
            </a:r>
            <a:r>
              <a:rPr lang="tr-TR" sz="2400" dirty="0" smtClean="0"/>
              <a:t> bar</a:t>
            </a:r>
            <a:endParaRPr lang="en-US" sz="2400" dirty="0" smtClean="0"/>
          </a:p>
          <a:p>
            <a:r>
              <a:rPr lang="en-US" sz="2400" dirty="0" smtClean="0"/>
              <a:t>Rotor and stator winding failure</a:t>
            </a:r>
          </a:p>
          <a:p>
            <a:r>
              <a:rPr lang="en-US" sz="2400" dirty="0" smtClean="0"/>
              <a:t>Static </a:t>
            </a:r>
            <a:r>
              <a:rPr lang="en-US" sz="2400" dirty="0" err="1" smtClean="0"/>
              <a:t>airgap</a:t>
            </a:r>
            <a:r>
              <a:rPr lang="en-US" sz="2400" dirty="0" smtClean="0"/>
              <a:t> eccentricity</a:t>
            </a:r>
          </a:p>
          <a:p>
            <a:r>
              <a:rPr lang="en-US" sz="2400" dirty="0" err="1" smtClean="0"/>
              <a:t>Interturn</a:t>
            </a:r>
            <a:r>
              <a:rPr lang="en-US" sz="2400" dirty="0" smtClean="0"/>
              <a:t> short circuit</a:t>
            </a:r>
          </a:p>
          <a:p>
            <a:r>
              <a:rPr lang="en-US" sz="2400" dirty="0" smtClean="0"/>
              <a:t>Mass unbalance</a:t>
            </a:r>
          </a:p>
          <a:p>
            <a:r>
              <a:rPr lang="en-US" sz="2400" dirty="0" smtClean="0"/>
              <a:t>And so on</a:t>
            </a:r>
            <a:endParaRPr lang="tr-TR" sz="2400" dirty="0" smtClean="0"/>
          </a:p>
          <a:p>
            <a:endParaRPr lang="en-US" dirty="0"/>
          </a:p>
        </p:txBody>
      </p:sp>
      <p:sp>
        <p:nvSpPr>
          <p:cNvPr id="5" name="4 Metin kutusu"/>
          <p:cNvSpPr txBox="1"/>
          <p:nvPr/>
        </p:nvSpPr>
        <p:spPr>
          <a:xfrm>
            <a:off x="5643570" y="2786058"/>
            <a:ext cx="22860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general, current, vibration, voltage signal analysis are used for fault detection by transforming</a:t>
            </a:r>
            <a:r>
              <a:rPr lang="tr-TR" sz="2000" dirty="0" smtClean="0"/>
              <a:t> </a:t>
            </a:r>
            <a:r>
              <a:rPr lang="en-US" sz="2000" dirty="0" smtClean="0"/>
              <a:t>signal method with Fourier, Wavelet transform</a:t>
            </a:r>
          </a:p>
          <a:p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1000100" y="1357298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Fixing pro</a:t>
            </a:r>
            <a:r>
              <a:rPr lang="tr-TR" sz="2400" dirty="0" smtClean="0"/>
              <a:t>cess</a:t>
            </a:r>
            <a:r>
              <a:rPr lang="en-US" sz="2400" dirty="0" smtClean="0"/>
              <a:t> can take so long times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Needs to experience and theoretical knowledge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868346"/>
          </a:xfrm>
        </p:spPr>
        <p:txBody>
          <a:bodyPr/>
          <a:lstStyle/>
          <a:p>
            <a:r>
              <a:rPr lang="en-US" dirty="0" smtClean="0"/>
              <a:t>Database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Data are taken from authors of paper at  Reference</a:t>
            </a:r>
            <a:r>
              <a:rPr lang="tr-TR" sz="2000" dirty="0" smtClean="0"/>
              <a:t>[</a:t>
            </a:r>
            <a:r>
              <a:rPr lang="en-US" sz="2000" dirty="0" smtClean="0"/>
              <a:t>1</a:t>
            </a:r>
            <a:r>
              <a:rPr lang="tr-TR" sz="2000" dirty="0" smtClean="0"/>
              <a:t>]</a:t>
            </a:r>
            <a:endParaRPr lang="en-US" sz="2000" dirty="0" smtClean="0"/>
          </a:p>
          <a:p>
            <a:r>
              <a:rPr lang="en-US" sz="2000" dirty="0" smtClean="0"/>
              <a:t>Includes 3 phase currents of 3 </a:t>
            </a:r>
            <a:r>
              <a:rPr lang="en-US" sz="2000" dirty="0" smtClean="0"/>
              <a:t>type </a:t>
            </a:r>
            <a:r>
              <a:rPr lang="en-US" sz="2000" dirty="0" smtClean="0"/>
              <a:t>operation(1 healthy 2 fault), these are </a:t>
            </a:r>
            <a:r>
              <a:rPr lang="en-US" sz="2000" dirty="0" smtClean="0"/>
              <a:t>healthy, broken rotor </a:t>
            </a:r>
            <a:r>
              <a:rPr lang="en-US" sz="2000" dirty="0" smtClean="0"/>
              <a:t>magnet fault </a:t>
            </a:r>
            <a:r>
              <a:rPr lang="en-US" sz="2000" dirty="0" smtClean="0"/>
              <a:t>and static </a:t>
            </a:r>
            <a:r>
              <a:rPr lang="en-US" sz="2000" dirty="0" err="1" smtClean="0"/>
              <a:t>airgap</a:t>
            </a:r>
            <a:r>
              <a:rPr lang="en-US" sz="2000" dirty="0" smtClean="0"/>
              <a:t> </a:t>
            </a:r>
            <a:r>
              <a:rPr lang="en-US" sz="2000" dirty="0" smtClean="0"/>
              <a:t>eccentricity fault conditions</a:t>
            </a:r>
            <a:r>
              <a:rPr lang="tr-TR" sz="2000" dirty="0" smtClean="0"/>
              <a:t> </a:t>
            </a:r>
            <a:r>
              <a:rPr lang="en-US" sz="2000" dirty="0" smtClean="0"/>
              <a:t>with 3 different load and 5 different speed (600, 1200, 1800, 2400, 3000 rpm)</a:t>
            </a:r>
            <a:r>
              <a:rPr lang="tr-TR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Current signal of 3 phase divided 6750 train, 450 test data by </a:t>
            </a:r>
            <a:r>
              <a:rPr lang="en-US" sz="2000" dirty="0" smtClean="0"/>
              <a:t>using MATLAB</a:t>
            </a:r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tr-TR" sz="2400" dirty="0"/>
          </a:p>
        </p:txBody>
      </p:sp>
      <p:pic>
        <p:nvPicPr>
          <p:cNvPr id="2051" name="Picture 3" descr="C:\Users\gunge\OneDrive\Masaüstü\ee543\sunum\datase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357562"/>
            <a:ext cx="7072362" cy="3145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</a:t>
            </a:r>
            <a:r>
              <a:rPr lang="en-US" dirty="0" err="1" smtClean="0"/>
              <a:t>Lerning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/>
          <a:lstStyle/>
          <a:p>
            <a:r>
              <a:rPr lang="tr-TR" dirty="0" smtClean="0"/>
              <a:t> </a:t>
            </a:r>
            <a:r>
              <a:rPr lang="en-US" dirty="0" smtClean="0"/>
              <a:t>Convolutional Neural Network</a:t>
            </a:r>
            <a:endParaRPr lang="tr-TR" dirty="0" smtClean="0"/>
          </a:p>
          <a:p>
            <a:r>
              <a:rPr lang="tr-TR" dirty="0" smtClean="0"/>
              <a:t> </a:t>
            </a:r>
            <a:r>
              <a:rPr lang="en-US" dirty="0" smtClean="0"/>
              <a:t>Multilayer Neural </a:t>
            </a:r>
            <a:r>
              <a:rPr lang="tr-TR" dirty="0" smtClean="0"/>
              <a:t>Network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3 convolution, 3 pooling, 1 fully connected classify  and output layers are used.</a:t>
            </a:r>
            <a:r>
              <a:rPr lang="tr-TR" sz="2400" dirty="0" smtClean="0"/>
              <a:t> </a:t>
            </a:r>
            <a:r>
              <a:rPr lang="en-US" sz="2400" dirty="0" smtClean="0"/>
              <a:t>Adam optimizer and categorical</a:t>
            </a:r>
            <a:r>
              <a:rPr lang="tr-TR" sz="2400" dirty="0" smtClean="0"/>
              <a:t> </a:t>
            </a:r>
            <a:r>
              <a:rPr lang="en-US" sz="2400" dirty="0" smtClean="0"/>
              <a:t>cross entropy</a:t>
            </a:r>
            <a:r>
              <a:rPr lang="tr-TR" sz="2400" dirty="0" smtClean="0"/>
              <a:t> </a:t>
            </a:r>
            <a:r>
              <a:rPr lang="en-US" sz="2400" dirty="0" smtClean="0"/>
              <a:t>loss function is chosen</a:t>
            </a:r>
            <a:r>
              <a:rPr lang="tr-TR" sz="2400" dirty="0" smtClean="0"/>
              <a:t>.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I tried to arrange layers by taking harmonics into consideration</a:t>
            </a:r>
            <a:endParaRPr lang="en-US" sz="2400" dirty="0"/>
          </a:p>
        </p:txBody>
      </p:sp>
      <p:pic>
        <p:nvPicPr>
          <p:cNvPr id="3080" name="Picture 8" descr="C:\Users\gunge\OneDrive\Masaüstü\ee543\fotos_CNN\keras_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071810"/>
            <a:ext cx="7348025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628" y="428604"/>
            <a:ext cx="3614734" cy="24828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%100 accuracy for train data</a:t>
            </a:r>
          </a:p>
          <a:p>
            <a:r>
              <a:rPr lang="en-US" sz="2400" dirty="0" smtClean="0"/>
              <a:t>%96,4 accuracy for test data</a:t>
            </a:r>
            <a:endParaRPr lang="tr-TR" sz="2400" dirty="0"/>
          </a:p>
        </p:txBody>
      </p:sp>
      <p:pic>
        <p:nvPicPr>
          <p:cNvPr id="4098" name="Picture 2" descr="C:\Users\gunge\OneDrive\Masaüstü\ee543\fotos_CNN\accuracy_cn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4409147" cy="3103560"/>
          </a:xfrm>
          <a:prstGeom prst="rect">
            <a:avLst/>
          </a:prstGeom>
          <a:noFill/>
        </p:spPr>
      </p:pic>
      <p:pic>
        <p:nvPicPr>
          <p:cNvPr id="4099" name="Picture 3" descr="C:\Users\gunge\OneDrive\Masaüstü\ee543\fotos_CNN\loss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214686"/>
            <a:ext cx="4308470" cy="3079456"/>
          </a:xfrm>
          <a:prstGeom prst="rect">
            <a:avLst/>
          </a:prstGeom>
          <a:noFill/>
        </p:spPr>
      </p:pic>
      <p:sp>
        <p:nvSpPr>
          <p:cNvPr id="6" name="2 İçerik Yer Tutucusu"/>
          <p:cNvSpPr txBox="1">
            <a:spLocks/>
          </p:cNvSpPr>
          <p:nvPr/>
        </p:nvSpPr>
        <p:spPr>
          <a:xfrm>
            <a:off x="357158" y="3571876"/>
            <a:ext cx="3614734" cy="2482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Converges 0 loss for train data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Converges </a:t>
            </a:r>
            <a:r>
              <a:rPr lang="en-US" sz="2400" dirty="0" smtClean="0"/>
              <a:t>0,2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loss for test data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122" name="Picture 2" descr="C:\Users\gunge\OneDrive\Masaüstü\ee543\fotos_CNN\t115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728"/>
            <a:ext cx="2928958" cy="1913380"/>
          </a:xfrm>
          <a:prstGeom prst="rect">
            <a:avLst/>
          </a:prstGeom>
          <a:noFill/>
        </p:spPr>
      </p:pic>
      <p:pic>
        <p:nvPicPr>
          <p:cNvPr id="5123" name="Picture 3" descr="C:\Users\gunge\OneDrive\Masaüstü\ee543\fotos_CNN\t115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85728"/>
            <a:ext cx="3000396" cy="1981693"/>
          </a:xfrm>
          <a:prstGeom prst="rect">
            <a:avLst/>
          </a:prstGeom>
          <a:noFill/>
        </p:spPr>
      </p:pic>
      <p:pic>
        <p:nvPicPr>
          <p:cNvPr id="5125" name="Picture 5" descr="C:\Users\gunge\OneDrive\Masaüstü\ee543\fotos_CNN\test350_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428868"/>
            <a:ext cx="2962478" cy="1935279"/>
          </a:xfrm>
          <a:prstGeom prst="rect">
            <a:avLst/>
          </a:prstGeom>
          <a:noFill/>
        </p:spPr>
      </p:pic>
      <p:pic>
        <p:nvPicPr>
          <p:cNvPr id="5126" name="Picture 6" descr="C:\Users\gunge\OneDrive\Masaüstü\ee543\fotos_CNN\test350_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428868"/>
            <a:ext cx="3143272" cy="2076060"/>
          </a:xfrm>
          <a:prstGeom prst="rect">
            <a:avLst/>
          </a:prstGeom>
          <a:noFill/>
        </p:spPr>
      </p:pic>
      <p:pic>
        <p:nvPicPr>
          <p:cNvPr id="5128" name="Picture 8" descr="C:\Users\gunge\OneDrive\Masaüstü\ee543\fotos_CNN\test293_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24" y="4643446"/>
            <a:ext cx="3033698" cy="2058198"/>
          </a:xfrm>
          <a:prstGeom prst="rect">
            <a:avLst/>
          </a:prstGeom>
          <a:noFill/>
        </p:spPr>
      </p:pic>
      <p:pic>
        <p:nvPicPr>
          <p:cNvPr id="5129" name="Picture 9" descr="C:\Users\gunge\OneDrive\Masaüstü\ee543\fotos_CNN\test293_p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3438" y="4643446"/>
            <a:ext cx="2997226" cy="197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Neural </a:t>
            </a:r>
            <a:r>
              <a:rPr lang="tr-TR" dirty="0" smtClean="0"/>
              <a:t>Network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4 layers and 2 dropouts are used.</a:t>
            </a:r>
            <a:r>
              <a:rPr lang="tr-TR" sz="2400" dirty="0" smtClean="0"/>
              <a:t> </a:t>
            </a:r>
            <a:r>
              <a:rPr lang="en-US" sz="2400" dirty="0" smtClean="0"/>
              <a:t>Gradient</a:t>
            </a:r>
            <a:r>
              <a:rPr lang="tr-TR" sz="2400" dirty="0" smtClean="0"/>
              <a:t> </a:t>
            </a:r>
            <a:r>
              <a:rPr lang="en-US" sz="2400" dirty="0" smtClean="0"/>
              <a:t>descent</a:t>
            </a:r>
            <a:r>
              <a:rPr lang="tr-TR" sz="2400" dirty="0" smtClean="0"/>
              <a:t> op</a:t>
            </a:r>
            <a:r>
              <a:rPr lang="en-US" sz="2400" dirty="0" err="1" smtClean="0"/>
              <a:t>timize</a:t>
            </a:r>
            <a:r>
              <a:rPr lang="tr-TR" sz="2400" dirty="0" smtClean="0"/>
              <a:t>r </a:t>
            </a:r>
            <a:r>
              <a:rPr lang="en-US" sz="2400" dirty="0" smtClean="0"/>
              <a:t>and</a:t>
            </a:r>
            <a:r>
              <a:rPr lang="tr-TR" sz="2400" dirty="0" smtClean="0"/>
              <a:t> </a:t>
            </a:r>
            <a:r>
              <a:rPr lang="en-US" sz="2400" dirty="0" smtClean="0"/>
              <a:t>square root</a:t>
            </a:r>
            <a:r>
              <a:rPr lang="tr-TR" sz="2400" dirty="0" smtClean="0"/>
              <a:t> </a:t>
            </a:r>
            <a:r>
              <a:rPr lang="en-US" sz="2400" dirty="0" smtClean="0"/>
              <a:t>hinges</a:t>
            </a:r>
            <a:r>
              <a:rPr lang="tr-TR" sz="2400" dirty="0" smtClean="0"/>
              <a:t> </a:t>
            </a:r>
            <a:r>
              <a:rPr lang="tr-TR" sz="2400" dirty="0" err="1" smtClean="0"/>
              <a:t>loss</a:t>
            </a:r>
            <a:r>
              <a:rPr lang="tr-TR" sz="2400" dirty="0" smtClean="0"/>
              <a:t> </a:t>
            </a:r>
            <a:r>
              <a:rPr lang="en-US" sz="2400" dirty="0" smtClean="0"/>
              <a:t>function</a:t>
            </a:r>
            <a:r>
              <a:rPr lang="tr-TR" sz="2400" dirty="0" smtClean="0"/>
              <a:t> </a:t>
            </a:r>
            <a:r>
              <a:rPr lang="tr-TR" sz="2400" dirty="0" smtClean="0"/>
              <a:t>is </a:t>
            </a:r>
            <a:r>
              <a:rPr lang="en-US" sz="2400" dirty="0" smtClean="0"/>
              <a:t>chosen </a:t>
            </a:r>
          </a:p>
          <a:p>
            <a:pPr algn="ctr">
              <a:buNone/>
            </a:pPr>
            <a:r>
              <a:rPr lang="en-US" sz="2400" dirty="0" smtClean="0"/>
              <a:t>Tried to eliminate unnecessary connections</a:t>
            </a:r>
            <a:endParaRPr lang="tr-TR" sz="2400" dirty="0"/>
          </a:p>
        </p:txBody>
      </p:sp>
      <p:pic>
        <p:nvPicPr>
          <p:cNvPr id="6147" name="Picture 3" descr="C:\Users\gunge\OneDrive\Masaüstü\ee543\fotos_ML\Untitled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143248"/>
            <a:ext cx="7661931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385</Words>
  <PresentationFormat>Ekran Gösterisi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Ofis Teması</vt:lpstr>
      <vt:lpstr>Fault detection of electrical machines with Machine learning Approach</vt:lpstr>
      <vt:lpstr>Electrical Machines</vt:lpstr>
      <vt:lpstr>Faults of Electrical Machines</vt:lpstr>
      <vt:lpstr>Database</vt:lpstr>
      <vt:lpstr>Machine Lerning Methods</vt:lpstr>
      <vt:lpstr>Convolutional Neural Network</vt:lpstr>
      <vt:lpstr>Slayt 7</vt:lpstr>
      <vt:lpstr>Slayt 8</vt:lpstr>
      <vt:lpstr>Multilayer Neural Network</vt:lpstr>
      <vt:lpstr>Slayt 10</vt:lpstr>
      <vt:lpstr>Slayt 11</vt:lpstr>
      <vt:lpstr>Comparison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detection of electrical machines with Machine learning Approach</dc:title>
  <dc:creator>İbrahim Güngen</dc:creator>
  <cp:lastModifiedBy>İbrahim Güngen</cp:lastModifiedBy>
  <cp:revision>30</cp:revision>
  <dcterms:created xsi:type="dcterms:W3CDTF">2019-01-02T15:38:21Z</dcterms:created>
  <dcterms:modified xsi:type="dcterms:W3CDTF">2019-01-03T14:23:49Z</dcterms:modified>
</cp:coreProperties>
</file>