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Fault detection of electrical machines with Machine learning Approach</a:t>
            </a:r>
            <a:endParaRPr lang="en-US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71604" y="4500570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İbrahim </a:t>
            </a:r>
            <a:r>
              <a:rPr lang="en-US" dirty="0" smtClean="0">
                <a:solidFill>
                  <a:schemeClr val="tx1"/>
                </a:solidFill>
              </a:rPr>
              <a:t>Güngen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Msc</a:t>
            </a:r>
            <a:r>
              <a:rPr lang="en-US" dirty="0" smtClean="0">
                <a:solidFill>
                  <a:schemeClr val="tx1"/>
                </a:solidFill>
              </a:rPr>
              <a:t>- Electrical Machinery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Power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Electronics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unge\OneDrive\Masaüstü\ee543\sunum\metu-eee-logo-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290"/>
            <a:ext cx="2749562" cy="274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28596" y="242886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~0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dirty="0" smtClean="0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0.964(</a:t>
                      </a:r>
                      <a:r>
                        <a:rPr lang="tr-TR" dirty="0" err="1" smtClean="0"/>
                        <a:t>max</a:t>
                      </a:r>
                      <a:r>
                        <a:rPr lang="tr-TR" dirty="0" smtClean="0"/>
                        <a:t> 0.98)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</a:t>
                      </a:r>
                      <a:r>
                        <a:rPr lang="en-US" dirty="0" smtClean="0"/>
                        <a:t>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0.23(</a:t>
                      </a:r>
                      <a:r>
                        <a:rPr lang="tr-TR" dirty="0" err="1" smtClean="0"/>
                        <a:t>min</a:t>
                      </a:r>
                      <a:r>
                        <a:rPr lang="tr-TR" dirty="0" smtClean="0"/>
                        <a:t> 0.2)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Step </a:t>
                      </a:r>
                      <a:r>
                        <a:rPr lang="en-US" noProof="0" dirty="0" smtClean="0"/>
                        <a:t>processing</a:t>
                      </a:r>
                      <a:r>
                        <a:rPr lang="tr-TR" dirty="0" smtClean="0"/>
                        <a:t> </a:t>
                      </a:r>
                      <a:r>
                        <a:rPr lang="en-US" baseline="0" dirty="0" smtClean="0"/>
                        <a:t>time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%21 </a:t>
                      </a:r>
                      <a:r>
                        <a:rPr lang="en-US" noProof="0" dirty="0" smtClean="0"/>
                        <a:t>faster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</a:t>
            </a:r>
            <a:r>
              <a:rPr lang="tr-TR" dirty="0" smtClean="0"/>
              <a:t> of </a:t>
            </a:r>
            <a:r>
              <a:rPr lang="en-US" dirty="0" smtClean="0"/>
              <a:t>Electrical</a:t>
            </a:r>
            <a:r>
              <a:rPr lang="tr-TR" dirty="0" smtClean="0"/>
              <a:t>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Some of them are below,</a:t>
            </a:r>
          </a:p>
          <a:p>
            <a:r>
              <a:rPr lang="en-US" sz="2400" dirty="0" smtClean="0"/>
              <a:t>Insulation breakdown</a:t>
            </a:r>
          </a:p>
          <a:p>
            <a:r>
              <a:rPr lang="en-US" sz="2400" dirty="0" smtClean="0"/>
              <a:t>Bearing failure</a:t>
            </a:r>
          </a:p>
          <a:p>
            <a:r>
              <a:rPr lang="en-US" sz="2400" dirty="0" smtClean="0"/>
              <a:t>Unbalance input voltage</a:t>
            </a:r>
          </a:p>
          <a:p>
            <a:r>
              <a:rPr lang="en-US" sz="2400" dirty="0" smtClean="0"/>
              <a:t>Shaft misalignment</a:t>
            </a:r>
            <a:endParaRPr lang="tr-TR" sz="2400" dirty="0" smtClean="0"/>
          </a:p>
          <a:p>
            <a:r>
              <a:rPr lang="en-US" sz="2400" dirty="0" smtClean="0"/>
              <a:t>Broken</a:t>
            </a:r>
            <a:r>
              <a:rPr lang="tr-TR" sz="2400" dirty="0" smtClean="0"/>
              <a:t> motor</a:t>
            </a:r>
            <a:r>
              <a:rPr lang="en-US" sz="2400" dirty="0" smtClean="0"/>
              <a:t>, magnet</a:t>
            </a:r>
            <a:r>
              <a:rPr lang="tr-TR" sz="2400" dirty="0" smtClean="0"/>
              <a:t> bar</a:t>
            </a:r>
            <a:endParaRPr lang="en-US" sz="2400" dirty="0" smtClean="0"/>
          </a:p>
          <a:p>
            <a:r>
              <a:rPr lang="en-US" sz="2400" dirty="0" smtClean="0"/>
              <a:t>Rotor and stator winding failure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</a:p>
          <a:p>
            <a:r>
              <a:rPr lang="en-US" sz="2400" dirty="0" err="1" smtClean="0"/>
              <a:t>Interturn</a:t>
            </a:r>
            <a:r>
              <a:rPr lang="en-US" sz="2400" dirty="0" smtClean="0"/>
              <a:t> short circuit</a:t>
            </a:r>
          </a:p>
          <a:p>
            <a:r>
              <a:rPr lang="en-US" sz="2400" dirty="0" smtClean="0"/>
              <a:t>Mass unbalance</a:t>
            </a:r>
          </a:p>
          <a:p>
            <a:r>
              <a:rPr lang="en-US" sz="2400" dirty="0" smtClean="0"/>
              <a:t>And so on</a:t>
            </a:r>
            <a:endParaRPr lang="tr-TR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Includes 3 type operation as healthy, broken rotor magnet and 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  <a:r>
              <a:rPr lang="tr-TR" sz="2400" dirty="0" smtClean="0"/>
              <a:t> </a:t>
            </a:r>
            <a:r>
              <a:rPr lang="en-US" sz="2400" dirty="0" smtClean="0"/>
              <a:t>with 3 different load and 5 different speed (600, 1200, 1800, 2400, 3000 rpm)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tr-TR" sz="2400" dirty="0"/>
          </a:p>
        </p:txBody>
      </p:sp>
      <p:pic>
        <p:nvPicPr>
          <p:cNvPr id="2051" name="Picture 3" descr="C:\Users\gunge\OneDrive\Masaüstü\ee543\sunum\datas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6715172" cy="3700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3 convolution, 3 pooling, 1 fully connected classify  and output layers are used.</a:t>
            </a:r>
            <a:endParaRPr lang="tr-TR" sz="2800" dirty="0"/>
          </a:p>
        </p:txBody>
      </p:sp>
      <p:pic>
        <p:nvPicPr>
          <p:cNvPr id="3079" name="Picture 7" descr="C:\Users\gunge\OneDrive\Masaüstü\ee543\sunum\keras_diagram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496"/>
            <a:ext cx="7913258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8" name="Picture 2" descr="C:\Users\gunge\OneDrive\Masaüstü\ee543\fotos_CNN\accuracy_c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4409147" cy="3103560"/>
          </a:xfrm>
          <a:prstGeom prst="rect">
            <a:avLst/>
          </a:prstGeom>
          <a:noFill/>
        </p:spPr>
      </p:pic>
      <p:pic>
        <p:nvPicPr>
          <p:cNvPr id="4099" name="Picture 3" descr="C:\Users\gunge\OneDrive\Masaüstü\ee543\fotos_CNN\los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308470" cy="3079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2928958" cy="1913380"/>
          </a:xfrm>
          <a:prstGeom prst="rect">
            <a:avLst/>
          </a:prstGeom>
          <a:noFill/>
        </p:spPr>
      </p:pic>
      <p:pic>
        <p:nvPicPr>
          <p:cNvPr id="5123" name="Picture 3" descr="C:\Users\gunge\OneDrive\Masaüstü\ee543\fotos_CNN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85728"/>
            <a:ext cx="3000396" cy="1981693"/>
          </a:xfrm>
          <a:prstGeom prst="rect">
            <a:avLst/>
          </a:prstGeom>
          <a:noFill/>
        </p:spPr>
      </p:pic>
      <p:pic>
        <p:nvPicPr>
          <p:cNvPr id="5125" name="Picture 5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428868"/>
            <a:ext cx="2962478" cy="1935279"/>
          </a:xfrm>
          <a:prstGeom prst="rect">
            <a:avLst/>
          </a:prstGeom>
          <a:noFill/>
        </p:spPr>
      </p:pic>
      <p:pic>
        <p:nvPicPr>
          <p:cNvPr id="5126" name="Picture 6" descr="C:\Users\gunge\OneDrive\Masaüstü\ee543\fotos_CNN\test350_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28868"/>
            <a:ext cx="3143272" cy="2076060"/>
          </a:xfrm>
          <a:prstGeom prst="rect">
            <a:avLst/>
          </a:prstGeom>
          <a:noFill/>
        </p:spPr>
      </p:pic>
      <p:pic>
        <p:nvPicPr>
          <p:cNvPr id="5128" name="Picture 8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4643446"/>
            <a:ext cx="3033698" cy="2058198"/>
          </a:xfrm>
          <a:prstGeom prst="rect">
            <a:avLst/>
          </a:prstGeom>
          <a:noFill/>
        </p:spPr>
      </p:pic>
      <p:pic>
        <p:nvPicPr>
          <p:cNvPr id="5129" name="Picture 9" descr="C:\Users\gunge\OneDrive\Masaüstü\ee543\fotos_CNN\test293_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4643446"/>
            <a:ext cx="2997226" cy="197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4 layers and 2 dropouts are used. </a:t>
            </a:r>
            <a:endParaRPr lang="tr-TR" dirty="0"/>
          </a:p>
        </p:txBody>
      </p:sp>
      <p:pic>
        <p:nvPicPr>
          <p:cNvPr id="6146" name="Picture 2" descr="C:\Users\gunge\OneDrive\Masaüstü\ee543\fotos_ML\block=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8018300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 descr="C:\Users\gunge\OneDrive\Masaüstü\ee543\fotos_ML\accuracy_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72982" cy="3500438"/>
          </a:xfrm>
          <a:prstGeom prst="rect">
            <a:avLst/>
          </a:prstGeom>
          <a:noFill/>
        </p:spPr>
      </p:pic>
      <p:pic>
        <p:nvPicPr>
          <p:cNvPr id="7171" name="Picture 3" descr="C:\Users\gunge\OneDrive\Masaüstü\ee543\fotos_ML\l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017" y="3357562"/>
            <a:ext cx="4972983" cy="3500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gunge\OneDrive\Masaüstü\ee543\fotos_ML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28"/>
            <a:ext cx="3092163" cy="2019996"/>
          </a:xfrm>
          <a:prstGeom prst="rect">
            <a:avLst/>
          </a:prstGeom>
          <a:noFill/>
        </p:spPr>
      </p:pic>
      <p:pic>
        <p:nvPicPr>
          <p:cNvPr id="8195" name="Picture 3" descr="C:\Users\gunge\OneDrive\Masaüstü\ee543\fotos_ML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85728"/>
            <a:ext cx="3071802" cy="2028857"/>
          </a:xfrm>
          <a:prstGeom prst="rect">
            <a:avLst/>
          </a:prstGeom>
          <a:noFill/>
        </p:spPr>
      </p:pic>
      <p:pic>
        <p:nvPicPr>
          <p:cNvPr id="8196" name="Picture 4" descr="C:\Users\gunge\OneDrive\Masaüstü\ee543\fotos_ML\t350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3061958" cy="2000264"/>
          </a:xfrm>
          <a:prstGeom prst="rect">
            <a:avLst/>
          </a:prstGeom>
          <a:noFill/>
        </p:spPr>
      </p:pic>
      <p:pic>
        <p:nvPicPr>
          <p:cNvPr id="8197" name="Picture 5" descr="C:\Users\gunge\OneDrive\Masaüstü\ee543\fotos_ML\t350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8921" y="2428868"/>
            <a:ext cx="3035079" cy="2004601"/>
          </a:xfrm>
          <a:prstGeom prst="rect">
            <a:avLst/>
          </a:prstGeom>
          <a:noFill/>
        </p:spPr>
      </p:pic>
      <p:pic>
        <p:nvPicPr>
          <p:cNvPr id="8198" name="Picture 6" descr="C:\Users\gunge\OneDrive\Masaüstü\ee543\fotos_ML\t293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643446"/>
            <a:ext cx="2948305" cy="2000263"/>
          </a:xfrm>
          <a:prstGeom prst="rect">
            <a:avLst/>
          </a:prstGeom>
          <a:noFill/>
        </p:spPr>
      </p:pic>
      <p:pic>
        <p:nvPicPr>
          <p:cNvPr id="8199" name="Picture 7" descr="C:\Users\gunge\OneDrive\Masaüstü\ee543\fotos_ML\t293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5450" y="4643422"/>
            <a:ext cx="3028549" cy="2000288"/>
          </a:xfrm>
          <a:prstGeom prst="rect">
            <a:avLst/>
          </a:prstGeom>
          <a:noFill/>
        </p:spPr>
      </p:pic>
      <p:pic>
        <p:nvPicPr>
          <p:cNvPr id="8200" name="Picture 8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800" y="285729"/>
            <a:ext cx="3061957" cy="2000264"/>
          </a:xfrm>
          <a:prstGeom prst="rect">
            <a:avLst/>
          </a:prstGeom>
          <a:noFill/>
        </p:spPr>
      </p:pic>
      <p:pic>
        <p:nvPicPr>
          <p:cNvPr id="8201" name="Picture 9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5943" y="2428868"/>
            <a:ext cx="3061957" cy="2000264"/>
          </a:xfrm>
          <a:prstGeom prst="rect">
            <a:avLst/>
          </a:prstGeom>
          <a:noFill/>
        </p:spPr>
      </p:pic>
      <p:pic>
        <p:nvPicPr>
          <p:cNvPr id="8202" name="Picture 10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7158" y="4714884"/>
            <a:ext cx="2901473" cy="1968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154</Words>
  <PresentationFormat>Ekran Gösterisi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Fault detection of electrical machines with Machine learning Approach</vt:lpstr>
      <vt:lpstr>Faults of Electrical Machines</vt:lpstr>
      <vt:lpstr>Database</vt:lpstr>
      <vt:lpstr>Convolutional Neural Network</vt:lpstr>
      <vt:lpstr>Slayt 5</vt:lpstr>
      <vt:lpstr>Slayt 6</vt:lpstr>
      <vt:lpstr>Multilayer Neural Network</vt:lpstr>
      <vt:lpstr>Slayt 8</vt:lpstr>
      <vt:lpstr>Slayt 9</vt:lpstr>
      <vt:lpstr>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of electrical machines with Machine learning Approach</dc:title>
  <dc:creator>İbrahim Güngen</dc:creator>
  <cp:lastModifiedBy>İbrahim Güngen</cp:lastModifiedBy>
  <cp:revision>17</cp:revision>
  <dcterms:created xsi:type="dcterms:W3CDTF">2019-01-02T15:38:21Z</dcterms:created>
  <dcterms:modified xsi:type="dcterms:W3CDTF">2019-01-02T18:47:41Z</dcterms:modified>
</cp:coreProperties>
</file>