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71" r:id="rId1"/>
  </p:sldMasterIdLst>
  <p:notesMasterIdLst>
    <p:notesMasterId r:id="rId11"/>
  </p:notesMasterIdLst>
  <p:sldIdLst>
    <p:sldId id="348" r:id="rId2"/>
    <p:sldId id="352" r:id="rId3"/>
    <p:sldId id="354" r:id="rId4"/>
    <p:sldId id="356" r:id="rId5"/>
    <p:sldId id="355" r:id="rId6"/>
    <p:sldId id="357" r:id="rId7"/>
    <p:sldId id="359" r:id="rId8"/>
    <p:sldId id="360" r:id="rId9"/>
    <p:sldId id="35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DE9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6" autoAdjust="0"/>
    <p:restoredTop sz="94660"/>
  </p:normalViewPr>
  <p:slideViewPr>
    <p:cSldViewPr>
      <p:cViewPr varScale="1">
        <p:scale>
          <a:sx n="80" d="100"/>
          <a:sy n="80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AF760-6ABC-4858-B049-11CC2E8ADCFE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280-F1BE-4987-B927-8A74EB648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D896CA-1340-4C7D-B210-58F3D1E22733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7E2FB-C565-4AE3-A3D3-C5AB9E056016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8262AA-CA9C-4129-A155-817E3957E8D8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186B4-89AD-47F3-84D8-3F837417FF00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5490B-8261-4AAE-80F7-3682AE93993A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87FE4-5FBE-4C4C-ADBE-15A31F1BAF9C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89941-683C-4A5C-A389-BC81B5E63C01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E20D0E-6ACD-4B22-AD7B-252EFD168179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21DA2-1AFC-4929-9F1F-06BF57B8C5E0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0B957C-3A47-4A13-BDE6-7EDF47C4AC15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BB49B7-1122-4D5F-BD18-B6BA881B28E9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B8E725-11D9-4516-AC0D-B04CDE1C8681}" type="datetime1">
              <a:rPr lang="ru-RU" smtClean="0"/>
              <a:pPr/>
              <a:t>15.10.2019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CAD8BD-86C1-4B14-B639-7D77958EDD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4546" y="1571612"/>
            <a:ext cx="6172200" cy="189436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Теория принятия решений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4000504"/>
            <a:ext cx="6172200" cy="1371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3600" dirty="0" smtClean="0"/>
              <a:t>РГР</a:t>
            </a:r>
          </a:p>
          <a:p>
            <a:pPr algn="ctr"/>
            <a:endParaRPr lang="ru-RU" sz="3600" dirty="0" smtClean="0"/>
          </a:p>
          <a:p>
            <a:pPr algn="ctr"/>
            <a:r>
              <a:rPr lang="ru-RU" sz="2600" dirty="0" smtClean="0"/>
              <a:t>2019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58246" cy="64294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/>
              <a:t>Студент самостоятельно выбирает </a:t>
            </a:r>
            <a:br>
              <a:rPr lang="ru-RU" sz="2800" b="1" dirty="0" smtClean="0"/>
            </a:br>
            <a:r>
              <a:rPr lang="ru-RU" sz="2800" b="1" u="sng" dirty="0" smtClean="0"/>
              <a:t>категорию</a:t>
            </a:r>
            <a:r>
              <a:rPr lang="ru-RU" sz="2800" b="1" dirty="0" smtClean="0"/>
              <a:t>   задания</a:t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u="sng" dirty="0" smtClean="0"/>
              <a:t>Вариант</a:t>
            </a:r>
            <a:r>
              <a:rPr lang="ru-RU" sz="2800" b="1" dirty="0" smtClean="0"/>
              <a:t> выдается преподавателем</a:t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Срок сдачи на проверку </a:t>
            </a:r>
            <a:r>
              <a:rPr lang="ru-RU" sz="3600" b="1" dirty="0" smtClean="0"/>
              <a:t>– </a:t>
            </a:r>
            <a:r>
              <a:rPr lang="ru-RU" sz="3600" b="1" dirty="0" smtClean="0"/>
              <a:t>13 </a:t>
            </a:r>
            <a:r>
              <a:rPr lang="ru-RU" sz="3600" b="1" dirty="0" smtClean="0"/>
              <a:t>ноября 2019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1. Учебно-методическое </a:t>
            </a:r>
            <a:r>
              <a:rPr lang="ru-RU" sz="2800" b="1" u="sng" dirty="0" smtClean="0"/>
              <a:t>пособие:  </a:t>
            </a:r>
            <a:r>
              <a:rPr lang="ru-RU" sz="2200" dirty="0" smtClean="0"/>
              <a:t>Казанская О. В., Юн С. Г., </a:t>
            </a:r>
            <a:r>
              <a:rPr lang="ru-RU" sz="2200" dirty="0" err="1" smtClean="0"/>
              <a:t>Альсова</a:t>
            </a:r>
            <a:r>
              <a:rPr lang="ru-RU" sz="2200" dirty="0" smtClean="0"/>
              <a:t> О. К.</a:t>
            </a:r>
            <a:r>
              <a:rPr lang="ru-RU" sz="2200" b="1" dirty="0" smtClean="0"/>
              <a:t> </a:t>
            </a:r>
            <a:r>
              <a:rPr lang="ru-RU" sz="2200" dirty="0" smtClean="0"/>
              <a:t>Модели и методы оптимизации : практикум : учебное пособие Новосибирск : Изд-во НГТУ, 2012. – 204 с.</a:t>
            </a:r>
            <a:endParaRPr lang="ru-RU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785794"/>
            <a:ext cx="8501122" cy="57864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Задание состоит из двух разделов:</a:t>
            </a:r>
            <a:endParaRPr lang="ru-RU" dirty="0" smtClean="0"/>
          </a:p>
          <a:p>
            <a:pPr marL="457200" indent="-457200">
              <a:buNone/>
            </a:pPr>
            <a:r>
              <a:rPr lang="ru-RU" b="1" dirty="0" smtClean="0"/>
              <a:t>Раздел 1. Решить </a:t>
            </a:r>
            <a:r>
              <a:rPr lang="ru-RU" b="1" u="sng" dirty="0" smtClean="0"/>
              <a:t>задачу коммивояжера    </a:t>
            </a:r>
            <a:r>
              <a:rPr lang="ru-RU" i="1" dirty="0" smtClean="0"/>
              <a:t>(задача формируется в соответствии  с номером варианта следуя указаниям </a:t>
            </a:r>
            <a:r>
              <a:rPr lang="en-US" i="1" dirty="0" smtClean="0"/>
              <a:t>[</a:t>
            </a:r>
            <a:r>
              <a:rPr lang="ru-RU" i="1" dirty="0" smtClean="0"/>
              <a:t>1, стр. 186-187</a:t>
            </a:r>
            <a:r>
              <a:rPr lang="en-US" i="1" dirty="0" smtClean="0"/>
              <a:t>]</a:t>
            </a:r>
            <a:r>
              <a:rPr lang="ru-RU" i="1" dirty="0" smtClean="0"/>
              <a:t>):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 smtClean="0"/>
              <a:t> методом ветвей и границ,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 smtClean="0"/>
              <a:t> в программной системе </a:t>
            </a:r>
            <a:r>
              <a:rPr lang="en-US" dirty="0" smtClean="0"/>
              <a:t>Excel</a:t>
            </a:r>
            <a:r>
              <a:rPr lang="ru-RU" dirty="0" smtClean="0"/>
              <a:t>. </a:t>
            </a:r>
          </a:p>
          <a:p>
            <a:pPr marL="457200" indent="-457200">
              <a:buNone/>
            </a:pPr>
            <a:r>
              <a:rPr lang="ru-RU" b="1" dirty="0" smtClean="0"/>
              <a:t>А также: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500" dirty="0" smtClean="0"/>
              <a:t>построить модели задачи:</a:t>
            </a:r>
          </a:p>
          <a:p>
            <a:pPr marL="457200" indent="-457200">
              <a:buNone/>
            </a:pPr>
            <a:r>
              <a:rPr lang="ru-RU" dirty="0" smtClean="0"/>
              <a:t>	- в условных обозначениях </a:t>
            </a:r>
          </a:p>
          <a:p>
            <a:pPr marL="457200" indent="-457200">
              <a:buNone/>
            </a:pPr>
            <a:r>
              <a:rPr lang="ru-RU" dirty="0" smtClean="0"/>
              <a:t>	- с конкретными данными,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 smtClean="0"/>
              <a:t>выписать ответ в терминах модели и в терминах исходной </a:t>
            </a:r>
            <a:r>
              <a:rPr lang="ru-RU" dirty="0" smtClean="0"/>
              <a:t>задачи</a:t>
            </a:r>
            <a:endParaRPr lang="ru-RU" dirty="0" smtClean="0"/>
          </a:p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Задание на </a:t>
            </a:r>
            <a:r>
              <a:rPr lang="ru-RU" b="1" dirty="0" smtClean="0"/>
              <a:t>РГР   </a:t>
            </a:r>
            <a:r>
              <a:rPr lang="ru-RU" b="1" i="1" dirty="0" smtClean="0"/>
              <a:t>(Категория 1)</a:t>
            </a:r>
            <a:endParaRPr lang="ru-RU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501122" cy="528641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  <a:p>
            <a:pPr marL="457200" indent="-457200">
              <a:buNone/>
            </a:pPr>
            <a:r>
              <a:rPr lang="ru-RU" b="1" dirty="0" smtClean="0"/>
              <a:t>Раздел 2.  Решить </a:t>
            </a:r>
            <a:r>
              <a:rPr lang="ru-RU" b="1" u="sng" dirty="0" smtClean="0"/>
              <a:t>задачу </a:t>
            </a:r>
            <a:r>
              <a:rPr lang="ru-RU" b="1" u="sng" dirty="0" smtClean="0"/>
              <a:t>теории антагонистических игр.   </a:t>
            </a:r>
            <a:endParaRPr lang="ru-RU" dirty="0" smtClean="0"/>
          </a:p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Задание на РГР        </a:t>
            </a:r>
            <a:r>
              <a:rPr lang="ru-RU" b="1" i="1" dirty="0" smtClean="0"/>
              <a:t>(Категория 1)</a:t>
            </a:r>
            <a:endParaRPr lang="ru-RU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501122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Задание состоит из двух разделов:</a:t>
            </a:r>
          </a:p>
          <a:p>
            <a:pPr marL="0" indent="0">
              <a:buNone/>
            </a:pPr>
            <a:endParaRPr lang="ru-RU" sz="2000" dirty="0" smtClean="0"/>
          </a:p>
          <a:p>
            <a:pPr marL="457200" indent="-457200">
              <a:buNone/>
            </a:pPr>
            <a:r>
              <a:rPr lang="ru-RU" b="1" dirty="0" smtClean="0"/>
              <a:t>Раздел 1. Решить </a:t>
            </a:r>
            <a:r>
              <a:rPr lang="ru-RU" b="1" u="sng" dirty="0" smtClean="0"/>
              <a:t>задачу ЦЛП</a:t>
            </a:r>
            <a:r>
              <a:rPr lang="ru-RU" b="1" i="1" u="sng" dirty="0" smtClean="0"/>
              <a:t> </a:t>
            </a:r>
            <a:r>
              <a:rPr lang="ru-RU" i="1" dirty="0" smtClean="0"/>
              <a:t>(задача формируется в соответствии  с номером варианта следуя указаниям </a:t>
            </a:r>
            <a:r>
              <a:rPr lang="en-US" i="1" dirty="0" smtClean="0"/>
              <a:t>[</a:t>
            </a:r>
            <a:r>
              <a:rPr lang="ru-RU" i="1" dirty="0" smtClean="0"/>
              <a:t>1, стр. 186</a:t>
            </a:r>
            <a:r>
              <a:rPr lang="en-US" i="1" dirty="0" smtClean="0"/>
              <a:t>]</a:t>
            </a:r>
            <a:r>
              <a:rPr lang="ru-RU" i="1" dirty="0" smtClean="0"/>
              <a:t>):</a:t>
            </a:r>
            <a:r>
              <a:rPr lang="ru-RU" dirty="0" smtClean="0"/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 smtClean="0"/>
              <a:t>графически,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b="1" dirty="0" smtClean="0"/>
              <a:t>методом ветвей и границ (для задачи ЦЛП);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dirty="0" smtClean="0"/>
              <a:t>в программной системе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Провести </a:t>
            </a:r>
            <a:r>
              <a:rPr lang="ru-RU" b="1" dirty="0" smtClean="0"/>
              <a:t>анализ полученных </a:t>
            </a:r>
            <a:r>
              <a:rPr lang="ru-RU" b="1" dirty="0" smtClean="0"/>
              <a:t>результатов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457200" y="274638"/>
            <a:ext cx="7467600" cy="51115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Задание на РГР        </a:t>
            </a:r>
            <a:r>
              <a:rPr kumimoji="0" lang="ru-RU" sz="3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(Категория 2)</a:t>
            </a:r>
            <a:endParaRPr kumimoji="0" lang="ru-RU" sz="3000" b="0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8858312" cy="600079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  <a:p>
            <a:pPr marL="457200" indent="-457200">
              <a:buNone/>
            </a:pPr>
            <a:r>
              <a:rPr lang="ru-RU" b="1" dirty="0" smtClean="0"/>
              <a:t>Раздел 2.  Решить </a:t>
            </a:r>
            <a:r>
              <a:rPr lang="ru-RU" b="1" u="sng" dirty="0" smtClean="0"/>
              <a:t>задачу </a:t>
            </a:r>
            <a:r>
              <a:rPr lang="ru-RU" b="1" u="sng" dirty="0" smtClean="0"/>
              <a:t>теории  антагонистических игр.   </a:t>
            </a:r>
            <a:endParaRPr lang="ru-RU" dirty="0" smtClean="0"/>
          </a:p>
          <a:p>
            <a:pPr>
              <a:lnSpc>
                <a:spcPct val="170000"/>
              </a:lnSpc>
              <a:buNone/>
            </a:pPr>
            <a:r>
              <a:rPr lang="ru-RU" b="1" i="1" dirty="0" smtClean="0"/>
              <a:t>Задание: </a:t>
            </a: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sz="2900" dirty="0" smtClean="0"/>
              <a:t>Для заданного в </a:t>
            </a:r>
            <a:r>
              <a:rPr lang="ru-RU" sz="2900" dirty="0" smtClean="0"/>
              <a:t>Таблице варианта </a:t>
            </a:r>
            <a:r>
              <a:rPr lang="ru-RU" sz="2900" dirty="0" smtClean="0"/>
              <a:t>(</a:t>
            </a:r>
            <a:r>
              <a:rPr lang="ru-RU" sz="2900" b="1" dirty="0" smtClean="0"/>
              <a:t>для матричной игры с заданной платежной матрицей):</a:t>
            </a:r>
            <a:endParaRPr lang="ru-RU" sz="2900" dirty="0" smtClean="0"/>
          </a:p>
          <a:p>
            <a:pPr>
              <a:lnSpc>
                <a:spcPct val="170000"/>
              </a:lnSpc>
            </a:pPr>
            <a:r>
              <a:rPr lang="ru-RU" sz="2900" dirty="0" smtClean="0"/>
              <a:t>1. </a:t>
            </a:r>
            <a:r>
              <a:rPr lang="ru-RU" sz="2900" dirty="0" smtClean="0"/>
              <a:t>Найти </a:t>
            </a:r>
            <a:r>
              <a:rPr lang="ru-RU" sz="2900" dirty="0" smtClean="0"/>
              <a:t>минимаксную и </a:t>
            </a:r>
            <a:r>
              <a:rPr lang="ru-RU" sz="2900" dirty="0" err="1" smtClean="0"/>
              <a:t>максиминную</a:t>
            </a:r>
            <a:r>
              <a:rPr lang="ru-RU" sz="2900" dirty="0" smtClean="0"/>
              <a:t> стратегии, сделать вывод о существовании </a:t>
            </a:r>
            <a:r>
              <a:rPr lang="ru-RU" sz="2900" dirty="0" err="1" smtClean="0"/>
              <a:t>седловой</a:t>
            </a:r>
            <a:r>
              <a:rPr lang="ru-RU" sz="2900" dirty="0" smtClean="0"/>
              <a:t> точки игры в чистых стратегиях.</a:t>
            </a:r>
          </a:p>
          <a:p>
            <a:pPr>
              <a:lnSpc>
                <a:spcPct val="170000"/>
              </a:lnSpc>
            </a:pPr>
            <a:r>
              <a:rPr lang="ru-RU" sz="2900" dirty="0" smtClean="0"/>
              <a:t>2.  </a:t>
            </a:r>
            <a:r>
              <a:rPr lang="ru-RU" sz="2900" dirty="0" smtClean="0"/>
              <a:t>Найти </a:t>
            </a:r>
            <a:r>
              <a:rPr lang="ru-RU" sz="2900" dirty="0" err="1" smtClean="0"/>
              <a:t>седловую</a:t>
            </a:r>
            <a:r>
              <a:rPr lang="ru-RU" sz="2900" dirty="0" smtClean="0"/>
              <a:t> точку игры в смешанных стратегиях:</a:t>
            </a:r>
          </a:p>
          <a:p>
            <a:pPr>
              <a:lnSpc>
                <a:spcPct val="170000"/>
              </a:lnSpc>
            </a:pPr>
            <a:r>
              <a:rPr lang="ru-RU" sz="2900" dirty="0" smtClean="0"/>
              <a:t>а)  графическим методом;</a:t>
            </a:r>
          </a:p>
          <a:p>
            <a:pPr>
              <a:lnSpc>
                <a:spcPct val="170000"/>
              </a:lnSpc>
            </a:pPr>
            <a:r>
              <a:rPr lang="ru-RU" sz="2900" dirty="0" smtClean="0"/>
              <a:t>б)  методами ЛП (предварительно пояснив, каким образом построенная модель теории игр была сведена к моделям ЛП).</a:t>
            </a:r>
          </a:p>
          <a:p>
            <a:pPr marL="457200" indent="-457200">
              <a:buFont typeface="Wingdings" pitchFamily="2" charset="2"/>
              <a:buChar char="Ø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5111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Задание на </a:t>
            </a:r>
            <a:r>
              <a:rPr lang="ru-RU" sz="3200" b="1" dirty="0" smtClean="0"/>
              <a:t>РГР  </a:t>
            </a:r>
            <a:r>
              <a:rPr lang="ru-RU" sz="3200" b="1" i="1" dirty="0" smtClean="0"/>
              <a:t>( Раздел 2)</a:t>
            </a:r>
            <a:endParaRPr lang="ru-RU" sz="3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928671"/>
            <a:ext cx="8786874" cy="41434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Обозначим </a:t>
            </a:r>
            <a:r>
              <a:rPr lang="ru-RU" dirty="0" smtClean="0"/>
              <a:t>номер варианта как </a:t>
            </a:r>
            <a:r>
              <a:rPr lang="en-US" i="1" dirty="0" err="1" smtClean="0"/>
              <a:t>ab</a:t>
            </a:r>
            <a:r>
              <a:rPr lang="ru-RU" dirty="0" smtClean="0"/>
              <a:t> (например, пусть</a:t>
            </a:r>
            <a:r>
              <a:rPr lang="ru-RU" i="1" dirty="0" smtClean="0"/>
              <a:t> </a:t>
            </a:r>
            <a:r>
              <a:rPr lang="en-US" i="1" dirty="0" err="1" smtClean="0"/>
              <a:t>ab</a:t>
            </a:r>
            <a:r>
              <a:rPr lang="ru-RU" dirty="0" smtClean="0"/>
              <a:t> =14).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Платежная матрица формируется следующим образом: из нижеприведенной Т</a:t>
            </a:r>
            <a:r>
              <a:rPr lang="ru-RU" dirty="0" smtClean="0"/>
              <a:t>аблицы выбирается </a:t>
            </a:r>
            <a:r>
              <a:rPr lang="ru-RU" dirty="0" smtClean="0"/>
              <a:t>платежная матрица в соответствии с номером  </a:t>
            </a:r>
            <a:r>
              <a:rPr lang="en-US" b="1" dirty="0" smtClean="0"/>
              <a:t>b</a:t>
            </a:r>
            <a:r>
              <a:rPr lang="ru-RU" dirty="0" smtClean="0"/>
              <a:t>, а затем</a:t>
            </a:r>
            <a:r>
              <a:rPr lang="ru-RU" b="1" dirty="0" smtClean="0"/>
              <a:t>   </a:t>
            </a:r>
            <a:r>
              <a:rPr lang="ru-RU" dirty="0" smtClean="0"/>
              <a:t>к каждому элементу  этой матрицы прибавляется величина, равная </a:t>
            </a:r>
            <a:r>
              <a:rPr lang="en-US" b="1" dirty="0" smtClean="0"/>
              <a:t>a</a:t>
            </a:r>
            <a:r>
              <a:rPr lang="ru-RU" b="1" dirty="0" smtClean="0"/>
              <a:t>.</a:t>
            </a:r>
            <a:r>
              <a:rPr lang="ru-RU" dirty="0" smtClean="0"/>
              <a:t> Так, например, для 14 варианта матрица  А  выглядит следующим образом: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796908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Раздел 2.    </a:t>
            </a:r>
            <a:r>
              <a:rPr lang="ru-RU" sz="2800" i="1" dirty="0" smtClean="0"/>
              <a:t>Формирование варианта 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00430" y="5000636"/>
          <a:ext cx="3143272" cy="1688784"/>
        </p:xfrm>
        <a:graphic>
          <a:graphicData uri="http://schemas.openxmlformats.org/drawingml/2006/table">
            <a:tbl>
              <a:tblPr/>
              <a:tblGrid>
                <a:gridCol w="954918"/>
                <a:gridCol w="954918"/>
                <a:gridCol w="1233436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 CYR"/>
                          <a:ea typeface="Times New Roman"/>
                          <a:cs typeface="Times New Roman"/>
                        </a:rPr>
                        <a:t>4</a:t>
                      </a:r>
                      <a:endParaRPr lang="ru-RU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 CYR"/>
                          <a:ea typeface="Times New Roman"/>
                          <a:cs typeface="Times New Roman"/>
                        </a:rPr>
                        <a:t>9</a:t>
                      </a:r>
                      <a:endParaRPr lang="ru-RU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latin typeface="Arial CYR"/>
                          <a:ea typeface="Times New Roman"/>
                          <a:cs typeface="Times New Roman"/>
                        </a:rPr>
                        <a:t>8</a:t>
                      </a:r>
                      <a:endParaRPr lang="ru-RU" sz="2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latin typeface="Arial CYR"/>
                          <a:ea typeface="Times New Roman"/>
                          <a:cs typeface="Times New Roman"/>
                        </a:rPr>
                        <a:t>9</a:t>
                      </a:r>
                      <a:endParaRPr lang="ru-RU" sz="2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 CYR"/>
                          <a:ea typeface="Times New Roman"/>
                          <a:cs typeface="Times New Roman"/>
                        </a:rPr>
                        <a:t>8</a:t>
                      </a:r>
                      <a:endParaRPr lang="ru-RU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 CYR"/>
                          <a:ea typeface="Times New Roman"/>
                          <a:cs typeface="Times New Roman"/>
                        </a:rPr>
                        <a:t>5</a:t>
                      </a:r>
                      <a:endParaRPr lang="ru-RU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latin typeface="Arial CYR"/>
                          <a:ea typeface="Times New Roman"/>
                          <a:cs typeface="Times New Roman"/>
                        </a:rPr>
                        <a:t>6</a:t>
                      </a:r>
                      <a:endParaRPr lang="ru-RU" sz="2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latin typeface="Arial CYR"/>
                          <a:ea typeface="Times New Roman"/>
                          <a:cs typeface="Times New Roman"/>
                        </a:rPr>
                        <a:t>7</a:t>
                      </a:r>
                      <a:endParaRPr lang="ru-RU" sz="2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 CYR"/>
                          <a:ea typeface="Times New Roman"/>
                          <a:cs typeface="Times New Roman"/>
                        </a:rPr>
                        <a:t>6</a:t>
                      </a:r>
                      <a:endParaRPr lang="ru-RU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/>
              <a:t>Таблица с вариантами платежных матиц прилагается в </a:t>
            </a:r>
            <a:r>
              <a:rPr lang="en-US" sz="3600" dirty="0" smtClean="0"/>
              <a:t>Word-</a:t>
            </a:r>
            <a:r>
              <a:rPr lang="ru-RU" sz="3600" dirty="0" smtClean="0"/>
              <a:t>файле 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70"/>
            <a:ext cx="8858312" cy="607223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Оформление </a:t>
            </a:r>
            <a:r>
              <a:rPr lang="ru-RU" b="1" dirty="0" smtClean="0"/>
              <a:t>задания</a:t>
            </a:r>
            <a:r>
              <a:rPr lang="ru-RU" b="1" dirty="0" smtClean="0"/>
              <a:t>. </a:t>
            </a:r>
            <a:r>
              <a:rPr lang="ru-RU" b="1" dirty="0" smtClean="0"/>
              <a:t>СТРУКТУРА     </a:t>
            </a:r>
            <a:r>
              <a:rPr lang="ru-RU" b="1" dirty="0" smtClean="0"/>
              <a:t>РГР</a:t>
            </a:r>
            <a:r>
              <a:rPr lang="ru-RU" b="1" dirty="0" smtClean="0"/>
              <a:t>:</a:t>
            </a:r>
          </a:p>
          <a:p>
            <a:pPr>
              <a:buNone/>
            </a:pPr>
            <a:endParaRPr lang="ru-RU" b="1" dirty="0" smtClean="0"/>
          </a:p>
          <a:p>
            <a:pPr marL="457200" indent="-457200">
              <a:buAutoNum type="arabicPeriod"/>
            </a:pPr>
            <a:r>
              <a:rPr lang="ru-RU" dirty="0" smtClean="0"/>
              <a:t>Титульный лист </a:t>
            </a:r>
            <a:r>
              <a:rPr lang="ru-RU" b="1" dirty="0" smtClean="0"/>
              <a:t>с указанием дисциплины,   темы РГР,  номера варианта и категории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Реферат </a:t>
            </a:r>
            <a:r>
              <a:rPr lang="ru-RU" dirty="0" smtClean="0"/>
              <a:t>(краткие сведения: число стр., таблиц. рисунков, приложений, библ. источников); ключевые слова;  кратко, чему посвящена работа) – </a:t>
            </a:r>
            <a:r>
              <a:rPr lang="ru-RU" i="1" dirty="0" smtClean="0"/>
              <a:t>примерно одна треть страницы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Оглавление</a:t>
            </a:r>
          </a:p>
          <a:p>
            <a:pPr marL="457200" indent="-457200">
              <a:buAutoNum type="arabicPeriod"/>
            </a:pPr>
            <a:r>
              <a:rPr lang="ru-RU" dirty="0" smtClean="0"/>
              <a:t>Структурированное краткое описание необходимых моделей и процесса решения задач, а также полученных ответов (с ссылками на приложения), графики, сравнение ответов с полученными ответами другими методами (в таблицах)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Выводы</a:t>
            </a:r>
            <a:r>
              <a:rPr lang="ru-RU" dirty="0" smtClean="0"/>
              <a:t> по результатам решения</a:t>
            </a:r>
          </a:p>
          <a:p>
            <a:pPr marL="457200" indent="-457200">
              <a:buAutoNum type="arabicPeriod"/>
            </a:pPr>
            <a:r>
              <a:rPr lang="ru-RU" dirty="0" smtClean="0"/>
              <a:t>Список использованных</a:t>
            </a:r>
            <a:r>
              <a:rPr lang="ru-RU" b="1" dirty="0" smtClean="0"/>
              <a:t> источников</a:t>
            </a:r>
          </a:p>
          <a:p>
            <a:pPr marL="457200" indent="-457200">
              <a:buAutoNum type="arabicPeriod"/>
            </a:pPr>
            <a:r>
              <a:rPr lang="ru-RU" b="1" dirty="0" smtClean="0"/>
              <a:t>Приложения </a:t>
            </a:r>
            <a:r>
              <a:rPr lang="ru-RU" dirty="0" smtClean="0"/>
              <a:t>(</a:t>
            </a:r>
            <a:r>
              <a:rPr lang="ru-RU" dirty="0" err="1" smtClean="0"/>
              <a:t>скриншоты</a:t>
            </a:r>
            <a:r>
              <a:rPr lang="ru-RU" dirty="0" smtClean="0"/>
              <a:t> листов </a:t>
            </a:r>
            <a:r>
              <a:rPr lang="en-US" dirty="0" smtClean="0"/>
              <a:t>Excel</a:t>
            </a:r>
            <a:r>
              <a:rPr lang="ru-RU" dirty="0" smtClean="0"/>
              <a:t> с исходными данными, промежуточными результатами и окончательными решениями)</a:t>
            </a:r>
          </a:p>
          <a:p>
            <a:pPr marL="457200" indent="-4572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D8BD-86C1-4B14-B639-7D77958EDD42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Теория принятия решений- </a:t>
            </a:r>
            <a:r>
              <a:rPr lang="ru-RU" sz="3200" b="1" dirty="0" smtClean="0"/>
              <a:t>РГР</a:t>
            </a:r>
            <a:endParaRPr lang="ru-RU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1656</TotalTime>
  <Words>422</Words>
  <Application>Microsoft Office PowerPoint</Application>
  <PresentationFormat>Экран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Теория принятия решений</vt:lpstr>
      <vt:lpstr>Студент самостоятельно выбирает  категорию   задания  Вариант выдается преподавателем  Срок сдачи на проверку – 13 ноября 2019  1. Учебно-методическое пособие:  Казанская О. В., Юн С. Г., Альсова О. К. Модели и методы оптимизации : практикум : учебное пособие Новосибирск : Изд-во НГТУ, 2012. – 204 с.</vt:lpstr>
      <vt:lpstr>Задание на РГР   (Категория 1)</vt:lpstr>
      <vt:lpstr>Задание на РГР        (Категория 1)</vt:lpstr>
      <vt:lpstr>Слайд 5</vt:lpstr>
      <vt:lpstr>Задание на РГР  ( Раздел 2)</vt:lpstr>
      <vt:lpstr>Раздел 2.    Формирование варианта </vt:lpstr>
      <vt:lpstr>Слайд 8</vt:lpstr>
      <vt:lpstr>Теория принятия решений- РГР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Ольга</cp:lastModifiedBy>
  <cp:revision>192</cp:revision>
  <dcterms:created xsi:type="dcterms:W3CDTF">2013-10-15T04:17:33Z</dcterms:created>
  <dcterms:modified xsi:type="dcterms:W3CDTF">2019-10-15T15:07:17Z</dcterms:modified>
</cp:coreProperties>
</file>