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983" r:id="rId2"/>
    <p:sldId id="988" r:id="rId3"/>
    <p:sldId id="989" r:id="rId4"/>
    <p:sldId id="986" r:id="rId5"/>
  </p:sldIdLst>
  <p:sldSz cx="9144000" cy="5143500" type="screen16x9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dd Birzer" initials="TB" lastIdx="1" clrIdx="0">
    <p:extLst>
      <p:ext uri="{19B8F6BF-5375-455C-9EA6-DF929625EA0E}">
        <p15:presenceInfo xmlns:p15="http://schemas.microsoft.com/office/powerpoint/2012/main" userId="8117e217f3716a7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34" autoAdjust="0"/>
  </p:normalViewPr>
  <p:slideViewPr>
    <p:cSldViewPr>
      <p:cViewPr varScale="1">
        <p:scale>
          <a:sx n="137" d="100"/>
          <a:sy n="137" d="100"/>
        </p:scale>
        <p:origin x="86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dd Birzer" userId="8117e217f3716a74" providerId="LiveId" clId="{A2A83CDC-AE6A-458C-A353-15B8C6F0CCA0}"/>
    <pc:docChg chg="custSel addSld modSld">
      <pc:chgData name="Todd Birzer" userId="8117e217f3716a74" providerId="LiveId" clId="{A2A83CDC-AE6A-458C-A353-15B8C6F0CCA0}" dt="2023-06-12T07:35:13.155" v="57" actId="20577"/>
      <pc:docMkLst>
        <pc:docMk/>
      </pc:docMkLst>
      <pc:sldChg chg="modSp mod">
        <pc:chgData name="Todd Birzer" userId="8117e217f3716a74" providerId="LiveId" clId="{A2A83CDC-AE6A-458C-A353-15B8C6F0CCA0}" dt="2023-06-12T07:35:13.155" v="57" actId="20577"/>
        <pc:sldMkLst>
          <pc:docMk/>
          <pc:sldMk cId="658101214" sldId="988"/>
        </pc:sldMkLst>
        <pc:spChg chg="mod">
          <ac:chgData name="Todd Birzer" userId="8117e217f3716a74" providerId="LiveId" clId="{A2A83CDC-AE6A-458C-A353-15B8C6F0CCA0}" dt="2023-06-12T07:35:13.155" v="57" actId="20577"/>
          <ac:spMkLst>
            <pc:docMk/>
            <pc:sldMk cId="658101214" sldId="988"/>
            <ac:spMk id="15" creationId="{77C23E11-4418-4302-A0CC-A2BDBFCAB5AF}"/>
          </ac:spMkLst>
        </pc:spChg>
      </pc:sldChg>
      <pc:sldChg chg="addSp delSp modSp new mod modClrScheme chgLayout">
        <pc:chgData name="Todd Birzer" userId="8117e217f3716a74" providerId="LiveId" clId="{A2A83CDC-AE6A-458C-A353-15B8C6F0CCA0}" dt="2023-06-12T07:33:03.011" v="22" actId="478"/>
        <pc:sldMkLst>
          <pc:docMk/>
          <pc:sldMk cId="1291868101" sldId="989"/>
        </pc:sldMkLst>
        <pc:spChg chg="del mod ord">
          <ac:chgData name="Todd Birzer" userId="8117e217f3716a74" providerId="LiveId" clId="{A2A83CDC-AE6A-458C-A353-15B8C6F0CCA0}" dt="2023-06-12T07:32:55.505" v="1" actId="700"/>
          <ac:spMkLst>
            <pc:docMk/>
            <pc:sldMk cId="1291868101" sldId="989"/>
            <ac:spMk id="2" creationId="{0C9789BD-AD22-C238-C363-180CF43AA8AA}"/>
          </ac:spMkLst>
        </pc:spChg>
        <pc:spChg chg="del mod ord">
          <ac:chgData name="Todd Birzer" userId="8117e217f3716a74" providerId="LiveId" clId="{A2A83CDC-AE6A-458C-A353-15B8C6F0CCA0}" dt="2023-06-12T07:32:55.505" v="1" actId="700"/>
          <ac:spMkLst>
            <pc:docMk/>
            <pc:sldMk cId="1291868101" sldId="989"/>
            <ac:spMk id="3" creationId="{A831489A-ABC5-97F6-F089-3A8479AE22BD}"/>
          </ac:spMkLst>
        </pc:spChg>
        <pc:spChg chg="del">
          <ac:chgData name="Todd Birzer" userId="8117e217f3716a74" providerId="LiveId" clId="{A2A83CDC-AE6A-458C-A353-15B8C6F0CCA0}" dt="2023-06-12T07:32:55.505" v="1" actId="700"/>
          <ac:spMkLst>
            <pc:docMk/>
            <pc:sldMk cId="1291868101" sldId="989"/>
            <ac:spMk id="4" creationId="{AA3F2A82-E7BC-84C4-F28D-81A23288509E}"/>
          </ac:spMkLst>
        </pc:spChg>
        <pc:spChg chg="add mod ord">
          <ac:chgData name="Todd Birzer" userId="8117e217f3716a74" providerId="LiveId" clId="{A2A83CDC-AE6A-458C-A353-15B8C6F0CCA0}" dt="2023-06-12T07:32:59.920" v="21" actId="20577"/>
          <ac:spMkLst>
            <pc:docMk/>
            <pc:sldMk cId="1291868101" sldId="989"/>
            <ac:spMk id="5" creationId="{D97F3BD3-CC5B-8991-FA2F-417BA0C0B7B4}"/>
          </ac:spMkLst>
        </pc:spChg>
        <pc:spChg chg="add del mod ord">
          <ac:chgData name="Todd Birzer" userId="8117e217f3716a74" providerId="LiveId" clId="{A2A83CDC-AE6A-458C-A353-15B8C6F0CCA0}" dt="2023-06-12T07:33:03.011" v="22" actId="478"/>
          <ac:spMkLst>
            <pc:docMk/>
            <pc:sldMk cId="1291868101" sldId="989"/>
            <ac:spMk id="6" creationId="{1F59C4EA-5689-E18F-234B-ED133D4E02B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999DE34A-B09E-4255-8C69-8449F27E2E7F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924D0EAB-474F-464F-AA7C-928B82A76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356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A32451FF-D179-4798-9813-165EDCD5F412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7513" y="701675"/>
            <a:ext cx="6242050" cy="3511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447461"/>
            <a:ext cx="5661660" cy="4213384"/>
          </a:xfrm>
          <a:prstGeom prst="rect">
            <a:avLst/>
          </a:prstGeom>
        </p:spPr>
        <p:txBody>
          <a:bodyPr vert="horz" lIns="93936" tIns="46968" rIns="93936" bIns="4696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75E0615F-E3B3-49F6-A227-2E08AFC9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21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3816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259079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1141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6223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3969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251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446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A051B39-B140-43FE-96DB-472A2B59CE7C}" type="datetime1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38400" y="4767263"/>
            <a:ext cx="4267200" cy="2047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30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A600BB2-27C5-458B-ABCE-839C88CF47CE}" type="datetime1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38400" y="4767263"/>
            <a:ext cx="4267200" cy="2047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12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71550"/>
            <a:ext cx="82296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4116587" y="4897279"/>
            <a:ext cx="9108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>
                <a:latin typeface="Tw Cen MT" panose="020B0602020104020603" pitchFamily="34" charset="0"/>
              </a:rPr>
              <a:t>© Todd Birzer</a:t>
            </a:r>
            <a:endParaRPr lang="en-US" sz="10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97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7" r:id="rId5"/>
    <p:sldLayoutId id="2147483668" r:id="rId6"/>
    <p:sldLayoutId id="2147483669" r:id="rId7"/>
    <p:sldLayoutId id="2147483670" r:id="rId8"/>
    <p:sldLayoutId id="2147483671" r:id="rId9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Gill Sans M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31D59-7FCD-463B-811A-161B6DF0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9F750F-711B-44BA-85CA-F338B6AF7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A tray of oysters on a table&#10;&#10;Description automatically generated with medium confidence">
            <a:extLst>
              <a:ext uri="{FF2B5EF4-FFF2-40B4-BE49-F238E27FC236}">
                <a16:creationId xmlns:a16="http://schemas.microsoft.com/office/drawing/2014/main" id="{8807536B-69F0-4D11-9228-A8C2E76E03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662C778-504C-4E8C-849B-EADD786ACC46}"/>
              </a:ext>
            </a:extLst>
          </p:cNvPr>
          <p:cNvSpPr/>
          <p:nvPr/>
        </p:nvSpPr>
        <p:spPr>
          <a:xfrm>
            <a:off x="381000" y="285750"/>
            <a:ext cx="3124200" cy="1676400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Company vision</a:t>
            </a:r>
            <a:endParaRPr lang="en-US" sz="1800" b="1" dirty="0"/>
          </a:p>
          <a:p>
            <a:r>
              <a:rPr lang="en-US" sz="1200" dirty="0">
                <a:solidFill>
                  <a:schemeClr val="tx1"/>
                </a:solidFill>
              </a:rPr>
              <a:t>At Oyster Technologies, we use deep data insights to empower the world’s oyster farmers – enabling them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create a sustainable, healthy protein source for us humans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BCD8A75-9715-4F8D-BB23-AEAC717355D5}"/>
              </a:ext>
            </a:extLst>
          </p:cNvPr>
          <p:cNvSpPr/>
          <p:nvPr/>
        </p:nvSpPr>
        <p:spPr>
          <a:xfrm>
            <a:off x="399257" y="2505075"/>
            <a:ext cx="3124200" cy="2047875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Company objectives</a:t>
            </a:r>
            <a:endParaRPr lang="en-US" sz="1800" b="1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&gt;30% of the world’s farmed oysters managed through our solutions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#1 provider of farm management solutions for oyster growers worldwide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Revenue growth of &gt;25% annually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72EF94-18EA-4B69-B8D4-66A0FF406B4C}"/>
              </a:ext>
            </a:extLst>
          </p:cNvPr>
          <p:cNvSpPr/>
          <p:nvPr/>
        </p:nvSpPr>
        <p:spPr>
          <a:xfrm>
            <a:off x="5334000" y="305199"/>
            <a:ext cx="3124200" cy="1676400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Mobile app product vision</a:t>
            </a:r>
            <a:endParaRPr lang="en-US" sz="1800" b="1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a smartphone application, we empower the world’s farmers to track oyster growth onsite, with accuracy, simplicity, and insight.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675A039-733C-4622-9503-8AA3F10A8820}"/>
              </a:ext>
            </a:extLst>
          </p:cNvPr>
          <p:cNvSpPr/>
          <p:nvPr/>
        </p:nvSpPr>
        <p:spPr>
          <a:xfrm>
            <a:off x="5332307" y="2505074"/>
            <a:ext cx="3124200" cy="2047875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Product objectives</a:t>
            </a:r>
            <a:endParaRPr lang="en-US" sz="1800" b="1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i="1" dirty="0">
                <a:solidFill>
                  <a:schemeClr val="accent1"/>
                </a:solidFill>
              </a:rPr>
              <a:t>Add 3 objectives here…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i="1" dirty="0">
              <a:solidFill>
                <a:schemeClr val="accent1"/>
              </a:solidFill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i="1" dirty="0">
              <a:solidFill>
                <a:schemeClr val="accent1"/>
              </a:solidFill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i="1" dirty="0">
              <a:solidFill>
                <a:schemeClr val="accent1"/>
              </a:solidFill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i="1" dirty="0">
              <a:solidFill>
                <a:schemeClr val="accent1"/>
              </a:solidFill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DA6BE7-9C30-4489-AAD6-EB7F344371F5}"/>
              </a:ext>
            </a:extLst>
          </p:cNvPr>
          <p:cNvSpPr txBox="1"/>
          <p:nvPr/>
        </p:nvSpPr>
        <p:spPr>
          <a:xfrm>
            <a:off x="4116587" y="4897279"/>
            <a:ext cx="9108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>
                <a:solidFill>
                  <a:schemeClr val="bg1"/>
                </a:solidFill>
                <a:latin typeface="Tw Cen MT" panose="020B0602020104020603" pitchFamily="34" charset="0"/>
              </a:rPr>
              <a:t>© Todd Birzer</a:t>
            </a:r>
            <a:endParaRPr lang="en-US" sz="10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596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31D59-7FCD-463B-811A-161B6DF0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9F750F-711B-44BA-85CA-F338B6AF7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A tray of oysters on a table&#10;&#10;Description automatically generated with medium confidence">
            <a:extLst>
              <a:ext uri="{FF2B5EF4-FFF2-40B4-BE49-F238E27FC236}">
                <a16:creationId xmlns:a16="http://schemas.microsoft.com/office/drawing/2014/main" id="{8807536B-69F0-4D11-9228-A8C2E76E03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662C778-504C-4E8C-849B-EADD786ACC46}"/>
              </a:ext>
            </a:extLst>
          </p:cNvPr>
          <p:cNvSpPr/>
          <p:nvPr/>
        </p:nvSpPr>
        <p:spPr>
          <a:xfrm>
            <a:off x="381000" y="285750"/>
            <a:ext cx="3124200" cy="1676400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Company vision</a:t>
            </a:r>
            <a:endParaRPr lang="en-US" sz="1800" b="1" dirty="0"/>
          </a:p>
          <a:p>
            <a:r>
              <a:rPr lang="en-US" sz="1200" dirty="0">
                <a:solidFill>
                  <a:schemeClr val="tx1"/>
                </a:solidFill>
              </a:rPr>
              <a:t>At Oyster Technologies, we use deep data insights to empower the world’s oyster farmers – enabling them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create a sustainable, healthy protein source for us humans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BCD8A75-9715-4F8D-BB23-AEAC717355D5}"/>
              </a:ext>
            </a:extLst>
          </p:cNvPr>
          <p:cNvSpPr/>
          <p:nvPr/>
        </p:nvSpPr>
        <p:spPr>
          <a:xfrm>
            <a:off x="399257" y="2505075"/>
            <a:ext cx="3124200" cy="2047875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Company objectives</a:t>
            </a:r>
            <a:endParaRPr lang="en-US" sz="1800" b="1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&gt;30% of the world’s farmed oysters managed through our solutions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#1 provider of farm management solutions for oyster growers worldwide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Revenue growth of &gt;25% annually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72EF94-18EA-4B69-B8D4-66A0FF406B4C}"/>
              </a:ext>
            </a:extLst>
          </p:cNvPr>
          <p:cNvSpPr/>
          <p:nvPr/>
        </p:nvSpPr>
        <p:spPr>
          <a:xfrm>
            <a:off x="5334000" y="305199"/>
            <a:ext cx="3124200" cy="1676400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Mobile app product vision</a:t>
            </a:r>
            <a:endParaRPr lang="en-US" sz="1800" b="1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a smartphone application, we empower the world’s farmers to track oyster growth onsite, with accuracy, simplicity, and insight.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675A039-733C-4622-9503-8AA3F10A8820}"/>
              </a:ext>
            </a:extLst>
          </p:cNvPr>
          <p:cNvSpPr/>
          <p:nvPr/>
        </p:nvSpPr>
        <p:spPr>
          <a:xfrm>
            <a:off x="5332307" y="2505074"/>
            <a:ext cx="3124200" cy="2047875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Product objectives</a:t>
            </a:r>
            <a:endParaRPr lang="en-US" sz="1800" b="1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i="1" dirty="0">
                <a:solidFill>
                  <a:schemeClr val="accent1"/>
                </a:solidFill>
              </a:rPr>
              <a:t>Add 3 objectives here…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i="1" dirty="0">
              <a:solidFill>
                <a:schemeClr val="accent1"/>
              </a:solidFill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i="1" dirty="0">
              <a:solidFill>
                <a:schemeClr val="accent1"/>
              </a:solidFill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i="1" dirty="0">
              <a:solidFill>
                <a:schemeClr val="accent1"/>
              </a:solidFill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i="1" dirty="0">
              <a:solidFill>
                <a:schemeClr val="accent1"/>
              </a:solidFill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DA6BE7-9C30-4489-AAD6-EB7F344371F5}"/>
              </a:ext>
            </a:extLst>
          </p:cNvPr>
          <p:cNvSpPr txBox="1"/>
          <p:nvPr/>
        </p:nvSpPr>
        <p:spPr>
          <a:xfrm>
            <a:off x="4116587" y="4897279"/>
            <a:ext cx="9108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>
                <a:solidFill>
                  <a:schemeClr val="bg1"/>
                </a:solidFill>
                <a:latin typeface="Tw Cen MT" panose="020B0602020104020603" pitchFamily="34" charset="0"/>
              </a:rPr>
              <a:t>© Todd Birzer</a:t>
            </a:r>
            <a:endParaRPr lang="en-US" sz="10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77C23E11-4418-4302-A0CC-A2BDBFCAB5AF}"/>
              </a:ext>
            </a:extLst>
          </p:cNvPr>
          <p:cNvSpPr/>
          <p:nvPr/>
        </p:nvSpPr>
        <p:spPr>
          <a:xfrm>
            <a:off x="1524000" y="3409950"/>
            <a:ext cx="3505200" cy="1683808"/>
          </a:xfrm>
          <a:prstGeom prst="wedgeRectCallout">
            <a:avLst>
              <a:gd name="adj1" fmla="val 62228"/>
              <a:gd name="adj2" fmla="val -406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000" b="1" u="sng" dirty="0"/>
              <a:t>Guidance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/>
              <a:t>Product objectives are specific, measurable goals which track progress to meet your vision. These should support corporate objectives. Pick 2 or 3.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b="1" dirty="0"/>
              <a:t>Key areas: </a:t>
            </a:r>
            <a:r>
              <a:rPr lang="en-US" sz="1000" dirty="0"/>
              <a:t>Customer value, competitive advantage, and revenue/profit (</a:t>
            </a:r>
            <a:r>
              <a:rPr lang="en-US" sz="1000" i="1" dirty="0"/>
              <a:t>Examples: </a:t>
            </a:r>
            <a:r>
              <a:rPr lang="en-US" sz="1000" dirty="0"/>
              <a:t>Growth, market share, number of customers/users, retention, customer lifetime value, net promoter score, average revenue per user/unit, annual </a:t>
            </a:r>
            <a:r>
              <a:rPr lang="en-US" sz="1000"/>
              <a:t>recurring revenue, monthly </a:t>
            </a:r>
            <a:r>
              <a:rPr lang="en-US" sz="1000" dirty="0"/>
              <a:t>recurring revenue, etc.)</a:t>
            </a:r>
          </a:p>
        </p:txBody>
      </p:sp>
    </p:spTree>
    <p:extLst>
      <p:ext uri="{BB962C8B-B14F-4D97-AF65-F5344CB8AC3E}">
        <p14:creationId xmlns:p14="http://schemas.microsoft.com/office/powerpoint/2010/main" val="658101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97F3BD3-CC5B-8991-FA2F-417BA0C0B7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Instructor’s answer</a:t>
            </a:r>
          </a:p>
        </p:txBody>
      </p:sp>
    </p:spTree>
    <p:extLst>
      <p:ext uri="{BB962C8B-B14F-4D97-AF65-F5344CB8AC3E}">
        <p14:creationId xmlns:p14="http://schemas.microsoft.com/office/powerpoint/2010/main" val="1291868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31D59-7FCD-463B-811A-161B6DF0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9F750F-711B-44BA-85CA-F338B6AF7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A tray of oysters on a table&#10;&#10;Description automatically generated with medium confidence">
            <a:extLst>
              <a:ext uri="{FF2B5EF4-FFF2-40B4-BE49-F238E27FC236}">
                <a16:creationId xmlns:a16="http://schemas.microsoft.com/office/drawing/2014/main" id="{8807536B-69F0-4D11-9228-A8C2E76E03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662C778-504C-4E8C-849B-EADD786ACC46}"/>
              </a:ext>
            </a:extLst>
          </p:cNvPr>
          <p:cNvSpPr/>
          <p:nvPr/>
        </p:nvSpPr>
        <p:spPr>
          <a:xfrm>
            <a:off x="381000" y="285750"/>
            <a:ext cx="3124200" cy="1676400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Company vision</a:t>
            </a:r>
            <a:endParaRPr lang="en-US" sz="1800" b="1" dirty="0"/>
          </a:p>
          <a:p>
            <a:r>
              <a:rPr lang="en-US" sz="1200" dirty="0">
                <a:solidFill>
                  <a:schemeClr val="tx1"/>
                </a:solidFill>
              </a:rPr>
              <a:t>At Oyster Technologies, we use deep data insights to empower the world’s oyster farmers – enabling them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create a sustainable, healthy protein source for us humans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BCD8A75-9715-4F8D-BB23-AEAC717355D5}"/>
              </a:ext>
            </a:extLst>
          </p:cNvPr>
          <p:cNvSpPr/>
          <p:nvPr/>
        </p:nvSpPr>
        <p:spPr>
          <a:xfrm>
            <a:off x="399257" y="2505075"/>
            <a:ext cx="3124200" cy="2047875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Company objectives</a:t>
            </a:r>
            <a:endParaRPr lang="en-US" sz="1800" b="1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&gt;30% of the world’s farmed oysters managed through our solutions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#1 provider of farm management solutions for oyster growers worldwide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Revenue growth of &gt;25% annually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72EF94-18EA-4B69-B8D4-66A0FF406B4C}"/>
              </a:ext>
            </a:extLst>
          </p:cNvPr>
          <p:cNvSpPr/>
          <p:nvPr/>
        </p:nvSpPr>
        <p:spPr>
          <a:xfrm>
            <a:off x="4343399" y="361950"/>
            <a:ext cx="4724399" cy="1199751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Mobile app product vision</a:t>
            </a:r>
            <a:endParaRPr lang="en-US" sz="1800" b="1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a smartphone application, we empower the world’s farmers to track oyster growth onsite, with accuracy, simplicity, and insight.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675A039-733C-4622-9503-8AA3F10A8820}"/>
              </a:ext>
            </a:extLst>
          </p:cNvPr>
          <p:cNvSpPr/>
          <p:nvPr/>
        </p:nvSpPr>
        <p:spPr>
          <a:xfrm>
            <a:off x="4343400" y="1733550"/>
            <a:ext cx="4724399" cy="3276600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Product objectives</a:t>
            </a:r>
            <a:endParaRPr lang="en-US" sz="1800" b="1" dirty="0"/>
          </a:p>
          <a:p>
            <a:r>
              <a:rPr lang="en-US" sz="1200" b="1" dirty="0">
                <a:solidFill>
                  <a:schemeClr val="accent1"/>
                </a:solidFill>
              </a:rPr>
              <a:t>Customer value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Highest net promoter score (NPS) among all competing products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&gt;90% of farm workers can use the application correctly after a 5-minute self-training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dirty="0"/>
              <a:t>&gt;4.2-star rating on Google Play store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200" b="1" dirty="0">
              <a:solidFill>
                <a:schemeClr val="accent3"/>
              </a:solidFill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b="1" dirty="0">
                <a:solidFill>
                  <a:schemeClr val="accent1"/>
                </a:solidFill>
              </a:rPr>
              <a:t>Leadership and competitive advantage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Most popular oyster sizing application worldwide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Most valuable insight as judged by a panel of oyster farmers testing multiple solutions side-by-side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200" dirty="0"/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b="1" dirty="0">
                <a:solidFill>
                  <a:schemeClr val="accent1"/>
                </a:solidFill>
              </a:rPr>
              <a:t>Growth and revenue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Double the number of users in the next one year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&gt;88% of subscribers renew each year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/>
              <a:t>Make &gt;$XM revenue (or profit) from our mobile application subscriptions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D7CB5D45-4F0F-40FD-A4A7-92AA92504890}"/>
              </a:ext>
            </a:extLst>
          </p:cNvPr>
          <p:cNvSpPr/>
          <p:nvPr/>
        </p:nvSpPr>
        <p:spPr>
          <a:xfrm>
            <a:off x="1104899" y="3581401"/>
            <a:ext cx="2476501" cy="1357312"/>
          </a:xfrm>
          <a:prstGeom prst="wedgeRectCallout">
            <a:avLst>
              <a:gd name="adj1" fmla="val 84572"/>
              <a:gd name="adj2" fmla="val -11047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000" b="1" u="sng" dirty="0"/>
              <a:t>Instructor answers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/>
              <a:t>These are all potential objectives. Note that they all complement the company vision and objectives. Also, they are all measurable. If we were doing this for real, we would pick 2-3 key objectives.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/>
              <a:t>Did you craft something similar??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1763BA-7BFD-42C7-B007-E71D764F97B6}"/>
              </a:ext>
            </a:extLst>
          </p:cNvPr>
          <p:cNvSpPr txBox="1"/>
          <p:nvPr/>
        </p:nvSpPr>
        <p:spPr>
          <a:xfrm>
            <a:off x="4116587" y="4897279"/>
            <a:ext cx="9108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>
                <a:solidFill>
                  <a:schemeClr val="bg1"/>
                </a:solidFill>
                <a:latin typeface="Tw Cen MT" panose="020B0602020104020603" pitchFamily="34" charset="0"/>
              </a:rPr>
              <a:t>© Todd Birzer</a:t>
            </a:r>
            <a:endParaRPr lang="en-US" sz="10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352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5495</TotalTime>
  <Words>522</Words>
  <Application>Microsoft Office PowerPoint</Application>
  <PresentationFormat>On-screen Show (16:9)</PresentationFormat>
  <Paragraphs>60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Gill Sans MT</vt:lpstr>
      <vt:lpstr>Tw Cen MT</vt:lpstr>
      <vt:lpstr>Office Theme</vt:lpstr>
      <vt:lpstr>PowerPoint Presentation</vt:lpstr>
      <vt:lpstr>PowerPoint Presentation</vt:lpstr>
      <vt:lpstr>Instructor’s answer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Todd Birzer</dc:creator>
  <cp:lastModifiedBy>Todd Birzer</cp:lastModifiedBy>
  <cp:revision>115</cp:revision>
  <cp:lastPrinted>2017-10-02T21:24:51Z</cp:lastPrinted>
  <dcterms:created xsi:type="dcterms:W3CDTF">2013-06-03T23:28:22Z</dcterms:created>
  <dcterms:modified xsi:type="dcterms:W3CDTF">2023-06-12T07:35:18Z</dcterms:modified>
</cp:coreProperties>
</file>