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448" r:id="rId2"/>
    <p:sldId id="3450" r:id="rId3"/>
  </p:sldIdLst>
  <p:sldSz cx="9144000" cy="5143500" type="screen16x9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711397-1053-4970-8736-13BB5212DCF2}" v="4" dt="2023-06-16T03:46:53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>
      <p:cViewPr varScale="1">
        <p:scale>
          <a:sx n="109" d="100"/>
          <a:sy n="109" d="100"/>
        </p:scale>
        <p:origin x="706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3" y="0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/>
          <a:lstStyle>
            <a:lvl1pPr algn="r">
              <a:defRPr sz="1200"/>
            </a:lvl1pPr>
          </a:lstStyle>
          <a:p>
            <a:fld id="{999DE34A-B09E-4255-8C69-8449F27E2E7F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3" y="8917422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 anchor="b"/>
          <a:lstStyle>
            <a:lvl1pPr algn="r">
              <a:defRPr sz="1200"/>
            </a:lvl1pPr>
          </a:lstStyle>
          <a:p>
            <a:fld id="{924D0EAB-474F-464F-AA7C-928B82A76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35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/>
          <a:lstStyle>
            <a:lvl1pPr algn="r">
              <a:defRPr sz="1200"/>
            </a:lvl1pPr>
          </a:lstStyle>
          <a:p>
            <a:fld id="{A32451FF-D179-4798-9813-165EDCD5F412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3263"/>
            <a:ext cx="6261100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18" tIns="47109" rIns="94218" bIns="4710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18" tIns="47109" rIns="94218" bIns="4710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2"/>
            <a:ext cx="3077740" cy="469424"/>
          </a:xfrm>
          <a:prstGeom prst="rect">
            <a:avLst/>
          </a:prstGeom>
        </p:spPr>
        <p:txBody>
          <a:bodyPr vert="horz" lIns="94218" tIns="47109" rIns="94218" bIns="47109" rtlCol="0" anchor="b"/>
          <a:lstStyle>
            <a:lvl1pPr algn="r">
              <a:defRPr sz="1200"/>
            </a:lvl1pPr>
          </a:lstStyle>
          <a:p>
            <a:fld id="{75E0615F-E3B3-49F6-A227-2E08AFC9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2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8161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259079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14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622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96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95250"/>
            <a:ext cx="3008313" cy="871538"/>
          </a:xfrm>
        </p:spPr>
        <p:txBody>
          <a:bodyPr anchor="b">
            <a:normAutofit/>
          </a:bodyPr>
          <a:lstStyle>
            <a:lvl1pPr algn="l">
              <a:defRPr sz="24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0" y="204788"/>
            <a:ext cx="4724400" cy="457676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700088"/>
            <a:ext cx="3008313" cy="3518297"/>
          </a:xfrm>
        </p:spPr>
        <p:txBody>
          <a:bodyPr/>
          <a:lstStyle>
            <a:lvl1pPr marL="0" indent="0">
              <a:buNone/>
              <a:defRPr sz="1400">
                <a:latin typeface="Zilla Slab" pitchFamily="2" charset="0"/>
                <a:ea typeface="Zilla Slab" pitchFamily="2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251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44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0530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21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71550"/>
            <a:ext cx="8229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45440" y="4897279"/>
            <a:ext cx="8531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© Todd Birzer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97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Zilla Slab SemiBold" pitchFamily="2" charset="0"/>
          <a:ea typeface="Zilla Slab SemiBold" pitchFamily="2" charset="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1F14-5207-41DE-5379-2E25411F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57150"/>
            <a:ext cx="3657600" cy="867965"/>
          </a:xfrm>
        </p:spPr>
        <p:txBody>
          <a:bodyPr>
            <a:normAutofit/>
          </a:bodyPr>
          <a:lstStyle/>
          <a:p>
            <a:r>
              <a:rPr lang="en-US" sz="1100" b="0" i="1" dirty="0"/>
              <a:t>Product tool</a:t>
            </a:r>
            <a:br>
              <a:rPr lang="en-US" sz="1100" b="0" i="1" dirty="0"/>
            </a:br>
            <a:r>
              <a:rPr lang="en-US" sz="2000" dirty="0"/>
              <a:t>Product strategy</a:t>
            </a:r>
            <a:endParaRPr lang="en-US" dirty="0"/>
          </a:p>
        </p:txBody>
      </p:sp>
      <p:pic>
        <p:nvPicPr>
          <p:cNvPr id="5" name="Picture 4" descr="A close-up of a computer&#10;&#10;Description automatically generated with medium confidence">
            <a:extLst>
              <a:ext uri="{FF2B5EF4-FFF2-40B4-BE49-F238E27FC236}">
                <a16:creationId xmlns:a16="http://schemas.microsoft.com/office/drawing/2014/main" id="{9F3BBAE7-9A40-39A8-0455-A79D707B08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465"/>
            <a:ext cx="914400" cy="51435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1733D8E-1926-413F-B696-4C73ED1C3E94}"/>
              </a:ext>
            </a:extLst>
          </p:cNvPr>
          <p:cNvSpPr txBox="1">
            <a:spLocks/>
          </p:cNvSpPr>
          <p:nvPr/>
        </p:nvSpPr>
        <p:spPr>
          <a:xfrm>
            <a:off x="990600" y="1047750"/>
            <a:ext cx="8077200" cy="403859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effectLst/>
              </a:rPr>
              <a:t>A </a:t>
            </a:r>
            <a:r>
              <a:rPr lang="en-US" sz="2100" b="1" i="1" dirty="0">
                <a:solidFill>
                  <a:schemeClr val="accent1"/>
                </a:solidFill>
                <a:effectLst/>
              </a:rPr>
              <a:t>product vision </a:t>
            </a:r>
            <a:r>
              <a:rPr lang="en-US" sz="2100" dirty="0">
                <a:effectLst/>
              </a:rPr>
              <a:t>states how the world will be a better place if we succeed. </a:t>
            </a:r>
            <a:r>
              <a:rPr lang="en-US" sz="2100" b="1" i="1" dirty="0">
                <a:solidFill>
                  <a:schemeClr val="accent1"/>
                </a:solidFill>
                <a:effectLst/>
              </a:rPr>
              <a:t>Product objectives </a:t>
            </a:r>
            <a:r>
              <a:rPr lang="en-US" sz="2100" dirty="0">
                <a:effectLst/>
              </a:rPr>
              <a:t>are specific, measurable goals which track progress to meet our vision. A </a:t>
            </a:r>
            <a:r>
              <a:rPr lang="en-US" sz="2100" b="1" i="1" dirty="0">
                <a:solidFill>
                  <a:schemeClr val="accent1"/>
                </a:solidFill>
                <a:effectLst/>
              </a:rPr>
              <a:t>produc</a:t>
            </a:r>
            <a:r>
              <a:rPr lang="en-US" sz="2100" b="1" i="1" dirty="0">
                <a:solidFill>
                  <a:schemeClr val="accent1"/>
                </a:solidFill>
              </a:rPr>
              <a:t>t strategy </a:t>
            </a:r>
            <a:r>
              <a:rPr lang="en-US" sz="2100" dirty="0"/>
              <a:t>is our plan—our specific steps—to meet our vision and objectives.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100" dirty="0"/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To craft a product strategy, we can go through four steps:</a:t>
            </a: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100" dirty="0">
              <a:effectLst/>
            </a:endParaRP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100" b="1" i="1" dirty="0">
                <a:solidFill>
                  <a:schemeClr val="accent1"/>
                </a:solidFill>
                <a:effectLst/>
              </a:rPr>
              <a:t>Review our goals and insights</a:t>
            </a:r>
            <a:r>
              <a:rPr lang="en-US" sz="2100" dirty="0">
                <a:effectLst/>
              </a:rPr>
              <a:t>. Goals are articulated in our product vision and objectives. Our insights come from our customer, market, and competitive analysis, and from a look at technology evolution in our space. The best strategies come from insights our competitors don’t have.</a:t>
            </a: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100" dirty="0"/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100" b="1" i="1" dirty="0">
                <a:solidFill>
                  <a:schemeClr val="accent1"/>
                </a:solidFill>
              </a:rPr>
              <a:t>Find our best strategic options. </a:t>
            </a:r>
            <a:r>
              <a:rPr lang="en-US" sz="2100" dirty="0"/>
              <a:t>We will do this as a team. There is not magic formula for this work but the prompts on the following page may help. Strategic options are a combination of an opportunity (or problem) and potential solutions for this opportunity. Remember we are looking for options to meet our product vision and objectives. Think big!</a:t>
            </a: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100" dirty="0">
              <a:effectLst/>
            </a:endParaRP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100" b="1" i="1" dirty="0">
                <a:solidFill>
                  <a:schemeClr val="accent1"/>
                </a:solidFill>
                <a:effectLst/>
              </a:rPr>
              <a:t>Evaluate and compare our strategic options. </a:t>
            </a:r>
            <a:r>
              <a:rPr lang="en-US" sz="2100" dirty="0">
                <a:effectLst/>
              </a:rPr>
              <a:t>Does this option benefit our customers? Does it help us meet our product vision and objectives? What types of investments are needed (engineering time, money, filling in skill/knowledge gaps)?</a:t>
            </a: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100" dirty="0"/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2100" b="1" i="1" dirty="0">
                <a:solidFill>
                  <a:schemeClr val="accent1"/>
                </a:solidFill>
              </a:rPr>
              <a:t>Choose 1 to 3 strategic options to take forward. </a:t>
            </a:r>
            <a:r>
              <a:rPr lang="en-US" sz="2100" dirty="0"/>
              <a:t>From our evaluation in step 3, we will pick 1-3 strategic options to focus on. These become a high priority to test, refine, act, and track. We will say “no” or “not now” to all our other options. </a:t>
            </a:r>
            <a:endParaRPr lang="en-US" sz="2100" dirty="0">
              <a:effectLst/>
            </a:endParaRP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2100" dirty="0">
              <a:effectLst/>
            </a:endParaRPr>
          </a:p>
          <a:p>
            <a:pPr marL="0" indent="0">
              <a:buNone/>
            </a:pP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568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1F14-5207-41DE-5379-2E25411F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-1905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1100" b="0" i="1" dirty="0"/>
              <a:t>Product tool</a:t>
            </a:r>
            <a:br>
              <a:rPr lang="en-US" sz="1100" b="0" i="1" dirty="0"/>
            </a:br>
            <a:r>
              <a:rPr lang="en-US" sz="2000" dirty="0"/>
              <a:t>Find our best strategic options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E92B4-D13D-E390-8AD7-F1DCF09EC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17635"/>
            <a:ext cx="7772400" cy="228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000" i="1" dirty="0"/>
              <a:t>Use the table below to help generate ideas for strategic options (step 2 from the prior page)</a:t>
            </a:r>
          </a:p>
        </p:txBody>
      </p:sp>
      <p:pic>
        <p:nvPicPr>
          <p:cNvPr id="5" name="Picture 4" descr="A close-up of a computer&#10;&#10;Description automatically generated with medium confidence">
            <a:extLst>
              <a:ext uri="{FF2B5EF4-FFF2-40B4-BE49-F238E27FC236}">
                <a16:creationId xmlns:a16="http://schemas.microsoft.com/office/drawing/2014/main" id="{9F3BBAE7-9A40-39A8-0455-A79D707B08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465"/>
            <a:ext cx="914400" cy="5143500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D37F8FB-1903-1E6D-8ABB-8F36749BE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017056"/>
              </p:ext>
            </p:extLst>
          </p:nvPr>
        </p:nvGraphicFramePr>
        <p:xfrm>
          <a:off x="990600" y="643597"/>
          <a:ext cx="8001000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423">
                  <a:extLst>
                    <a:ext uri="{9D8B030D-6E8A-4147-A177-3AD203B41FA5}">
                      <a16:colId xmlns:a16="http://schemas.microsoft.com/office/drawing/2014/main" val="3675116891"/>
                    </a:ext>
                  </a:extLst>
                </a:gridCol>
                <a:gridCol w="1989992">
                  <a:extLst>
                    <a:ext uri="{9D8B030D-6E8A-4147-A177-3AD203B41FA5}">
                      <a16:colId xmlns:a16="http://schemas.microsoft.com/office/drawing/2014/main" val="4281834369"/>
                    </a:ext>
                  </a:extLst>
                </a:gridCol>
                <a:gridCol w="1989992">
                  <a:extLst>
                    <a:ext uri="{9D8B030D-6E8A-4147-A177-3AD203B41FA5}">
                      <a16:colId xmlns:a16="http://schemas.microsoft.com/office/drawing/2014/main" val="1423177780"/>
                    </a:ext>
                  </a:extLst>
                </a:gridCol>
                <a:gridCol w="2599593">
                  <a:extLst>
                    <a:ext uri="{9D8B030D-6E8A-4147-A177-3AD203B41FA5}">
                      <a16:colId xmlns:a16="http://schemas.microsoft.com/office/drawing/2014/main" val="3414386423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Area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Questions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DNA testing example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Your product here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554728"/>
                  </a:ext>
                </a:extLst>
              </a:tr>
              <a:tr h="918869">
                <a:tc>
                  <a:txBody>
                    <a:bodyPr/>
                    <a:lstStyle/>
                    <a:p>
                      <a:r>
                        <a:rPr lang="en-US" sz="1000" b="1" i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Start with customers and markets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Are there important customer needs not met today? Are there new emerging markets? Are regulatory changes offering new opportunities?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DNA testing for health characteristics is rapidly growing, offering us a new market to generate growth.</a:t>
                      </a:r>
                    </a:p>
                    <a:p>
                      <a:r>
                        <a:rPr lang="en-US" sz="1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Privacy concerns are just getting stronger, with stricter regulation.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545060"/>
                  </a:ext>
                </a:extLst>
              </a:tr>
              <a:tr h="620151">
                <a:tc>
                  <a:txBody>
                    <a:bodyPr/>
                    <a:lstStyle/>
                    <a:p>
                      <a:r>
                        <a:rPr lang="en-US" sz="1000" b="1" i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Think competition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Are there ways we can amplify our competitive advantage? Are there big competitive threats that we need to answer?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We have the largest DNA data set in the world, giving us better ancestry insights than our competitors. We could focus on underrepresented populations to expand this lead.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239386"/>
                  </a:ext>
                </a:extLst>
              </a:tr>
              <a:tr h="376531">
                <a:tc>
                  <a:txBody>
                    <a:bodyPr/>
                    <a:lstStyle/>
                    <a:p>
                      <a:r>
                        <a:rPr lang="en-US" sz="1000" b="1" i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What about technology?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Are new technologies opening new </a:t>
                      </a:r>
                      <a:r>
                        <a:rPr lang="en-US" sz="100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opportunities for us? </a:t>
                      </a:r>
                      <a:r>
                        <a:rPr lang="en-US" sz="1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Are disruptive technologies coming our way?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Generative AI / ChatGPT are giving us new ways to interact with our customers, in a friendlier and more personalized way.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610384"/>
                  </a:ext>
                </a:extLst>
              </a:tr>
              <a:tr h="376531">
                <a:tc>
                  <a:txBody>
                    <a:bodyPr/>
                    <a:lstStyle/>
                    <a:p>
                      <a:r>
                        <a:rPr lang="en-US" sz="1000" b="1" i="1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Consider revenue, profit, and business models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Can we try new business models or new go-to-market models? Can we reduce our costs? Are there tough internal problems or gaps we should address?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Source Sans Pro" panose="020B0503030403020204" pitchFamily="34" charset="0"/>
                          <a:ea typeface="Source Sans Pro" panose="020B0503030403020204" pitchFamily="34" charset="0"/>
                        </a:rPr>
                        <a:t>We continue to have opportunities transitioning one-time DNA testing customers into yearly subscriptions. We could consider a lighter weight subscription with annual DNA tests that update our findings with the latest science.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Source Sans Pro" panose="020B0503030403020204" pitchFamily="34" charset="0"/>
                        <a:ea typeface="Source Sans Pro" panose="020B0503030403020204" pitchFamily="34" charset="0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2928"/>
                  </a:ext>
                </a:extLst>
              </a:tr>
            </a:tbl>
          </a:graphicData>
        </a:graphic>
      </p:graphicFrame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48D9C6BC-95C8-E78B-0647-1F79D99098F3}"/>
              </a:ext>
            </a:extLst>
          </p:cNvPr>
          <p:cNvSpPr/>
          <p:nvPr/>
        </p:nvSpPr>
        <p:spPr>
          <a:xfrm>
            <a:off x="6858000" y="53046"/>
            <a:ext cx="2209800" cy="461303"/>
          </a:xfrm>
          <a:prstGeom prst="wedgeRoundRectCallout">
            <a:avLst>
              <a:gd name="adj1" fmla="val -31031"/>
              <a:gd name="adj2" fmla="val 81529"/>
              <a:gd name="adj3" fmla="val 16667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Try generating strategic options for your product here!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0CEBBB-2766-BF76-F383-050B65C86E4B}"/>
              </a:ext>
            </a:extLst>
          </p:cNvPr>
          <p:cNvSpPr txBox="1"/>
          <p:nvPr/>
        </p:nvSpPr>
        <p:spPr>
          <a:xfrm>
            <a:off x="6553200" y="4916933"/>
            <a:ext cx="26268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DNA testing is for example only, and not true!</a:t>
            </a:r>
          </a:p>
        </p:txBody>
      </p:sp>
    </p:spTree>
    <p:extLst>
      <p:ext uri="{BB962C8B-B14F-4D97-AF65-F5344CB8AC3E}">
        <p14:creationId xmlns:p14="http://schemas.microsoft.com/office/powerpoint/2010/main" val="2781092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26745</TotalTime>
  <Words>567</Words>
  <Application>Microsoft Office PowerPoint</Application>
  <PresentationFormat>On-screen Show (16:9)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Source Sans Pro</vt:lpstr>
      <vt:lpstr>Zilla Slab</vt:lpstr>
      <vt:lpstr>Zilla Slab SemiBold</vt:lpstr>
      <vt:lpstr>Office Theme</vt:lpstr>
      <vt:lpstr>Product tool Product strategy</vt:lpstr>
      <vt:lpstr>Product tool Find our best strategic options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Birzer</dc:creator>
  <cp:lastModifiedBy>Todd Birzer</cp:lastModifiedBy>
  <cp:revision>160</cp:revision>
  <cp:lastPrinted>2023-04-26T08:04:02Z</cp:lastPrinted>
  <dcterms:created xsi:type="dcterms:W3CDTF">2013-06-03T23:28:22Z</dcterms:created>
  <dcterms:modified xsi:type="dcterms:W3CDTF">2023-06-16T04:03:19Z</dcterms:modified>
</cp:coreProperties>
</file>