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7"/>
  </p:notesMasterIdLst>
  <p:handoutMasterIdLst>
    <p:handoutMasterId r:id="rId8"/>
  </p:handoutMasterIdLst>
  <p:sldIdLst>
    <p:sldId id="905" r:id="rId2"/>
    <p:sldId id="1241" r:id="rId3"/>
    <p:sldId id="1243" r:id="rId4"/>
    <p:sldId id="1245" r:id="rId5"/>
    <p:sldId id="1244" r:id="rId6"/>
  </p:sldIdLst>
  <p:sldSz cx="9144000" cy="5143500" type="screen16x9"/>
  <p:notesSz cx="7102475" cy="93884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odd Birzer" initials="TB" lastIdx="2" clrIdx="0">
    <p:extLst>
      <p:ext uri="{19B8F6BF-5375-455C-9EA6-DF929625EA0E}">
        <p15:presenceInfo xmlns:p15="http://schemas.microsoft.com/office/powerpoint/2012/main" userId="8117e217f3716a7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23F0C15-0B9B-4158-860B-5AB5AFC40AEC}" v="1" dt="2023-04-04T06:19:19.07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3834" autoAdjust="0"/>
  </p:normalViewPr>
  <p:slideViewPr>
    <p:cSldViewPr>
      <p:cViewPr varScale="1">
        <p:scale>
          <a:sx n="102" d="100"/>
          <a:sy n="102" d="100"/>
        </p:scale>
        <p:origin x="898" y="72"/>
      </p:cViewPr>
      <p:guideLst>
        <p:guide orient="horz" pos="1620"/>
        <p:guide pos="2880"/>
      </p:guideLst>
    </p:cSldViewPr>
  </p:slideViewPr>
  <p:notesTextViewPr>
    <p:cViewPr>
      <p:scale>
        <a:sx n="1" d="1"/>
        <a:sy n="1" d="1"/>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commentAuthors" Target="commentAuthors.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odd Birzer" userId="8117e217f3716a74" providerId="LiveId" clId="{D23F0C15-0B9B-4158-860B-5AB5AFC40AEC}"/>
    <pc:docChg chg="custSel addSld modSld">
      <pc:chgData name="Todd Birzer" userId="8117e217f3716a74" providerId="LiveId" clId="{D23F0C15-0B9B-4158-860B-5AB5AFC40AEC}" dt="2023-04-10T08:32:17.562" v="24" actId="478"/>
      <pc:docMkLst>
        <pc:docMk/>
      </pc:docMkLst>
      <pc:sldChg chg="modSp mod">
        <pc:chgData name="Todd Birzer" userId="8117e217f3716a74" providerId="LiveId" clId="{D23F0C15-0B9B-4158-860B-5AB5AFC40AEC}" dt="2023-04-10T08:30:54.837" v="1" actId="20577"/>
        <pc:sldMkLst>
          <pc:docMk/>
          <pc:sldMk cId="1818152817" sldId="1244"/>
        </pc:sldMkLst>
        <pc:graphicFrameChg chg="modGraphic">
          <ac:chgData name="Todd Birzer" userId="8117e217f3716a74" providerId="LiveId" clId="{D23F0C15-0B9B-4158-860B-5AB5AFC40AEC}" dt="2023-04-10T08:30:54.837" v="1" actId="20577"/>
          <ac:graphicFrameMkLst>
            <pc:docMk/>
            <pc:sldMk cId="1818152817" sldId="1244"/>
            <ac:graphicFrameMk id="8" creationId="{C8406212-7C65-4522-9340-E78D3A052B14}"/>
          </ac:graphicFrameMkLst>
        </pc:graphicFrameChg>
      </pc:sldChg>
      <pc:sldChg chg="addSp delSp modSp new mod modClrScheme chgLayout">
        <pc:chgData name="Todd Birzer" userId="8117e217f3716a74" providerId="LiveId" clId="{D23F0C15-0B9B-4158-860B-5AB5AFC40AEC}" dt="2023-04-10T08:32:17.562" v="24" actId="478"/>
        <pc:sldMkLst>
          <pc:docMk/>
          <pc:sldMk cId="227393479" sldId="1245"/>
        </pc:sldMkLst>
        <pc:spChg chg="del mod ord">
          <ac:chgData name="Todd Birzer" userId="8117e217f3716a74" providerId="LiveId" clId="{D23F0C15-0B9B-4158-860B-5AB5AFC40AEC}" dt="2023-04-10T08:32:08.146" v="3" actId="700"/>
          <ac:spMkLst>
            <pc:docMk/>
            <pc:sldMk cId="227393479" sldId="1245"/>
            <ac:spMk id="2" creationId="{E096ECFE-1A57-1E8B-34AF-62063A653B3D}"/>
          </ac:spMkLst>
        </pc:spChg>
        <pc:spChg chg="del mod ord">
          <ac:chgData name="Todd Birzer" userId="8117e217f3716a74" providerId="LiveId" clId="{D23F0C15-0B9B-4158-860B-5AB5AFC40AEC}" dt="2023-04-10T08:32:08.146" v="3" actId="700"/>
          <ac:spMkLst>
            <pc:docMk/>
            <pc:sldMk cId="227393479" sldId="1245"/>
            <ac:spMk id="3" creationId="{520E158C-A15C-CA1D-4FC6-601B3AE3F0A3}"/>
          </ac:spMkLst>
        </pc:spChg>
        <pc:spChg chg="del">
          <ac:chgData name="Todd Birzer" userId="8117e217f3716a74" providerId="LiveId" clId="{D23F0C15-0B9B-4158-860B-5AB5AFC40AEC}" dt="2023-04-10T08:32:08.146" v="3" actId="700"/>
          <ac:spMkLst>
            <pc:docMk/>
            <pc:sldMk cId="227393479" sldId="1245"/>
            <ac:spMk id="4" creationId="{135E1FD9-A4F9-DD70-A94E-B3EB2E369DE4}"/>
          </ac:spMkLst>
        </pc:spChg>
        <pc:spChg chg="add mod ord">
          <ac:chgData name="Todd Birzer" userId="8117e217f3716a74" providerId="LiveId" clId="{D23F0C15-0B9B-4158-860B-5AB5AFC40AEC}" dt="2023-04-10T08:32:12.895" v="23" actId="20577"/>
          <ac:spMkLst>
            <pc:docMk/>
            <pc:sldMk cId="227393479" sldId="1245"/>
            <ac:spMk id="5" creationId="{5F8E9180-5348-BEE7-7B49-B9CC888752E6}"/>
          </ac:spMkLst>
        </pc:spChg>
        <pc:spChg chg="add del mod ord">
          <ac:chgData name="Todd Birzer" userId="8117e217f3716a74" providerId="LiveId" clId="{D23F0C15-0B9B-4158-860B-5AB5AFC40AEC}" dt="2023-04-10T08:32:17.562" v="24" actId="478"/>
          <ac:spMkLst>
            <pc:docMk/>
            <pc:sldMk cId="227393479" sldId="1245"/>
            <ac:spMk id="6" creationId="{EE60CBC7-3FDD-7221-0BCC-F0A4EBC3F019}"/>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7740" cy="469424"/>
          </a:xfrm>
          <a:prstGeom prst="rect">
            <a:avLst/>
          </a:prstGeom>
        </p:spPr>
        <p:txBody>
          <a:bodyPr vert="horz" lIns="94218" tIns="47109" rIns="94218" bIns="47109" rtlCol="0"/>
          <a:lstStyle>
            <a:lvl1pPr algn="l">
              <a:defRPr sz="1200"/>
            </a:lvl1pPr>
          </a:lstStyle>
          <a:p>
            <a:endParaRPr lang="en-US"/>
          </a:p>
        </p:txBody>
      </p:sp>
      <p:sp>
        <p:nvSpPr>
          <p:cNvPr id="3" name="Date Placeholder 2"/>
          <p:cNvSpPr>
            <a:spLocks noGrp="1"/>
          </p:cNvSpPr>
          <p:nvPr>
            <p:ph type="dt" sz="quarter" idx="1"/>
          </p:nvPr>
        </p:nvSpPr>
        <p:spPr>
          <a:xfrm>
            <a:off x="4023093" y="0"/>
            <a:ext cx="3077740" cy="469424"/>
          </a:xfrm>
          <a:prstGeom prst="rect">
            <a:avLst/>
          </a:prstGeom>
        </p:spPr>
        <p:txBody>
          <a:bodyPr vert="horz" lIns="94218" tIns="47109" rIns="94218" bIns="47109" rtlCol="0"/>
          <a:lstStyle>
            <a:lvl1pPr algn="r">
              <a:defRPr sz="1200"/>
            </a:lvl1pPr>
          </a:lstStyle>
          <a:p>
            <a:fld id="{999DE34A-B09E-4255-8C69-8449F27E2E7F}" type="datetimeFigureOut">
              <a:rPr lang="en-US" smtClean="0"/>
              <a:t>4/10/2023</a:t>
            </a:fld>
            <a:endParaRPr lang="en-US"/>
          </a:p>
        </p:txBody>
      </p:sp>
      <p:sp>
        <p:nvSpPr>
          <p:cNvPr id="4" name="Footer Placeholder 3"/>
          <p:cNvSpPr>
            <a:spLocks noGrp="1"/>
          </p:cNvSpPr>
          <p:nvPr>
            <p:ph type="ftr" sz="quarter" idx="2"/>
          </p:nvPr>
        </p:nvSpPr>
        <p:spPr>
          <a:xfrm>
            <a:off x="0" y="8917422"/>
            <a:ext cx="3077740" cy="469424"/>
          </a:xfrm>
          <a:prstGeom prst="rect">
            <a:avLst/>
          </a:prstGeom>
        </p:spPr>
        <p:txBody>
          <a:bodyPr vert="horz" lIns="94218" tIns="47109" rIns="94218" bIns="47109" rtlCol="0" anchor="b"/>
          <a:lstStyle>
            <a:lvl1pPr algn="l">
              <a:defRPr sz="1200"/>
            </a:lvl1pPr>
          </a:lstStyle>
          <a:p>
            <a:endParaRPr lang="en-US"/>
          </a:p>
        </p:txBody>
      </p:sp>
      <p:sp>
        <p:nvSpPr>
          <p:cNvPr id="5" name="Slide Number Placeholder 4"/>
          <p:cNvSpPr>
            <a:spLocks noGrp="1"/>
          </p:cNvSpPr>
          <p:nvPr>
            <p:ph type="sldNum" sz="quarter" idx="3"/>
          </p:nvPr>
        </p:nvSpPr>
        <p:spPr>
          <a:xfrm>
            <a:off x="4023093" y="8917422"/>
            <a:ext cx="3077740" cy="469424"/>
          </a:xfrm>
          <a:prstGeom prst="rect">
            <a:avLst/>
          </a:prstGeom>
        </p:spPr>
        <p:txBody>
          <a:bodyPr vert="horz" lIns="94218" tIns="47109" rIns="94218" bIns="47109" rtlCol="0" anchor="b"/>
          <a:lstStyle>
            <a:lvl1pPr algn="r">
              <a:defRPr sz="1200"/>
            </a:lvl1pPr>
          </a:lstStyle>
          <a:p>
            <a:fld id="{924D0EAB-474F-464F-AA7C-928B82A76B25}" type="slidenum">
              <a:rPr lang="en-US" smtClean="0"/>
              <a:t>‹#›</a:t>
            </a:fld>
            <a:endParaRPr lang="en-US"/>
          </a:p>
        </p:txBody>
      </p:sp>
    </p:spTree>
    <p:extLst>
      <p:ext uri="{BB962C8B-B14F-4D97-AF65-F5344CB8AC3E}">
        <p14:creationId xmlns:p14="http://schemas.microsoft.com/office/powerpoint/2010/main" val="33303356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7740" cy="469424"/>
          </a:xfrm>
          <a:prstGeom prst="rect">
            <a:avLst/>
          </a:prstGeom>
        </p:spPr>
        <p:txBody>
          <a:bodyPr vert="horz" lIns="94218" tIns="47109" rIns="94218" bIns="47109" rtlCol="0"/>
          <a:lstStyle>
            <a:lvl1pPr algn="l">
              <a:defRPr sz="1200"/>
            </a:lvl1pPr>
          </a:lstStyle>
          <a:p>
            <a:endParaRPr lang="en-US"/>
          </a:p>
        </p:txBody>
      </p:sp>
      <p:sp>
        <p:nvSpPr>
          <p:cNvPr id="3" name="Date Placeholder 2"/>
          <p:cNvSpPr>
            <a:spLocks noGrp="1"/>
          </p:cNvSpPr>
          <p:nvPr>
            <p:ph type="dt" idx="1"/>
          </p:nvPr>
        </p:nvSpPr>
        <p:spPr>
          <a:xfrm>
            <a:off x="4023093" y="0"/>
            <a:ext cx="3077740" cy="469424"/>
          </a:xfrm>
          <a:prstGeom prst="rect">
            <a:avLst/>
          </a:prstGeom>
        </p:spPr>
        <p:txBody>
          <a:bodyPr vert="horz" lIns="94218" tIns="47109" rIns="94218" bIns="47109" rtlCol="0"/>
          <a:lstStyle>
            <a:lvl1pPr algn="r">
              <a:defRPr sz="1200"/>
            </a:lvl1pPr>
          </a:lstStyle>
          <a:p>
            <a:fld id="{A32451FF-D179-4798-9813-165EDCD5F412}" type="datetimeFigureOut">
              <a:rPr lang="en-US" smtClean="0"/>
              <a:t>4/10/2023</a:t>
            </a:fld>
            <a:endParaRPr lang="en-US"/>
          </a:p>
        </p:txBody>
      </p:sp>
      <p:sp>
        <p:nvSpPr>
          <p:cNvPr id="4" name="Slide Image Placeholder 3"/>
          <p:cNvSpPr>
            <a:spLocks noGrp="1" noRot="1" noChangeAspect="1"/>
          </p:cNvSpPr>
          <p:nvPr>
            <p:ph type="sldImg" idx="2"/>
          </p:nvPr>
        </p:nvSpPr>
        <p:spPr>
          <a:xfrm>
            <a:off x="420688" y="703263"/>
            <a:ext cx="6261100" cy="3521075"/>
          </a:xfrm>
          <a:prstGeom prst="rect">
            <a:avLst/>
          </a:prstGeom>
          <a:noFill/>
          <a:ln w="12700">
            <a:solidFill>
              <a:prstClr val="black"/>
            </a:solidFill>
          </a:ln>
        </p:spPr>
        <p:txBody>
          <a:bodyPr vert="horz" lIns="94218" tIns="47109" rIns="94218" bIns="47109" rtlCol="0" anchor="ctr"/>
          <a:lstStyle/>
          <a:p>
            <a:endParaRPr lang="en-US"/>
          </a:p>
        </p:txBody>
      </p:sp>
      <p:sp>
        <p:nvSpPr>
          <p:cNvPr id="5" name="Notes Placeholder 4"/>
          <p:cNvSpPr>
            <a:spLocks noGrp="1"/>
          </p:cNvSpPr>
          <p:nvPr>
            <p:ph type="body" sz="quarter" idx="3"/>
          </p:nvPr>
        </p:nvSpPr>
        <p:spPr>
          <a:xfrm>
            <a:off x="710248" y="4459526"/>
            <a:ext cx="5681980" cy="4224814"/>
          </a:xfrm>
          <a:prstGeom prst="rect">
            <a:avLst/>
          </a:prstGeom>
        </p:spPr>
        <p:txBody>
          <a:bodyPr vert="horz" lIns="94218" tIns="47109" rIns="94218" bIns="4710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917422"/>
            <a:ext cx="3077740" cy="469424"/>
          </a:xfrm>
          <a:prstGeom prst="rect">
            <a:avLst/>
          </a:prstGeom>
        </p:spPr>
        <p:txBody>
          <a:bodyPr vert="horz" lIns="94218" tIns="47109" rIns="94218" bIns="47109" rtlCol="0" anchor="b"/>
          <a:lstStyle>
            <a:lvl1pPr algn="l">
              <a:defRPr sz="1200"/>
            </a:lvl1pPr>
          </a:lstStyle>
          <a:p>
            <a:endParaRPr lang="en-US"/>
          </a:p>
        </p:txBody>
      </p:sp>
      <p:sp>
        <p:nvSpPr>
          <p:cNvPr id="7" name="Slide Number Placeholder 6"/>
          <p:cNvSpPr>
            <a:spLocks noGrp="1"/>
          </p:cNvSpPr>
          <p:nvPr>
            <p:ph type="sldNum" sz="quarter" idx="5"/>
          </p:nvPr>
        </p:nvSpPr>
        <p:spPr>
          <a:xfrm>
            <a:off x="4023093" y="8917422"/>
            <a:ext cx="3077740" cy="469424"/>
          </a:xfrm>
          <a:prstGeom prst="rect">
            <a:avLst/>
          </a:prstGeom>
        </p:spPr>
        <p:txBody>
          <a:bodyPr vert="horz" lIns="94218" tIns="47109" rIns="94218" bIns="47109" rtlCol="0" anchor="b"/>
          <a:lstStyle>
            <a:lvl1pPr algn="r">
              <a:defRPr sz="1200"/>
            </a:lvl1pPr>
          </a:lstStyle>
          <a:p>
            <a:fld id="{75E0615F-E3B3-49F6-A227-2E08AFC9D1A5}" type="slidenum">
              <a:rPr lang="en-US" smtClean="0"/>
              <a:t>‹#›</a:t>
            </a:fld>
            <a:endParaRPr lang="en-US"/>
          </a:p>
        </p:txBody>
      </p:sp>
    </p:spTree>
    <p:extLst>
      <p:ext uri="{BB962C8B-B14F-4D97-AF65-F5344CB8AC3E}">
        <p14:creationId xmlns:p14="http://schemas.microsoft.com/office/powerpoint/2010/main" val="33159211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5E0615F-E3B3-49F6-A227-2E08AFC9D1A5}" type="slidenum">
              <a:rPr lang="en-US" smtClean="0"/>
              <a:t>1</a:t>
            </a:fld>
            <a:endParaRPr lang="en-US"/>
          </a:p>
        </p:txBody>
      </p:sp>
    </p:spTree>
    <p:extLst>
      <p:ext uri="{BB962C8B-B14F-4D97-AF65-F5344CB8AC3E}">
        <p14:creationId xmlns:p14="http://schemas.microsoft.com/office/powerpoint/2010/main" val="32794445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5E0615F-E3B3-49F6-A227-2E08AFC9D1A5}" type="slidenum">
              <a:rPr lang="en-US" smtClean="0"/>
              <a:t>2</a:t>
            </a:fld>
            <a:endParaRPr lang="en-US"/>
          </a:p>
        </p:txBody>
      </p:sp>
    </p:spTree>
    <p:extLst>
      <p:ext uri="{BB962C8B-B14F-4D97-AF65-F5344CB8AC3E}">
        <p14:creationId xmlns:p14="http://schemas.microsoft.com/office/powerpoint/2010/main" val="39242772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5E0615F-E3B3-49F6-A227-2E08AFC9D1A5}" type="slidenum">
              <a:rPr lang="en-US" smtClean="0"/>
              <a:t>3</a:t>
            </a:fld>
            <a:endParaRPr lang="en-US"/>
          </a:p>
        </p:txBody>
      </p:sp>
    </p:spTree>
    <p:extLst>
      <p:ext uri="{BB962C8B-B14F-4D97-AF65-F5344CB8AC3E}">
        <p14:creationId xmlns:p14="http://schemas.microsoft.com/office/powerpoint/2010/main" val="26377499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5E0615F-E3B3-49F6-A227-2E08AFC9D1A5}" type="slidenum">
              <a:rPr lang="en-US" smtClean="0"/>
              <a:t>5</a:t>
            </a:fld>
            <a:endParaRPr lang="en-US"/>
          </a:p>
        </p:txBody>
      </p:sp>
    </p:spTree>
    <p:extLst>
      <p:ext uri="{BB962C8B-B14F-4D97-AF65-F5344CB8AC3E}">
        <p14:creationId xmlns:p14="http://schemas.microsoft.com/office/powerpoint/2010/main" val="23765017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Tree>
    <p:extLst>
      <p:ext uri="{BB962C8B-B14F-4D97-AF65-F5344CB8AC3E}">
        <p14:creationId xmlns:p14="http://schemas.microsoft.com/office/powerpoint/2010/main" val="36381618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2800"/>
            </a:lvl1pPr>
          </a:lstStyle>
          <a:p>
            <a:r>
              <a:rPr lang="en-US" dirty="0"/>
              <a:t>Click to edit Master title style</a:t>
            </a:r>
          </a:p>
        </p:txBody>
      </p:sp>
      <p:sp>
        <p:nvSpPr>
          <p:cNvPr id="3" name="Content Placeholder 2"/>
          <p:cNvSpPr>
            <a:spLocks noGrp="1"/>
          </p:cNvSpPr>
          <p:nvPr>
            <p:ph idx="1"/>
          </p:nvPr>
        </p:nvSpPr>
        <p:spPr/>
        <p:txBody>
          <a:bodyPr/>
          <a:lstStyle>
            <a:lvl1pPr>
              <a:defRPr sz="1800"/>
            </a:lvl1pPr>
            <a:lvl2pPr>
              <a:defRPr sz="1600"/>
            </a:lvl2pPr>
            <a:lvl3pPr>
              <a:defRPr sz="16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0737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457200" y="1200151"/>
            <a:ext cx="4038600" cy="2590799"/>
          </a:xfrm>
        </p:spPr>
        <p:txBody>
          <a:bodyPr/>
          <a:lstStyle>
            <a:lvl1pPr>
              <a:defRPr sz="1800"/>
            </a:lvl1pPr>
            <a:lvl2pPr>
              <a:defRPr sz="16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200151"/>
            <a:ext cx="4038600" cy="3394472"/>
          </a:xfrm>
        </p:spPr>
        <p:txBody>
          <a:bodyPr/>
          <a:lstStyle>
            <a:lvl1pPr>
              <a:defRPr sz="1800"/>
            </a:lvl1pPr>
            <a:lvl2pPr>
              <a:defRPr sz="16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611417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162237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9939691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dirty="0"/>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18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1125122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974465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4767263"/>
            <a:ext cx="2133600" cy="273844"/>
          </a:xfrm>
          <a:prstGeom prst="rect">
            <a:avLst/>
          </a:prstGeom>
        </p:spPr>
        <p:txBody>
          <a:bodyPr/>
          <a:lstStyle/>
          <a:p>
            <a:fld id="{EA051B39-B140-43FE-96DB-472A2B59CE7C}" type="datetime1">
              <a:rPr lang="en-US" smtClean="0"/>
              <a:t>4/10/2023</a:t>
            </a:fld>
            <a:endParaRPr lang="en-US"/>
          </a:p>
        </p:txBody>
      </p:sp>
      <p:sp>
        <p:nvSpPr>
          <p:cNvPr id="5" name="Footer Placeholder 4"/>
          <p:cNvSpPr>
            <a:spLocks noGrp="1"/>
          </p:cNvSpPr>
          <p:nvPr>
            <p:ph type="ftr" sz="quarter" idx="11"/>
          </p:nvPr>
        </p:nvSpPr>
        <p:spPr>
          <a:xfrm>
            <a:off x="2438400" y="4767263"/>
            <a:ext cx="4267200" cy="204787"/>
          </a:xfrm>
          <a:prstGeom prst="rect">
            <a:avLst/>
          </a:prstGeom>
        </p:spPr>
        <p:txBody>
          <a:bodyPr/>
          <a:lstStyle/>
          <a:p>
            <a:r>
              <a:rPr lang="en-US"/>
              <a:t>Footer Text</a:t>
            </a:r>
          </a:p>
        </p:txBody>
      </p:sp>
      <p:sp>
        <p:nvSpPr>
          <p:cNvPr id="6" name="Slide Number Placeholder 5"/>
          <p:cNvSpPr>
            <a:spLocks noGrp="1"/>
          </p:cNvSpPr>
          <p:nvPr>
            <p:ph type="sldNum" sz="quarter" idx="12"/>
          </p:nvPr>
        </p:nvSpPr>
        <p:spPr>
          <a:xfrm>
            <a:off x="6553200" y="4767263"/>
            <a:ext cx="2133600" cy="273844"/>
          </a:xfrm>
          <a:prstGeom prst="rect">
            <a:avLst/>
          </a:prstGeom>
        </p:spPr>
        <p:txBody>
          <a:bodyPr/>
          <a:lstStyle/>
          <a:p>
            <a:fld id="{BA9B540C-44DA-4F69-89C9-7C84606640D3}" type="slidenum">
              <a:rPr lang="en-US" smtClean="0"/>
              <a:pPr/>
              <a:t>‹#›</a:t>
            </a:fld>
            <a:endParaRPr lang="en-US"/>
          </a:p>
        </p:txBody>
      </p:sp>
    </p:spTree>
    <p:extLst>
      <p:ext uri="{BB962C8B-B14F-4D97-AF65-F5344CB8AC3E}">
        <p14:creationId xmlns:p14="http://schemas.microsoft.com/office/powerpoint/2010/main" val="710530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4767263"/>
            <a:ext cx="2133600" cy="273844"/>
          </a:xfrm>
          <a:prstGeom prst="rect">
            <a:avLst/>
          </a:prstGeom>
        </p:spPr>
        <p:txBody>
          <a:bodyPr/>
          <a:lstStyle/>
          <a:p>
            <a:fld id="{DA600BB2-27C5-458B-ABCE-839C88CF47CE}" type="datetime1">
              <a:rPr lang="en-US" smtClean="0"/>
              <a:t>4/10/2023</a:t>
            </a:fld>
            <a:endParaRPr lang="en-US"/>
          </a:p>
        </p:txBody>
      </p:sp>
      <p:sp>
        <p:nvSpPr>
          <p:cNvPr id="5" name="Footer Placeholder 4"/>
          <p:cNvSpPr>
            <a:spLocks noGrp="1"/>
          </p:cNvSpPr>
          <p:nvPr>
            <p:ph type="ftr" sz="quarter" idx="11"/>
          </p:nvPr>
        </p:nvSpPr>
        <p:spPr>
          <a:xfrm>
            <a:off x="2438400" y="4767263"/>
            <a:ext cx="4267200" cy="204787"/>
          </a:xfrm>
          <a:prstGeom prst="rect">
            <a:avLst/>
          </a:prstGeom>
        </p:spPr>
        <p:txBody>
          <a:bodyPr/>
          <a:lstStyle/>
          <a:p>
            <a:r>
              <a:rPr lang="en-US"/>
              <a:t>Footer Text</a:t>
            </a:r>
          </a:p>
        </p:txBody>
      </p:sp>
      <p:sp>
        <p:nvSpPr>
          <p:cNvPr id="6" name="Slide Number Placeholder 5"/>
          <p:cNvSpPr>
            <a:spLocks noGrp="1"/>
          </p:cNvSpPr>
          <p:nvPr>
            <p:ph type="sldNum" sz="quarter" idx="12"/>
          </p:nvPr>
        </p:nvSpPr>
        <p:spPr>
          <a:xfrm>
            <a:off x="6553200" y="4767263"/>
            <a:ext cx="2133600" cy="273844"/>
          </a:xfrm>
          <a:prstGeom prst="rect">
            <a:avLst/>
          </a:prstGeom>
        </p:spPr>
        <p:txBody>
          <a:bodyPr/>
          <a:lstStyle/>
          <a:p>
            <a:fld id="{BA9B540C-44DA-4F69-89C9-7C84606640D3}" type="slidenum">
              <a:rPr lang="en-US" smtClean="0"/>
              <a:pPr/>
              <a:t>‹#›</a:t>
            </a:fld>
            <a:endParaRPr lang="en-US"/>
          </a:p>
        </p:txBody>
      </p:sp>
    </p:spTree>
    <p:extLst>
      <p:ext uri="{BB962C8B-B14F-4D97-AF65-F5344CB8AC3E}">
        <p14:creationId xmlns:p14="http://schemas.microsoft.com/office/powerpoint/2010/main" val="34052129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9050"/>
            <a:ext cx="8229600" cy="85725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971550"/>
            <a:ext cx="8229600" cy="35814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extBox 10"/>
          <p:cNvSpPr txBox="1"/>
          <p:nvPr userDrawn="1"/>
        </p:nvSpPr>
        <p:spPr>
          <a:xfrm>
            <a:off x="4116587" y="4897279"/>
            <a:ext cx="910826" cy="246221"/>
          </a:xfrm>
          <a:prstGeom prst="rect">
            <a:avLst/>
          </a:prstGeom>
          <a:noFill/>
        </p:spPr>
        <p:txBody>
          <a:bodyPr wrap="none" rtlCol="0">
            <a:spAutoFit/>
          </a:bodyPr>
          <a:lstStyle/>
          <a:p>
            <a:pPr algn="ctr"/>
            <a:r>
              <a:rPr lang="en-US" sz="1000" baseline="0" dirty="0">
                <a:latin typeface="Tw Cen MT" panose="020B0602020104020603" pitchFamily="34" charset="0"/>
              </a:rPr>
              <a:t>© Todd Birzer</a:t>
            </a:r>
            <a:endParaRPr lang="en-US" sz="1000" dirty="0">
              <a:latin typeface="Tw Cen MT" panose="020B0602020104020603" pitchFamily="34" charset="0"/>
            </a:endParaRPr>
          </a:p>
        </p:txBody>
      </p:sp>
    </p:spTree>
    <p:extLst>
      <p:ext uri="{BB962C8B-B14F-4D97-AF65-F5344CB8AC3E}">
        <p14:creationId xmlns:p14="http://schemas.microsoft.com/office/powerpoint/2010/main" val="420597221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4" r:id="rId3"/>
    <p:sldLayoutId id="2147483665" r:id="rId4"/>
    <p:sldLayoutId id="2147483667" r:id="rId5"/>
    <p:sldLayoutId id="2147483668" r:id="rId6"/>
    <p:sldLayoutId id="2147483669" r:id="rId7"/>
    <p:sldLayoutId id="2147483670" r:id="rId8"/>
    <p:sldLayoutId id="2147483671" r:id="rId9"/>
  </p:sldLayoutIdLst>
  <p:hf hdr="0"/>
  <p:txStyles>
    <p:titleStyle>
      <a:lvl1pPr algn="l" defTabSz="914400" rtl="0" eaLnBrk="1" latinLnBrk="0" hangingPunct="1">
        <a:spcBef>
          <a:spcPct val="0"/>
        </a:spcBef>
        <a:buNone/>
        <a:defRPr sz="2800" kern="1200">
          <a:solidFill>
            <a:schemeClr val="tx1"/>
          </a:solidFill>
          <a:latin typeface="Gill Sans MT" pitchFamily="34" charset="0"/>
          <a:ea typeface="+mj-ea"/>
          <a:cs typeface="+mj-cs"/>
        </a:defRPr>
      </a:lvl1pPr>
    </p:titleStyle>
    <p:bodyStyle>
      <a:lvl1pPr marL="342900" indent="-342900" algn="l" defTabSz="914400" rtl="0" eaLnBrk="1" latinLnBrk="0" hangingPunct="1">
        <a:spcBef>
          <a:spcPct val="20000"/>
        </a:spcBef>
        <a:buFont typeface="Arial" pitchFamily="34" charset="0"/>
        <a:buChar char="•"/>
        <a:defRPr sz="1800" kern="1200">
          <a:solidFill>
            <a:schemeClr val="tx1"/>
          </a:solidFill>
          <a:latin typeface="Gill Sans MT" pitchFamily="34" charset="0"/>
          <a:ea typeface="+mn-ea"/>
          <a:cs typeface="+mn-cs"/>
        </a:defRPr>
      </a:lvl1pPr>
      <a:lvl2pPr marL="742950" indent="-285750" algn="l" defTabSz="914400" rtl="0" eaLnBrk="1" latinLnBrk="0" hangingPunct="1">
        <a:spcBef>
          <a:spcPct val="20000"/>
        </a:spcBef>
        <a:buFont typeface="Arial" pitchFamily="34" charset="0"/>
        <a:buChar char="–"/>
        <a:defRPr sz="1600" kern="1200">
          <a:solidFill>
            <a:schemeClr val="tx1"/>
          </a:solidFill>
          <a:latin typeface="Gill Sans MT" pitchFamily="34" charset="0"/>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solidFill>
          <a:latin typeface="Gill Sans MT" pitchFamily="34" charset="0"/>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Gill Sans MT" pitchFamily="34" charset="0"/>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Gill Sans MT"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0010F80-2440-4B2A-9437-6B0716C2AED8}"/>
              </a:ext>
            </a:extLst>
          </p:cNvPr>
          <p:cNvSpPr txBox="1"/>
          <p:nvPr/>
        </p:nvSpPr>
        <p:spPr>
          <a:xfrm>
            <a:off x="6378351" y="4170329"/>
            <a:ext cx="2212465" cy="215444"/>
          </a:xfrm>
          <a:prstGeom prst="rect">
            <a:avLst/>
          </a:prstGeom>
          <a:noFill/>
        </p:spPr>
        <p:txBody>
          <a:bodyPr wrap="none" rtlCol="0">
            <a:spAutoFit/>
          </a:bodyPr>
          <a:lstStyle/>
          <a:p>
            <a:r>
              <a:rPr lang="en-US" sz="800" i="1" dirty="0">
                <a:solidFill>
                  <a:schemeClr val="bg1"/>
                </a:solidFill>
              </a:rPr>
              <a:t>Vision/Objectives are examples only and not real</a:t>
            </a:r>
          </a:p>
        </p:txBody>
      </p:sp>
      <p:sp>
        <p:nvSpPr>
          <p:cNvPr id="18" name="TextBox 17">
            <a:extLst>
              <a:ext uri="{FF2B5EF4-FFF2-40B4-BE49-F238E27FC236}">
                <a16:creationId xmlns:a16="http://schemas.microsoft.com/office/drawing/2014/main" id="{D59DD415-FF26-454D-8219-077D04438D18}"/>
              </a:ext>
            </a:extLst>
          </p:cNvPr>
          <p:cNvSpPr txBox="1"/>
          <p:nvPr/>
        </p:nvSpPr>
        <p:spPr>
          <a:xfrm>
            <a:off x="553184" y="1724509"/>
            <a:ext cx="8037632" cy="3046988"/>
          </a:xfrm>
          <a:prstGeom prst="rect">
            <a:avLst/>
          </a:prstGeom>
          <a:noFill/>
        </p:spPr>
        <p:txBody>
          <a:bodyPr wrap="square" rtlCol="0">
            <a:spAutoFit/>
          </a:bodyPr>
          <a:lstStyle/>
          <a:p>
            <a:endParaRPr lang="en-US" sz="2000" dirty="0">
              <a:latin typeface="Calibri" panose="020F0502020204030204" pitchFamily="34" charset="0"/>
              <a:cs typeface="Calibri" panose="020F0502020204030204" pitchFamily="34" charset="0"/>
            </a:endParaRPr>
          </a:p>
          <a:p>
            <a:r>
              <a:rPr lang="en-US" sz="2000" b="1" i="1" dirty="0">
                <a:solidFill>
                  <a:schemeClr val="accent1"/>
                </a:solidFill>
                <a:latin typeface="Calibri" panose="020F0502020204030204" pitchFamily="34" charset="0"/>
                <a:cs typeface="Calibri" panose="020F0502020204030204" pitchFamily="34" charset="0"/>
              </a:rPr>
              <a:t>Craft a value proposition </a:t>
            </a:r>
            <a:r>
              <a:rPr lang="en-US" sz="2000" dirty="0">
                <a:latin typeface="Calibri" panose="020F0502020204030204" pitchFamily="34" charset="0"/>
                <a:cs typeface="Calibri" panose="020F0502020204030204" pitchFamily="34" charset="0"/>
              </a:rPr>
              <a:t>for Ancestry’s DNA testing service</a:t>
            </a:r>
          </a:p>
          <a:p>
            <a:endParaRPr lang="en-US" sz="2000" dirty="0">
              <a:latin typeface="Calibri" panose="020F0502020204030204" pitchFamily="34" charset="0"/>
              <a:cs typeface="Calibri" panose="020F0502020204030204" pitchFamily="34" charset="0"/>
            </a:endParaRPr>
          </a:p>
          <a:p>
            <a:pPr marL="457200" indent="-457200">
              <a:buAutoNum type="arabicPeriod"/>
            </a:pPr>
            <a:r>
              <a:rPr lang="en-US" sz="2000" dirty="0">
                <a:latin typeface="Calibri" panose="020F0502020204030204" pitchFamily="34" charset="0"/>
                <a:cs typeface="Calibri" panose="020F0502020204030204" pitchFamily="34" charset="0"/>
              </a:rPr>
              <a:t>Read through the description</a:t>
            </a:r>
          </a:p>
          <a:p>
            <a:pPr marL="457200" indent="-457200">
              <a:buAutoNum type="arabicPeriod"/>
            </a:pPr>
            <a:r>
              <a:rPr lang="en-US" sz="2000" dirty="0">
                <a:latin typeface="Calibri" panose="020F0502020204030204" pitchFamily="34" charset="0"/>
                <a:cs typeface="Calibri" panose="020F0502020204030204" pitchFamily="34" charset="0"/>
              </a:rPr>
              <a:t>Use the template to craft a value proposition</a:t>
            </a:r>
          </a:p>
          <a:p>
            <a:pPr marL="457200" indent="-457200">
              <a:buAutoNum type="arabicPeriod"/>
            </a:pPr>
            <a:r>
              <a:rPr lang="en-US" sz="2000" dirty="0">
                <a:latin typeface="Calibri" panose="020F0502020204030204" pitchFamily="34" charset="0"/>
                <a:cs typeface="Calibri" panose="020F0502020204030204" pitchFamily="34" charset="0"/>
              </a:rPr>
              <a:t>Compare your answer vs. the instructor answer</a:t>
            </a:r>
          </a:p>
          <a:p>
            <a:pPr marL="457200" indent="-457200">
              <a:buAutoNum type="arabicPeriod"/>
            </a:pPr>
            <a:endParaRPr lang="en-US" sz="2000" dirty="0">
              <a:latin typeface="Calibri" panose="020F0502020204030204" pitchFamily="34" charset="0"/>
              <a:cs typeface="Calibri" panose="020F0502020204030204" pitchFamily="34" charset="0"/>
            </a:endParaRPr>
          </a:p>
          <a:p>
            <a:endParaRPr lang="en-US" sz="2000" dirty="0">
              <a:latin typeface="Calibri" panose="020F0502020204030204" pitchFamily="34" charset="0"/>
              <a:cs typeface="Calibri" panose="020F0502020204030204" pitchFamily="34" charset="0"/>
            </a:endParaRPr>
          </a:p>
          <a:p>
            <a:pPr marL="171450" indent="-171450">
              <a:buFont typeface="Arial" panose="020B0604020202020204" pitchFamily="34" charset="0"/>
              <a:buChar char="•"/>
            </a:pPr>
            <a:endParaRPr lang="en-US" sz="1600"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endParaRPr lang="en-US" sz="1600" dirty="0"/>
          </a:p>
        </p:txBody>
      </p:sp>
      <p:sp>
        <p:nvSpPr>
          <p:cNvPr id="4" name="Title 3">
            <a:extLst>
              <a:ext uri="{FF2B5EF4-FFF2-40B4-BE49-F238E27FC236}">
                <a16:creationId xmlns:a16="http://schemas.microsoft.com/office/drawing/2014/main" id="{C6800969-1ADF-41E8-B3CA-1E7136784110}"/>
              </a:ext>
            </a:extLst>
          </p:cNvPr>
          <p:cNvSpPr>
            <a:spLocks noGrp="1"/>
          </p:cNvSpPr>
          <p:nvPr>
            <p:ph type="title"/>
          </p:nvPr>
        </p:nvSpPr>
        <p:spPr>
          <a:xfrm>
            <a:off x="457201" y="204787"/>
            <a:ext cx="4495799" cy="538163"/>
          </a:xfrm>
        </p:spPr>
        <p:txBody>
          <a:bodyPr/>
          <a:lstStyle/>
          <a:p>
            <a:r>
              <a:rPr lang="en-US" dirty="0"/>
              <a:t>Practice Activity: Value proposition</a:t>
            </a:r>
          </a:p>
        </p:txBody>
      </p:sp>
      <p:pic>
        <p:nvPicPr>
          <p:cNvPr id="1026" name="Picture 2" descr="Download Ancestry.com Logo in SVG Vector or PNG File Format - Logo.wine">
            <a:extLst>
              <a:ext uri="{FF2B5EF4-FFF2-40B4-BE49-F238E27FC236}">
                <a16:creationId xmlns:a16="http://schemas.microsoft.com/office/drawing/2014/main" id="{87834432-B789-4AD1-9665-CA489F338F25}"/>
              </a:ext>
            </a:extLst>
          </p:cNvPr>
          <p:cNvPicPr>
            <a:picLocks noChangeAspect="1" noChangeArrowheads="1"/>
          </p:cNvPicPr>
          <p:nvPr/>
        </p:nvPicPr>
        <p:blipFill rotWithShape="1">
          <a:blip r:embed="rId3" cstate="screen">
            <a:extLst>
              <a:ext uri="{28A0092B-C50C-407E-A947-70E740481C1C}">
                <a14:useLocalDpi xmlns:a14="http://schemas.microsoft.com/office/drawing/2010/main"/>
              </a:ext>
            </a:extLst>
          </a:blip>
          <a:srcRect t="38148" b="36667"/>
          <a:stretch/>
        </p:blipFill>
        <p:spPr bwMode="auto">
          <a:xfrm>
            <a:off x="152400" y="819150"/>
            <a:ext cx="2967355" cy="4982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336491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0010F80-2440-4B2A-9437-6B0716C2AED8}"/>
              </a:ext>
            </a:extLst>
          </p:cNvPr>
          <p:cNvSpPr txBox="1"/>
          <p:nvPr/>
        </p:nvSpPr>
        <p:spPr>
          <a:xfrm>
            <a:off x="6378351" y="4170329"/>
            <a:ext cx="2212465" cy="215444"/>
          </a:xfrm>
          <a:prstGeom prst="rect">
            <a:avLst/>
          </a:prstGeom>
          <a:noFill/>
        </p:spPr>
        <p:txBody>
          <a:bodyPr wrap="none" rtlCol="0">
            <a:spAutoFit/>
          </a:bodyPr>
          <a:lstStyle/>
          <a:p>
            <a:r>
              <a:rPr lang="en-US" sz="800" i="1" dirty="0">
                <a:solidFill>
                  <a:schemeClr val="bg1"/>
                </a:solidFill>
              </a:rPr>
              <a:t>Vision/Objectives are examples only and not real</a:t>
            </a:r>
          </a:p>
        </p:txBody>
      </p:sp>
      <p:sp>
        <p:nvSpPr>
          <p:cNvPr id="18" name="TextBox 17">
            <a:extLst>
              <a:ext uri="{FF2B5EF4-FFF2-40B4-BE49-F238E27FC236}">
                <a16:creationId xmlns:a16="http://schemas.microsoft.com/office/drawing/2014/main" id="{D59DD415-FF26-454D-8219-077D04438D18}"/>
              </a:ext>
            </a:extLst>
          </p:cNvPr>
          <p:cNvSpPr txBox="1"/>
          <p:nvPr/>
        </p:nvSpPr>
        <p:spPr>
          <a:xfrm>
            <a:off x="469054" y="1393573"/>
            <a:ext cx="8037632" cy="3785652"/>
          </a:xfrm>
          <a:prstGeom prst="rect">
            <a:avLst/>
          </a:prstGeom>
          <a:noFill/>
        </p:spPr>
        <p:txBody>
          <a:bodyPr wrap="square" rtlCol="0">
            <a:spAutoFit/>
          </a:bodyPr>
          <a:lstStyle/>
          <a:p>
            <a:endParaRPr lang="en-US" sz="2000" dirty="0">
              <a:latin typeface="Calibri" panose="020F0502020204030204" pitchFamily="34" charset="0"/>
              <a:cs typeface="Calibri" panose="020F0502020204030204" pitchFamily="34" charset="0"/>
            </a:endParaRPr>
          </a:p>
          <a:p>
            <a:r>
              <a:rPr lang="en-US" sz="1600" b="1" i="1" dirty="0"/>
              <a:t>Ancestry’s AncestryDNA testing service</a:t>
            </a:r>
            <a:endParaRPr lang="en-US" sz="1600"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1600" dirty="0"/>
              <a:t>Ancestry’s AncestryDNA testing service is the worldwide market leader in DNA testing for ethnicity. </a:t>
            </a:r>
          </a:p>
          <a:p>
            <a:pPr marL="285750" indent="-285750">
              <a:buFont typeface="Arial" panose="020B0604020202020204" pitchFamily="34" charset="0"/>
              <a:buChar char="•"/>
            </a:pPr>
            <a:r>
              <a:rPr lang="en-US" sz="1600" dirty="0"/>
              <a:t>This service is currently being offered in Europe, North America, Australia, New Zealand, and South Korea. The product has been designed for people who are curious about their ethnic heritage (buried in their DNA). This service provides precise ethnicity estimates for more than 1800 regions worldwide. </a:t>
            </a:r>
          </a:p>
          <a:p>
            <a:pPr marL="285750" indent="-285750">
              <a:buFont typeface="Arial" panose="020B0604020202020204" pitchFamily="34" charset="0"/>
              <a:buChar char="•"/>
            </a:pPr>
            <a:r>
              <a:rPr lang="en-US" sz="1600" dirty="0"/>
              <a:t>23andMe is Ancestry’s main competitor, but Ancestry’s ethnicity estimates are more accurate because their customer data set – powering Ancestry’s analytics - is much larger than 23andMe (23 million vs. 12 million). </a:t>
            </a:r>
          </a:p>
          <a:p>
            <a:pPr marL="457200" indent="-457200">
              <a:buAutoNum type="arabicPeriod"/>
            </a:pPr>
            <a:endParaRPr lang="en-US" sz="1600" dirty="0">
              <a:latin typeface="Calibri" panose="020F0502020204030204" pitchFamily="34" charset="0"/>
              <a:cs typeface="Calibri" panose="020F0502020204030204" pitchFamily="34" charset="0"/>
            </a:endParaRPr>
          </a:p>
          <a:p>
            <a:endParaRPr lang="en-US" sz="1600" dirty="0">
              <a:latin typeface="Calibri" panose="020F0502020204030204" pitchFamily="34" charset="0"/>
              <a:cs typeface="Calibri" panose="020F0502020204030204" pitchFamily="34" charset="0"/>
            </a:endParaRPr>
          </a:p>
          <a:p>
            <a:pPr marL="171450" indent="-171450">
              <a:buFont typeface="Arial" panose="020B0604020202020204" pitchFamily="34" charset="0"/>
              <a:buChar char="•"/>
            </a:pPr>
            <a:endParaRPr lang="en-US" sz="1200"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endParaRPr lang="en-US" sz="1600" dirty="0"/>
          </a:p>
        </p:txBody>
      </p:sp>
      <p:sp>
        <p:nvSpPr>
          <p:cNvPr id="4" name="Title 3">
            <a:extLst>
              <a:ext uri="{FF2B5EF4-FFF2-40B4-BE49-F238E27FC236}">
                <a16:creationId xmlns:a16="http://schemas.microsoft.com/office/drawing/2014/main" id="{C6800969-1ADF-41E8-B3CA-1E7136784110}"/>
              </a:ext>
            </a:extLst>
          </p:cNvPr>
          <p:cNvSpPr>
            <a:spLocks noGrp="1"/>
          </p:cNvSpPr>
          <p:nvPr>
            <p:ph type="title"/>
          </p:nvPr>
        </p:nvSpPr>
        <p:spPr>
          <a:xfrm>
            <a:off x="457201" y="204787"/>
            <a:ext cx="4495799" cy="538163"/>
          </a:xfrm>
        </p:spPr>
        <p:txBody>
          <a:bodyPr/>
          <a:lstStyle/>
          <a:p>
            <a:r>
              <a:rPr lang="en-US" dirty="0"/>
              <a:t>Practice Activity: Value proposition</a:t>
            </a:r>
          </a:p>
        </p:txBody>
      </p:sp>
      <p:pic>
        <p:nvPicPr>
          <p:cNvPr id="1026" name="Picture 2" descr="Download Ancestry.com Logo in SVG Vector or PNG File Format - Logo.wine">
            <a:extLst>
              <a:ext uri="{FF2B5EF4-FFF2-40B4-BE49-F238E27FC236}">
                <a16:creationId xmlns:a16="http://schemas.microsoft.com/office/drawing/2014/main" id="{87834432-B789-4AD1-9665-CA489F338F25}"/>
              </a:ext>
            </a:extLst>
          </p:cNvPr>
          <p:cNvPicPr>
            <a:picLocks noChangeAspect="1" noChangeArrowheads="1"/>
          </p:cNvPicPr>
          <p:nvPr/>
        </p:nvPicPr>
        <p:blipFill rotWithShape="1">
          <a:blip r:embed="rId3" cstate="screen">
            <a:extLst>
              <a:ext uri="{28A0092B-C50C-407E-A947-70E740481C1C}">
                <a14:useLocalDpi xmlns:a14="http://schemas.microsoft.com/office/drawing/2010/main"/>
              </a:ext>
            </a:extLst>
          </a:blip>
          <a:srcRect t="38148" b="36667"/>
          <a:stretch/>
        </p:blipFill>
        <p:spPr bwMode="auto">
          <a:xfrm>
            <a:off x="152400" y="819150"/>
            <a:ext cx="2967355" cy="498223"/>
          </a:xfrm>
          <a:prstGeom prst="rect">
            <a:avLst/>
          </a:prstGeom>
          <a:noFill/>
          <a:extLst>
            <a:ext uri="{909E8E84-426E-40DD-AFC4-6F175D3DCCD1}">
              <a14:hiddenFill xmlns:a14="http://schemas.microsoft.com/office/drawing/2010/main">
                <a:solidFill>
                  <a:srgbClr val="FFFFFF"/>
                </a:solidFill>
              </a14:hiddenFill>
            </a:ext>
          </a:extLst>
        </p:spPr>
      </p:pic>
      <p:sp>
        <p:nvSpPr>
          <p:cNvPr id="2" name="Speech Bubble: Rectangle with Corners Rounded 1">
            <a:extLst>
              <a:ext uri="{FF2B5EF4-FFF2-40B4-BE49-F238E27FC236}">
                <a16:creationId xmlns:a16="http://schemas.microsoft.com/office/drawing/2014/main" id="{76C9B25B-958A-458D-B070-B2E9471ACC3D}"/>
              </a:ext>
            </a:extLst>
          </p:cNvPr>
          <p:cNvSpPr/>
          <p:nvPr/>
        </p:nvSpPr>
        <p:spPr>
          <a:xfrm>
            <a:off x="6682329" y="403132"/>
            <a:ext cx="2034950" cy="665129"/>
          </a:xfrm>
          <a:prstGeom prst="wedgeRoundRectCallout">
            <a:avLst>
              <a:gd name="adj1" fmla="val -52477"/>
              <a:gd name="adj2" fmla="val 117104"/>
              <a:gd name="adj3" fmla="val 16667"/>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400" dirty="0"/>
              <a:t>Use this description to craft a value proposition </a:t>
            </a:r>
          </a:p>
        </p:txBody>
      </p:sp>
      <p:sp>
        <p:nvSpPr>
          <p:cNvPr id="7" name="TextBox 6">
            <a:extLst>
              <a:ext uri="{FF2B5EF4-FFF2-40B4-BE49-F238E27FC236}">
                <a16:creationId xmlns:a16="http://schemas.microsoft.com/office/drawing/2014/main" id="{EFAD2AA9-BD36-4278-9D74-8398BD232351}"/>
              </a:ext>
            </a:extLst>
          </p:cNvPr>
          <p:cNvSpPr txBox="1"/>
          <p:nvPr/>
        </p:nvSpPr>
        <p:spPr>
          <a:xfrm>
            <a:off x="5410286" y="4897279"/>
            <a:ext cx="3733714" cy="246221"/>
          </a:xfrm>
          <a:prstGeom prst="rect">
            <a:avLst/>
          </a:prstGeom>
          <a:noFill/>
        </p:spPr>
        <p:txBody>
          <a:bodyPr wrap="none" rtlCol="0">
            <a:spAutoFit/>
          </a:bodyPr>
          <a:lstStyle/>
          <a:p>
            <a:r>
              <a:rPr lang="en-US" sz="1000" i="1" dirty="0"/>
              <a:t>Ancestry and 23andMe is for example only, and may not be accurate</a:t>
            </a:r>
          </a:p>
        </p:txBody>
      </p:sp>
    </p:spTree>
    <p:extLst>
      <p:ext uri="{BB962C8B-B14F-4D97-AF65-F5344CB8AC3E}">
        <p14:creationId xmlns:p14="http://schemas.microsoft.com/office/powerpoint/2010/main" val="32381671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0010F80-2440-4B2A-9437-6B0716C2AED8}"/>
              </a:ext>
            </a:extLst>
          </p:cNvPr>
          <p:cNvSpPr txBox="1"/>
          <p:nvPr/>
        </p:nvSpPr>
        <p:spPr>
          <a:xfrm>
            <a:off x="6378351" y="4170329"/>
            <a:ext cx="2212465" cy="215444"/>
          </a:xfrm>
          <a:prstGeom prst="rect">
            <a:avLst/>
          </a:prstGeom>
          <a:noFill/>
        </p:spPr>
        <p:txBody>
          <a:bodyPr wrap="none" rtlCol="0">
            <a:spAutoFit/>
          </a:bodyPr>
          <a:lstStyle/>
          <a:p>
            <a:r>
              <a:rPr lang="en-US" sz="800" i="1" dirty="0">
                <a:solidFill>
                  <a:schemeClr val="bg1"/>
                </a:solidFill>
              </a:rPr>
              <a:t>Vision/Objectives are examples only and not real</a:t>
            </a:r>
          </a:p>
        </p:txBody>
      </p:sp>
      <p:sp>
        <p:nvSpPr>
          <p:cNvPr id="4" name="Title 3">
            <a:extLst>
              <a:ext uri="{FF2B5EF4-FFF2-40B4-BE49-F238E27FC236}">
                <a16:creationId xmlns:a16="http://schemas.microsoft.com/office/drawing/2014/main" id="{C6800969-1ADF-41E8-B3CA-1E7136784110}"/>
              </a:ext>
            </a:extLst>
          </p:cNvPr>
          <p:cNvSpPr>
            <a:spLocks noGrp="1"/>
          </p:cNvSpPr>
          <p:nvPr>
            <p:ph type="title"/>
          </p:nvPr>
        </p:nvSpPr>
        <p:spPr>
          <a:xfrm>
            <a:off x="457201" y="204787"/>
            <a:ext cx="4495799" cy="385763"/>
          </a:xfrm>
        </p:spPr>
        <p:txBody>
          <a:bodyPr>
            <a:normAutofit fontScale="90000"/>
          </a:bodyPr>
          <a:lstStyle/>
          <a:p>
            <a:r>
              <a:rPr lang="en-US" dirty="0"/>
              <a:t>Practice Activity: Value proposition</a:t>
            </a:r>
          </a:p>
        </p:txBody>
      </p:sp>
      <p:graphicFrame>
        <p:nvGraphicFramePr>
          <p:cNvPr id="8" name="Table 7">
            <a:extLst>
              <a:ext uri="{FF2B5EF4-FFF2-40B4-BE49-F238E27FC236}">
                <a16:creationId xmlns:a16="http://schemas.microsoft.com/office/drawing/2014/main" id="{C8406212-7C65-4522-9340-E78D3A052B14}"/>
              </a:ext>
            </a:extLst>
          </p:cNvPr>
          <p:cNvGraphicFramePr>
            <a:graphicFrameLocks noGrp="1"/>
          </p:cNvGraphicFramePr>
          <p:nvPr>
            <p:extLst>
              <p:ext uri="{D42A27DB-BD31-4B8C-83A1-F6EECF244321}">
                <p14:modId xmlns:p14="http://schemas.microsoft.com/office/powerpoint/2010/main" val="1487151875"/>
              </p:ext>
            </p:extLst>
          </p:nvPr>
        </p:nvGraphicFramePr>
        <p:xfrm>
          <a:off x="533399" y="708470"/>
          <a:ext cx="8382001" cy="4149280"/>
        </p:xfrm>
        <a:graphic>
          <a:graphicData uri="http://schemas.openxmlformats.org/drawingml/2006/table">
            <a:tbl>
              <a:tblPr firstRow="1" bandRow="1">
                <a:tableStyleId>{5C22544A-7EE6-4342-B048-85BDC9FD1C3A}</a:tableStyleId>
              </a:tblPr>
              <a:tblGrid>
                <a:gridCol w="402981">
                  <a:extLst>
                    <a:ext uri="{9D8B030D-6E8A-4147-A177-3AD203B41FA5}">
                      <a16:colId xmlns:a16="http://schemas.microsoft.com/office/drawing/2014/main" val="20000"/>
                    </a:ext>
                  </a:extLst>
                </a:gridCol>
                <a:gridCol w="2321218">
                  <a:extLst>
                    <a:ext uri="{9D8B030D-6E8A-4147-A177-3AD203B41FA5}">
                      <a16:colId xmlns:a16="http://schemas.microsoft.com/office/drawing/2014/main" val="20001"/>
                    </a:ext>
                  </a:extLst>
                </a:gridCol>
                <a:gridCol w="2828901">
                  <a:extLst>
                    <a:ext uri="{9D8B030D-6E8A-4147-A177-3AD203B41FA5}">
                      <a16:colId xmlns:a16="http://schemas.microsoft.com/office/drawing/2014/main" val="420578193"/>
                    </a:ext>
                  </a:extLst>
                </a:gridCol>
                <a:gridCol w="2828901">
                  <a:extLst>
                    <a:ext uri="{9D8B030D-6E8A-4147-A177-3AD203B41FA5}">
                      <a16:colId xmlns:a16="http://schemas.microsoft.com/office/drawing/2014/main" val="3876958059"/>
                    </a:ext>
                  </a:extLst>
                </a:gridCol>
              </a:tblGrid>
              <a:tr h="228600">
                <a:tc>
                  <a:txBody>
                    <a:bodyPr/>
                    <a:lstStyle/>
                    <a:p>
                      <a:pPr algn="ctr"/>
                      <a:endParaRPr lang="en-US" sz="1200" b="1" dirty="0">
                        <a:solidFill>
                          <a:schemeClr val="bg1"/>
                        </a:solidFill>
                      </a:endParaRPr>
                    </a:p>
                  </a:txBody>
                  <a:tcPr vert="vert2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a:solidFill>
                            <a:schemeClr val="bg1"/>
                          </a:solidFill>
                        </a:rPr>
                        <a:t>Guidance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a:solidFill>
                            <a:schemeClr val="bg1"/>
                          </a:solidFill>
                        </a:rPr>
                        <a:t>Your product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a:solidFill>
                            <a:schemeClr val="bg1"/>
                          </a:solidFill>
                        </a:rPr>
                        <a:t>Example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extLst>
                  <a:ext uri="{0D108BD9-81ED-4DB2-BD59-A6C34878D82A}">
                    <a16:rowId xmlns:a16="http://schemas.microsoft.com/office/drawing/2014/main" val="1916872397"/>
                  </a:ext>
                </a:extLst>
              </a:tr>
              <a:tr h="373402">
                <a:tc rowSpan="4">
                  <a:txBody>
                    <a:bodyPr/>
                    <a:lstStyle/>
                    <a:p>
                      <a:pPr algn="ctr"/>
                      <a:r>
                        <a:rPr lang="en-US" sz="1200" b="1" dirty="0">
                          <a:solidFill>
                            <a:schemeClr val="bg1"/>
                          </a:solidFill>
                        </a:rPr>
                        <a:t>Target</a:t>
                      </a:r>
                      <a:r>
                        <a:rPr lang="en-US" sz="1200" b="1" baseline="0" dirty="0">
                          <a:solidFill>
                            <a:schemeClr val="bg1"/>
                          </a:solidFill>
                        </a:rPr>
                        <a:t> customer and key</a:t>
                      </a:r>
                      <a:r>
                        <a:rPr lang="en-US" sz="1200" b="1" dirty="0">
                          <a:solidFill>
                            <a:schemeClr val="bg1"/>
                          </a:solidFill>
                        </a:rPr>
                        <a:t> benefits</a:t>
                      </a:r>
                    </a:p>
                  </a:txBody>
                  <a:tcPr vert="vert2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a:solidFill>
                            <a:schemeClr val="tx1"/>
                          </a:solidFill>
                        </a:rPr>
                        <a:t>Our…</a:t>
                      </a:r>
                      <a:r>
                        <a:rPr lang="en-US" sz="1200" dirty="0">
                          <a:solidFill>
                            <a:schemeClr val="tx1"/>
                          </a:solidFill>
                        </a:rPr>
                        <a:t> </a:t>
                      </a:r>
                      <a:r>
                        <a:rPr lang="en-US" sz="1200" b="0" dirty="0">
                          <a:solidFill>
                            <a:schemeClr val="tx1"/>
                          </a:solidFill>
                        </a:rPr>
                        <a:t>(state your product or service)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a:solidFill>
                            <a:schemeClr val="tx1"/>
                          </a:solidFill>
                        </a:rPr>
                        <a:t>Our…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a:solidFill>
                            <a:schemeClr val="tx1"/>
                          </a:solidFill>
                        </a:rPr>
                        <a:t>Our</a:t>
                      </a:r>
                      <a:r>
                        <a:rPr lang="en-US" sz="1200" dirty="0">
                          <a:solidFill>
                            <a:schemeClr val="tx1"/>
                          </a:solidFill>
                        </a:rPr>
                        <a:t> </a:t>
                      </a:r>
                      <a:r>
                        <a:rPr lang="en-US" sz="1200" b="0" dirty="0">
                          <a:solidFill>
                            <a:schemeClr val="tx1"/>
                          </a:solidFill>
                        </a:rPr>
                        <a:t>Motive electronic log device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388598">
                <a:tc vMerge="1">
                  <a:txBody>
                    <a:bodyPr/>
                    <a:lstStyle/>
                    <a:p>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a:solidFill>
                            <a:schemeClr val="tx1"/>
                          </a:solidFill>
                        </a:rPr>
                        <a:t>Helps…</a:t>
                      </a:r>
                      <a:r>
                        <a:rPr lang="en-US" sz="1200" dirty="0">
                          <a:solidFill>
                            <a:schemeClr val="tx1"/>
                          </a:solidFill>
                        </a:rPr>
                        <a:t> </a:t>
                      </a:r>
                      <a:r>
                        <a:rPr lang="en-US" sz="1200" b="0" dirty="0">
                          <a:solidFill>
                            <a:schemeClr val="tx1"/>
                          </a:solidFill>
                        </a:rPr>
                        <a:t>(state your target customer or target segment)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a:solidFill>
                            <a:schemeClr val="tx1"/>
                          </a:solidFill>
                        </a:rPr>
                        <a:t>Helps…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a:solidFill>
                            <a:schemeClr val="tx1"/>
                          </a:solidFill>
                        </a:rPr>
                        <a:t>Helps</a:t>
                      </a:r>
                      <a:r>
                        <a:rPr lang="en-US" sz="1200" dirty="0">
                          <a:solidFill>
                            <a:schemeClr val="tx1"/>
                          </a:solidFill>
                        </a:rPr>
                        <a:t> </a:t>
                      </a:r>
                      <a:r>
                        <a:rPr lang="en-US" sz="1200" b="0" dirty="0">
                          <a:solidFill>
                            <a:schemeClr val="tx1"/>
                          </a:solidFill>
                        </a:rPr>
                        <a:t>trucking fleets in the US and Canada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89161317"/>
                  </a:ext>
                </a:extLst>
              </a:tr>
              <a:tr h="583120">
                <a:tc vMerge="1">
                  <a:txBody>
                    <a:bodyPr/>
                    <a:lstStyle/>
                    <a:p>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a:solidFill>
                            <a:schemeClr val="tx1"/>
                          </a:solidFill>
                        </a:rPr>
                        <a:t>Who want to…</a:t>
                      </a:r>
                      <a:r>
                        <a:rPr lang="en-US" sz="1200" dirty="0">
                          <a:solidFill>
                            <a:schemeClr val="tx1"/>
                          </a:solidFill>
                        </a:rPr>
                        <a:t> </a:t>
                      </a:r>
                      <a:r>
                        <a:rPr lang="en-US" sz="1200" b="0" dirty="0">
                          <a:solidFill>
                            <a:schemeClr val="tx1"/>
                          </a:solidFill>
                        </a:rPr>
                        <a:t>(jobs to be done, pains to avoid, gains to seek)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a:solidFill>
                            <a:schemeClr val="tx1"/>
                          </a:solidFill>
                        </a:rPr>
                        <a:t>Who want to…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a:solidFill>
                            <a:schemeClr val="tx1"/>
                          </a:solidFill>
                        </a:rPr>
                        <a:t>Who want to</a:t>
                      </a:r>
                      <a:r>
                        <a:rPr lang="en-US" sz="1200" dirty="0">
                          <a:solidFill>
                            <a:schemeClr val="tx1"/>
                          </a:solidFill>
                        </a:rPr>
                        <a:t> </a:t>
                      </a:r>
                      <a:r>
                        <a:rPr lang="en-US" sz="1200" b="0" dirty="0">
                          <a:solidFill>
                            <a:schemeClr val="tx1"/>
                          </a:solidFill>
                        </a:rPr>
                        <a:t>avoid audits, fines, collisions and lawsuits</a:t>
                      </a:r>
                      <a:r>
                        <a:rPr lang="en-US" sz="1200" dirty="0">
                          <a:solidFill>
                            <a:schemeClr val="tx1"/>
                          </a:solidFill>
                        </a:rPr>
                        <a:t> </a:t>
                      </a:r>
                      <a:endParaRPr 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882828224"/>
                  </a:ext>
                </a:extLst>
              </a:tr>
              <a:tr h="449156">
                <a:tc vMerge="1">
                  <a:txBody>
                    <a:bodyPr/>
                    <a:lstStyle/>
                    <a:p>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a:solidFill>
                            <a:schemeClr val="tx1"/>
                          </a:solidFill>
                        </a:rPr>
                        <a:t>By…</a:t>
                      </a:r>
                      <a:r>
                        <a:rPr lang="en-US" sz="1200" dirty="0">
                          <a:solidFill>
                            <a:schemeClr val="tx1"/>
                          </a:solidFill>
                        </a:rPr>
                        <a:t> </a:t>
                      </a:r>
                      <a:r>
                        <a:rPr lang="en-US" sz="1200" b="0" dirty="0">
                          <a:solidFill>
                            <a:schemeClr val="tx1"/>
                          </a:solidFill>
                        </a:rPr>
                        <a:t>(how you do this)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a:solidFill>
                            <a:schemeClr val="tx1"/>
                          </a:solidFill>
                        </a:rPr>
                        <a:t>By…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a:solidFill>
                            <a:schemeClr val="tx1"/>
                          </a:solidFill>
                        </a:rPr>
                        <a:t>By</a:t>
                      </a:r>
                      <a:r>
                        <a:rPr lang="en-US" sz="1200" dirty="0">
                          <a:solidFill>
                            <a:schemeClr val="tx1"/>
                          </a:solidFill>
                        </a:rPr>
                        <a:t> </a:t>
                      </a:r>
                      <a:r>
                        <a:rPr lang="en-US" sz="1200" b="0" dirty="0">
                          <a:solidFill>
                            <a:schemeClr val="tx1"/>
                          </a:solidFill>
                        </a:rPr>
                        <a:t>providing the tools for drivers to accurately log their hours, and the tools for back-office staff to effectively manage a compliance program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330825751"/>
                  </a:ext>
                </a:extLst>
              </a:tr>
              <a:tr h="449007">
                <a:tc rowSpan="3">
                  <a:txBody>
                    <a:bodyPr/>
                    <a:lstStyle/>
                    <a:p>
                      <a:pPr algn="ctr"/>
                      <a:r>
                        <a:rPr lang="en-US" sz="1200" b="1" dirty="0">
                          <a:solidFill>
                            <a:schemeClr val="bg1"/>
                          </a:solidFill>
                        </a:rPr>
                        <a:t>Competitive</a:t>
                      </a:r>
                      <a:r>
                        <a:rPr lang="en-US" sz="1200" b="1" baseline="0" dirty="0">
                          <a:solidFill>
                            <a:schemeClr val="bg1"/>
                          </a:solidFill>
                        </a:rPr>
                        <a:t> differentiation</a:t>
                      </a:r>
                      <a:endParaRPr lang="en-US" sz="1200" b="1" dirty="0">
                        <a:solidFill>
                          <a:schemeClr val="bg1"/>
                        </a:solidFill>
                      </a:endParaRPr>
                    </a:p>
                  </a:txBody>
                  <a:tcPr vert="vert2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a:t>Unlike…</a:t>
                      </a:r>
                      <a:r>
                        <a:rPr lang="en-US" sz="1200" dirty="0"/>
                        <a:t> (state your main competition)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a:t>Unlike…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a:t>Unlike</a:t>
                      </a:r>
                      <a:r>
                        <a:rPr lang="en-US" sz="1200" dirty="0"/>
                        <a:t> </a:t>
                      </a:r>
                      <a:r>
                        <a:rPr lang="en-US" sz="1200" dirty="0" err="1"/>
                        <a:t>Omnitracs</a:t>
                      </a:r>
                      <a:r>
                        <a:rPr lang="en-US" sz="1200" dirty="0"/>
                        <a:t> and </a:t>
                      </a:r>
                      <a:r>
                        <a:rPr lang="en-US" sz="1200" dirty="0" err="1"/>
                        <a:t>PeopleNet</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373402">
                <a:tc vMerge="1">
                  <a:txBody>
                    <a:bodyPr/>
                    <a:lstStyle/>
                    <a:p>
                      <a:endParaRPr lang="en-US" sz="1600"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a:t>Our product/service… </a:t>
                      </a:r>
                      <a:r>
                        <a:rPr lang="en-US" sz="1200" b="0" dirty="0"/>
                        <a:t>(state </a:t>
                      </a:r>
                      <a:r>
                        <a:rPr lang="en-US" sz="1200" dirty="0"/>
                        <a:t>your main competitive differentiator)</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a:t>Our product/service…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a:t>Our product </a:t>
                      </a:r>
                      <a:r>
                        <a:rPr lang="en-US" sz="1200" dirty="0"/>
                        <a:t>is very driver-friendly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101146346"/>
                  </a:ext>
                </a:extLst>
              </a:tr>
              <a:tr h="373402">
                <a:tc vMerge="1">
                  <a:txBody>
                    <a:bodyPr/>
                    <a:lstStyle/>
                    <a:p>
                      <a:endParaRPr lang="en-US" sz="1600"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a:t>As evidenced by… </a:t>
                      </a:r>
                      <a:r>
                        <a:rPr lang="en-US" sz="1200" dirty="0"/>
                        <a:t>(state your proof points)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a:t>As evidenced by…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a:t>As evidenced by</a:t>
                      </a:r>
                      <a:r>
                        <a:rPr lang="en-US" sz="1200" dirty="0"/>
                        <a:t> our #1 ranking in ease-of-use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209695052"/>
                  </a:ext>
                </a:extLst>
              </a:tr>
            </a:tbl>
          </a:graphicData>
        </a:graphic>
      </p:graphicFrame>
      <p:sp>
        <p:nvSpPr>
          <p:cNvPr id="2" name="Speech Bubble: Rectangle with Corners Rounded 1">
            <a:extLst>
              <a:ext uri="{FF2B5EF4-FFF2-40B4-BE49-F238E27FC236}">
                <a16:creationId xmlns:a16="http://schemas.microsoft.com/office/drawing/2014/main" id="{76C9B25B-958A-458D-B070-B2E9471ACC3D}"/>
              </a:ext>
            </a:extLst>
          </p:cNvPr>
          <p:cNvSpPr/>
          <p:nvPr/>
        </p:nvSpPr>
        <p:spPr>
          <a:xfrm>
            <a:off x="5791200" y="82285"/>
            <a:ext cx="2239123" cy="497682"/>
          </a:xfrm>
          <a:prstGeom prst="wedgeRoundRectCallout">
            <a:avLst>
              <a:gd name="adj1" fmla="val -52477"/>
              <a:gd name="adj2" fmla="val 117104"/>
              <a:gd name="adj3" fmla="val 16667"/>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400" dirty="0"/>
              <a:t>Fill in this middle column for Ancestry’s DNA service</a:t>
            </a:r>
          </a:p>
        </p:txBody>
      </p:sp>
      <p:sp>
        <p:nvSpPr>
          <p:cNvPr id="5" name="TextBox 4">
            <a:extLst>
              <a:ext uri="{FF2B5EF4-FFF2-40B4-BE49-F238E27FC236}">
                <a16:creationId xmlns:a16="http://schemas.microsoft.com/office/drawing/2014/main" id="{47879079-4432-4B3D-B0F4-EDE4C8DC6750}"/>
              </a:ext>
            </a:extLst>
          </p:cNvPr>
          <p:cNvSpPr txBox="1"/>
          <p:nvPr/>
        </p:nvSpPr>
        <p:spPr>
          <a:xfrm>
            <a:off x="5951127" y="4897279"/>
            <a:ext cx="2964273" cy="246221"/>
          </a:xfrm>
          <a:prstGeom prst="rect">
            <a:avLst/>
          </a:prstGeom>
          <a:noFill/>
        </p:spPr>
        <p:txBody>
          <a:bodyPr wrap="none" rtlCol="0">
            <a:spAutoFit/>
          </a:bodyPr>
          <a:lstStyle/>
          <a:p>
            <a:r>
              <a:rPr lang="en-US" sz="1000" i="1" dirty="0"/>
              <a:t>Motive is for example only, and may not be accurate</a:t>
            </a:r>
          </a:p>
        </p:txBody>
      </p:sp>
    </p:spTree>
    <p:extLst>
      <p:ext uri="{BB962C8B-B14F-4D97-AF65-F5344CB8AC3E}">
        <p14:creationId xmlns:p14="http://schemas.microsoft.com/office/powerpoint/2010/main" val="42023754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F8E9180-5348-BEE7-7B49-B9CC888752E6}"/>
              </a:ext>
            </a:extLst>
          </p:cNvPr>
          <p:cNvSpPr>
            <a:spLocks noGrp="1"/>
          </p:cNvSpPr>
          <p:nvPr>
            <p:ph type="ctrTitle"/>
          </p:nvPr>
        </p:nvSpPr>
        <p:spPr/>
        <p:txBody>
          <a:bodyPr/>
          <a:lstStyle/>
          <a:p>
            <a:r>
              <a:rPr lang="en-US" dirty="0"/>
              <a:t>Instructor’s answer</a:t>
            </a:r>
          </a:p>
        </p:txBody>
      </p:sp>
    </p:spTree>
    <p:extLst>
      <p:ext uri="{BB962C8B-B14F-4D97-AF65-F5344CB8AC3E}">
        <p14:creationId xmlns:p14="http://schemas.microsoft.com/office/powerpoint/2010/main" val="2273934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0010F80-2440-4B2A-9437-6B0716C2AED8}"/>
              </a:ext>
            </a:extLst>
          </p:cNvPr>
          <p:cNvSpPr txBox="1"/>
          <p:nvPr/>
        </p:nvSpPr>
        <p:spPr>
          <a:xfrm>
            <a:off x="6378351" y="4170329"/>
            <a:ext cx="2212465" cy="215444"/>
          </a:xfrm>
          <a:prstGeom prst="rect">
            <a:avLst/>
          </a:prstGeom>
          <a:noFill/>
        </p:spPr>
        <p:txBody>
          <a:bodyPr wrap="none" rtlCol="0">
            <a:spAutoFit/>
          </a:bodyPr>
          <a:lstStyle/>
          <a:p>
            <a:r>
              <a:rPr lang="en-US" sz="800" i="1" dirty="0">
                <a:solidFill>
                  <a:schemeClr val="bg1"/>
                </a:solidFill>
              </a:rPr>
              <a:t>Vision/Objectives are examples only and not real</a:t>
            </a:r>
          </a:p>
        </p:txBody>
      </p:sp>
      <p:sp>
        <p:nvSpPr>
          <p:cNvPr id="4" name="Title 3">
            <a:extLst>
              <a:ext uri="{FF2B5EF4-FFF2-40B4-BE49-F238E27FC236}">
                <a16:creationId xmlns:a16="http://schemas.microsoft.com/office/drawing/2014/main" id="{C6800969-1ADF-41E8-B3CA-1E7136784110}"/>
              </a:ext>
            </a:extLst>
          </p:cNvPr>
          <p:cNvSpPr>
            <a:spLocks noGrp="1"/>
          </p:cNvSpPr>
          <p:nvPr>
            <p:ph type="title"/>
          </p:nvPr>
        </p:nvSpPr>
        <p:spPr>
          <a:xfrm>
            <a:off x="457201" y="204787"/>
            <a:ext cx="4495799" cy="385763"/>
          </a:xfrm>
        </p:spPr>
        <p:txBody>
          <a:bodyPr>
            <a:normAutofit fontScale="90000"/>
          </a:bodyPr>
          <a:lstStyle/>
          <a:p>
            <a:r>
              <a:rPr lang="en-US" dirty="0"/>
              <a:t>Practice Activity: Value proposition</a:t>
            </a:r>
          </a:p>
        </p:txBody>
      </p:sp>
      <p:graphicFrame>
        <p:nvGraphicFramePr>
          <p:cNvPr id="8" name="Table 7">
            <a:extLst>
              <a:ext uri="{FF2B5EF4-FFF2-40B4-BE49-F238E27FC236}">
                <a16:creationId xmlns:a16="http://schemas.microsoft.com/office/drawing/2014/main" id="{C8406212-7C65-4522-9340-E78D3A052B14}"/>
              </a:ext>
            </a:extLst>
          </p:cNvPr>
          <p:cNvGraphicFramePr>
            <a:graphicFrameLocks noGrp="1"/>
          </p:cNvGraphicFramePr>
          <p:nvPr>
            <p:extLst>
              <p:ext uri="{D42A27DB-BD31-4B8C-83A1-F6EECF244321}">
                <p14:modId xmlns:p14="http://schemas.microsoft.com/office/powerpoint/2010/main" val="4226352532"/>
              </p:ext>
            </p:extLst>
          </p:nvPr>
        </p:nvGraphicFramePr>
        <p:xfrm>
          <a:off x="553184" y="590550"/>
          <a:ext cx="8382001" cy="4332160"/>
        </p:xfrm>
        <a:graphic>
          <a:graphicData uri="http://schemas.openxmlformats.org/drawingml/2006/table">
            <a:tbl>
              <a:tblPr firstRow="1" bandRow="1">
                <a:tableStyleId>{5C22544A-7EE6-4342-B048-85BDC9FD1C3A}</a:tableStyleId>
              </a:tblPr>
              <a:tblGrid>
                <a:gridCol w="402981">
                  <a:extLst>
                    <a:ext uri="{9D8B030D-6E8A-4147-A177-3AD203B41FA5}">
                      <a16:colId xmlns:a16="http://schemas.microsoft.com/office/drawing/2014/main" val="20000"/>
                    </a:ext>
                  </a:extLst>
                </a:gridCol>
                <a:gridCol w="2321218">
                  <a:extLst>
                    <a:ext uri="{9D8B030D-6E8A-4147-A177-3AD203B41FA5}">
                      <a16:colId xmlns:a16="http://schemas.microsoft.com/office/drawing/2014/main" val="20001"/>
                    </a:ext>
                  </a:extLst>
                </a:gridCol>
                <a:gridCol w="2828901">
                  <a:extLst>
                    <a:ext uri="{9D8B030D-6E8A-4147-A177-3AD203B41FA5}">
                      <a16:colId xmlns:a16="http://schemas.microsoft.com/office/drawing/2014/main" val="420578193"/>
                    </a:ext>
                  </a:extLst>
                </a:gridCol>
                <a:gridCol w="2828901">
                  <a:extLst>
                    <a:ext uri="{9D8B030D-6E8A-4147-A177-3AD203B41FA5}">
                      <a16:colId xmlns:a16="http://schemas.microsoft.com/office/drawing/2014/main" val="3876958059"/>
                    </a:ext>
                  </a:extLst>
                </a:gridCol>
              </a:tblGrid>
              <a:tr h="228600">
                <a:tc>
                  <a:txBody>
                    <a:bodyPr/>
                    <a:lstStyle/>
                    <a:p>
                      <a:pPr algn="ctr"/>
                      <a:endParaRPr lang="en-US" sz="1200" b="1" dirty="0">
                        <a:solidFill>
                          <a:schemeClr val="bg1"/>
                        </a:solidFill>
                      </a:endParaRPr>
                    </a:p>
                  </a:txBody>
                  <a:tcPr vert="vert2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a:solidFill>
                            <a:schemeClr val="bg1"/>
                          </a:solidFill>
                        </a:rPr>
                        <a:t>Guidance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a:solidFill>
                            <a:schemeClr val="bg1"/>
                          </a:solidFill>
                        </a:rPr>
                        <a:t>Your product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a:solidFill>
                            <a:schemeClr val="bg1"/>
                          </a:solidFill>
                        </a:rPr>
                        <a:t>Example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extLst>
                  <a:ext uri="{0D108BD9-81ED-4DB2-BD59-A6C34878D82A}">
                    <a16:rowId xmlns:a16="http://schemas.microsoft.com/office/drawing/2014/main" val="1916872397"/>
                  </a:ext>
                </a:extLst>
              </a:tr>
              <a:tr h="373402">
                <a:tc rowSpan="4">
                  <a:txBody>
                    <a:bodyPr/>
                    <a:lstStyle/>
                    <a:p>
                      <a:pPr algn="ctr"/>
                      <a:r>
                        <a:rPr lang="en-US" sz="1200" b="1" dirty="0">
                          <a:solidFill>
                            <a:schemeClr val="bg1"/>
                          </a:solidFill>
                        </a:rPr>
                        <a:t>Target</a:t>
                      </a:r>
                      <a:r>
                        <a:rPr lang="en-US" sz="1200" b="1" baseline="0" dirty="0">
                          <a:solidFill>
                            <a:schemeClr val="bg1"/>
                          </a:solidFill>
                        </a:rPr>
                        <a:t> customer and key</a:t>
                      </a:r>
                      <a:r>
                        <a:rPr lang="en-US" sz="1200" b="1" dirty="0">
                          <a:solidFill>
                            <a:schemeClr val="bg1"/>
                          </a:solidFill>
                        </a:rPr>
                        <a:t> benefits</a:t>
                      </a:r>
                    </a:p>
                  </a:txBody>
                  <a:tcPr vert="vert2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a:solidFill>
                            <a:schemeClr val="tx1"/>
                          </a:solidFill>
                        </a:rPr>
                        <a:t>Our…</a:t>
                      </a:r>
                      <a:r>
                        <a:rPr lang="en-US" sz="1200" dirty="0">
                          <a:solidFill>
                            <a:schemeClr val="tx1"/>
                          </a:solidFill>
                        </a:rPr>
                        <a:t> </a:t>
                      </a:r>
                      <a:r>
                        <a:rPr lang="en-US" sz="1200" b="0" dirty="0">
                          <a:solidFill>
                            <a:schemeClr val="tx1"/>
                          </a:solidFill>
                        </a:rPr>
                        <a:t>(state your product or service)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a:solidFill>
                            <a:schemeClr val="tx1"/>
                          </a:solidFill>
                        </a:rPr>
                        <a:t>Our</a:t>
                      </a:r>
                      <a:r>
                        <a:rPr lang="en-US" sz="1200" dirty="0">
                          <a:solidFill>
                            <a:schemeClr val="tx1"/>
                          </a:solidFill>
                        </a:rPr>
                        <a:t> </a:t>
                      </a:r>
                      <a:r>
                        <a:rPr lang="en-US" sz="1200" b="0" dirty="0">
                          <a:solidFill>
                            <a:schemeClr val="tx1"/>
                          </a:solidFill>
                        </a:rPr>
                        <a:t>AncestryDNA testing service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a:solidFill>
                            <a:schemeClr val="tx1"/>
                          </a:solidFill>
                        </a:rPr>
                        <a:t>Our</a:t>
                      </a:r>
                      <a:r>
                        <a:rPr lang="en-US" sz="1200" dirty="0">
                          <a:solidFill>
                            <a:schemeClr val="tx1"/>
                          </a:solidFill>
                        </a:rPr>
                        <a:t> </a:t>
                      </a:r>
                      <a:r>
                        <a:rPr lang="en-US" sz="1200" b="0" dirty="0">
                          <a:solidFill>
                            <a:schemeClr val="tx1"/>
                          </a:solidFill>
                        </a:rPr>
                        <a:t>Motive electronic log device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388598">
                <a:tc vMerge="1">
                  <a:txBody>
                    <a:bodyPr/>
                    <a:lstStyle/>
                    <a:p>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a:solidFill>
                            <a:schemeClr val="tx1"/>
                          </a:solidFill>
                        </a:rPr>
                        <a:t>Helps…</a:t>
                      </a:r>
                      <a:r>
                        <a:rPr lang="en-US" sz="1200" dirty="0">
                          <a:solidFill>
                            <a:schemeClr val="tx1"/>
                          </a:solidFill>
                        </a:rPr>
                        <a:t> </a:t>
                      </a:r>
                      <a:r>
                        <a:rPr lang="en-US" sz="1200" b="0" dirty="0">
                          <a:solidFill>
                            <a:schemeClr val="tx1"/>
                          </a:solidFill>
                        </a:rPr>
                        <a:t>(state your target customer or target segment)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a:solidFill>
                            <a:schemeClr val="tx1"/>
                          </a:solidFill>
                        </a:rPr>
                        <a:t>Helps</a:t>
                      </a:r>
                      <a:r>
                        <a:rPr lang="en-US" sz="1200" dirty="0">
                          <a:solidFill>
                            <a:schemeClr val="tx1"/>
                          </a:solidFill>
                        </a:rPr>
                        <a:t> </a:t>
                      </a:r>
                      <a:r>
                        <a:rPr lang="en-US" sz="1200" b="0" dirty="0">
                          <a:solidFill>
                            <a:schemeClr val="tx1"/>
                          </a:solidFill>
                        </a:rPr>
                        <a:t>people in Europe, North America, Australia, New Zealand, and South Korea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a:solidFill>
                            <a:schemeClr val="tx1"/>
                          </a:solidFill>
                        </a:rPr>
                        <a:t>Helps</a:t>
                      </a:r>
                      <a:r>
                        <a:rPr lang="en-US" sz="1200" dirty="0">
                          <a:solidFill>
                            <a:schemeClr val="tx1"/>
                          </a:solidFill>
                        </a:rPr>
                        <a:t> </a:t>
                      </a:r>
                      <a:r>
                        <a:rPr lang="en-US" sz="1200" b="0" dirty="0">
                          <a:solidFill>
                            <a:schemeClr val="tx1"/>
                          </a:solidFill>
                        </a:rPr>
                        <a:t>trucking fleets in the US and Canada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89161317"/>
                  </a:ext>
                </a:extLst>
              </a:tr>
              <a:tr h="583120">
                <a:tc vMerge="1">
                  <a:txBody>
                    <a:bodyPr/>
                    <a:lstStyle/>
                    <a:p>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a:solidFill>
                            <a:schemeClr val="tx1"/>
                          </a:solidFill>
                        </a:rPr>
                        <a:t>Who want to…</a:t>
                      </a:r>
                      <a:r>
                        <a:rPr lang="en-US" sz="1200" dirty="0">
                          <a:solidFill>
                            <a:schemeClr val="tx1"/>
                          </a:solidFill>
                        </a:rPr>
                        <a:t> </a:t>
                      </a:r>
                      <a:r>
                        <a:rPr lang="en-US" sz="1200" b="0" dirty="0">
                          <a:solidFill>
                            <a:schemeClr val="tx1"/>
                          </a:solidFill>
                        </a:rPr>
                        <a:t>(jobs to be done, pains to avoid, gains to seek)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a:solidFill>
                            <a:schemeClr val="tx1"/>
                          </a:solidFill>
                        </a:rPr>
                        <a:t>Who want to</a:t>
                      </a:r>
                      <a:r>
                        <a:rPr lang="en-US" sz="1200" dirty="0">
                          <a:solidFill>
                            <a:schemeClr val="tx1"/>
                          </a:solidFill>
                        </a:rPr>
                        <a:t> </a:t>
                      </a:r>
                      <a:r>
                        <a:rPr lang="en-US" sz="1200" b="0" dirty="0">
                          <a:solidFill>
                            <a:schemeClr val="tx1"/>
                          </a:solidFill>
                        </a:rPr>
                        <a:t>know their ethnic heritage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a:solidFill>
                            <a:schemeClr val="tx1"/>
                          </a:solidFill>
                        </a:rPr>
                        <a:t>Who want to</a:t>
                      </a:r>
                      <a:r>
                        <a:rPr lang="en-US" sz="1200" dirty="0">
                          <a:solidFill>
                            <a:schemeClr val="tx1"/>
                          </a:solidFill>
                        </a:rPr>
                        <a:t> </a:t>
                      </a:r>
                      <a:r>
                        <a:rPr lang="en-US" sz="1200" b="0" dirty="0">
                          <a:solidFill>
                            <a:schemeClr val="tx1"/>
                          </a:solidFill>
                        </a:rPr>
                        <a:t>avoid audits, fines, collisions and lawsuits</a:t>
                      </a:r>
                      <a:r>
                        <a:rPr lang="en-US" sz="1200" dirty="0">
                          <a:solidFill>
                            <a:schemeClr val="tx1"/>
                          </a:solidFill>
                        </a:rPr>
                        <a:t> </a:t>
                      </a:r>
                      <a:endParaRPr 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882828224"/>
                  </a:ext>
                </a:extLst>
              </a:tr>
              <a:tr h="449156">
                <a:tc vMerge="1">
                  <a:txBody>
                    <a:bodyPr/>
                    <a:lstStyle/>
                    <a:p>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a:solidFill>
                            <a:schemeClr val="tx1"/>
                          </a:solidFill>
                        </a:rPr>
                        <a:t>By…</a:t>
                      </a:r>
                      <a:r>
                        <a:rPr lang="en-US" sz="1200" dirty="0">
                          <a:solidFill>
                            <a:schemeClr val="tx1"/>
                          </a:solidFill>
                        </a:rPr>
                        <a:t> </a:t>
                      </a:r>
                      <a:r>
                        <a:rPr lang="en-US" sz="1200" b="0" dirty="0">
                          <a:solidFill>
                            <a:schemeClr val="tx1"/>
                          </a:solidFill>
                        </a:rPr>
                        <a:t>(how you do this)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a:solidFill>
                            <a:schemeClr val="tx1"/>
                          </a:solidFill>
                        </a:rPr>
                        <a:t>By</a:t>
                      </a:r>
                      <a:r>
                        <a:rPr lang="en-US" sz="1200" dirty="0">
                          <a:solidFill>
                            <a:schemeClr val="tx1"/>
                          </a:solidFill>
                        </a:rPr>
                        <a:t> </a:t>
                      </a:r>
                      <a:r>
                        <a:rPr lang="en-US" sz="1200" b="0" dirty="0">
                          <a:solidFill>
                            <a:schemeClr val="tx1"/>
                          </a:solidFill>
                        </a:rPr>
                        <a:t>providing precise ethnicity estimates from more than 1800 regions worldwide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a:solidFill>
                            <a:schemeClr val="tx1"/>
                          </a:solidFill>
                        </a:rPr>
                        <a:t>By</a:t>
                      </a:r>
                      <a:r>
                        <a:rPr lang="en-US" sz="1200" dirty="0">
                          <a:solidFill>
                            <a:schemeClr val="tx1"/>
                          </a:solidFill>
                        </a:rPr>
                        <a:t> </a:t>
                      </a:r>
                      <a:r>
                        <a:rPr lang="en-US" sz="1200" b="0" dirty="0">
                          <a:solidFill>
                            <a:schemeClr val="tx1"/>
                          </a:solidFill>
                        </a:rPr>
                        <a:t>providing the tools for drivers to accurately log their hours, and the tools for back-office staff to effectively manage a compliance program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330825751"/>
                  </a:ext>
                </a:extLst>
              </a:tr>
              <a:tr h="449007">
                <a:tc rowSpan="3">
                  <a:txBody>
                    <a:bodyPr/>
                    <a:lstStyle/>
                    <a:p>
                      <a:pPr algn="ctr"/>
                      <a:r>
                        <a:rPr lang="en-US" sz="1200" b="1" dirty="0">
                          <a:solidFill>
                            <a:schemeClr val="bg1"/>
                          </a:solidFill>
                        </a:rPr>
                        <a:t>Competitive</a:t>
                      </a:r>
                      <a:r>
                        <a:rPr lang="en-US" sz="1200" b="1" baseline="0" dirty="0">
                          <a:solidFill>
                            <a:schemeClr val="bg1"/>
                          </a:solidFill>
                        </a:rPr>
                        <a:t> differentiation</a:t>
                      </a:r>
                      <a:endParaRPr lang="en-US" sz="1200" b="1" dirty="0">
                        <a:solidFill>
                          <a:schemeClr val="bg1"/>
                        </a:solidFill>
                      </a:endParaRPr>
                    </a:p>
                  </a:txBody>
                  <a:tcPr vert="vert2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a:t>Unlike…</a:t>
                      </a:r>
                      <a:r>
                        <a:rPr lang="en-US" sz="1200" dirty="0"/>
                        <a:t> (state your main competition)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a:solidFill>
                            <a:schemeClr val="tx1"/>
                          </a:solidFill>
                        </a:rPr>
                        <a:t>Unlike</a:t>
                      </a:r>
                      <a:r>
                        <a:rPr lang="en-US" sz="1200" dirty="0">
                          <a:solidFill>
                            <a:schemeClr val="tx1"/>
                          </a:solidFill>
                        </a:rPr>
                        <a:t> 23andMe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a:t>Unlike</a:t>
                      </a:r>
                      <a:r>
                        <a:rPr lang="en-US" sz="1200" dirty="0"/>
                        <a:t> </a:t>
                      </a:r>
                      <a:r>
                        <a:rPr lang="en-US" sz="1200" dirty="0" err="1"/>
                        <a:t>Omnitracs</a:t>
                      </a:r>
                      <a:r>
                        <a:rPr lang="en-US" sz="1200" dirty="0"/>
                        <a:t> and </a:t>
                      </a:r>
                      <a:r>
                        <a:rPr lang="en-US" sz="1200" dirty="0" err="1"/>
                        <a:t>PeopleNet</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373402">
                <a:tc vMerge="1">
                  <a:txBody>
                    <a:bodyPr/>
                    <a:lstStyle/>
                    <a:p>
                      <a:endParaRPr lang="en-US" sz="1600"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a:t>Our product/service… </a:t>
                      </a:r>
                      <a:r>
                        <a:rPr lang="en-US" sz="1200" b="0" dirty="0"/>
                        <a:t>(state </a:t>
                      </a:r>
                      <a:r>
                        <a:rPr lang="en-US" sz="1200" dirty="0"/>
                        <a:t>your main competitive differentiator)</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a:solidFill>
                            <a:schemeClr val="tx1"/>
                          </a:solidFill>
                        </a:rPr>
                        <a:t>Our product </a:t>
                      </a:r>
                      <a:r>
                        <a:rPr lang="en-US" sz="1200" b="0" dirty="0">
                          <a:solidFill>
                            <a:schemeClr val="tx1"/>
                          </a:solidFill>
                        </a:rPr>
                        <a:t>is </a:t>
                      </a:r>
                      <a:r>
                        <a:rPr lang="en-US" sz="1200" dirty="0">
                          <a:solidFill>
                            <a:schemeClr val="tx1"/>
                          </a:solidFill>
                        </a:rPr>
                        <a:t>more accurate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a:t>Our product </a:t>
                      </a:r>
                      <a:r>
                        <a:rPr lang="en-US" sz="1200" dirty="0"/>
                        <a:t>is very driver-friendly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101146346"/>
                  </a:ext>
                </a:extLst>
              </a:tr>
              <a:tr h="373402">
                <a:tc vMerge="1">
                  <a:txBody>
                    <a:bodyPr/>
                    <a:lstStyle/>
                    <a:p>
                      <a:endParaRPr lang="en-US" sz="1600"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a:t>As evidenced by… </a:t>
                      </a:r>
                      <a:r>
                        <a:rPr lang="en-US" sz="1200" dirty="0"/>
                        <a:t>(state your proof points)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a:solidFill>
                            <a:schemeClr val="tx1"/>
                          </a:solidFill>
                        </a:rPr>
                        <a:t>As evidenced by</a:t>
                      </a:r>
                      <a:r>
                        <a:rPr lang="en-US" sz="1200" dirty="0">
                          <a:solidFill>
                            <a:schemeClr val="tx1"/>
                          </a:solidFill>
                        </a:rPr>
                        <a:t> a larger customer data set powering our analytics (23 million vs. 12 million at 23andMe)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a:t>As evidenced by</a:t>
                      </a:r>
                      <a:r>
                        <a:rPr lang="en-US" sz="1200" dirty="0"/>
                        <a:t> our #1 ranking in ease-of-use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209695052"/>
                  </a:ext>
                </a:extLst>
              </a:tr>
            </a:tbl>
          </a:graphicData>
        </a:graphic>
      </p:graphicFrame>
      <p:sp>
        <p:nvSpPr>
          <p:cNvPr id="2" name="Speech Bubble: Rectangle with Corners Rounded 1">
            <a:extLst>
              <a:ext uri="{FF2B5EF4-FFF2-40B4-BE49-F238E27FC236}">
                <a16:creationId xmlns:a16="http://schemas.microsoft.com/office/drawing/2014/main" id="{76C9B25B-958A-458D-B070-B2E9471ACC3D}"/>
              </a:ext>
            </a:extLst>
          </p:cNvPr>
          <p:cNvSpPr/>
          <p:nvPr/>
        </p:nvSpPr>
        <p:spPr>
          <a:xfrm>
            <a:off x="5791200" y="112864"/>
            <a:ext cx="1898228" cy="385763"/>
          </a:xfrm>
          <a:prstGeom prst="wedgeRoundRectCallout">
            <a:avLst>
              <a:gd name="adj1" fmla="val -52477"/>
              <a:gd name="adj2" fmla="val 117104"/>
              <a:gd name="adj3" fmla="val 16667"/>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400" dirty="0"/>
              <a:t>Instructor answer</a:t>
            </a:r>
          </a:p>
        </p:txBody>
      </p:sp>
      <p:sp>
        <p:nvSpPr>
          <p:cNvPr id="5" name="TextBox 4">
            <a:extLst>
              <a:ext uri="{FF2B5EF4-FFF2-40B4-BE49-F238E27FC236}">
                <a16:creationId xmlns:a16="http://schemas.microsoft.com/office/drawing/2014/main" id="{47879079-4432-4B3D-B0F4-EDE4C8DC6750}"/>
              </a:ext>
            </a:extLst>
          </p:cNvPr>
          <p:cNvSpPr txBox="1"/>
          <p:nvPr/>
        </p:nvSpPr>
        <p:spPr>
          <a:xfrm>
            <a:off x="5334000" y="4947069"/>
            <a:ext cx="3480440" cy="215444"/>
          </a:xfrm>
          <a:prstGeom prst="rect">
            <a:avLst/>
          </a:prstGeom>
          <a:noFill/>
        </p:spPr>
        <p:txBody>
          <a:bodyPr wrap="none" rtlCol="0">
            <a:spAutoFit/>
          </a:bodyPr>
          <a:lstStyle/>
          <a:p>
            <a:r>
              <a:rPr lang="en-US" sz="800" i="1" dirty="0"/>
              <a:t>Ancestry, 23andMe, and Motive are for example only, and may not be accurate</a:t>
            </a:r>
          </a:p>
        </p:txBody>
      </p:sp>
    </p:spTree>
    <p:extLst>
      <p:ext uri="{BB962C8B-B14F-4D97-AF65-F5344CB8AC3E}">
        <p14:creationId xmlns:p14="http://schemas.microsoft.com/office/powerpoint/2010/main" val="1818152817"/>
      </p:ext>
    </p:extLst>
  </p:cSld>
  <p:clrMapOvr>
    <a:masterClrMapping/>
  </p:clrMapOvr>
</p:sld>
</file>

<file path=ppt/theme/theme1.xml><?xml version="1.0" encoding="utf-8"?>
<a:theme xmlns:a="http://schemas.openxmlformats.org/drawingml/2006/main" name="Office Theme">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11492</TotalTime>
  <Words>652</Words>
  <Application>Microsoft Office PowerPoint</Application>
  <PresentationFormat>On-screen Show (16:9)</PresentationFormat>
  <Paragraphs>86</Paragraphs>
  <Slides>5</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Calibri</vt:lpstr>
      <vt:lpstr>Gill Sans MT</vt:lpstr>
      <vt:lpstr>Tw Cen MT</vt:lpstr>
      <vt:lpstr>Office Theme</vt:lpstr>
      <vt:lpstr>Practice Activity: Value proposition</vt:lpstr>
      <vt:lpstr>Practice Activity: Value proposition</vt:lpstr>
      <vt:lpstr>Practice Activity: Value proposition</vt:lpstr>
      <vt:lpstr>Instructor’s answer</vt:lpstr>
      <vt:lpstr>Practice Activity: Value proposition</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Todd Birzer</dc:creator>
  <cp:lastModifiedBy>Todd Birzer</cp:lastModifiedBy>
  <cp:revision>118</cp:revision>
  <cp:lastPrinted>2021-05-07T05:57:58Z</cp:lastPrinted>
  <dcterms:created xsi:type="dcterms:W3CDTF">2013-06-03T23:28:22Z</dcterms:created>
  <dcterms:modified xsi:type="dcterms:W3CDTF">2023-04-10T08:32:22Z</dcterms:modified>
</cp:coreProperties>
</file>